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5"/>
  </p:notesMasterIdLst>
  <p:sldIdLst>
    <p:sldId id="256" r:id="rId2"/>
    <p:sldId id="257" r:id="rId3"/>
    <p:sldId id="259" r:id="rId4"/>
    <p:sldId id="264" r:id="rId5"/>
    <p:sldId id="266" r:id="rId6"/>
    <p:sldId id="267" r:id="rId7"/>
    <p:sldId id="268" r:id="rId8"/>
    <p:sldId id="269" r:id="rId9"/>
    <p:sldId id="270" r:id="rId10"/>
    <p:sldId id="272" r:id="rId11"/>
    <p:sldId id="262" r:id="rId12"/>
    <p:sldId id="273" r:id="rId13"/>
    <p:sldId id="271"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C9F331-FC9C-E912-0C31-B449CFCA82B3}" v="47" dt="2025-03-12T12:27:33.5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3AF5B5-C336-45C8-BDE2-AF1BC4B76B13}" type="datetimeFigureOut">
              <a:t>3/12/2025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7960E2-AA1B-43A8-BE9A-DD1E7844D70A}" type="slidenum">
              <a:t>‹#›</a:t>
            </a:fld>
            <a:endParaRPr lang="fr-FR"/>
          </a:p>
        </p:txBody>
      </p:sp>
    </p:spTree>
    <p:extLst>
      <p:ext uri="{BB962C8B-B14F-4D97-AF65-F5344CB8AC3E}">
        <p14:creationId xmlns:p14="http://schemas.microsoft.com/office/powerpoint/2010/main" val="1793874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indent="-285750">
              <a:lnSpc>
                <a:spcPct val="90000"/>
              </a:lnSpc>
              <a:spcAft>
                <a:spcPts val="1000"/>
              </a:spcAft>
              <a:buFont typeface="Arial"/>
              <a:buChar char="•"/>
            </a:pPr>
            <a:r>
              <a:rPr lang="fr-FR"/>
              <a:t>Le Hawk-Eye fonctionne grâce à des caméras spéciales qui filment les mouvements sur le terrain. Ces caméras captent la trajectoire de la balle et utilisent des ordinateurs pour la suivre très précisément. Ainsi, les arbitres peuvent voir avec certitude si la balle est entrée dans le but, a touché le filet ou est sortie du terrain.</a:t>
            </a:r>
            <a:endParaRPr lang="en-US"/>
          </a:p>
          <a:p>
            <a:pPr marL="285750" indent="-285750">
              <a:lnSpc>
                <a:spcPct val="90000"/>
              </a:lnSpc>
              <a:spcAft>
                <a:spcPts val="1000"/>
              </a:spcAft>
              <a:buFont typeface="Arial"/>
              <a:buChar char="•"/>
            </a:pPr>
            <a:r>
              <a:rPr lang="fr-FR"/>
              <a:t>C'est comme avoir un super pouvoir pour les arbitres ! Grâce au Hawk-Eye, les décisions sont plus justes et les matchs sont plus passionnants à regarder. C'est une vraie révolution dans le monde du sport !</a:t>
            </a:r>
          </a:p>
        </p:txBody>
      </p:sp>
      <p:sp>
        <p:nvSpPr>
          <p:cNvPr id="4" name="Espace réservé du numéro de diapositive 3"/>
          <p:cNvSpPr>
            <a:spLocks noGrp="1"/>
          </p:cNvSpPr>
          <p:nvPr>
            <p:ph type="sldNum" sz="quarter" idx="5"/>
          </p:nvPr>
        </p:nvSpPr>
        <p:spPr/>
        <p:txBody>
          <a:bodyPr/>
          <a:lstStyle/>
          <a:p>
            <a:fld id="{E47960E2-AA1B-43A8-BE9A-DD1E7844D70A}" type="slidenum">
              <a:t>11</a:t>
            </a:fld>
            <a:endParaRPr lang="fr-FR"/>
          </a:p>
        </p:txBody>
      </p:sp>
    </p:spTree>
    <p:extLst>
      <p:ext uri="{BB962C8B-B14F-4D97-AF65-F5344CB8AC3E}">
        <p14:creationId xmlns:p14="http://schemas.microsoft.com/office/powerpoint/2010/main" val="2002883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3/12/2025</a:t>
            </a:fld>
            <a:endParaRPr lang="en-US"/>
          </a:p>
        </p:txBody>
      </p:sp>
      <p:sp>
        <p:nvSpPr>
          <p:cNvPr id="5" name="Footer Placeholder 4"/>
          <p:cNvSpPr>
            <a:spLocks noGrp="1"/>
          </p:cNvSpPr>
          <p:nvPr>
            <p:ph type="ftr" sz="quarter" idx="11"/>
          </p:nvPr>
        </p:nvSpPr>
        <p:spPr>
          <a:xfrm>
            <a:off x="3962399" y="5870575"/>
            <a:ext cx="4893958" cy="377825"/>
          </a:xfrm>
        </p:spPr>
        <p:txBody>
          <a:bodyPr/>
          <a:lstStyle/>
          <a:p>
            <a:r>
              <a:rPr lang="en-US"/>
              <a:t>1</a:t>
            </a:r>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98525952"/>
      </p:ext>
    </p:extLst>
  </p:cSld>
  <p:clrMapOvr>
    <a:overrideClrMapping bg1="dk1" tx1="lt1" bg2="dk2" tx2="lt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3/12/2025</a:t>
            </a:fld>
            <a:endParaRPr lang="en-US"/>
          </a:p>
        </p:txBody>
      </p:sp>
      <p:sp>
        <p:nvSpPr>
          <p:cNvPr id="6" name="Footer Placeholder 5"/>
          <p:cNvSpPr>
            <a:spLocks noGrp="1"/>
          </p:cNvSpPr>
          <p:nvPr>
            <p:ph type="ftr" sz="quarter" idx="11"/>
          </p:nvPr>
        </p:nvSpPr>
        <p:spPr/>
        <p:txBody>
          <a:bodyPr/>
          <a:lstStyle/>
          <a:p>
            <a:r>
              <a:rPr lang="en-US"/>
              <a:t>1</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0033357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3/12/2025</a:t>
            </a:fld>
            <a:endParaRPr lang="en-US"/>
          </a:p>
        </p:txBody>
      </p:sp>
      <p:sp>
        <p:nvSpPr>
          <p:cNvPr id="5" name="Footer Placeholder 4"/>
          <p:cNvSpPr>
            <a:spLocks noGrp="1"/>
          </p:cNvSpPr>
          <p:nvPr>
            <p:ph type="ftr" sz="quarter" idx="11"/>
          </p:nvPr>
        </p:nvSpPr>
        <p:spPr/>
        <p:txBody>
          <a:bodyPr/>
          <a:lstStyle/>
          <a:p>
            <a:r>
              <a:rPr lang="en-US"/>
              <a:t>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4241642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3/12/2025</a:t>
            </a:fld>
            <a:endParaRPr lang="en-US"/>
          </a:p>
        </p:txBody>
      </p:sp>
      <p:sp>
        <p:nvSpPr>
          <p:cNvPr id="5" name="Footer Placeholder 4"/>
          <p:cNvSpPr>
            <a:spLocks noGrp="1"/>
          </p:cNvSpPr>
          <p:nvPr>
            <p:ph type="ftr" sz="quarter" idx="11"/>
          </p:nvPr>
        </p:nvSpPr>
        <p:spPr/>
        <p:txBody>
          <a:bodyPr/>
          <a:lstStyle/>
          <a:p>
            <a:r>
              <a:rPr lang="en-US"/>
              <a:t>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9621006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3/12/2025</a:t>
            </a:fld>
            <a:endParaRPr lang="en-US"/>
          </a:p>
        </p:txBody>
      </p:sp>
      <p:sp>
        <p:nvSpPr>
          <p:cNvPr id="5" name="Footer Placeholder 4"/>
          <p:cNvSpPr>
            <a:spLocks noGrp="1"/>
          </p:cNvSpPr>
          <p:nvPr>
            <p:ph type="ftr" sz="quarter" idx="11"/>
          </p:nvPr>
        </p:nvSpPr>
        <p:spPr/>
        <p:txBody>
          <a:bodyPr/>
          <a:lstStyle/>
          <a:p>
            <a:r>
              <a:rPr lang="en-US"/>
              <a:t>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7004990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3/12/2025</a:t>
            </a:fld>
            <a:endParaRPr lang="en-US"/>
          </a:p>
        </p:txBody>
      </p:sp>
      <p:sp>
        <p:nvSpPr>
          <p:cNvPr id="5" name="Footer Placeholder 4"/>
          <p:cNvSpPr>
            <a:spLocks noGrp="1"/>
          </p:cNvSpPr>
          <p:nvPr>
            <p:ph type="ftr" sz="quarter" idx="11"/>
          </p:nvPr>
        </p:nvSpPr>
        <p:spPr/>
        <p:txBody>
          <a:bodyPr/>
          <a:lstStyle/>
          <a:p>
            <a:r>
              <a:rPr lang="en-US"/>
              <a:t>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5970932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3/12/2025</a:t>
            </a:fld>
            <a:endParaRPr lang="en-US"/>
          </a:p>
        </p:txBody>
      </p:sp>
      <p:sp>
        <p:nvSpPr>
          <p:cNvPr id="5" name="Footer Placeholder 4"/>
          <p:cNvSpPr>
            <a:spLocks noGrp="1"/>
          </p:cNvSpPr>
          <p:nvPr>
            <p:ph type="ftr" sz="quarter" idx="11"/>
          </p:nvPr>
        </p:nvSpPr>
        <p:spPr/>
        <p:txBody>
          <a:bodyPr/>
          <a:lstStyle/>
          <a:p>
            <a:r>
              <a:rPr lang="en-US"/>
              <a:t>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1218205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3/12/2025</a:t>
            </a:fld>
            <a:endParaRPr lang="en-US"/>
          </a:p>
        </p:txBody>
      </p:sp>
      <p:sp>
        <p:nvSpPr>
          <p:cNvPr id="5" name="Footer Placeholder 4"/>
          <p:cNvSpPr>
            <a:spLocks noGrp="1"/>
          </p:cNvSpPr>
          <p:nvPr>
            <p:ph type="ftr" sz="quarter" idx="11"/>
          </p:nvPr>
        </p:nvSpPr>
        <p:spPr/>
        <p:txBody>
          <a:bodyPr/>
          <a:lstStyle/>
          <a:p>
            <a:r>
              <a:rPr lang="en-US"/>
              <a:t>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extLst>
      <p:ext uri="{BB962C8B-B14F-4D97-AF65-F5344CB8AC3E}">
        <p14:creationId xmlns:p14="http://schemas.microsoft.com/office/powerpoint/2010/main" val="367495887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3/12/2025</a:t>
            </a:fld>
            <a:endParaRPr lang="en-US"/>
          </a:p>
        </p:txBody>
      </p:sp>
      <p:sp>
        <p:nvSpPr>
          <p:cNvPr id="5" name="Footer Placeholder 4"/>
          <p:cNvSpPr>
            <a:spLocks noGrp="1"/>
          </p:cNvSpPr>
          <p:nvPr>
            <p:ph type="ftr" sz="quarter" idx="11"/>
          </p:nvPr>
        </p:nvSpPr>
        <p:spPr/>
        <p:txBody>
          <a:bodyPr/>
          <a:lstStyle/>
          <a:p>
            <a:r>
              <a:rPr lang="en-US"/>
              <a:t>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4003527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911261" y="616645"/>
            <a:ext cx="4366260" cy="602825"/>
          </a:xfrm>
          <a:prstGeom prst="rect">
            <a:avLst/>
          </a:prstGeom>
        </p:spPr>
        <p:txBody>
          <a:bodyPr wrap="square" lIns="0" tIns="0" rIns="0" bIns="0">
            <a:spAutoFit/>
          </a:bodyPr>
          <a:lstStyle>
            <a:lvl1pPr>
              <a:defRPr sz="3733" b="1" i="0">
                <a:solidFill>
                  <a:srgbClr val="242D46"/>
                </a:solidFill>
                <a:latin typeface="Georgia"/>
                <a:cs typeface="Georgia"/>
              </a:defRPr>
            </a:lvl1pPr>
          </a:lstStyle>
          <a:p>
            <a:endParaRPr/>
          </a:p>
        </p:txBody>
      </p:sp>
      <p:sp>
        <p:nvSpPr>
          <p:cNvPr id="3" name="Holder 3"/>
          <p:cNvSpPr>
            <a:spLocks noGrp="1"/>
          </p:cNvSpPr>
          <p:nvPr>
            <p:ph type="subTitle" idx="4"/>
          </p:nvPr>
        </p:nvSpPr>
        <p:spPr>
          <a:xfrm>
            <a:off x="1828800" y="3840481"/>
            <a:ext cx="8534400" cy="1714500"/>
          </a:xfrm>
          <a:prstGeom prst="rect">
            <a:avLst/>
          </a:prstGeom>
        </p:spPr>
        <p:txBody>
          <a:bodyPr wrap="square" lIns="0" tIns="0" rIns="0" bIns="0">
            <a:spAutoFit/>
          </a:bodyPr>
          <a:lstStyle>
            <a:lvl1pPr>
              <a:defRPr sz="1867" b="0" i="0">
                <a:solidFill>
                  <a:srgbClr val="00AF50"/>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fr-FR"/>
              <a:t>1</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244781033"/>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33" b="1" i="0">
                <a:solidFill>
                  <a:srgbClr val="242D46"/>
                </a:solidFill>
                <a:latin typeface="Georgia"/>
                <a:cs typeface="Georgia"/>
              </a:defRPr>
            </a:lvl1pPr>
          </a:lstStyle>
          <a:p>
            <a:endParaRPr/>
          </a:p>
        </p:txBody>
      </p:sp>
      <p:sp>
        <p:nvSpPr>
          <p:cNvPr id="3" name="Holder 3"/>
          <p:cNvSpPr>
            <a:spLocks noGrp="1"/>
          </p:cNvSpPr>
          <p:nvPr>
            <p:ph sz="half" idx="2"/>
          </p:nvPr>
        </p:nvSpPr>
        <p:spPr>
          <a:xfrm>
            <a:off x="902749" y="1797305"/>
            <a:ext cx="4836160" cy="4299372"/>
          </a:xfrm>
          <a:prstGeom prst="rect">
            <a:avLst/>
          </a:prstGeom>
        </p:spPr>
        <p:txBody>
          <a:bodyPr wrap="square" lIns="0" tIns="0" rIns="0" bIns="0">
            <a:spAutoFit/>
          </a:bodyPr>
          <a:lstStyle>
            <a:lvl1pPr>
              <a:defRPr sz="2400" b="1" i="0">
                <a:solidFill>
                  <a:srgbClr val="242D46"/>
                </a:solidFill>
                <a:latin typeface="Georgia"/>
                <a:cs typeface="Georgia"/>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fr-FR"/>
              <a:t>1</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43886845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3/12/2025</a:t>
            </a:fld>
            <a:endParaRPr lang="en-US"/>
          </a:p>
        </p:txBody>
      </p:sp>
      <p:sp>
        <p:nvSpPr>
          <p:cNvPr id="5" name="Footer Placeholder 4"/>
          <p:cNvSpPr>
            <a:spLocks noGrp="1"/>
          </p:cNvSpPr>
          <p:nvPr>
            <p:ph type="ftr" sz="quarter" idx="11"/>
          </p:nvPr>
        </p:nvSpPr>
        <p:spPr/>
        <p:txBody>
          <a:bodyPr/>
          <a:lstStyle/>
          <a:p>
            <a:r>
              <a:rPr lang="en-US"/>
              <a:t>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103236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3/12/2025</a:t>
            </a:fld>
            <a:endParaRPr lang="en-US"/>
          </a:p>
        </p:txBody>
      </p:sp>
      <p:sp>
        <p:nvSpPr>
          <p:cNvPr id="5" name="Footer Placeholder 4"/>
          <p:cNvSpPr>
            <a:spLocks noGrp="1"/>
          </p:cNvSpPr>
          <p:nvPr>
            <p:ph type="ftr" sz="quarter" idx="11"/>
          </p:nvPr>
        </p:nvSpPr>
        <p:spPr/>
        <p:txBody>
          <a:bodyPr/>
          <a:lstStyle/>
          <a:p>
            <a:r>
              <a:rPr lang="en-US"/>
              <a:t>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1933020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3/12/2025</a:t>
            </a:fld>
            <a:endParaRPr lang="en-US"/>
          </a:p>
        </p:txBody>
      </p:sp>
      <p:sp>
        <p:nvSpPr>
          <p:cNvPr id="6" name="Footer Placeholder 5"/>
          <p:cNvSpPr>
            <a:spLocks noGrp="1"/>
          </p:cNvSpPr>
          <p:nvPr>
            <p:ph type="ftr" sz="quarter" idx="11"/>
          </p:nvPr>
        </p:nvSpPr>
        <p:spPr/>
        <p:txBody>
          <a:bodyPr/>
          <a:lstStyle/>
          <a:p>
            <a:r>
              <a:rPr lang="en-US"/>
              <a:t>1</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9402488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3/12/2025</a:t>
            </a:fld>
            <a:endParaRPr lang="en-US"/>
          </a:p>
        </p:txBody>
      </p:sp>
      <p:sp>
        <p:nvSpPr>
          <p:cNvPr id="8" name="Footer Placeholder 7"/>
          <p:cNvSpPr>
            <a:spLocks noGrp="1"/>
          </p:cNvSpPr>
          <p:nvPr>
            <p:ph type="ftr" sz="quarter" idx="11"/>
          </p:nvPr>
        </p:nvSpPr>
        <p:spPr/>
        <p:txBody>
          <a:bodyPr/>
          <a:lstStyle/>
          <a:p>
            <a:r>
              <a:rPr lang="en-US"/>
              <a:t>1</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5183114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3/12/2025</a:t>
            </a:fld>
            <a:endParaRPr lang="en-US"/>
          </a:p>
        </p:txBody>
      </p:sp>
      <p:sp>
        <p:nvSpPr>
          <p:cNvPr id="4" name="Footer Placeholder 3"/>
          <p:cNvSpPr>
            <a:spLocks noGrp="1"/>
          </p:cNvSpPr>
          <p:nvPr>
            <p:ph type="ftr" sz="quarter" idx="11"/>
          </p:nvPr>
        </p:nvSpPr>
        <p:spPr/>
        <p:txBody>
          <a:bodyPr/>
          <a:lstStyle/>
          <a:p>
            <a:r>
              <a:rPr lang="en-US"/>
              <a:t>1</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5064548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3/12/2025</a:t>
            </a:fld>
            <a:endParaRPr lang="en-US"/>
          </a:p>
        </p:txBody>
      </p:sp>
      <p:sp>
        <p:nvSpPr>
          <p:cNvPr id="3" name="Footer Placeholder 2"/>
          <p:cNvSpPr>
            <a:spLocks noGrp="1"/>
          </p:cNvSpPr>
          <p:nvPr>
            <p:ph type="ftr" sz="quarter" idx="11"/>
          </p:nvPr>
        </p:nvSpPr>
        <p:spPr/>
        <p:txBody>
          <a:bodyPr/>
          <a:lstStyle/>
          <a:p>
            <a:r>
              <a:rPr lang="en-US"/>
              <a:t>1</a:t>
            </a:r>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0015151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3/12/2025</a:t>
            </a:fld>
            <a:endParaRPr lang="en-US"/>
          </a:p>
        </p:txBody>
      </p:sp>
      <p:sp>
        <p:nvSpPr>
          <p:cNvPr id="6" name="Footer Placeholder 5"/>
          <p:cNvSpPr>
            <a:spLocks noGrp="1"/>
          </p:cNvSpPr>
          <p:nvPr>
            <p:ph type="ftr" sz="quarter" idx="11"/>
          </p:nvPr>
        </p:nvSpPr>
        <p:spPr/>
        <p:txBody>
          <a:bodyPr/>
          <a:lstStyle/>
          <a:p>
            <a:r>
              <a:rPr lang="en-US"/>
              <a:t>1</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8466949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3/12/2025</a:t>
            </a:fld>
            <a:endParaRPr lang="en-US"/>
          </a:p>
        </p:txBody>
      </p:sp>
      <p:sp>
        <p:nvSpPr>
          <p:cNvPr id="6" name="Footer Placeholder 5"/>
          <p:cNvSpPr>
            <a:spLocks noGrp="1"/>
          </p:cNvSpPr>
          <p:nvPr>
            <p:ph type="ftr" sz="quarter" idx="11"/>
          </p:nvPr>
        </p:nvSpPr>
        <p:spPr/>
        <p:txBody>
          <a:bodyPr/>
          <a:lstStyle/>
          <a:p>
            <a:r>
              <a:rPr lang="en-US"/>
              <a:t>1</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0149161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3/12/2025</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1</a:t>
            </a: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846160866"/>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 id="2147483780" r:id="rId18"/>
    <p:sldLayoutId id="2147483781" r:id="rId19"/>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jpeg"/><Relationship Id="rId7"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kizamo.vercel.app/" TargetMode="Externa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hyperlink" Target="mailto:Sekfali.adam@gmail.com" TargetMode="Externa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b="1" u="sng">
                <a:ea typeface="+mj-lt"/>
                <a:cs typeface="+mj-lt"/>
              </a:rPr>
              <a:t>PARCOURS DE PROFESSIONALISATION</a:t>
            </a:r>
            <a:endParaRPr lang="fr-FR" b="1" u="sng">
              <a:ea typeface="Calibri Light" panose="020F0302020204030204"/>
              <a:cs typeface="Calibri Light" panose="020F0302020204030204"/>
            </a:endParaRPr>
          </a:p>
        </p:txBody>
      </p:sp>
      <p:sp>
        <p:nvSpPr>
          <p:cNvPr id="3" name="Sous-titre 2"/>
          <p:cNvSpPr>
            <a:spLocks noGrp="1"/>
          </p:cNvSpPr>
          <p:nvPr>
            <p:ph type="subTitle" idx="1"/>
          </p:nvPr>
        </p:nvSpPr>
        <p:spPr>
          <a:xfrm>
            <a:off x="361166" y="4792828"/>
            <a:ext cx="7197726" cy="1405467"/>
          </a:xfrm>
        </p:spPr>
        <p:txBody>
          <a:bodyPr>
            <a:normAutofit/>
          </a:bodyPr>
          <a:lstStyle/>
          <a:p>
            <a:pPr algn="l"/>
            <a:r>
              <a:rPr lang="fr-FR" sz="2400" i="1">
                <a:ea typeface="Calibri"/>
                <a:cs typeface="Calibri"/>
              </a:rPr>
              <a:t>BTS SIO option SISR</a:t>
            </a:r>
          </a:p>
          <a:p>
            <a:pPr algn="l"/>
            <a:r>
              <a:rPr lang="fr-FR" sz="2400" i="1">
                <a:ea typeface="Calibri"/>
                <a:cs typeface="Calibri"/>
              </a:rPr>
              <a:t>SEKFALI ADAM</a:t>
            </a:r>
          </a:p>
        </p:txBody>
      </p:sp>
      <p:sp>
        <p:nvSpPr>
          <p:cNvPr id="5" name="Espace réservé du numéro de diapositive 4">
            <a:extLst>
              <a:ext uri="{FF2B5EF4-FFF2-40B4-BE49-F238E27FC236}">
                <a16:creationId xmlns:a16="http://schemas.microsoft.com/office/drawing/2014/main" id="{E76640DB-6C8E-3EFE-2AEB-F250F9F869A5}"/>
              </a:ext>
            </a:extLst>
          </p:cNvPr>
          <p:cNvSpPr>
            <a:spLocks noGrp="1"/>
          </p:cNvSpPr>
          <p:nvPr>
            <p:ph type="sldNum" sz="quarter" idx="12"/>
          </p:nvPr>
        </p:nvSpPr>
        <p:spPr>
          <a:xfrm>
            <a:off x="11325054" y="6201081"/>
            <a:ext cx="551167" cy="377825"/>
          </a:xfrm>
        </p:spPr>
        <p:txBody>
          <a:bodyPr/>
          <a:lstStyle/>
          <a:p>
            <a:fld id="{D57F1E4F-1CFF-5643-939E-217C01CDF565}" type="slidenum">
              <a:rPr lang="en-US" dirty="0"/>
              <a:pPr/>
              <a:t>1</a:t>
            </a:fld>
            <a:endParaRPr lang="fr-FR"/>
          </a:p>
        </p:txBody>
      </p:sp>
    </p:spTree>
    <p:extLst>
      <p:ext uri="{BB962C8B-B14F-4D97-AF65-F5344CB8AC3E}">
        <p14:creationId xmlns:p14="http://schemas.microsoft.com/office/powerpoint/2010/main" val="37840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1358831"/>
            <a:ext cx="688340" cy="2821940"/>
          </a:xfrm>
          <a:custGeom>
            <a:avLst/>
            <a:gdLst/>
            <a:ahLst/>
            <a:cxnLst/>
            <a:rect l="l" t="t" r="r" b="b"/>
            <a:pathLst>
              <a:path w="516255" h="2116455">
                <a:moveTo>
                  <a:pt x="0" y="0"/>
                </a:moveTo>
                <a:lnTo>
                  <a:pt x="39733" y="2337"/>
                </a:lnTo>
                <a:lnTo>
                  <a:pt x="92353" y="10719"/>
                </a:lnTo>
                <a:lnTo>
                  <a:pt x="143014" y="23673"/>
                </a:lnTo>
                <a:lnTo>
                  <a:pt x="191731" y="41199"/>
                </a:lnTo>
                <a:lnTo>
                  <a:pt x="237845" y="63932"/>
                </a:lnTo>
                <a:lnTo>
                  <a:pt x="281355" y="90602"/>
                </a:lnTo>
                <a:lnTo>
                  <a:pt x="322287" y="121082"/>
                </a:lnTo>
                <a:lnTo>
                  <a:pt x="359956" y="155499"/>
                </a:lnTo>
                <a:lnTo>
                  <a:pt x="394398" y="193218"/>
                </a:lnTo>
                <a:lnTo>
                  <a:pt x="424916" y="234112"/>
                </a:lnTo>
                <a:lnTo>
                  <a:pt x="451535" y="277546"/>
                </a:lnTo>
                <a:lnTo>
                  <a:pt x="474294" y="323647"/>
                </a:lnTo>
                <a:lnTo>
                  <a:pt x="491820" y="372415"/>
                </a:lnTo>
                <a:lnTo>
                  <a:pt x="504812" y="423088"/>
                </a:lnTo>
                <a:lnTo>
                  <a:pt x="513257" y="475666"/>
                </a:lnTo>
                <a:lnTo>
                  <a:pt x="515848" y="529514"/>
                </a:lnTo>
                <a:lnTo>
                  <a:pt x="515848" y="1586662"/>
                </a:lnTo>
                <a:lnTo>
                  <a:pt x="513257" y="1640510"/>
                </a:lnTo>
                <a:lnTo>
                  <a:pt x="504812" y="1693088"/>
                </a:lnTo>
                <a:lnTo>
                  <a:pt x="491820" y="1743761"/>
                </a:lnTo>
                <a:lnTo>
                  <a:pt x="474294" y="1792529"/>
                </a:lnTo>
                <a:lnTo>
                  <a:pt x="451535" y="1838630"/>
                </a:lnTo>
                <a:lnTo>
                  <a:pt x="424916" y="1882064"/>
                </a:lnTo>
                <a:lnTo>
                  <a:pt x="394398" y="1922958"/>
                </a:lnTo>
                <a:lnTo>
                  <a:pt x="359956" y="1960677"/>
                </a:lnTo>
                <a:lnTo>
                  <a:pt x="322287" y="1995094"/>
                </a:lnTo>
                <a:lnTo>
                  <a:pt x="281355" y="2025574"/>
                </a:lnTo>
                <a:lnTo>
                  <a:pt x="237845" y="2052244"/>
                </a:lnTo>
                <a:lnTo>
                  <a:pt x="191731" y="2074977"/>
                </a:lnTo>
                <a:lnTo>
                  <a:pt x="143014" y="2092503"/>
                </a:lnTo>
                <a:lnTo>
                  <a:pt x="92353" y="2105457"/>
                </a:lnTo>
                <a:lnTo>
                  <a:pt x="39733" y="2113839"/>
                </a:lnTo>
                <a:lnTo>
                  <a:pt x="13108" y="2115871"/>
                </a:lnTo>
                <a:lnTo>
                  <a:pt x="0" y="2116176"/>
                </a:lnTo>
              </a:path>
            </a:pathLst>
          </a:custGeom>
          <a:ln w="19050">
            <a:solidFill>
              <a:srgbClr val="EBE9E0"/>
            </a:solidFill>
          </a:ln>
        </p:spPr>
        <p:txBody>
          <a:bodyPr wrap="square" lIns="0" tIns="0" rIns="0" bIns="0" rtlCol="0"/>
          <a:lstStyle/>
          <a:p>
            <a:endParaRPr/>
          </a:p>
        </p:txBody>
      </p:sp>
      <p:sp>
        <p:nvSpPr>
          <p:cNvPr id="3" name="object 3"/>
          <p:cNvSpPr/>
          <p:nvPr/>
        </p:nvSpPr>
        <p:spPr>
          <a:xfrm>
            <a:off x="8354569" y="6019800"/>
            <a:ext cx="2365585" cy="838200"/>
          </a:xfrm>
          <a:custGeom>
            <a:avLst/>
            <a:gdLst/>
            <a:ahLst/>
            <a:cxnLst/>
            <a:rect l="l" t="t" r="r" b="b"/>
            <a:pathLst>
              <a:path w="1774190" h="628650">
                <a:moveTo>
                  <a:pt x="0" y="628650"/>
                </a:moveTo>
                <a:lnTo>
                  <a:pt x="0" y="529868"/>
                </a:lnTo>
                <a:lnTo>
                  <a:pt x="1270" y="502598"/>
                </a:lnTo>
                <a:lnTo>
                  <a:pt x="6476" y="449338"/>
                </a:lnTo>
                <a:lnTo>
                  <a:pt x="16890" y="398043"/>
                </a:lnTo>
                <a:lnTo>
                  <a:pt x="32512" y="348056"/>
                </a:lnTo>
                <a:lnTo>
                  <a:pt x="52577" y="300634"/>
                </a:lnTo>
                <a:lnTo>
                  <a:pt x="77343" y="255854"/>
                </a:lnTo>
                <a:lnTo>
                  <a:pt x="105918" y="213626"/>
                </a:lnTo>
                <a:lnTo>
                  <a:pt x="138429" y="174015"/>
                </a:lnTo>
                <a:lnTo>
                  <a:pt x="174751" y="138303"/>
                </a:lnTo>
                <a:lnTo>
                  <a:pt x="213740" y="105854"/>
                </a:lnTo>
                <a:lnTo>
                  <a:pt x="255904" y="77279"/>
                </a:lnTo>
                <a:lnTo>
                  <a:pt x="300735" y="52603"/>
                </a:lnTo>
                <a:lnTo>
                  <a:pt x="348869" y="32473"/>
                </a:lnTo>
                <a:lnTo>
                  <a:pt x="398145" y="16890"/>
                </a:lnTo>
                <a:lnTo>
                  <a:pt x="450088" y="5854"/>
                </a:lnTo>
                <a:lnTo>
                  <a:pt x="503427" y="647"/>
                </a:lnTo>
                <a:lnTo>
                  <a:pt x="530098" y="0"/>
                </a:lnTo>
                <a:lnTo>
                  <a:pt x="1243838" y="0"/>
                </a:lnTo>
                <a:lnTo>
                  <a:pt x="1297813" y="2616"/>
                </a:lnTo>
                <a:lnTo>
                  <a:pt x="1350391" y="11061"/>
                </a:lnTo>
                <a:lnTo>
                  <a:pt x="1401064" y="24028"/>
                </a:lnTo>
                <a:lnTo>
                  <a:pt x="1449831" y="41567"/>
                </a:lnTo>
                <a:lnTo>
                  <a:pt x="1495932" y="64287"/>
                </a:lnTo>
                <a:lnTo>
                  <a:pt x="1539367" y="90906"/>
                </a:lnTo>
                <a:lnTo>
                  <a:pt x="1580388" y="121437"/>
                </a:lnTo>
                <a:lnTo>
                  <a:pt x="1617979" y="155841"/>
                </a:lnTo>
                <a:lnTo>
                  <a:pt x="1652397" y="193522"/>
                </a:lnTo>
                <a:lnTo>
                  <a:pt x="1683003" y="234416"/>
                </a:lnTo>
                <a:lnTo>
                  <a:pt x="1709547" y="277914"/>
                </a:lnTo>
                <a:lnTo>
                  <a:pt x="1732406" y="324027"/>
                </a:lnTo>
                <a:lnTo>
                  <a:pt x="1749932" y="372719"/>
                </a:lnTo>
                <a:lnTo>
                  <a:pt x="1762887" y="423379"/>
                </a:lnTo>
                <a:lnTo>
                  <a:pt x="1771269" y="475957"/>
                </a:lnTo>
                <a:lnTo>
                  <a:pt x="1773935" y="529868"/>
                </a:lnTo>
                <a:lnTo>
                  <a:pt x="1773935" y="628650"/>
                </a:lnTo>
              </a:path>
            </a:pathLst>
          </a:custGeom>
          <a:ln w="19050">
            <a:solidFill>
              <a:srgbClr val="EBE9E0"/>
            </a:solidFill>
          </a:ln>
        </p:spPr>
        <p:txBody>
          <a:bodyPr wrap="square" lIns="0" tIns="0" rIns="0" bIns="0" rtlCol="0"/>
          <a:lstStyle/>
          <a:p>
            <a:endParaRPr/>
          </a:p>
        </p:txBody>
      </p:sp>
      <p:sp>
        <p:nvSpPr>
          <p:cNvPr id="4" name="object 4"/>
          <p:cNvSpPr txBox="1">
            <a:spLocks noGrp="1"/>
          </p:cNvSpPr>
          <p:nvPr>
            <p:ph type="title"/>
          </p:nvPr>
        </p:nvSpPr>
        <p:spPr>
          <a:xfrm>
            <a:off x="803032" y="199292"/>
            <a:ext cx="10131425" cy="1456267"/>
          </a:xfrm>
          <a:prstGeom prst="rect">
            <a:avLst/>
          </a:prstGeom>
        </p:spPr>
        <p:txBody>
          <a:bodyPr vert="horz" wrap="square" lIns="0" tIns="16087" rIns="0" bIns="0" rtlCol="0">
            <a:spAutoFit/>
          </a:bodyPr>
          <a:lstStyle/>
          <a:p>
            <a:pPr marL="2083595">
              <a:lnSpc>
                <a:spcPct val="100000"/>
              </a:lnSpc>
              <a:spcBef>
                <a:spcPts val="127"/>
              </a:spcBef>
            </a:pPr>
            <a:r>
              <a:t>06</a:t>
            </a:r>
            <a:r>
              <a:rPr spc="-133"/>
              <a:t> </a:t>
            </a:r>
            <a:r>
              <a:t>-</a:t>
            </a:r>
            <a:r>
              <a:rPr spc="-147"/>
              <a:t> </a:t>
            </a:r>
            <a:r>
              <a:rPr spc="-73"/>
              <a:t>Compétences</a:t>
            </a:r>
          </a:p>
        </p:txBody>
      </p:sp>
      <p:grpSp>
        <p:nvGrpSpPr>
          <p:cNvPr id="5" name="object 5"/>
          <p:cNvGrpSpPr/>
          <p:nvPr/>
        </p:nvGrpSpPr>
        <p:grpSpPr>
          <a:xfrm>
            <a:off x="1280159" y="1568720"/>
            <a:ext cx="2333413" cy="800947"/>
            <a:chOff x="960119" y="1176540"/>
            <a:chExt cx="1750060" cy="600710"/>
          </a:xfrm>
        </p:grpSpPr>
        <p:pic>
          <p:nvPicPr>
            <p:cNvPr id="6" name="object 6"/>
            <p:cNvPicPr/>
            <p:nvPr/>
          </p:nvPicPr>
          <p:blipFill>
            <a:blip r:embed="rId2" cstate="print"/>
            <a:stretch>
              <a:fillRect/>
            </a:stretch>
          </p:blipFill>
          <p:spPr>
            <a:xfrm>
              <a:off x="960119" y="1176540"/>
              <a:ext cx="1749552" cy="600443"/>
            </a:xfrm>
            <a:prstGeom prst="rect">
              <a:avLst/>
            </a:prstGeom>
          </p:spPr>
        </p:pic>
        <p:pic>
          <p:nvPicPr>
            <p:cNvPr id="7" name="object 7"/>
            <p:cNvPicPr/>
            <p:nvPr/>
          </p:nvPicPr>
          <p:blipFill>
            <a:blip r:embed="rId3" cstate="print"/>
            <a:stretch>
              <a:fillRect/>
            </a:stretch>
          </p:blipFill>
          <p:spPr>
            <a:xfrm>
              <a:off x="1024127" y="1222247"/>
              <a:ext cx="1626108" cy="475488"/>
            </a:xfrm>
            <a:prstGeom prst="rect">
              <a:avLst/>
            </a:prstGeom>
          </p:spPr>
        </p:pic>
        <p:sp>
          <p:nvSpPr>
            <p:cNvPr id="8" name="object 8"/>
            <p:cNvSpPr/>
            <p:nvPr/>
          </p:nvSpPr>
          <p:spPr>
            <a:xfrm>
              <a:off x="1024127" y="1222247"/>
              <a:ext cx="1626235" cy="475615"/>
            </a:xfrm>
            <a:custGeom>
              <a:avLst/>
              <a:gdLst/>
              <a:ahLst/>
              <a:cxnLst/>
              <a:rect l="l" t="t" r="r" b="b"/>
              <a:pathLst>
                <a:path w="1626235" h="475614">
                  <a:moveTo>
                    <a:pt x="0" y="475488"/>
                  </a:moveTo>
                  <a:lnTo>
                    <a:pt x="1626108" y="475488"/>
                  </a:lnTo>
                  <a:lnTo>
                    <a:pt x="1626108" y="0"/>
                  </a:lnTo>
                  <a:lnTo>
                    <a:pt x="0" y="0"/>
                  </a:lnTo>
                  <a:lnTo>
                    <a:pt x="0" y="475488"/>
                  </a:lnTo>
                  <a:close/>
                </a:path>
              </a:pathLst>
            </a:custGeom>
            <a:ln w="9525">
              <a:solidFill>
                <a:srgbClr val="46C2D1"/>
              </a:solidFill>
            </a:ln>
          </p:spPr>
          <p:txBody>
            <a:bodyPr wrap="square" lIns="0" tIns="0" rIns="0" bIns="0" rtlCol="0"/>
            <a:lstStyle/>
            <a:p>
              <a:endParaRPr/>
            </a:p>
          </p:txBody>
        </p:sp>
      </p:grpSp>
      <p:sp>
        <p:nvSpPr>
          <p:cNvPr id="9" name="object 9"/>
          <p:cNvSpPr txBox="1"/>
          <p:nvPr/>
        </p:nvSpPr>
        <p:spPr>
          <a:xfrm>
            <a:off x="1371854" y="1659466"/>
            <a:ext cx="2155613" cy="535093"/>
          </a:xfrm>
          <a:prstGeom prst="rect">
            <a:avLst/>
          </a:prstGeom>
        </p:spPr>
        <p:txBody>
          <a:bodyPr vert="horz" wrap="square" lIns="0" tIns="46567" rIns="0" bIns="0" rtlCol="0">
            <a:spAutoFit/>
          </a:bodyPr>
          <a:lstStyle/>
          <a:p>
            <a:pPr marL="772141" marR="389457" indent="-374217">
              <a:lnSpc>
                <a:spcPts val="1867"/>
              </a:lnSpc>
              <a:spcBef>
                <a:spcPts val="367"/>
              </a:spcBef>
            </a:pPr>
            <a:r>
              <a:rPr sz="1733">
                <a:solidFill>
                  <a:srgbClr val="FFFFFF"/>
                </a:solidFill>
                <a:latin typeface="Arial MT"/>
                <a:cs typeface="Arial MT"/>
              </a:rPr>
              <a:t>GESTION</a:t>
            </a:r>
            <a:r>
              <a:rPr sz="1733" spc="-67">
                <a:solidFill>
                  <a:srgbClr val="FFFFFF"/>
                </a:solidFill>
                <a:latin typeface="Arial MT"/>
                <a:cs typeface="Arial MT"/>
              </a:rPr>
              <a:t> </a:t>
            </a:r>
            <a:r>
              <a:rPr sz="1733" spc="-33">
                <a:solidFill>
                  <a:srgbClr val="FFFFFF"/>
                </a:solidFill>
                <a:latin typeface="Arial MT"/>
                <a:cs typeface="Arial MT"/>
              </a:rPr>
              <a:t>DE </a:t>
            </a:r>
            <a:r>
              <a:rPr sz="1733" spc="-27">
                <a:solidFill>
                  <a:srgbClr val="FFFFFF"/>
                </a:solidFill>
                <a:latin typeface="Arial MT"/>
                <a:cs typeface="Arial MT"/>
              </a:rPr>
              <a:t>PARC</a:t>
            </a:r>
            <a:endParaRPr sz="1733">
              <a:latin typeface="Arial MT"/>
              <a:cs typeface="Arial MT"/>
            </a:endParaRPr>
          </a:p>
        </p:txBody>
      </p:sp>
      <p:sp>
        <p:nvSpPr>
          <p:cNvPr id="10" name="object 10"/>
          <p:cNvSpPr/>
          <p:nvPr/>
        </p:nvSpPr>
        <p:spPr>
          <a:xfrm>
            <a:off x="1365504" y="2263647"/>
            <a:ext cx="2168313" cy="1719580"/>
          </a:xfrm>
          <a:custGeom>
            <a:avLst/>
            <a:gdLst/>
            <a:ahLst/>
            <a:cxnLst/>
            <a:rect l="l" t="t" r="r" b="b"/>
            <a:pathLst>
              <a:path w="1626235" h="1289685">
                <a:moveTo>
                  <a:pt x="0" y="1289303"/>
                </a:moveTo>
                <a:lnTo>
                  <a:pt x="1626108" y="1289303"/>
                </a:lnTo>
                <a:lnTo>
                  <a:pt x="1626108" y="0"/>
                </a:lnTo>
                <a:lnTo>
                  <a:pt x="0" y="0"/>
                </a:lnTo>
                <a:lnTo>
                  <a:pt x="0" y="1289303"/>
                </a:lnTo>
                <a:close/>
              </a:path>
            </a:pathLst>
          </a:custGeom>
          <a:ln w="9525">
            <a:solidFill>
              <a:srgbClr val="CEE9EE"/>
            </a:solidFill>
          </a:ln>
        </p:spPr>
        <p:txBody>
          <a:bodyPr wrap="square" lIns="0" tIns="0" rIns="0" bIns="0" rtlCol="0"/>
          <a:lstStyle/>
          <a:p>
            <a:endParaRPr/>
          </a:p>
        </p:txBody>
      </p:sp>
      <p:sp>
        <p:nvSpPr>
          <p:cNvPr id="11" name="object 11"/>
          <p:cNvSpPr txBox="1"/>
          <p:nvPr/>
        </p:nvSpPr>
        <p:spPr>
          <a:xfrm>
            <a:off x="1359154" y="2257297"/>
            <a:ext cx="2181013" cy="578791"/>
          </a:xfrm>
          <a:prstGeom prst="rect">
            <a:avLst/>
          </a:prstGeom>
          <a:solidFill>
            <a:srgbClr val="CEE9EE">
              <a:alpha val="89411"/>
            </a:srgbClr>
          </a:solidFill>
        </p:spPr>
        <p:txBody>
          <a:bodyPr vert="horz" wrap="square" lIns="0" tIns="65193" rIns="0" bIns="0" rtlCol="0">
            <a:spAutoFit/>
          </a:bodyPr>
          <a:lstStyle/>
          <a:p>
            <a:pPr marL="250607" indent="-151548">
              <a:lnSpc>
                <a:spcPts val="1980"/>
              </a:lnSpc>
              <a:spcBef>
                <a:spcPts val="513"/>
              </a:spcBef>
              <a:buChar char="•"/>
              <a:tabLst>
                <a:tab pos="250607" algn="l"/>
              </a:tabLst>
            </a:pPr>
            <a:r>
              <a:rPr sz="1733" spc="-13">
                <a:solidFill>
                  <a:srgbClr val="242D46"/>
                </a:solidFill>
                <a:latin typeface="Arial MT"/>
                <a:cs typeface="Arial MT"/>
              </a:rPr>
              <a:t>EasyVista</a:t>
            </a:r>
            <a:endParaRPr sz="1733">
              <a:latin typeface="Arial MT"/>
              <a:cs typeface="Arial MT"/>
            </a:endParaRPr>
          </a:p>
          <a:p>
            <a:pPr marL="251454" indent="-152396">
              <a:lnSpc>
                <a:spcPts val="1980"/>
              </a:lnSpc>
              <a:buChar char="•"/>
              <a:tabLst>
                <a:tab pos="251454" algn="l"/>
              </a:tabLst>
            </a:pPr>
            <a:r>
              <a:rPr sz="1733" spc="-27">
                <a:solidFill>
                  <a:srgbClr val="242D46"/>
                </a:solidFill>
                <a:latin typeface="Arial MT"/>
                <a:cs typeface="Arial MT"/>
              </a:rPr>
              <a:t>GLPI</a:t>
            </a:r>
            <a:endParaRPr sz="1733">
              <a:latin typeface="Arial MT"/>
              <a:cs typeface="Arial MT"/>
            </a:endParaRPr>
          </a:p>
        </p:txBody>
      </p:sp>
      <p:grpSp>
        <p:nvGrpSpPr>
          <p:cNvPr id="12" name="object 12"/>
          <p:cNvGrpSpPr/>
          <p:nvPr/>
        </p:nvGrpSpPr>
        <p:grpSpPr>
          <a:xfrm>
            <a:off x="3751072" y="1568720"/>
            <a:ext cx="2333413" cy="800947"/>
            <a:chOff x="2813304" y="1176540"/>
            <a:chExt cx="1750060" cy="600710"/>
          </a:xfrm>
        </p:grpSpPr>
        <p:pic>
          <p:nvPicPr>
            <p:cNvPr id="13" name="object 13"/>
            <p:cNvPicPr/>
            <p:nvPr/>
          </p:nvPicPr>
          <p:blipFill>
            <a:blip r:embed="rId2" cstate="print"/>
            <a:stretch>
              <a:fillRect/>
            </a:stretch>
          </p:blipFill>
          <p:spPr>
            <a:xfrm>
              <a:off x="2813304" y="1176540"/>
              <a:ext cx="1749551" cy="600443"/>
            </a:xfrm>
            <a:prstGeom prst="rect">
              <a:avLst/>
            </a:prstGeom>
          </p:spPr>
        </p:pic>
        <p:pic>
          <p:nvPicPr>
            <p:cNvPr id="14" name="object 14"/>
            <p:cNvPicPr/>
            <p:nvPr/>
          </p:nvPicPr>
          <p:blipFill>
            <a:blip r:embed="rId4" cstate="print"/>
            <a:stretch>
              <a:fillRect/>
            </a:stretch>
          </p:blipFill>
          <p:spPr>
            <a:xfrm>
              <a:off x="2877312" y="1222247"/>
              <a:ext cx="1626108" cy="475488"/>
            </a:xfrm>
            <a:prstGeom prst="rect">
              <a:avLst/>
            </a:prstGeom>
          </p:spPr>
        </p:pic>
        <p:sp>
          <p:nvSpPr>
            <p:cNvPr id="15" name="object 15"/>
            <p:cNvSpPr/>
            <p:nvPr/>
          </p:nvSpPr>
          <p:spPr>
            <a:xfrm>
              <a:off x="2877312" y="1222247"/>
              <a:ext cx="1626235" cy="475615"/>
            </a:xfrm>
            <a:custGeom>
              <a:avLst/>
              <a:gdLst/>
              <a:ahLst/>
              <a:cxnLst/>
              <a:rect l="l" t="t" r="r" b="b"/>
              <a:pathLst>
                <a:path w="1626235" h="475614">
                  <a:moveTo>
                    <a:pt x="0" y="475488"/>
                  </a:moveTo>
                  <a:lnTo>
                    <a:pt x="1626108" y="475488"/>
                  </a:lnTo>
                  <a:lnTo>
                    <a:pt x="1626108" y="0"/>
                  </a:lnTo>
                  <a:lnTo>
                    <a:pt x="0" y="0"/>
                  </a:lnTo>
                  <a:lnTo>
                    <a:pt x="0" y="475488"/>
                  </a:lnTo>
                  <a:close/>
                </a:path>
              </a:pathLst>
            </a:custGeom>
            <a:ln w="9525">
              <a:solidFill>
                <a:srgbClr val="8F2A61"/>
              </a:solidFill>
            </a:ln>
          </p:spPr>
          <p:txBody>
            <a:bodyPr wrap="square" lIns="0" tIns="0" rIns="0" bIns="0" rtlCol="0"/>
            <a:lstStyle/>
            <a:p>
              <a:endParaRPr/>
            </a:p>
          </p:txBody>
        </p:sp>
      </p:grpSp>
      <p:sp>
        <p:nvSpPr>
          <p:cNvPr id="16" name="object 16"/>
          <p:cNvSpPr txBox="1"/>
          <p:nvPr/>
        </p:nvSpPr>
        <p:spPr>
          <a:xfrm>
            <a:off x="3842766" y="1659466"/>
            <a:ext cx="2155613" cy="535093"/>
          </a:xfrm>
          <a:prstGeom prst="rect">
            <a:avLst/>
          </a:prstGeom>
        </p:spPr>
        <p:txBody>
          <a:bodyPr vert="horz" wrap="square" lIns="0" tIns="16087" rIns="0" bIns="0" rtlCol="0">
            <a:spAutoFit/>
          </a:bodyPr>
          <a:lstStyle/>
          <a:p>
            <a:pPr algn="ctr">
              <a:lnSpc>
                <a:spcPts val="1973"/>
              </a:lnSpc>
              <a:spcBef>
                <a:spcPts val="127"/>
              </a:spcBef>
            </a:pPr>
            <a:r>
              <a:rPr sz="1733" spc="-13">
                <a:solidFill>
                  <a:srgbClr val="FFFFFF"/>
                </a:solidFill>
                <a:latin typeface="Arial MT"/>
                <a:cs typeface="Arial MT"/>
              </a:rPr>
              <a:t>ADMINISTRATION</a:t>
            </a:r>
            <a:endParaRPr sz="1733">
              <a:latin typeface="Arial MT"/>
              <a:cs typeface="Arial MT"/>
            </a:endParaRPr>
          </a:p>
          <a:p>
            <a:pPr algn="ctr">
              <a:lnSpc>
                <a:spcPts val="1973"/>
              </a:lnSpc>
            </a:pPr>
            <a:r>
              <a:rPr sz="1733" spc="-13">
                <a:solidFill>
                  <a:srgbClr val="FFFFFF"/>
                </a:solidFill>
                <a:latin typeface="Arial MT"/>
                <a:cs typeface="Arial MT"/>
              </a:rPr>
              <a:t>/SUPERVISION</a:t>
            </a:r>
            <a:endParaRPr sz="1733">
              <a:latin typeface="Arial MT"/>
              <a:cs typeface="Arial MT"/>
            </a:endParaRPr>
          </a:p>
        </p:txBody>
      </p:sp>
      <p:sp>
        <p:nvSpPr>
          <p:cNvPr id="17" name="object 17"/>
          <p:cNvSpPr/>
          <p:nvPr/>
        </p:nvSpPr>
        <p:spPr>
          <a:xfrm>
            <a:off x="3836416" y="2263647"/>
            <a:ext cx="2168313" cy="1719580"/>
          </a:xfrm>
          <a:custGeom>
            <a:avLst/>
            <a:gdLst/>
            <a:ahLst/>
            <a:cxnLst/>
            <a:rect l="l" t="t" r="r" b="b"/>
            <a:pathLst>
              <a:path w="1626235" h="1289685">
                <a:moveTo>
                  <a:pt x="0" y="1289303"/>
                </a:moveTo>
                <a:lnTo>
                  <a:pt x="1626108" y="1289303"/>
                </a:lnTo>
                <a:lnTo>
                  <a:pt x="1626108" y="0"/>
                </a:lnTo>
                <a:lnTo>
                  <a:pt x="0" y="0"/>
                </a:lnTo>
                <a:lnTo>
                  <a:pt x="0" y="1289303"/>
                </a:lnTo>
                <a:close/>
              </a:path>
            </a:pathLst>
          </a:custGeom>
          <a:ln w="9525">
            <a:solidFill>
              <a:srgbClr val="DBC9D1"/>
            </a:solidFill>
          </a:ln>
        </p:spPr>
        <p:txBody>
          <a:bodyPr wrap="square" lIns="0" tIns="0" rIns="0" bIns="0" rtlCol="0"/>
          <a:lstStyle/>
          <a:p>
            <a:endParaRPr/>
          </a:p>
        </p:txBody>
      </p:sp>
      <p:sp>
        <p:nvSpPr>
          <p:cNvPr id="18" name="object 18"/>
          <p:cNvSpPr txBox="1"/>
          <p:nvPr/>
        </p:nvSpPr>
        <p:spPr>
          <a:xfrm>
            <a:off x="3830066" y="2257297"/>
            <a:ext cx="2181013" cy="612005"/>
          </a:xfrm>
          <a:prstGeom prst="rect">
            <a:avLst/>
          </a:prstGeom>
          <a:solidFill>
            <a:srgbClr val="DBC9D1">
              <a:alpha val="89411"/>
            </a:srgbClr>
          </a:solidFill>
        </p:spPr>
        <p:txBody>
          <a:bodyPr vert="horz" wrap="square" lIns="0" tIns="65193" rIns="0" bIns="0" rtlCol="0">
            <a:spAutoFit/>
          </a:bodyPr>
          <a:lstStyle/>
          <a:p>
            <a:pPr marL="250607" indent="-151548">
              <a:lnSpc>
                <a:spcPct val="100000"/>
              </a:lnSpc>
              <a:spcBef>
                <a:spcPts val="513"/>
              </a:spcBef>
              <a:buChar char="•"/>
              <a:tabLst>
                <a:tab pos="250607" algn="l"/>
              </a:tabLst>
            </a:pPr>
            <a:r>
              <a:rPr sz="1733">
                <a:solidFill>
                  <a:srgbClr val="242D46"/>
                </a:solidFill>
                <a:latin typeface="Arial MT"/>
                <a:cs typeface="Arial MT"/>
              </a:rPr>
              <a:t>Active</a:t>
            </a:r>
            <a:r>
              <a:rPr sz="1733" spc="-13">
                <a:solidFill>
                  <a:srgbClr val="242D46"/>
                </a:solidFill>
                <a:latin typeface="Arial MT"/>
                <a:cs typeface="Arial MT"/>
              </a:rPr>
              <a:t> Directory</a:t>
            </a:r>
            <a:endParaRPr sz="1733">
              <a:latin typeface="Arial MT"/>
              <a:cs typeface="Arial MT"/>
            </a:endParaRPr>
          </a:p>
          <a:p>
            <a:pPr marL="251454" indent="-152396">
              <a:lnSpc>
                <a:spcPct val="100000"/>
              </a:lnSpc>
              <a:spcBef>
                <a:spcPts val="73"/>
              </a:spcBef>
              <a:buChar char="•"/>
              <a:tabLst>
                <a:tab pos="251454" algn="l"/>
              </a:tabLst>
            </a:pPr>
            <a:r>
              <a:rPr sz="1733" spc="-13">
                <a:solidFill>
                  <a:srgbClr val="242D46"/>
                </a:solidFill>
                <a:latin typeface="Arial MT"/>
                <a:cs typeface="Arial MT"/>
              </a:rPr>
              <a:t>IVANTI</a:t>
            </a:r>
            <a:endParaRPr sz="1733">
              <a:latin typeface="Arial MT"/>
              <a:cs typeface="Arial MT"/>
            </a:endParaRPr>
          </a:p>
        </p:txBody>
      </p:sp>
      <p:grpSp>
        <p:nvGrpSpPr>
          <p:cNvPr id="19" name="object 19"/>
          <p:cNvGrpSpPr/>
          <p:nvPr/>
        </p:nvGrpSpPr>
        <p:grpSpPr>
          <a:xfrm>
            <a:off x="6221985" y="1568720"/>
            <a:ext cx="2330873" cy="800947"/>
            <a:chOff x="4666488" y="1176540"/>
            <a:chExt cx="1748155" cy="600710"/>
          </a:xfrm>
        </p:grpSpPr>
        <p:pic>
          <p:nvPicPr>
            <p:cNvPr id="20" name="object 20"/>
            <p:cNvPicPr/>
            <p:nvPr/>
          </p:nvPicPr>
          <p:blipFill>
            <a:blip r:embed="rId5" cstate="print"/>
            <a:stretch>
              <a:fillRect/>
            </a:stretch>
          </p:blipFill>
          <p:spPr>
            <a:xfrm>
              <a:off x="4666488" y="1176540"/>
              <a:ext cx="1748027" cy="600443"/>
            </a:xfrm>
            <a:prstGeom prst="rect">
              <a:avLst/>
            </a:prstGeom>
          </p:spPr>
        </p:pic>
        <p:pic>
          <p:nvPicPr>
            <p:cNvPr id="21" name="object 21"/>
            <p:cNvPicPr/>
            <p:nvPr/>
          </p:nvPicPr>
          <p:blipFill>
            <a:blip r:embed="rId6" cstate="print"/>
            <a:stretch>
              <a:fillRect/>
            </a:stretch>
          </p:blipFill>
          <p:spPr>
            <a:xfrm>
              <a:off x="4730496" y="1222247"/>
              <a:ext cx="1624584" cy="475488"/>
            </a:xfrm>
            <a:prstGeom prst="rect">
              <a:avLst/>
            </a:prstGeom>
          </p:spPr>
        </p:pic>
        <p:sp>
          <p:nvSpPr>
            <p:cNvPr id="22" name="object 22"/>
            <p:cNvSpPr/>
            <p:nvPr/>
          </p:nvSpPr>
          <p:spPr>
            <a:xfrm>
              <a:off x="4730496" y="1222247"/>
              <a:ext cx="1624965" cy="475615"/>
            </a:xfrm>
            <a:custGeom>
              <a:avLst/>
              <a:gdLst/>
              <a:ahLst/>
              <a:cxnLst/>
              <a:rect l="l" t="t" r="r" b="b"/>
              <a:pathLst>
                <a:path w="1624964" h="475614">
                  <a:moveTo>
                    <a:pt x="0" y="475488"/>
                  </a:moveTo>
                  <a:lnTo>
                    <a:pt x="1624584" y="475488"/>
                  </a:lnTo>
                  <a:lnTo>
                    <a:pt x="1624584" y="0"/>
                  </a:lnTo>
                  <a:lnTo>
                    <a:pt x="0" y="0"/>
                  </a:lnTo>
                  <a:lnTo>
                    <a:pt x="0" y="475488"/>
                  </a:lnTo>
                  <a:close/>
                </a:path>
              </a:pathLst>
            </a:custGeom>
            <a:ln w="9525">
              <a:solidFill>
                <a:srgbClr val="186670"/>
              </a:solidFill>
            </a:ln>
          </p:spPr>
          <p:txBody>
            <a:bodyPr wrap="square" lIns="0" tIns="0" rIns="0" bIns="0" rtlCol="0"/>
            <a:lstStyle/>
            <a:p>
              <a:endParaRPr/>
            </a:p>
          </p:txBody>
        </p:sp>
      </p:grpSp>
      <p:sp>
        <p:nvSpPr>
          <p:cNvPr id="23" name="object 23"/>
          <p:cNvSpPr txBox="1"/>
          <p:nvPr/>
        </p:nvSpPr>
        <p:spPr>
          <a:xfrm>
            <a:off x="6313677" y="1659466"/>
            <a:ext cx="2153920" cy="535093"/>
          </a:xfrm>
          <a:prstGeom prst="rect">
            <a:avLst/>
          </a:prstGeom>
        </p:spPr>
        <p:txBody>
          <a:bodyPr vert="horz" wrap="square" lIns="0" tIns="46567" rIns="0" bIns="0" rtlCol="0">
            <a:spAutoFit/>
          </a:bodyPr>
          <a:lstStyle/>
          <a:p>
            <a:pPr marL="276006" marR="265847" indent="204888">
              <a:lnSpc>
                <a:spcPts val="1867"/>
              </a:lnSpc>
              <a:spcBef>
                <a:spcPts val="367"/>
              </a:spcBef>
            </a:pPr>
            <a:r>
              <a:rPr sz="1733" spc="-13">
                <a:solidFill>
                  <a:srgbClr val="FFFFFF"/>
                </a:solidFill>
                <a:latin typeface="Arial MT"/>
                <a:cs typeface="Arial MT"/>
              </a:rPr>
              <a:t>SYSTÈMES EXPLOITATION</a:t>
            </a:r>
            <a:endParaRPr sz="1733">
              <a:latin typeface="Arial MT"/>
              <a:cs typeface="Arial MT"/>
            </a:endParaRPr>
          </a:p>
        </p:txBody>
      </p:sp>
      <p:sp>
        <p:nvSpPr>
          <p:cNvPr id="24" name="object 24"/>
          <p:cNvSpPr/>
          <p:nvPr/>
        </p:nvSpPr>
        <p:spPr>
          <a:xfrm>
            <a:off x="6307329" y="2263647"/>
            <a:ext cx="2166620" cy="1719580"/>
          </a:xfrm>
          <a:custGeom>
            <a:avLst/>
            <a:gdLst/>
            <a:ahLst/>
            <a:cxnLst/>
            <a:rect l="l" t="t" r="r" b="b"/>
            <a:pathLst>
              <a:path w="1624964" h="1289685">
                <a:moveTo>
                  <a:pt x="0" y="1289303"/>
                </a:moveTo>
                <a:lnTo>
                  <a:pt x="1624584" y="1289303"/>
                </a:lnTo>
                <a:lnTo>
                  <a:pt x="1624584" y="0"/>
                </a:lnTo>
                <a:lnTo>
                  <a:pt x="0" y="0"/>
                </a:lnTo>
                <a:lnTo>
                  <a:pt x="0" y="1289303"/>
                </a:lnTo>
                <a:close/>
              </a:path>
            </a:pathLst>
          </a:custGeom>
          <a:ln w="9525">
            <a:solidFill>
              <a:srgbClr val="CAD1D2"/>
            </a:solidFill>
          </a:ln>
        </p:spPr>
        <p:txBody>
          <a:bodyPr wrap="square" lIns="0" tIns="0" rIns="0" bIns="0" rtlCol="0"/>
          <a:lstStyle/>
          <a:p>
            <a:endParaRPr/>
          </a:p>
        </p:txBody>
      </p:sp>
      <p:grpSp>
        <p:nvGrpSpPr>
          <p:cNvPr id="25" name="object 25"/>
          <p:cNvGrpSpPr/>
          <p:nvPr/>
        </p:nvGrpSpPr>
        <p:grpSpPr>
          <a:xfrm>
            <a:off x="8692896" y="1568720"/>
            <a:ext cx="2330873" cy="800947"/>
            <a:chOff x="6519671" y="1176540"/>
            <a:chExt cx="1748155" cy="600710"/>
          </a:xfrm>
        </p:grpSpPr>
        <p:pic>
          <p:nvPicPr>
            <p:cNvPr id="26" name="object 26"/>
            <p:cNvPicPr/>
            <p:nvPr/>
          </p:nvPicPr>
          <p:blipFill>
            <a:blip r:embed="rId5" cstate="print"/>
            <a:stretch>
              <a:fillRect/>
            </a:stretch>
          </p:blipFill>
          <p:spPr>
            <a:xfrm>
              <a:off x="6519671" y="1176540"/>
              <a:ext cx="1748027" cy="600443"/>
            </a:xfrm>
            <a:prstGeom prst="rect">
              <a:avLst/>
            </a:prstGeom>
          </p:spPr>
        </p:pic>
        <p:pic>
          <p:nvPicPr>
            <p:cNvPr id="27" name="object 27"/>
            <p:cNvPicPr/>
            <p:nvPr/>
          </p:nvPicPr>
          <p:blipFill>
            <a:blip r:embed="rId7" cstate="print"/>
            <a:stretch>
              <a:fillRect/>
            </a:stretch>
          </p:blipFill>
          <p:spPr>
            <a:xfrm>
              <a:off x="6583679" y="1222247"/>
              <a:ext cx="1624583" cy="475488"/>
            </a:xfrm>
            <a:prstGeom prst="rect">
              <a:avLst/>
            </a:prstGeom>
          </p:spPr>
        </p:pic>
        <p:sp>
          <p:nvSpPr>
            <p:cNvPr id="28" name="object 28"/>
            <p:cNvSpPr/>
            <p:nvPr/>
          </p:nvSpPr>
          <p:spPr>
            <a:xfrm>
              <a:off x="6583679" y="1222247"/>
              <a:ext cx="1624965" cy="475615"/>
            </a:xfrm>
            <a:custGeom>
              <a:avLst/>
              <a:gdLst/>
              <a:ahLst/>
              <a:cxnLst/>
              <a:rect l="l" t="t" r="r" b="b"/>
              <a:pathLst>
                <a:path w="1624965" h="475614">
                  <a:moveTo>
                    <a:pt x="0" y="475488"/>
                  </a:moveTo>
                  <a:lnTo>
                    <a:pt x="1624583" y="475488"/>
                  </a:lnTo>
                  <a:lnTo>
                    <a:pt x="1624583" y="0"/>
                  </a:lnTo>
                  <a:lnTo>
                    <a:pt x="0" y="0"/>
                  </a:lnTo>
                  <a:lnTo>
                    <a:pt x="0" y="475488"/>
                  </a:lnTo>
                  <a:close/>
                </a:path>
              </a:pathLst>
            </a:custGeom>
            <a:ln w="9525">
              <a:solidFill>
                <a:srgbClr val="09425F"/>
              </a:solidFill>
            </a:ln>
          </p:spPr>
          <p:txBody>
            <a:bodyPr wrap="square" lIns="0" tIns="0" rIns="0" bIns="0" rtlCol="0"/>
            <a:lstStyle/>
            <a:p>
              <a:endParaRPr/>
            </a:p>
          </p:txBody>
        </p:sp>
      </p:grpSp>
      <p:sp>
        <p:nvSpPr>
          <p:cNvPr id="29" name="object 29"/>
          <p:cNvSpPr txBox="1"/>
          <p:nvPr/>
        </p:nvSpPr>
        <p:spPr>
          <a:xfrm>
            <a:off x="8784589" y="1659466"/>
            <a:ext cx="2153920" cy="535093"/>
          </a:xfrm>
          <a:prstGeom prst="rect">
            <a:avLst/>
          </a:prstGeom>
        </p:spPr>
        <p:txBody>
          <a:bodyPr vert="horz" wrap="square" lIns="0" tIns="16087" rIns="0" bIns="0" rtlCol="0">
            <a:spAutoFit/>
          </a:bodyPr>
          <a:lstStyle/>
          <a:p>
            <a:pPr marL="552013">
              <a:lnSpc>
                <a:spcPts val="1973"/>
              </a:lnSpc>
              <a:spcBef>
                <a:spcPts val="127"/>
              </a:spcBef>
            </a:pPr>
            <a:r>
              <a:rPr sz="1733" spc="-13">
                <a:solidFill>
                  <a:srgbClr val="FFFFFF"/>
                </a:solidFill>
                <a:latin typeface="Arial MT"/>
                <a:cs typeface="Arial MT"/>
              </a:rPr>
              <a:t>RÉSEAUX</a:t>
            </a:r>
            <a:endParaRPr sz="1733">
              <a:latin typeface="Arial MT"/>
              <a:cs typeface="Arial MT"/>
            </a:endParaRPr>
          </a:p>
          <a:p>
            <a:pPr marL="460575">
              <a:lnSpc>
                <a:spcPts val="1973"/>
              </a:lnSpc>
            </a:pPr>
            <a:r>
              <a:rPr sz="1733">
                <a:solidFill>
                  <a:srgbClr val="FFFFFF"/>
                </a:solidFill>
                <a:latin typeface="Arial MT"/>
                <a:cs typeface="Arial MT"/>
              </a:rPr>
              <a:t>/</a:t>
            </a:r>
            <a:r>
              <a:rPr sz="1733" spc="-13">
                <a:solidFill>
                  <a:srgbClr val="FFFFFF"/>
                </a:solidFill>
                <a:latin typeface="Arial MT"/>
                <a:cs typeface="Arial MT"/>
              </a:rPr>
              <a:t> SÉCURITÉ</a:t>
            </a:r>
            <a:endParaRPr sz="1733">
              <a:latin typeface="Arial MT"/>
              <a:cs typeface="Arial MT"/>
            </a:endParaRPr>
          </a:p>
        </p:txBody>
      </p:sp>
      <p:sp>
        <p:nvSpPr>
          <p:cNvPr id="30" name="object 30"/>
          <p:cNvSpPr/>
          <p:nvPr/>
        </p:nvSpPr>
        <p:spPr>
          <a:xfrm>
            <a:off x="8778241" y="2263647"/>
            <a:ext cx="2166620" cy="1719580"/>
          </a:xfrm>
          <a:custGeom>
            <a:avLst/>
            <a:gdLst/>
            <a:ahLst/>
            <a:cxnLst/>
            <a:rect l="l" t="t" r="r" b="b"/>
            <a:pathLst>
              <a:path w="1624965" h="1289685">
                <a:moveTo>
                  <a:pt x="0" y="1289303"/>
                </a:moveTo>
                <a:lnTo>
                  <a:pt x="1624583" y="1289303"/>
                </a:lnTo>
                <a:lnTo>
                  <a:pt x="1624583" y="0"/>
                </a:lnTo>
                <a:lnTo>
                  <a:pt x="0" y="0"/>
                </a:lnTo>
                <a:lnTo>
                  <a:pt x="0" y="1289303"/>
                </a:lnTo>
                <a:close/>
              </a:path>
            </a:pathLst>
          </a:custGeom>
          <a:ln w="9525">
            <a:solidFill>
              <a:srgbClr val="C8CDD1"/>
            </a:solidFill>
          </a:ln>
        </p:spPr>
        <p:txBody>
          <a:bodyPr wrap="square" lIns="0" tIns="0" rIns="0" bIns="0" rtlCol="0"/>
          <a:lstStyle/>
          <a:p>
            <a:endParaRPr/>
          </a:p>
        </p:txBody>
      </p:sp>
      <p:sp>
        <p:nvSpPr>
          <p:cNvPr id="31" name="object 31"/>
          <p:cNvSpPr txBox="1"/>
          <p:nvPr/>
        </p:nvSpPr>
        <p:spPr>
          <a:xfrm>
            <a:off x="8771890" y="2257297"/>
            <a:ext cx="2179319" cy="1158180"/>
          </a:xfrm>
          <a:prstGeom prst="rect">
            <a:avLst/>
          </a:prstGeom>
          <a:solidFill>
            <a:srgbClr val="C8CDD1">
              <a:alpha val="89411"/>
            </a:srgbClr>
          </a:solidFill>
        </p:spPr>
        <p:txBody>
          <a:bodyPr vert="horz" wrap="square" lIns="0" tIns="65193" rIns="0" bIns="0" rtlCol="0">
            <a:spAutoFit/>
          </a:bodyPr>
          <a:lstStyle/>
          <a:p>
            <a:pPr marL="165096" indent="-151548">
              <a:lnSpc>
                <a:spcPct val="100000"/>
              </a:lnSpc>
              <a:spcBef>
                <a:spcPts val="513"/>
              </a:spcBef>
              <a:buChar char="•"/>
              <a:tabLst>
                <a:tab pos="165096" algn="l"/>
              </a:tabLst>
            </a:pPr>
            <a:r>
              <a:rPr sz="1733" spc="-13">
                <a:solidFill>
                  <a:srgbClr val="242D46"/>
                </a:solidFill>
                <a:latin typeface="Arial MT"/>
                <a:cs typeface="Arial MT"/>
              </a:rPr>
              <a:t>Cisco</a:t>
            </a:r>
            <a:endParaRPr sz="1733">
              <a:latin typeface="Arial MT"/>
              <a:cs typeface="Arial MT"/>
            </a:endParaRPr>
          </a:p>
          <a:p>
            <a:pPr marL="165943" indent="-152396">
              <a:lnSpc>
                <a:spcPct val="100000"/>
              </a:lnSpc>
              <a:spcBef>
                <a:spcPts val="73"/>
              </a:spcBef>
              <a:buChar char="•"/>
              <a:tabLst>
                <a:tab pos="165943" algn="l"/>
              </a:tabLst>
            </a:pPr>
            <a:r>
              <a:rPr sz="1733" spc="-27">
                <a:solidFill>
                  <a:srgbClr val="242D46"/>
                </a:solidFill>
                <a:latin typeface="Arial MT"/>
                <a:cs typeface="Arial MT"/>
              </a:rPr>
              <a:t>VLAN</a:t>
            </a:r>
            <a:endParaRPr sz="1733">
              <a:latin typeface="Arial MT"/>
              <a:cs typeface="Arial MT"/>
            </a:endParaRPr>
          </a:p>
          <a:p>
            <a:pPr marL="165943" indent="-152396">
              <a:lnSpc>
                <a:spcPct val="100000"/>
              </a:lnSpc>
              <a:spcBef>
                <a:spcPts val="60"/>
              </a:spcBef>
              <a:buChar char="•"/>
              <a:tabLst>
                <a:tab pos="165943" algn="l"/>
              </a:tabLst>
            </a:pPr>
            <a:r>
              <a:rPr sz="1733" spc="-13">
                <a:solidFill>
                  <a:srgbClr val="242D46"/>
                </a:solidFill>
                <a:latin typeface="Arial MT"/>
                <a:cs typeface="Arial MT"/>
              </a:rPr>
              <a:t>ACCESS/TRUNK</a:t>
            </a:r>
            <a:endParaRPr sz="1733">
              <a:latin typeface="Arial MT"/>
              <a:cs typeface="Arial MT"/>
            </a:endParaRPr>
          </a:p>
          <a:p>
            <a:pPr marL="165943" indent="-152396">
              <a:lnSpc>
                <a:spcPct val="100000"/>
              </a:lnSpc>
              <a:spcBef>
                <a:spcPts val="47"/>
              </a:spcBef>
              <a:buChar char="•"/>
              <a:tabLst>
                <a:tab pos="165943" algn="l"/>
              </a:tabLst>
            </a:pPr>
            <a:r>
              <a:rPr sz="1733" spc="-13">
                <a:solidFill>
                  <a:srgbClr val="242D46"/>
                </a:solidFill>
                <a:latin typeface="Arial MT"/>
                <a:cs typeface="Arial MT"/>
              </a:rPr>
              <a:t>SWITCH/ROUTER</a:t>
            </a:r>
            <a:endParaRPr sz="1733">
              <a:latin typeface="Arial MT"/>
              <a:cs typeface="Arial MT"/>
            </a:endParaRPr>
          </a:p>
        </p:txBody>
      </p:sp>
      <p:sp>
        <p:nvSpPr>
          <p:cNvPr id="32" name="object 32"/>
          <p:cNvSpPr/>
          <p:nvPr/>
        </p:nvSpPr>
        <p:spPr>
          <a:xfrm>
            <a:off x="959103" y="4458207"/>
            <a:ext cx="2306319" cy="644312"/>
          </a:xfrm>
          <a:custGeom>
            <a:avLst/>
            <a:gdLst/>
            <a:ahLst/>
            <a:cxnLst/>
            <a:rect l="l" t="t" r="r" b="b"/>
            <a:pathLst>
              <a:path w="1729739" h="483235">
                <a:moveTo>
                  <a:pt x="0" y="483108"/>
                </a:moveTo>
                <a:lnTo>
                  <a:pt x="1729739" y="483108"/>
                </a:lnTo>
                <a:lnTo>
                  <a:pt x="1729739" y="0"/>
                </a:lnTo>
                <a:lnTo>
                  <a:pt x="0" y="0"/>
                </a:lnTo>
                <a:lnTo>
                  <a:pt x="0" y="483108"/>
                </a:lnTo>
                <a:close/>
              </a:path>
            </a:pathLst>
          </a:custGeom>
          <a:ln w="12700">
            <a:solidFill>
              <a:srgbClr val="46C2D1"/>
            </a:solidFill>
          </a:ln>
        </p:spPr>
        <p:txBody>
          <a:bodyPr wrap="square" lIns="0" tIns="0" rIns="0" bIns="0" rtlCol="0"/>
          <a:lstStyle/>
          <a:p>
            <a:endParaRPr/>
          </a:p>
        </p:txBody>
      </p:sp>
      <p:sp>
        <p:nvSpPr>
          <p:cNvPr id="33" name="object 33"/>
          <p:cNvSpPr txBox="1"/>
          <p:nvPr/>
        </p:nvSpPr>
        <p:spPr>
          <a:xfrm>
            <a:off x="950637" y="4449740"/>
            <a:ext cx="2323252" cy="585631"/>
          </a:xfrm>
          <a:prstGeom prst="rect">
            <a:avLst/>
          </a:prstGeom>
          <a:solidFill>
            <a:srgbClr val="46C2D1"/>
          </a:solidFill>
        </p:spPr>
        <p:txBody>
          <a:bodyPr vert="horz" wrap="square" lIns="0" tIns="71967" rIns="0" bIns="0" rtlCol="0">
            <a:spAutoFit/>
          </a:bodyPr>
          <a:lstStyle/>
          <a:p>
            <a:pPr marL="574872" marR="553706" indent="-8466">
              <a:lnSpc>
                <a:spcPts val="2013"/>
              </a:lnSpc>
              <a:spcBef>
                <a:spcPts val="567"/>
              </a:spcBef>
            </a:pPr>
            <a:r>
              <a:rPr sz="1867">
                <a:solidFill>
                  <a:srgbClr val="FFFFFF"/>
                </a:solidFill>
                <a:latin typeface="Arial MT"/>
                <a:cs typeface="Arial MT"/>
              </a:rPr>
              <a:t>BASES</a:t>
            </a:r>
            <a:r>
              <a:rPr sz="1867" spc="-60">
                <a:solidFill>
                  <a:srgbClr val="FFFFFF"/>
                </a:solidFill>
                <a:latin typeface="Arial MT"/>
                <a:cs typeface="Arial MT"/>
              </a:rPr>
              <a:t> </a:t>
            </a:r>
            <a:r>
              <a:rPr sz="1867" spc="-47">
                <a:solidFill>
                  <a:srgbClr val="FFFFFF"/>
                </a:solidFill>
                <a:latin typeface="Arial MT"/>
                <a:cs typeface="Arial MT"/>
              </a:rPr>
              <a:t>DE </a:t>
            </a:r>
            <a:r>
              <a:rPr sz="1867" spc="-13">
                <a:solidFill>
                  <a:srgbClr val="FFFFFF"/>
                </a:solidFill>
                <a:latin typeface="Arial MT"/>
                <a:cs typeface="Arial MT"/>
              </a:rPr>
              <a:t>DONNÉES</a:t>
            </a:r>
            <a:endParaRPr sz="1867">
              <a:latin typeface="Arial MT"/>
              <a:cs typeface="Arial MT"/>
            </a:endParaRPr>
          </a:p>
        </p:txBody>
      </p:sp>
      <p:sp>
        <p:nvSpPr>
          <p:cNvPr id="34" name="object 34"/>
          <p:cNvSpPr txBox="1"/>
          <p:nvPr/>
        </p:nvSpPr>
        <p:spPr>
          <a:xfrm>
            <a:off x="950637" y="5093885"/>
            <a:ext cx="2323252" cy="362557"/>
          </a:xfrm>
          <a:prstGeom prst="rect">
            <a:avLst/>
          </a:prstGeom>
          <a:solidFill>
            <a:srgbClr val="CEE9EE">
              <a:alpha val="89411"/>
            </a:srgbClr>
          </a:solidFill>
          <a:ln w="3175">
            <a:solidFill>
              <a:srgbClr val="CEE9EE"/>
            </a:solidFill>
          </a:ln>
        </p:spPr>
        <p:txBody>
          <a:bodyPr vert="horz" wrap="square" lIns="0" tIns="74507" rIns="0" bIns="0" rtlCol="0">
            <a:spAutoFit/>
          </a:bodyPr>
          <a:lstStyle/>
          <a:p>
            <a:pPr marL="295479" indent="-186262">
              <a:lnSpc>
                <a:spcPct val="100000"/>
              </a:lnSpc>
              <a:spcBef>
                <a:spcPts val="587"/>
              </a:spcBef>
              <a:buSzPct val="157142"/>
              <a:buChar char="•"/>
              <a:tabLst>
                <a:tab pos="295479" algn="l"/>
              </a:tabLst>
            </a:pPr>
            <a:r>
              <a:rPr sz="1867" spc="-13">
                <a:solidFill>
                  <a:srgbClr val="242D46"/>
                </a:solidFill>
                <a:latin typeface="Arial MT"/>
                <a:cs typeface="Arial MT"/>
              </a:rPr>
              <a:t>Mysql</a:t>
            </a:r>
            <a:endParaRPr sz="1867">
              <a:latin typeface="Arial MT"/>
              <a:cs typeface="Arial MT"/>
            </a:endParaRPr>
          </a:p>
        </p:txBody>
      </p:sp>
      <p:sp>
        <p:nvSpPr>
          <p:cNvPr id="35" name="object 35"/>
          <p:cNvSpPr/>
          <p:nvPr/>
        </p:nvSpPr>
        <p:spPr>
          <a:xfrm>
            <a:off x="3586480" y="4458207"/>
            <a:ext cx="2304627" cy="644312"/>
          </a:xfrm>
          <a:custGeom>
            <a:avLst/>
            <a:gdLst/>
            <a:ahLst/>
            <a:cxnLst/>
            <a:rect l="l" t="t" r="r" b="b"/>
            <a:pathLst>
              <a:path w="1728470" h="483235">
                <a:moveTo>
                  <a:pt x="0" y="483108"/>
                </a:moveTo>
                <a:lnTo>
                  <a:pt x="1728215" y="483108"/>
                </a:lnTo>
                <a:lnTo>
                  <a:pt x="1728215" y="0"/>
                </a:lnTo>
                <a:lnTo>
                  <a:pt x="0" y="0"/>
                </a:lnTo>
                <a:lnTo>
                  <a:pt x="0" y="483108"/>
                </a:lnTo>
                <a:close/>
              </a:path>
            </a:pathLst>
          </a:custGeom>
          <a:ln w="12700">
            <a:solidFill>
              <a:srgbClr val="8F2A61"/>
            </a:solidFill>
          </a:ln>
        </p:spPr>
        <p:txBody>
          <a:bodyPr wrap="square" lIns="0" tIns="0" rIns="0" bIns="0" rtlCol="0"/>
          <a:lstStyle/>
          <a:p>
            <a:endParaRPr/>
          </a:p>
        </p:txBody>
      </p:sp>
      <p:sp>
        <p:nvSpPr>
          <p:cNvPr id="36" name="object 36"/>
          <p:cNvSpPr txBox="1"/>
          <p:nvPr/>
        </p:nvSpPr>
        <p:spPr>
          <a:xfrm>
            <a:off x="3578013" y="4449740"/>
            <a:ext cx="2321560" cy="456600"/>
          </a:xfrm>
          <a:prstGeom prst="rect">
            <a:avLst/>
          </a:prstGeom>
          <a:solidFill>
            <a:srgbClr val="8F2A61"/>
          </a:solidFill>
        </p:spPr>
        <p:txBody>
          <a:bodyPr vert="horz" wrap="square" lIns="0" tIns="167640" rIns="0" bIns="0" rtlCol="0">
            <a:spAutoFit/>
          </a:bodyPr>
          <a:lstStyle/>
          <a:p>
            <a:pPr marL="185415">
              <a:lnSpc>
                <a:spcPct val="100000"/>
              </a:lnSpc>
              <a:spcBef>
                <a:spcPts val="1320"/>
              </a:spcBef>
            </a:pPr>
            <a:r>
              <a:rPr sz="1867" spc="-13">
                <a:solidFill>
                  <a:srgbClr val="FFFFFF"/>
                </a:solidFill>
                <a:latin typeface="Arial MT"/>
                <a:cs typeface="Arial MT"/>
              </a:rPr>
              <a:t>VIRTUALISATION</a:t>
            </a:r>
            <a:endParaRPr sz="1867">
              <a:latin typeface="Arial MT"/>
              <a:cs typeface="Arial MT"/>
            </a:endParaRPr>
          </a:p>
        </p:txBody>
      </p:sp>
      <p:sp>
        <p:nvSpPr>
          <p:cNvPr id="37" name="object 37"/>
          <p:cNvSpPr txBox="1"/>
          <p:nvPr/>
        </p:nvSpPr>
        <p:spPr>
          <a:xfrm>
            <a:off x="3578013" y="5093885"/>
            <a:ext cx="2321560" cy="344539"/>
          </a:xfrm>
          <a:prstGeom prst="rect">
            <a:avLst/>
          </a:prstGeom>
          <a:solidFill>
            <a:srgbClr val="DBC9D1">
              <a:alpha val="89411"/>
            </a:srgbClr>
          </a:solidFill>
          <a:ln w="3175">
            <a:solidFill>
              <a:srgbClr val="DBC9D1"/>
            </a:solidFill>
          </a:ln>
        </p:spPr>
        <p:txBody>
          <a:bodyPr vert="horz" wrap="square" lIns="0" tIns="74507" rIns="0" bIns="0" rtlCol="0" anchor="t">
            <a:spAutoFit/>
          </a:bodyPr>
          <a:lstStyle/>
          <a:p>
            <a:pPr marL="258445" indent="-150495">
              <a:lnSpc>
                <a:spcPts val="2127"/>
              </a:lnSpc>
              <a:spcBef>
                <a:spcPts val="587"/>
              </a:spcBef>
              <a:buFont typeface="Arial"/>
              <a:buChar char="•"/>
              <a:tabLst>
                <a:tab pos="259074" algn="l"/>
              </a:tabLst>
            </a:pPr>
            <a:r>
              <a:rPr lang="fr-FR" sz="1850">
                <a:solidFill>
                  <a:srgbClr val="242D46"/>
                </a:solidFill>
                <a:latin typeface="Arial MT"/>
                <a:cs typeface="Arial MT"/>
              </a:rPr>
              <a:t>Hyper V</a:t>
            </a:r>
            <a:endParaRPr lang="fr-FR" sz="1867">
              <a:latin typeface="Arial MT"/>
              <a:cs typeface="Arial MT"/>
            </a:endParaRPr>
          </a:p>
        </p:txBody>
      </p:sp>
      <p:sp>
        <p:nvSpPr>
          <p:cNvPr id="38" name="object 38"/>
          <p:cNvSpPr/>
          <p:nvPr/>
        </p:nvSpPr>
        <p:spPr>
          <a:xfrm>
            <a:off x="6213855" y="4458207"/>
            <a:ext cx="2304627" cy="644312"/>
          </a:xfrm>
          <a:custGeom>
            <a:avLst/>
            <a:gdLst/>
            <a:ahLst/>
            <a:cxnLst/>
            <a:rect l="l" t="t" r="r" b="b"/>
            <a:pathLst>
              <a:path w="1728470" h="483235">
                <a:moveTo>
                  <a:pt x="0" y="483108"/>
                </a:moveTo>
                <a:lnTo>
                  <a:pt x="1728215" y="483108"/>
                </a:lnTo>
                <a:lnTo>
                  <a:pt x="1728215" y="0"/>
                </a:lnTo>
                <a:lnTo>
                  <a:pt x="0" y="0"/>
                </a:lnTo>
                <a:lnTo>
                  <a:pt x="0" y="483108"/>
                </a:lnTo>
                <a:close/>
              </a:path>
            </a:pathLst>
          </a:custGeom>
          <a:ln w="12700">
            <a:solidFill>
              <a:srgbClr val="186670"/>
            </a:solidFill>
          </a:ln>
        </p:spPr>
        <p:txBody>
          <a:bodyPr wrap="square" lIns="0" tIns="0" rIns="0" bIns="0" rtlCol="0"/>
          <a:lstStyle/>
          <a:p>
            <a:endParaRPr/>
          </a:p>
        </p:txBody>
      </p:sp>
      <p:sp>
        <p:nvSpPr>
          <p:cNvPr id="39" name="object 39"/>
          <p:cNvSpPr txBox="1"/>
          <p:nvPr/>
        </p:nvSpPr>
        <p:spPr>
          <a:xfrm>
            <a:off x="6205388" y="4449740"/>
            <a:ext cx="2321560" cy="456600"/>
          </a:xfrm>
          <a:prstGeom prst="rect">
            <a:avLst/>
          </a:prstGeom>
          <a:solidFill>
            <a:srgbClr val="186670"/>
          </a:solidFill>
        </p:spPr>
        <p:txBody>
          <a:bodyPr vert="horz" wrap="square" lIns="0" tIns="167640" rIns="0" bIns="0" rtlCol="0">
            <a:spAutoFit/>
          </a:bodyPr>
          <a:lstStyle/>
          <a:p>
            <a:pPr marL="305639">
              <a:lnSpc>
                <a:spcPct val="100000"/>
              </a:lnSpc>
              <a:spcBef>
                <a:spcPts val="1320"/>
              </a:spcBef>
            </a:pPr>
            <a:r>
              <a:rPr sz="1867" spc="-13">
                <a:solidFill>
                  <a:srgbClr val="FFFFFF"/>
                </a:solidFill>
                <a:latin typeface="Arial MT"/>
                <a:cs typeface="Arial MT"/>
              </a:rPr>
              <a:t>BUREAUTIQUE</a:t>
            </a:r>
            <a:endParaRPr sz="1867">
              <a:latin typeface="Arial MT"/>
              <a:cs typeface="Arial MT"/>
            </a:endParaRPr>
          </a:p>
        </p:txBody>
      </p:sp>
      <p:sp>
        <p:nvSpPr>
          <p:cNvPr id="40" name="object 40"/>
          <p:cNvSpPr txBox="1"/>
          <p:nvPr/>
        </p:nvSpPr>
        <p:spPr>
          <a:xfrm>
            <a:off x="6205388" y="5110819"/>
            <a:ext cx="2321560" cy="920102"/>
          </a:xfrm>
          <a:prstGeom prst="rect">
            <a:avLst/>
          </a:prstGeom>
          <a:solidFill>
            <a:srgbClr val="CAD1D2">
              <a:alpha val="89411"/>
            </a:srgbClr>
          </a:solidFill>
          <a:ln w="3175">
            <a:solidFill>
              <a:srgbClr val="CAD1D2"/>
            </a:solidFill>
          </a:ln>
        </p:spPr>
        <p:txBody>
          <a:bodyPr vert="horz" wrap="square" lIns="0" tIns="57573" rIns="0" bIns="0" rtlCol="0">
            <a:spAutoFit/>
          </a:bodyPr>
          <a:lstStyle/>
          <a:p>
            <a:pPr marL="259920" indent="-150703">
              <a:lnSpc>
                <a:spcPct val="100000"/>
              </a:lnSpc>
              <a:spcBef>
                <a:spcPts val="453"/>
              </a:spcBef>
              <a:buChar char="•"/>
              <a:tabLst>
                <a:tab pos="259920" algn="l"/>
              </a:tabLst>
            </a:pPr>
            <a:r>
              <a:rPr sz="1867">
                <a:solidFill>
                  <a:srgbClr val="242D46"/>
                </a:solidFill>
                <a:latin typeface="Arial MT"/>
                <a:cs typeface="Arial MT"/>
              </a:rPr>
              <a:t>Microsoft</a:t>
            </a:r>
            <a:r>
              <a:rPr sz="1867" spc="-80">
                <a:solidFill>
                  <a:srgbClr val="242D46"/>
                </a:solidFill>
                <a:latin typeface="Arial MT"/>
                <a:cs typeface="Arial MT"/>
              </a:rPr>
              <a:t> </a:t>
            </a:r>
            <a:r>
              <a:rPr sz="1867" spc="-13">
                <a:solidFill>
                  <a:srgbClr val="242D46"/>
                </a:solidFill>
                <a:latin typeface="Arial MT"/>
                <a:cs typeface="Arial MT"/>
              </a:rPr>
              <a:t>Office</a:t>
            </a:r>
            <a:endParaRPr sz="1867">
              <a:latin typeface="Arial MT"/>
              <a:cs typeface="Arial MT"/>
            </a:endParaRPr>
          </a:p>
          <a:p>
            <a:pPr marL="259920" indent="-150703">
              <a:lnSpc>
                <a:spcPct val="100000"/>
              </a:lnSpc>
              <a:spcBef>
                <a:spcPts val="47"/>
              </a:spcBef>
              <a:buChar char="•"/>
              <a:tabLst>
                <a:tab pos="259920" algn="l"/>
              </a:tabLst>
            </a:pPr>
            <a:r>
              <a:rPr sz="1867">
                <a:solidFill>
                  <a:srgbClr val="242D46"/>
                </a:solidFill>
                <a:latin typeface="Arial MT"/>
                <a:cs typeface="Arial MT"/>
              </a:rPr>
              <a:t>Google</a:t>
            </a:r>
            <a:r>
              <a:rPr sz="1867" spc="-80">
                <a:solidFill>
                  <a:srgbClr val="242D46"/>
                </a:solidFill>
                <a:latin typeface="Arial MT"/>
                <a:cs typeface="Arial MT"/>
              </a:rPr>
              <a:t> </a:t>
            </a:r>
            <a:r>
              <a:rPr sz="1867" spc="-13">
                <a:solidFill>
                  <a:srgbClr val="242D46"/>
                </a:solidFill>
                <a:latin typeface="Arial MT"/>
                <a:cs typeface="Arial MT"/>
              </a:rPr>
              <a:t>Workspace</a:t>
            </a:r>
            <a:endParaRPr sz="1867">
              <a:latin typeface="Arial MT"/>
              <a:cs typeface="Arial MT"/>
            </a:endParaRPr>
          </a:p>
          <a:p>
            <a:pPr marL="259920" indent="-150703">
              <a:lnSpc>
                <a:spcPct val="100000"/>
              </a:lnSpc>
              <a:spcBef>
                <a:spcPts val="47"/>
              </a:spcBef>
              <a:buChar char="•"/>
              <a:tabLst>
                <a:tab pos="259920" algn="l"/>
              </a:tabLst>
            </a:pPr>
            <a:r>
              <a:rPr sz="1867" spc="-33">
                <a:solidFill>
                  <a:srgbClr val="242D46"/>
                </a:solidFill>
                <a:latin typeface="Arial MT"/>
                <a:cs typeface="Arial MT"/>
              </a:rPr>
              <a:t>IOS</a:t>
            </a:r>
            <a:endParaRPr sz="1867">
              <a:latin typeface="Arial MT"/>
              <a:cs typeface="Arial MT"/>
            </a:endParaRPr>
          </a:p>
        </p:txBody>
      </p:sp>
      <p:sp>
        <p:nvSpPr>
          <p:cNvPr id="41" name="object 41"/>
          <p:cNvSpPr/>
          <p:nvPr/>
        </p:nvSpPr>
        <p:spPr>
          <a:xfrm>
            <a:off x="8841231" y="4458207"/>
            <a:ext cx="2304627" cy="644312"/>
          </a:xfrm>
          <a:custGeom>
            <a:avLst/>
            <a:gdLst/>
            <a:ahLst/>
            <a:cxnLst/>
            <a:rect l="l" t="t" r="r" b="b"/>
            <a:pathLst>
              <a:path w="1728470" h="483235">
                <a:moveTo>
                  <a:pt x="0" y="483108"/>
                </a:moveTo>
                <a:lnTo>
                  <a:pt x="1728216" y="483108"/>
                </a:lnTo>
                <a:lnTo>
                  <a:pt x="1728216" y="0"/>
                </a:lnTo>
                <a:lnTo>
                  <a:pt x="0" y="0"/>
                </a:lnTo>
                <a:lnTo>
                  <a:pt x="0" y="483108"/>
                </a:lnTo>
                <a:close/>
              </a:path>
            </a:pathLst>
          </a:custGeom>
          <a:ln w="12699">
            <a:solidFill>
              <a:srgbClr val="09425F"/>
            </a:solidFill>
          </a:ln>
        </p:spPr>
        <p:txBody>
          <a:bodyPr wrap="square" lIns="0" tIns="0" rIns="0" bIns="0" rtlCol="0"/>
          <a:lstStyle/>
          <a:p>
            <a:endParaRPr/>
          </a:p>
        </p:txBody>
      </p:sp>
      <p:sp>
        <p:nvSpPr>
          <p:cNvPr id="42" name="object 42"/>
          <p:cNvSpPr txBox="1"/>
          <p:nvPr/>
        </p:nvSpPr>
        <p:spPr>
          <a:xfrm>
            <a:off x="8832764" y="4449740"/>
            <a:ext cx="2321560" cy="456600"/>
          </a:xfrm>
          <a:prstGeom prst="rect">
            <a:avLst/>
          </a:prstGeom>
          <a:solidFill>
            <a:srgbClr val="09425F"/>
          </a:solidFill>
        </p:spPr>
        <p:txBody>
          <a:bodyPr vert="horz" wrap="square" lIns="0" tIns="167640" rIns="0" bIns="0" rtlCol="0">
            <a:spAutoFit/>
          </a:bodyPr>
          <a:lstStyle/>
          <a:p>
            <a:pPr marL="204042">
              <a:lnSpc>
                <a:spcPct val="100000"/>
              </a:lnSpc>
              <a:spcBef>
                <a:spcPts val="1320"/>
              </a:spcBef>
            </a:pPr>
            <a:r>
              <a:rPr sz="1867">
                <a:solidFill>
                  <a:srgbClr val="FFFFFF"/>
                </a:solidFill>
                <a:latin typeface="Arial MT"/>
                <a:cs typeface="Arial MT"/>
              </a:rPr>
              <a:t>LANGAGES</a:t>
            </a:r>
            <a:r>
              <a:rPr sz="1867" spc="-27">
                <a:solidFill>
                  <a:srgbClr val="FFFFFF"/>
                </a:solidFill>
                <a:latin typeface="Arial MT"/>
                <a:cs typeface="Arial MT"/>
              </a:rPr>
              <a:t> /AGL</a:t>
            </a:r>
            <a:endParaRPr sz="1867">
              <a:latin typeface="Arial MT"/>
              <a:cs typeface="Arial MT"/>
            </a:endParaRPr>
          </a:p>
        </p:txBody>
      </p:sp>
      <p:grpSp>
        <p:nvGrpSpPr>
          <p:cNvPr id="43" name="object 43"/>
          <p:cNvGrpSpPr/>
          <p:nvPr/>
        </p:nvGrpSpPr>
        <p:grpSpPr>
          <a:xfrm>
            <a:off x="8832764" y="5093885"/>
            <a:ext cx="2321560" cy="1397000"/>
            <a:chOff x="6624573" y="3820414"/>
            <a:chExt cx="1741170" cy="1047750"/>
          </a:xfrm>
        </p:grpSpPr>
        <p:sp>
          <p:nvSpPr>
            <p:cNvPr id="44" name="object 44"/>
            <p:cNvSpPr/>
            <p:nvPr/>
          </p:nvSpPr>
          <p:spPr>
            <a:xfrm>
              <a:off x="6630923" y="3826764"/>
              <a:ext cx="1728470" cy="1035050"/>
            </a:xfrm>
            <a:custGeom>
              <a:avLst/>
              <a:gdLst/>
              <a:ahLst/>
              <a:cxnLst/>
              <a:rect l="l" t="t" r="r" b="b"/>
              <a:pathLst>
                <a:path w="1728470" h="1035050">
                  <a:moveTo>
                    <a:pt x="1728216" y="0"/>
                  </a:moveTo>
                  <a:lnTo>
                    <a:pt x="0" y="0"/>
                  </a:lnTo>
                  <a:lnTo>
                    <a:pt x="0" y="1034796"/>
                  </a:lnTo>
                  <a:lnTo>
                    <a:pt x="1728216" y="1034796"/>
                  </a:lnTo>
                  <a:lnTo>
                    <a:pt x="1728216" y="0"/>
                  </a:lnTo>
                  <a:close/>
                </a:path>
              </a:pathLst>
            </a:custGeom>
            <a:solidFill>
              <a:srgbClr val="C8CDD1">
                <a:alpha val="89411"/>
              </a:srgbClr>
            </a:solidFill>
          </p:spPr>
          <p:txBody>
            <a:bodyPr wrap="square" lIns="0" tIns="0" rIns="0" bIns="0" rtlCol="0"/>
            <a:lstStyle/>
            <a:p>
              <a:endParaRPr/>
            </a:p>
          </p:txBody>
        </p:sp>
        <p:sp>
          <p:nvSpPr>
            <p:cNvPr id="45" name="object 45"/>
            <p:cNvSpPr/>
            <p:nvPr/>
          </p:nvSpPr>
          <p:spPr>
            <a:xfrm>
              <a:off x="6630923" y="3826764"/>
              <a:ext cx="1728470" cy="1035050"/>
            </a:xfrm>
            <a:custGeom>
              <a:avLst/>
              <a:gdLst/>
              <a:ahLst/>
              <a:cxnLst/>
              <a:rect l="l" t="t" r="r" b="b"/>
              <a:pathLst>
                <a:path w="1728470" h="1035050">
                  <a:moveTo>
                    <a:pt x="0" y="1034796"/>
                  </a:moveTo>
                  <a:lnTo>
                    <a:pt x="1728216" y="1034796"/>
                  </a:lnTo>
                  <a:lnTo>
                    <a:pt x="1728216" y="0"/>
                  </a:lnTo>
                  <a:lnTo>
                    <a:pt x="0" y="0"/>
                  </a:lnTo>
                  <a:lnTo>
                    <a:pt x="0" y="1034796"/>
                  </a:lnTo>
                  <a:close/>
                </a:path>
              </a:pathLst>
            </a:custGeom>
            <a:ln w="12700">
              <a:solidFill>
                <a:srgbClr val="C8CDD1"/>
              </a:solidFill>
            </a:ln>
          </p:spPr>
          <p:txBody>
            <a:bodyPr wrap="square" lIns="0" tIns="0" rIns="0" bIns="0" rtlCol="0"/>
            <a:lstStyle/>
            <a:p>
              <a:endParaRPr/>
            </a:p>
          </p:txBody>
        </p:sp>
      </p:grpSp>
      <p:sp>
        <p:nvSpPr>
          <p:cNvPr id="46" name="object 46"/>
          <p:cNvSpPr txBox="1"/>
          <p:nvPr/>
        </p:nvSpPr>
        <p:spPr>
          <a:xfrm>
            <a:off x="8942831" y="5150849"/>
            <a:ext cx="1480820" cy="599309"/>
          </a:xfrm>
          <a:prstGeom prst="rect">
            <a:avLst/>
          </a:prstGeom>
        </p:spPr>
        <p:txBody>
          <a:bodyPr vert="horz" wrap="square" lIns="0" tIns="16933" rIns="0" bIns="0" rtlCol="0" anchor="t">
            <a:spAutoFit/>
          </a:bodyPr>
          <a:lstStyle/>
          <a:p>
            <a:pPr marL="186055" indent="-186055">
              <a:lnSpc>
                <a:spcPct val="100000"/>
              </a:lnSpc>
              <a:spcBef>
                <a:spcPts val="133"/>
              </a:spcBef>
              <a:buSzPct val="157142"/>
              <a:buChar char="•"/>
              <a:tabLst>
                <a:tab pos="186262" algn="l"/>
              </a:tabLst>
            </a:pPr>
            <a:r>
              <a:rPr sz="1850">
                <a:solidFill>
                  <a:srgbClr val="242D46"/>
                </a:solidFill>
                <a:latin typeface="Arial MT"/>
                <a:cs typeface="Arial MT"/>
              </a:rPr>
              <a:t>HTML</a:t>
            </a:r>
            <a:r>
              <a:rPr sz="1850" spc="-67">
                <a:solidFill>
                  <a:srgbClr val="242D46"/>
                </a:solidFill>
                <a:latin typeface="Arial MT"/>
                <a:cs typeface="Arial MT"/>
              </a:rPr>
              <a:t> </a:t>
            </a:r>
            <a:r>
              <a:rPr sz="1850" spc="-27">
                <a:solidFill>
                  <a:srgbClr val="242D46"/>
                </a:solidFill>
                <a:latin typeface="Arial MT"/>
                <a:cs typeface="Arial MT"/>
              </a:rPr>
              <a:t>/</a:t>
            </a:r>
            <a:r>
              <a:rPr lang="fr-FR" sz="1850" spc="-27">
                <a:solidFill>
                  <a:srgbClr val="242D46"/>
                </a:solidFill>
                <a:latin typeface="Arial MT"/>
                <a:cs typeface="Arial MT"/>
              </a:rPr>
              <a:t>CSS</a:t>
            </a:r>
          </a:p>
          <a:p>
            <a:pPr marL="186055" indent="-186055">
              <a:spcBef>
                <a:spcPts val="133"/>
              </a:spcBef>
              <a:buSzPct val="157142"/>
              <a:buChar char="•"/>
              <a:tabLst>
                <a:tab pos="186262" algn="l"/>
              </a:tabLst>
            </a:pPr>
            <a:r>
              <a:rPr lang="fr-FR" sz="1850" spc="-27">
                <a:solidFill>
                  <a:srgbClr val="242D46"/>
                </a:solidFill>
                <a:latin typeface="Arial MT"/>
                <a:cs typeface="Arial MT"/>
              </a:rPr>
              <a:t>PHP</a:t>
            </a:r>
          </a:p>
        </p:txBody>
      </p:sp>
      <p:sp>
        <p:nvSpPr>
          <p:cNvPr id="48" name="object 48"/>
          <p:cNvSpPr txBox="1"/>
          <p:nvPr/>
        </p:nvSpPr>
        <p:spPr>
          <a:xfrm>
            <a:off x="6300978" y="2257297"/>
            <a:ext cx="2179319" cy="1659429"/>
          </a:xfrm>
          <a:prstGeom prst="rect">
            <a:avLst/>
          </a:prstGeom>
          <a:solidFill>
            <a:srgbClr val="CAD1D2">
              <a:alpha val="89411"/>
            </a:srgbClr>
          </a:solidFill>
        </p:spPr>
        <p:txBody>
          <a:bodyPr vert="horz" wrap="square" lIns="0" tIns="93980" rIns="0" bIns="0" rtlCol="0" anchor="t">
            <a:spAutoFit/>
          </a:bodyPr>
          <a:lstStyle/>
          <a:p>
            <a:pPr marL="153670" indent="-150495">
              <a:lnSpc>
                <a:spcPts val="2127"/>
              </a:lnSpc>
              <a:spcBef>
                <a:spcPts val="740"/>
              </a:spcBef>
              <a:buChar char="•"/>
              <a:tabLst>
                <a:tab pos="154089" algn="l"/>
              </a:tabLst>
            </a:pPr>
            <a:r>
              <a:rPr sz="1700">
                <a:solidFill>
                  <a:srgbClr val="242D46"/>
                </a:solidFill>
                <a:latin typeface="Arial MT"/>
                <a:cs typeface="Arial MT"/>
              </a:rPr>
              <a:t>Windows</a:t>
            </a:r>
            <a:r>
              <a:rPr sz="1700" spc="-73">
                <a:solidFill>
                  <a:srgbClr val="242D46"/>
                </a:solidFill>
                <a:latin typeface="Arial MT"/>
                <a:cs typeface="Arial MT"/>
              </a:rPr>
              <a:t> </a:t>
            </a:r>
            <a:r>
              <a:rPr sz="1700" spc="-13">
                <a:solidFill>
                  <a:srgbClr val="242D46"/>
                </a:solidFill>
                <a:latin typeface="Arial MT"/>
                <a:cs typeface="Arial MT"/>
              </a:rPr>
              <a:t>7,8,10</a:t>
            </a:r>
            <a:r>
              <a:rPr lang="fr-FR" sz="1700" spc="-13">
                <a:solidFill>
                  <a:srgbClr val="242D46"/>
                </a:solidFill>
                <a:latin typeface="Arial MT"/>
                <a:cs typeface="Arial MT"/>
              </a:rPr>
              <a:t>,11</a:t>
            </a:r>
            <a:endParaRPr lang="fr-FR" sz="1700">
              <a:latin typeface="Arial MT"/>
              <a:cs typeface="Arial MT"/>
            </a:endParaRPr>
          </a:p>
          <a:p>
            <a:pPr marL="153670" indent="-150495">
              <a:lnSpc>
                <a:spcPts val="2013"/>
              </a:lnSpc>
              <a:buChar char="•"/>
              <a:tabLst>
                <a:tab pos="154089" algn="l"/>
              </a:tabLst>
            </a:pPr>
            <a:r>
              <a:rPr sz="1700">
                <a:solidFill>
                  <a:srgbClr val="242D46"/>
                </a:solidFill>
                <a:latin typeface="Arial MT"/>
                <a:cs typeface="Arial MT"/>
              </a:rPr>
              <a:t>WS</a:t>
            </a:r>
            <a:r>
              <a:rPr sz="1700" spc="-20">
                <a:solidFill>
                  <a:srgbClr val="242D46"/>
                </a:solidFill>
                <a:latin typeface="Arial MT"/>
                <a:cs typeface="Arial MT"/>
              </a:rPr>
              <a:t> </a:t>
            </a:r>
            <a:r>
              <a:rPr sz="1700" spc="-13">
                <a:solidFill>
                  <a:srgbClr val="242D46"/>
                </a:solidFill>
                <a:latin typeface="Arial MT"/>
                <a:cs typeface="Arial MT"/>
              </a:rPr>
              <a:t>2016,2019</a:t>
            </a:r>
            <a:endParaRPr sz="1700">
              <a:latin typeface="Arial MT"/>
              <a:cs typeface="Arial MT"/>
            </a:endParaRPr>
          </a:p>
          <a:p>
            <a:pPr marL="153670" indent="-150495">
              <a:lnSpc>
                <a:spcPts val="2020"/>
              </a:lnSpc>
              <a:buChar char="•"/>
              <a:tabLst>
                <a:tab pos="154089" algn="l"/>
              </a:tabLst>
            </a:pPr>
            <a:r>
              <a:rPr sz="1700">
                <a:solidFill>
                  <a:srgbClr val="242D46"/>
                </a:solidFill>
                <a:latin typeface="Arial MT"/>
                <a:cs typeface="Arial MT"/>
              </a:rPr>
              <a:t>Linux</a:t>
            </a:r>
            <a:r>
              <a:rPr sz="1700" spc="-67">
                <a:solidFill>
                  <a:srgbClr val="242D46"/>
                </a:solidFill>
                <a:latin typeface="Arial MT"/>
                <a:cs typeface="Arial MT"/>
              </a:rPr>
              <a:t> </a:t>
            </a:r>
            <a:r>
              <a:rPr sz="1700" spc="-13">
                <a:solidFill>
                  <a:srgbClr val="242D46"/>
                </a:solidFill>
                <a:latin typeface="Arial MT"/>
                <a:cs typeface="Arial MT"/>
              </a:rPr>
              <a:t>(Debian,</a:t>
            </a:r>
            <a:endParaRPr sz="1700">
              <a:latin typeface="Arial MT"/>
              <a:cs typeface="Arial MT"/>
            </a:endParaRPr>
          </a:p>
          <a:p>
            <a:pPr marL="155575">
              <a:lnSpc>
                <a:spcPts val="2020"/>
              </a:lnSpc>
            </a:pPr>
            <a:r>
              <a:rPr sz="1700" spc="-13">
                <a:solidFill>
                  <a:srgbClr val="242D46"/>
                </a:solidFill>
                <a:latin typeface="Arial MT"/>
                <a:cs typeface="Arial MT"/>
              </a:rPr>
              <a:t>Ubuntu)</a:t>
            </a:r>
            <a:endParaRPr sz="1700">
              <a:latin typeface="Arial MT"/>
              <a:cs typeface="Arial MT"/>
            </a:endParaRPr>
          </a:p>
          <a:p>
            <a:pPr marL="153670" marR="691515" indent="-150495">
              <a:lnSpc>
                <a:spcPts val="2013"/>
              </a:lnSpc>
              <a:spcBef>
                <a:spcPts val="140"/>
              </a:spcBef>
              <a:buChar char="•"/>
              <a:tabLst>
                <a:tab pos="155781" algn="l"/>
              </a:tabLst>
            </a:pPr>
            <a:r>
              <a:rPr sz="1700" spc="-13">
                <a:solidFill>
                  <a:srgbClr val="242D46"/>
                </a:solidFill>
                <a:latin typeface="Arial MT"/>
                <a:cs typeface="Arial MT"/>
              </a:rPr>
              <a:t>Tél,Tablette: 	iOS,Androïd</a:t>
            </a:r>
            <a:endParaRPr sz="1700">
              <a:latin typeface="Arial MT"/>
              <a:cs typeface="Arial MT"/>
            </a:endParaRPr>
          </a:p>
        </p:txBody>
      </p:sp>
      <p:sp>
        <p:nvSpPr>
          <p:cNvPr id="49" name="Espace réservé du numéro de diapositive 48">
            <a:extLst>
              <a:ext uri="{FF2B5EF4-FFF2-40B4-BE49-F238E27FC236}">
                <a16:creationId xmlns:a16="http://schemas.microsoft.com/office/drawing/2014/main" id="{A6AB17E3-A9BE-A49E-31FB-A66EFF918C79}"/>
              </a:ext>
            </a:extLst>
          </p:cNvPr>
          <p:cNvSpPr>
            <a:spLocks noGrp="1"/>
          </p:cNvSpPr>
          <p:nvPr>
            <p:ph type="sldNum" sz="quarter" idx="12"/>
          </p:nvPr>
        </p:nvSpPr>
        <p:spPr>
          <a:xfrm>
            <a:off x="11477915" y="6292888"/>
            <a:ext cx="551167" cy="377825"/>
          </a:xfrm>
        </p:spPr>
        <p:txBody>
          <a:bodyPr/>
          <a:lstStyle/>
          <a:p>
            <a:fld id="{D57F1E4F-1CFF-5643-939E-217C01CDF565}" type="slidenum">
              <a:rPr lang="en-US" dirty="0"/>
              <a:pPr/>
              <a:t>10</a:t>
            </a:fld>
            <a:endParaRPr lang="fr-FR"/>
          </a:p>
        </p:txBody>
      </p:sp>
    </p:spTree>
    <p:extLst>
      <p:ext uri="{BB962C8B-B14F-4D97-AF65-F5344CB8AC3E}">
        <p14:creationId xmlns:p14="http://schemas.microsoft.com/office/powerpoint/2010/main" val="2930079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2349D8-A1F5-B99E-B9D4-3B76C9488D99}"/>
              </a:ext>
            </a:extLst>
          </p:cNvPr>
          <p:cNvSpPr>
            <a:spLocks noGrp="1"/>
          </p:cNvSpPr>
          <p:nvPr>
            <p:ph type="title"/>
          </p:nvPr>
        </p:nvSpPr>
        <p:spPr>
          <a:xfrm>
            <a:off x="685801" y="1030289"/>
            <a:ext cx="6814749" cy="1035578"/>
          </a:xfrm>
        </p:spPr>
        <p:txBody>
          <a:bodyPr>
            <a:normAutofit/>
          </a:bodyPr>
          <a:lstStyle/>
          <a:p>
            <a:r>
              <a:rPr lang="fr-FR">
                <a:cs typeface="Calibri Light"/>
              </a:rPr>
              <a:t>Veille technologique</a:t>
            </a:r>
            <a:endParaRPr lang="fr-FR"/>
          </a:p>
        </p:txBody>
      </p:sp>
      <p:sp>
        <p:nvSpPr>
          <p:cNvPr id="8" name="Espace réservé du contenu 7">
            <a:extLst>
              <a:ext uri="{FF2B5EF4-FFF2-40B4-BE49-F238E27FC236}">
                <a16:creationId xmlns:a16="http://schemas.microsoft.com/office/drawing/2014/main" id="{46550B7E-DA7C-87EF-312F-9263147F49AD}"/>
              </a:ext>
            </a:extLst>
          </p:cNvPr>
          <p:cNvSpPr>
            <a:spLocks noGrp="1"/>
          </p:cNvSpPr>
          <p:nvPr>
            <p:ph idx="1"/>
          </p:nvPr>
        </p:nvSpPr>
        <p:spPr>
          <a:xfrm>
            <a:off x="685801" y="2142067"/>
            <a:ext cx="6814749" cy="3649133"/>
          </a:xfrm>
        </p:spPr>
        <p:txBody>
          <a:bodyPr vert="horz" lIns="91440" tIns="45720" rIns="91440" bIns="45720" rtlCol="0">
            <a:normAutofit/>
          </a:bodyPr>
          <a:lstStyle/>
          <a:p>
            <a:pPr>
              <a:lnSpc>
                <a:spcPct val="90000"/>
              </a:lnSpc>
            </a:pPr>
            <a:r>
              <a:rPr lang="fr-FR" sz="1500">
                <a:latin typeface="Aptos"/>
              </a:rPr>
              <a:t>Le Hawk-Eye est une super technologie utilisée dans le sport pour aider les arbitres à prendre de bonnes décisions. Au départ, il était utilisé principalement au tennis pour vérifier les décisions des arbitres. Mais maintenant, on le trouve aussi dans d'autres sports comme le cricket, le football et le rugby.</a:t>
            </a:r>
          </a:p>
          <a:p>
            <a:pPr marL="0" indent="0">
              <a:lnSpc>
                <a:spcPct val="90000"/>
              </a:lnSpc>
              <a:buClr>
                <a:srgbClr val="FFFFFF"/>
              </a:buClr>
              <a:buNone/>
            </a:pPr>
            <a:endParaRPr lang="fr-FR" sz="1500">
              <a:latin typeface="Aptos"/>
            </a:endParaRPr>
          </a:p>
          <a:p>
            <a:pPr>
              <a:lnSpc>
                <a:spcPct val="90000"/>
              </a:lnSpc>
              <a:buClr>
                <a:srgbClr val="FFFFFF"/>
              </a:buClr>
            </a:pPr>
            <a:endParaRPr lang="fr-FR" sz="1500">
              <a:cs typeface="Calibri"/>
            </a:endParaRPr>
          </a:p>
        </p:txBody>
      </p:sp>
      <p:pic>
        <p:nvPicPr>
          <p:cNvPr id="4" name="Espace réservé du contenu 3" descr="The NBA is Not a Tech Company - by Ethan Strauss">
            <a:extLst>
              <a:ext uri="{FF2B5EF4-FFF2-40B4-BE49-F238E27FC236}">
                <a16:creationId xmlns:a16="http://schemas.microsoft.com/office/drawing/2014/main" id="{83B56376-AA03-9E07-74AD-7AB063E94A18}"/>
              </a:ext>
            </a:extLst>
          </p:cNvPr>
          <p:cNvPicPr>
            <a:picLocks noChangeAspect="1"/>
          </p:cNvPicPr>
          <p:nvPr/>
        </p:nvPicPr>
        <p:blipFill>
          <a:blip r:embed="rId4"/>
          <a:stretch>
            <a:fillRect/>
          </a:stretch>
        </p:blipFill>
        <p:spPr>
          <a:xfrm>
            <a:off x="8123418" y="1218469"/>
            <a:ext cx="3445714" cy="1938214"/>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5" name="Image 4" descr="Le &quot;Hawk-Eye&quot; arrive en NBA ! • Basket USA">
            <a:extLst>
              <a:ext uri="{FF2B5EF4-FFF2-40B4-BE49-F238E27FC236}">
                <a16:creationId xmlns:a16="http://schemas.microsoft.com/office/drawing/2014/main" id="{92BFD0BC-A8C9-AB75-0AE6-BFE52945ECB6}"/>
              </a:ext>
            </a:extLst>
          </p:cNvPr>
          <p:cNvPicPr>
            <a:picLocks noChangeAspect="1"/>
          </p:cNvPicPr>
          <p:nvPr/>
        </p:nvPicPr>
        <p:blipFill>
          <a:blip r:embed="rId5"/>
          <a:stretch>
            <a:fillRect/>
          </a:stretch>
        </p:blipFill>
        <p:spPr>
          <a:xfrm>
            <a:off x="8123418" y="3791313"/>
            <a:ext cx="3445714" cy="1748699"/>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3" name="Image 2" descr="Une image contenant Caractère coloré&#10;&#10;Le contenu généré par l’IA peut être incorrect.">
            <a:extLst>
              <a:ext uri="{FF2B5EF4-FFF2-40B4-BE49-F238E27FC236}">
                <a16:creationId xmlns:a16="http://schemas.microsoft.com/office/drawing/2014/main" id="{10900980-3877-3B2D-13A6-9D704108AEFB}"/>
              </a:ext>
            </a:extLst>
          </p:cNvPr>
          <p:cNvPicPr>
            <a:picLocks noChangeAspect="1"/>
          </p:cNvPicPr>
          <p:nvPr/>
        </p:nvPicPr>
        <p:blipFill>
          <a:blip r:embed="rId6"/>
          <a:stretch>
            <a:fillRect/>
          </a:stretch>
        </p:blipFill>
        <p:spPr>
          <a:xfrm>
            <a:off x="687867" y="5564128"/>
            <a:ext cx="809625" cy="790575"/>
          </a:xfrm>
          <a:prstGeom prst="rect">
            <a:avLst/>
          </a:prstGeom>
        </p:spPr>
      </p:pic>
      <p:pic>
        <p:nvPicPr>
          <p:cNvPr id="6" name="Image 5" descr="Une image contenant texte, Police, logo, Graphique&#10;&#10;Le contenu généré par l’IA peut être incorrect.">
            <a:extLst>
              <a:ext uri="{FF2B5EF4-FFF2-40B4-BE49-F238E27FC236}">
                <a16:creationId xmlns:a16="http://schemas.microsoft.com/office/drawing/2014/main" id="{09D4CE4A-6F34-448E-285A-400F74357451}"/>
              </a:ext>
            </a:extLst>
          </p:cNvPr>
          <p:cNvPicPr>
            <a:picLocks noChangeAspect="1"/>
          </p:cNvPicPr>
          <p:nvPr/>
        </p:nvPicPr>
        <p:blipFill>
          <a:blip r:embed="rId7"/>
          <a:stretch>
            <a:fillRect/>
          </a:stretch>
        </p:blipFill>
        <p:spPr>
          <a:xfrm>
            <a:off x="2315563" y="5683190"/>
            <a:ext cx="1781175" cy="552450"/>
          </a:xfrm>
          <a:prstGeom prst="rect">
            <a:avLst/>
          </a:prstGeom>
        </p:spPr>
      </p:pic>
      <p:pic>
        <p:nvPicPr>
          <p:cNvPr id="7" name="Image 6" descr="WSRland - Inoreader - Gérer votre flux d'actualité">
            <a:extLst>
              <a:ext uri="{FF2B5EF4-FFF2-40B4-BE49-F238E27FC236}">
                <a16:creationId xmlns:a16="http://schemas.microsoft.com/office/drawing/2014/main" id="{C97741E5-4577-A94C-2151-B617906DF12C}"/>
              </a:ext>
            </a:extLst>
          </p:cNvPr>
          <p:cNvPicPr>
            <a:picLocks noChangeAspect="1"/>
          </p:cNvPicPr>
          <p:nvPr/>
        </p:nvPicPr>
        <p:blipFill>
          <a:blip r:embed="rId8"/>
          <a:stretch>
            <a:fillRect/>
          </a:stretch>
        </p:blipFill>
        <p:spPr>
          <a:xfrm>
            <a:off x="4853796" y="5561161"/>
            <a:ext cx="1923692" cy="810885"/>
          </a:xfrm>
          <a:prstGeom prst="rect">
            <a:avLst/>
          </a:prstGeom>
        </p:spPr>
      </p:pic>
      <p:sp>
        <p:nvSpPr>
          <p:cNvPr id="10" name="Espace réservé du numéro de diapositive 9">
            <a:extLst>
              <a:ext uri="{FF2B5EF4-FFF2-40B4-BE49-F238E27FC236}">
                <a16:creationId xmlns:a16="http://schemas.microsoft.com/office/drawing/2014/main" id="{18C33D17-6314-E471-54E2-E80A704AD722}"/>
              </a:ext>
            </a:extLst>
          </p:cNvPr>
          <p:cNvSpPr>
            <a:spLocks noGrp="1"/>
          </p:cNvSpPr>
          <p:nvPr>
            <p:ph type="sldNum" sz="quarter" idx="12"/>
          </p:nvPr>
        </p:nvSpPr>
        <p:spPr>
          <a:xfrm>
            <a:off x="11455242" y="6343939"/>
            <a:ext cx="551167" cy="377825"/>
          </a:xfrm>
        </p:spPr>
        <p:txBody>
          <a:bodyPr/>
          <a:lstStyle/>
          <a:p>
            <a:fld id="{D57F1E4F-1CFF-5643-939E-217C01CDF565}" type="slidenum">
              <a:rPr lang="en-US" dirty="0"/>
              <a:pPr/>
              <a:t>11</a:t>
            </a:fld>
            <a:endParaRPr lang="fr-FR"/>
          </a:p>
        </p:txBody>
      </p:sp>
    </p:spTree>
    <p:extLst>
      <p:ext uri="{BB962C8B-B14F-4D97-AF65-F5344CB8AC3E}">
        <p14:creationId xmlns:p14="http://schemas.microsoft.com/office/powerpoint/2010/main" val="2168683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087" rIns="0" bIns="0" rtlCol="0">
            <a:spAutoFit/>
          </a:bodyPr>
          <a:lstStyle/>
          <a:p>
            <a:pPr marL="2658467">
              <a:lnSpc>
                <a:spcPct val="100000"/>
              </a:lnSpc>
              <a:spcBef>
                <a:spcPts val="127"/>
              </a:spcBef>
            </a:pPr>
            <a:r>
              <a:t>08</a:t>
            </a:r>
            <a:r>
              <a:rPr spc="-193"/>
              <a:t> </a:t>
            </a:r>
            <a:r>
              <a:t>-</a:t>
            </a:r>
            <a:r>
              <a:rPr spc="-200"/>
              <a:t> </a:t>
            </a:r>
            <a:r>
              <a:rPr spc="-160"/>
              <a:t>Portfolio</a:t>
            </a:r>
          </a:p>
        </p:txBody>
      </p:sp>
      <p:sp>
        <p:nvSpPr>
          <p:cNvPr id="3" name="object 3"/>
          <p:cNvSpPr txBox="1"/>
          <p:nvPr/>
        </p:nvSpPr>
        <p:spPr>
          <a:xfrm>
            <a:off x="1181134" y="1860567"/>
            <a:ext cx="9603740" cy="1059180"/>
          </a:xfrm>
          <a:prstGeom prst="rect">
            <a:avLst/>
          </a:prstGeom>
        </p:spPr>
        <p:txBody>
          <a:bodyPr vert="horz" wrap="square" lIns="0" tIns="53340" rIns="0" bIns="0" rtlCol="0" anchor="t">
            <a:spAutoFit/>
          </a:bodyPr>
          <a:lstStyle/>
          <a:p>
            <a:pPr marL="15875" marR="6350" algn="ctr">
              <a:lnSpc>
                <a:spcPct val="90100"/>
              </a:lnSpc>
              <a:spcBef>
                <a:spcPts val="420"/>
              </a:spcBef>
            </a:pPr>
            <a:r>
              <a:rPr sz="2400">
                <a:latin typeface="Arial MT"/>
                <a:cs typeface="Arial MT"/>
              </a:rPr>
              <a:t>Le</a:t>
            </a:r>
            <a:r>
              <a:rPr sz="2400" spc="-33">
                <a:latin typeface="Arial MT"/>
                <a:cs typeface="Arial MT"/>
              </a:rPr>
              <a:t> </a:t>
            </a:r>
            <a:r>
              <a:rPr sz="2400">
                <a:latin typeface="Arial MT"/>
                <a:cs typeface="Arial MT"/>
              </a:rPr>
              <a:t>portfolio</a:t>
            </a:r>
            <a:r>
              <a:rPr sz="2400" spc="-20">
                <a:latin typeface="Arial MT"/>
                <a:cs typeface="Arial MT"/>
              </a:rPr>
              <a:t> </a:t>
            </a:r>
            <a:r>
              <a:rPr sz="2400">
                <a:latin typeface="Arial MT"/>
                <a:cs typeface="Arial MT"/>
              </a:rPr>
              <a:t>en</a:t>
            </a:r>
            <a:r>
              <a:rPr sz="2400" spc="-20">
                <a:latin typeface="Arial MT"/>
                <a:cs typeface="Arial MT"/>
              </a:rPr>
              <a:t> </a:t>
            </a:r>
            <a:r>
              <a:rPr sz="2400">
                <a:latin typeface="Arial MT"/>
                <a:cs typeface="Arial MT"/>
              </a:rPr>
              <a:t>ligne</a:t>
            </a:r>
            <a:r>
              <a:rPr sz="2400" spc="-20">
                <a:latin typeface="Arial MT"/>
                <a:cs typeface="Arial MT"/>
              </a:rPr>
              <a:t> </a:t>
            </a:r>
            <a:r>
              <a:rPr sz="2400">
                <a:latin typeface="Arial MT"/>
                <a:cs typeface="Arial MT"/>
              </a:rPr>
              <a:t>permet</a:t>
            </a:r>
            <a:r>
              <a:rPr sz="2400" spc="-20">
                <a:latin typeface="Arial MT"/>
                <a:cs typeface="Arial MT"/>
              </a:rPr>
              <a:t> </a:t>
            </a:r>
            <a:r>
              <a:rPr sz="2400">
                <a:latin typeface="Arial MT"/>
                <a:cs typeface="Arial MT"/>
              </a:rPr>
              <a:t>de</a:t>
            </a:r>
            <a:r>
              <a:rPr sz="2400" spc="-20">
                <a:latin typeface="Arial MT"/>
                <a:cs typeface="Arial MT"/>
              </a:rPr>
              <a:t> </a:t>
            </a:r>
            <a:r>
              <a:rPr sz="2400">
                <a:latin typeface="Arial MT"/>
                <a:cs typeface="Arial MT"/>
              </a:rPr>
              <a:t>vous</a:t>
            </a:r>
            <a:r>
              <a:rPr sz="2400" spc="-13">
                <a:latin typeface="Arial MT"/>
                <a:cs typeface="Arial MT"/>
              </a:rPr>
              <a:t> </a:t>
            </a:r>
            <a:r>
              <a:rPr sz="2400" spc="127">
                <a:latin typeface="Arial MT"/>
                <a:cs typeface="Arial MT"/>
              </a:rPr>
              <a:t>montrer</a:t>
            </a:r>
            <a:r>
              <a:rPr sz="2400" spc="-27">
                <a:latin typeface="Arial MT"/>
                <a:cs typeface="Arial MT"/>
              </a:rPr>
              <a:t> </a:t>
            </a:r>
            <a:r>
              <a:rPr sz="2400">
                <a:latin typeface="Arial MT"/>
                <a:cs typeface="Arial MT"/>
              </a:rPr>
              <a:t>qui</a:t>
            </a:r>
            <a:r>
              <a:rPr sz="2400" spc="-27">
                <a:latin typeface="Arial MT"/>
                <a:cs typeface="Arial MT"/>
              </a:rPr>
              <a:t> </a:t>
            </a:r>
            <a:r>
              <a:rPr sz="2400">
                <a:latin typeface="Arial MT"/>
                <a:cs typeface="Arial MT"/>
              </a:rPr>
              <a:t>je</a:t>
            </a:r>
            <a:r>
              <a:rPr sz="2400" spc="-27">
                <a:latin typeface="Arial MT"/>
                <a:cs typeface="Arial MT"/>
              </a:rPr>
              <a:t> </a:t>
            </a:r>
            <a:r>
              <a:rPr sz="2400">
                <a:latin typeface="Arial MT"/>
                <a:cs typeface="Arial MT"/>
              </a:rPr>
              <a:t>suis,</a:t>
            </a:r>
            <a:r>
              <a:rPr sz="2400" spc="-20">
                <a:latin typeface="Arial MT"/>
                <a:cs typeface="Arial MT"/>
              </a:rPr>
              <a:t> </a:t>
            </a:r>
            <a:r>
              <a:rPr sz="2400">
                <a:latin typeface="Arial MT"/>
                <a:cs typeface="Arial MT"/>
              </a:rPr>
              <a:t>vous</a:t>
            </a:r>
            <a:r>
              <a:rPr sz="2400" spc="-27">
                <a:latin typeface="Arial MT"/>
                <a:cs typeface="Arial MT"/>
              </a:rPr>
              <a:t> </a:t>
            </a:r>
            <a:r>
              <a:rPr sz="2400" spc="-13">
                <a:latin typeface="Arial MT"/>
                <a:cs typeface="Arial MT"/>
              </a:rPr>
              <a:t>partager </a:t>
            </a:r>
            <a:r>
              <a:rPr sz="2400">
                <a:latin typeface="Arial MT"/>
                <a:cs typeface="Arial MT"/>
              </a:rPr>
              <a:t>mon</a:t>
            </a:r>
            <a:r>
              <a:rPr sz="2400" spc="-73">
                <a:latin typeface="Arial MT"/>
                <a:cs typeface="Arial MT"/>
              </a:rPr>
              <a:t> </a:t>
            </a:r>
            <a:r>
              <a:rPr sz="2400">
                <a:latin typeface="Arial MT"/>
                <a:cs typeface="Arial MT"/>
              </a:rPr>
              <a:t>parcours</a:t>
            </a:r>
            <a:r>
              <a:rPr sz="2400" spc="-27">
                <a:latin typeface="Arial MT"/>
                <a:cs typeface="Arial MT"/>
              </a:rPr>
              <a:t> </a:t>
            </a:r>
            <a:r>
              <a:rPr sz="2400">
                <a:latin typeface="Arial MT"/>
                <a:cs typeface="Arial MT"/>
              </a:rPr>
              <a:t>ainsi</a:t>
            </a:r>
            <a:r>
              <a:rPr sz="2400" spc="-40">
                <a:latin typeface="Arial MT"/>
                <a:cs typeface="Arial MT"/>
              </a:rPr>
              <a:t> </a:t>
            </a:r>
            <a:r>
              <a:rPr sz="2400">
                <a:latin typeface="Arial MT"/>
                <a:cs typeface="Arial MT"/>
              </a:rPr>
              <a:t>que</a:t>
            </a:r>
            <a:r>
              <a:rPr sz="2400" spc="-33">
                <a:latin typeface="Arial MT"/>
                <a:cs typeface="Arial MT"/>
              </a:rPr>
              <a:t> </a:t>
            </a:r>
            <a:r>
              <a:rPr sz="2400">
                <a:latin typeface="Arial MT"/>
                <a:cs typeface="Arial MT"/>
              </a:rPr>
              <a:t>rassembler</a:t>
            </a:r>
            <a:r>
              <a:rPr sz="2400" spc="-20">
                <a:latin typeface="Arial MT"/>
                <a:cs typeface="Arial MT"/>
              </a:rPr>
              <a:t> </a:t>
            </a:r>
            <a:r>
              <a:rPr sz="2400" b="1">
                <a:latin typeface="Arial"/>
                <a:cs typeface="Arial"/>
              </a:rPr>
              <a:t>mes</a:t>
            </a:r>
            <a:r>
              <a:rPr sz="2400" b="1" spc="-27">
                <a:latin typeface="Arial"/>
                <a:cs typeface="Arial"/>
              </a:rPr>
              <a:t> </a:t>
            </a:r>
            <a:r>
              <a:rPr sz="2400" b="1">
                <a:latin typeface="Arial"/>
                <a:cs typeface="Arial"/>
              </a:rPr>
              <a:t>compétences</a:t>
            </a:r>
            <a:r>
              <a:rPr sz="2400" b="1" spc="-27">
                <a:latin typeface="Arial"/>
                <a:cs typeface="Arial"/>
              </a:rPr>
              <a:t> </a:t>
            </a:r>
            <a:r>
              <a:rPr sz="2400" spc="-13">
                <a:latin typeface="Arial MT"/>
                <a:cs typeface="Arial MT"/>
              </a:rPr>
              <a:t>acquises </a:t>
            </a:r>
            <a:r>
              <a:rPr sz="2400">
                <a:latin typeface="Arial MT"/>
                <a:cs typeface="Arial MT"/>
              </a:rPr>
              <a:t>pendant</a:t>
            </a:r>
            <a:r>
              <a:rPr sz="2400" spc="-20">
                <a:latin typeface="Arial MT"/>
                <a:cs typeface="Arial MT"/>
              </a:rPr>
              <a:t> </a:t>
            </a:r>
            <a:r>
              <a:rPr sz="2400">
                <a:latin typeface="Arial MT"/>
                <a:cs typeface="Arial MT"/>
              </a:rPr>
              <a:t>ma</a:t>
            </a:r>
            <a:r>
              <a:rPr sz="2400" spc="-40">
                <a:latin typeface="Arial MT"/>
                <a:cs typeface="Arial MT"/>
              </a:rPr>
              <a:t> </a:t>
            </a:r>
            <a:r>
              <a:rPr sz="2400">
                <a:latin typeface="Arial MT"/>
                <a:cs typeface="Arial MT"/>
              </a:rPr>
              <a:t>période</a:t>
            </a:r>
            <a:r>
              <a:rPr sz="2400" spc="-13">
                <a:latin typeface="Arial MT"/>
                <a:cs typeface="Arial MT"/>
              </a:rPr>
              <a:t> </a:t>
            </a:r>
            <a:r>
              <a:rPr sz="2400">
                <a:latin typeface="Arial MT"/>
                <a:cs typeface="Arial MT"/>
              </a:rPr>
              <a:t>de</a:t>
            </a:r>
            <a:r>
              <a:rPr sz="2400" spc="-47">
                <a:latin typeface="Arial MT"/>
                <a:cs typeface="Arial MT"/>
              </a:rPr>
              <a:t> </a:t>
            </a:r>
            <a:r>
              <a:rPr sz="2400" spc="-13">
                <a:latin typeface="Arial MT"/>
                <a:cs typeface="Arial MT"/>
              </a:rPr>
              <a:t>formation.</a:t>
            </a:r>
            <a:endParaRPr lang="fr-FR" sz="2400">
              <a:latin typeface="Arial MT"/>
              <a:cs typeface="Arial MT"/>
            </a:endParaRPr>
          </a:p>
        </p:txBody>
      </p:sp>
      <p:sp>
        <p:nvSpPr>
          <p:cNvPr id="4" name="object 4"/>
          <p:cNvSpPr txBox="1"/>
          <p:nvPr/>
        </p:nvSpPr>
        <p:spPr>
          <a:xfrm>
            <a:off x="998254" y="3877565"/>
            <a:ext cx="5173133" cy="1266158"/>
          </a:xfrm>
          <a:prstGeom prst="rect">
            <a:avLst/>
          </a:prstGeom>
        </p:spPr>
        <p:txBody>
          <a:bodyPr vert="horz" wrap="square" lIns="0" tIns="16933" rIns="0" bIns="0" rtlCol="0" anchor="t">
            <a:spAutoFit/>
          </a:bodyPr>
          <a:lstStyle/>
          <a:p>
            <a:pPr marL="16510" marR="6350">
              <a:lnSpc>
                <a:spcPct val="100000"/>
              </a:lnSpc>
              <a:spcBef>
                <a:spcPts val="133"/>
              </a:spcBef>
            </a:pPr>
            <a:r>
              <a:rPr sz="2650">
                <a:solidFill>
                  <a:srgbClr val="FFC000"/>
                </a:solidFill>
                <a:latin typeface="Arial MT"/>
                <a:cs typeface="Arial MT"/>
              </a:rPr>
              <a:t>Cliquer</a:t>
            </a:r>
            <a:r>
              <a:rPr sz="2650" spc="-87">
                <a:solidFill>
                  <a:srgbClr val="FFC000"/>
                </a:solidFill>
                <a:latin typeface="Arial MT"/>
                <a:cs typeface="Arial MT"/>
              </a:rPr>
              <a:t> </a:t>
            </a:r>
            <a:r>
              <a:rPr sz="2650">
                <a:solidFill>
                  <a:srgbClr val="FFC000"/>
                </a:solidFill>
                <a:latin typeface="Arial MT"/>
                <a:cs typeface="Arial MT"/>
              </a:rPr>
              <a:t>ici</a:t>
            </a:r>
            <a:r>
              <a:rPr sz="2650" spc="-53">
                <a:solidFill>
                  <a:srgbClr val="FFC000"/>
                </a:solidFill>
                <a:latin typeface="Arial MT"/>
                <a:cs typeface="Arial MT"/>
              </a:rPr>
              <a:t> </a:t>
            </a:r>
            <a:r>
              <a:rPr sz="2650" spc="-67">
                <a:solidFill>
                  <a:srgbClr val="121722"/>
                </a:solidFill>
                <a:latin typeface="Arial MT"/>
                <a:cs typeface="Arial MT"/>
              </a:rPr>
              <a:t>: </a:t>
            </a:r>
            <a:endParaRPr lang="fr-FR" sz="2650" spc="-13">
              <a:solidFill>
                <a:srgbClr val="121722"/>
              </a:solidFill>
              <a:latin typeface="Arial MT"/>
              <a:cs typeface="Arial MT"/>
            </a:endParaRPr>
          </a:p>
          <a:p>
            <a:pPr marL="16510" marR="6350">
              <a:spcBef>
                <a:spcPts val="133"/>
              </a:spcBef>
            </a:pPr>
            <a:r>
              <a:rPr lang="fr-FR" sz="2650" spc="-67">
                <a:solidFill>
                  <a:srgbClr val="121722"/>
                </a:solidFill>
                <a:ea typeface="+mn-lt"/>
                <a:cs typeface="+mn-lt"/>
                <a:hlinkClick r:id="rId2"/>
              </a:rPr>
              <a:t>https://kizamo.vercel.app/</a:t>
            </a:r>
            <a:endParaRPr lang="fr-FR">
              <a:solidFill>
                <a:srgbClr val="FFFFFF"/>
              </a:solidFill>
              <a:ea typeface="+mn-lt"/>
              <a:cs typeface="+mn-lt"/>
            </a:endParaRPr>
          </a:p>
          <a:p>
            <a:pPr marL="16510" marR="6350">
              <a:spcBef>
                <a:spcPts val="133"/>
              </a:spcBef>
            </a:pPr>
            <a:endParaRPr lang="fr-FR" sz="2650" spc="-67">
              <a:solidFill>
                <a:srgbClr val="121722"/>
              </a:solidFill>
              <a:ea typeface="+mn-lt"/>
              <a:cs typeface="+mn-lt"/>
            </a:endParaRPr>
          </a:p>
        </p:txBody>
      </p:sp>
      <p:grpSp>
        <p:nvGrpSpPr>
          <p:cNvPr id="5" name="object 5"/>
          <p:cNvGrpSpPr/>
          <p:nvPr/>
        </p:nvGrpSpPr>
        <p:grpSpPr>
          <a:xfrm>
            <a:off x="6975855" y="3072385"/>
            <a:ext cx="4792133" cy="3786293"/>
            <a:chOff x="5231891" y="2304288"/>
            <a:chExt cx="3594100" cy="2839720"/>
          </a:xfrm>
        </p:grpSpPr>
        <p:sp>
          <p:nvSpPr>
            <p:cNvPr id="6" name="object 6"/>
            <p:cNvSpPr/>
            <p:nvPr/>
          </p:nvSpPr>
          <p:spPr>
            <a:xfrm>
              <a:off x="5231891" y="2304288"/>
              <a:ext cx="3594100" cy="2839720"/>
            </a:xfrm>
            <a:custGeom>
              <a:avLst/>
              <a:gdLst/>
              <a:ahLst/>
              <a:cxnLst/>
              <a:rect l="l" t="t" r="r" b="b"/>
              <a:pathLst>
                <a:path w="3594100" h="2839720">
                  <a:moveTo>
                    <a:pt x="2171065" y="2354757"/>
                  </a:moveTo>
                  <a:lnTo>
                    <a:pt x="1422527" y="2354757"/>
                  </a:lnTo>
                  <a:lnTo>
                    <a:pt x="1396873" y="2537929"/>
                  </a:lnTo>
                  <a:lnTo>
                    <a:pt x="1387602" y="2574086"/>
                  </a:lnTo>
                  <a:lnTo>
                    <a:pt x="1371218" y="2612656"/>
                  </a:lnTo>
                  <a:lnTo>
                    <a:pt x="1350264" y="2646387"/>
                  </a:lnTo>
                  <a:lnTo>
                    <a:pt x="1196340" y="2764502"/>
                  </a:lnTo>
                  <a:lnTo>
                    <a:pt x="1189355" y="2771722"/>
                  </a:lnTo>
                  <a:lnTo>
                    <a:pt x="1184656" y="2778944"/>
                  </a:lnTo>
                  <a:lnTo>
                    <a:pt x="1182370" y="2788588"/>
                  </a:lnTo>
                  <a:lnTo>
                    <a:pt x="1179957" y="2798234"/>
                  </a:lnTo>
                  <a:lnTo>
                    <a:pt x="1208024" y="2836814"/>
                  </a:lnTo>
                  <a:lnTo>
                    <a:pt x="1221994" y="2839211"/>
                  </a:lnTo>
                  <a:lnTo>
                    <a:pt x="2371598" y="2839211"/>
                  </a:lnTo>
                  <a:lnTo>
                    <a:pt x="2408936" y="2815098"/>
                  </a:lnTo>
                  <a:lnTo>
                    <a:pt x="2413635" y="2798234"/>
                  </a:lnTo>
                  <a:lnTo>
                    <a:pt x="2411222" y="2788588"/>
                  </a:lnTo>
                  <a:lnTo>
                    <a:pt x="2408936" y="2778944"/>
                  </a:lnTo>
                  <a:lnTo>
                    <a:pt x="2404237" y="2771722"/>
                  </a:lnTo>
                  <a:lnTo>
                    <a:pt x="2397252" y="2764502"/>
                  </a:lnTo>
                  <a:lnTo>
                    <a:pt x="2268982" y="2675331"/>
                  </a:lnTo>
                  <a:lnTo>
                    <a:pt x="2266696" y="2675331"/>
                  </a:lnTo>
                  <a:lnTo>
                    <a:pt x="2252726" y="2660865"/>
                  </a:lnTo>
                  <a:lnTo>
                    <a:pt x="2222373" y="2612656"/>
                  </a:lnTo>
                  <a:lnTo>
                    <a:pt x="2205990" y="2574086"/>
                  </a:lnTo>
                  <a:lnTo>
                    <a:pt x="2196718" y="2537929"/>
                  </a:lnTo>
                  <a:lnTo>
                    <a:pt x="2171065" y="2354757"/>
                  </a:lnTo>
                  <a:close/>
                </a:path>
                <a:path w="3594100" h="2839720">
                  <a:moveTo>
                    <a:pt x="3516630" y="0"/>
                  </a:moveTo>
                  <a:lnTo>
                    <a:pt x="76962" y="0"/>
                  </a:lnTo>
                  <a:lnTo>
                    <a:pt x="58293" y="7238"/>
                  </a:lnTo>
                  <a:lnTo>
                    <a:pt x="16383" y="43434"/>
                  </a:lnTo>
                  <a:lnTo>
                    <a:pt x="0" y="98806"/>
                  </a:lnTo>
                  <a:lnTo>
                    <a:pt x="0" y="2255926"/>
                  </a:lnTo>
                  <a:lnTo>
                    <a:pt x="9271" y="2294509"/>
                  </a:lnTo>
                  <a:lnTo>
                    <a:pt x="44323" y="2337892"/>
                  </a:lnTo>
                  <a:lnTo>
                    <a:pt x="95631" y="2354757"/>
                  </a:lnTo>
                  <a:lnTo>
                    <a:pt x="3497961" y="2354757"/>
                  </a:lnTo>
                  <a:lnTo>
                    <a:pt x="3551555" y="2337892"/>
                  </a:lnTo>
                  <a:lnTo>
                    <a:pt x="3584321" y="2294509"/>
                  </a:lnTo>
                  <a:lnTo>
                    <a:pt x="3588680" y="2282469"/>
                  </a:lnTo>
                  <a:lnTo>
                    <a:pt x="1797939" y="2282469"/>
                  </a:lnTo>
                  <a:lnTo>
                    <a:pt x="1774698" y="2277643"/>
                  </a:lnTo>
                  <a:lnTo>
                    <a:pt x="1756029" y="2263178"/>
                  </a:lnTo>
                  <a:lnTo>
                    <a:pt x="1749043" y="2255926"/>
                  </a:lnTo>
                  <a:lnTo>
                    <a:pt x="1744344" y="2246312"/>
                  </a:lnTo>
                  <a:lnTo>
                    <a:pt x="1742059" y="2234247"/>
                  </a:lnTo>
                  <a:lnTo>
                    <a:pt x="1739646" y="2222207"/>
                  </a:lnTo>
                  <a:lnTo>
                    <a:pt x="1756029" y="2181225"/>
                  </a:lnTo>
                  <a:lnTo>
                    <a:pt x="1786255" y="2164359"/>
                  </a:lnTo>
                  <a:lnTo>
                    <a:pt x="3593591" y="2164359"/>
                  </a:lnTo>
                  <a:lnTo>
                    <a:pt x="3593591" y="2087219"/>
                  </a:lnTo>
                  <a:lnTo>
                    <a:pt x="139954" y="2087219"/>
                  </a:lnTo>
                  <a:lnTo>
                    <a:pt x="139954" y="137413"/>
                  </a:lnTo>
                  <a:lnTo>
                    <a:pt x="3593591" y="137413"/>
                  </a:lnTo>
                  <a:lnTo>
                    <a:pt x="3593591" y="98806"/>
                  </a:lnTo>
                  <a:lnTo>
                    <a:pt x="3584321" y="60325"/>
                  </a:lnTo>
                  <a:lnTo>
                    <a:pt x="3551555" y="16891"/>
                  </a:lnTo>
                  <a:lnTo>
                    <a:pt x="3535299" y="7238"/>
                  </a:lnTo>
                  <a:lnTo>
                    <a:pt x="3516630" y="0"/>
                  </a:lnTo>
                  <a:close/>
                </a:path>
                <a:path w="3594100" h="2839720">
                  <a:moveTo>
                    <a:pt x="3593591" y="2164359"/>
                  </a:moveTo>
                  <a:lnTo>
                    <a:pt x="1807337" y="2164359"/>
                  </a:lnTo>
                  <a:lnTo>
                    <a:pt x="1818893" y="2169185"/>
                  </a:lnTo>
                  <a:lnTo>
                    <a:pt x="1828291" y="2173998"/>
                  </a:lnTo>
                  <a:lnTo>
                    <a:pt x="1851533" y="2210155"/>
                  </a:lnTo>
                  <a:lnTo>
                    <a:pt x="1853946" y="2222207"/>
                  </a:lnTo>
                  <a:lnTo>
                    <a:pt x="1851533" y="2234247"/>
                  </a:lnTo>
                  <a:lnTo>
                    <a:pt x="1849247" y="2246312"/>
                  </a:lnTo>
                  <a:lnTo>
                    <a:pt x="1844548" y="2255926"/>
                  </a:lnTo>
                  <a:lnTo>
                    <a:pt x="1837563" y="2263178"/>
                  </a:lnTo>
                  <a:lnTo>
                    <a:pt x="1818893" y="2277643"/>
                  </a:lnTo>
                  <a:lnTo>
                    <a:pt x="1807337" y="2280043"/>
                  </a:lnTo>
                  <a:lnTo>
                    <a:pt x="1797939" y="2282469"/>
                  </a:lnTo>
                  <a:lnTo>
                    <a:pt x="3588680" y="2282469"/>
                  </a:lnTo>
                  <a:lnTo>
                    <a:pt x="3591306" y="2275217"/>
                  </a:lnTo>
                  <a:lnTo>
                    <a:pt x="3593591" y="2255926"/>
                  </a:lnTo>
                  <a:lnTo>
                    <a:pt x="3593591" y="2164359"/>
                  </a:lnTo>
                  <a:close/>
                </a:path>
                <a:path w="3594100" h="2839720">
                  <a:moveTo>
                    <a:pt x="3593591" y="137413"/>
                  </a:moveTo>
                  <a:lnTo>
                    <a:pt x="3453638" y="137413"/>
                  </a:lnTo>
                  <a:lnTo>
                    <a:pt x="3453638" y="2087219"/>
                  </a:lnTo>
                  <a:lnTo>
                    <a:pt x="3593591" y="2087219"/>
                  </a:lnTo>
                  <a:lnTo>
                    <a:pt x="3593591" y="137413"/>
                  </a:lnTo>
                  <a:close/>
                </a:path>
              </a:pathLst>
            </a:custGeom>
            <a:solidFill>
              <a:srgbClr val="242D46"/>
            </a:solidFill>
          </p:spPr>
          <p:txBody>
            <a:bodyPr wrap="square" lIns="0" tIns="0" rIns="0" bIns="0" rtlCol="0"/>
            <a:lstStyle/>
            <a:p>
              <a:endParaRPr/>
            </a:p>
          </p:txBody>
        </p:sp>
        <p:sp>
          <p:nvSpPr>
            <p:cNvPr id="7" name="object 7"/>
            <p:cNvSpPr/>
            <p:nvPr/>
          </p:nvSpPr>
          <p:spPr>
            <a:xfrm>
              <a:off x="5231891" y="2304288"/>
              <a:ext cx="3594100" cy="2839720"/>
            </a:xfrm>
            <a:custGeom>
              <a:avLst/>
              <a:gdLst/>
              <a:ahLst/>
              <a:cxnLst/>
              <a:rect l="l" t="t" r="r" b="b"/>
              <a:pathLst>
                <a:path w="3594100" h="2839720">
                  <a:moveTo>
                    <a:pt x="3497961" y="0"/>
                  </a:moveTo>
                  <a:lnTo>
                    <a:pt x="95631" y="0"/>
                  </a:lnTo>
                  <a:lnTo>
                    <a:pt x="76962" y="0"/>
                  </a:lnTo>
                  <a:lnTo>
                    <a:pt x="58293" y="7238"/>
                  </a:lnTo>
                  <a:lnTo>
                    <a:pt x="16383" y="43434"/>
                  </a:lnTo>
                  <a:lnTo>
                    <a:pt x="0" y="98806"/>
                  </a:lnTo>
                  <a:lnTo>
                    <a:pt x="0" y="2255926"/>
                  </a:lnTo>
                  <a:lnTo>
                    <a:pt x="9271" y="2294509"/>
                  </a:lnTo>
                  <a:lnTo>
                    <a:pt x="44323" y="2337892"/>
                  </a:lnTo>
                  <a:lnTo>
                    <a:pt x="95631" y="2354757"/>
                  </a:lnTo>
                  <a:lnTo>
                    <a:pt x="1422527" y="2354757"/>
                  </a:lnTo>
                  <a:lnTo>
                    <a:pt x="1396873" y="2537929"/>
                  </a:lnTo>
                  <a:lnTo>
                    <a:pt x="1387602" y="2574086"/>
                  </a:lnTo>
                  <a:lnTo>
                    <a:pt x="1371218" y="2612656"/>
                  </a:lnTo>
                  <a:lnTo>
                    <a:pt x="1350264" y="2646387"/>
                  </a:lnTo>
                  <a:lnTo>
                    <a:pt x="1196340" y="2764502"/>
                  </a:lnTo>
                  <a:lnTo>
                    <a:pt x="1189355" y="2771722"/>
                  </a:lnTo>
                  <a:lnTo>
                    <a:pt x="1184656" y="2778944"/>
                  </a:lnTo>
                  <a:lnTo>
                    <a:pt x="1182370" y="2788588"/>
                  </a:lnTo>
                  <a:lnTo>
                    <a:pt x="1179957" y="2798234"/>
                  </a:lnTo>
                  <a:lnTo>
                    <a:pt x="1182370" y="2807878"/>
                  </a:lnTo>
                  <a:lnTo>
                    <a:pt x="1184656" y="2815098"/>
                  </a:lnTo>
                  <a:lnTo>
                    <a:pt x="1189355" y="2824744"/>
                  </a:lnTo>
                  <a:lnTo>
                    <a:pt x="1196340" y="2831991"/>
                  </a:lnTo>
                  <a:lnTo>
                    <a:pt x="1208024" y="2836814"/>
                  </a:lnTo>
                  <a:lnTo>
                    <a:pt x="1221994" y="2839211"/>
                  </a:lnTo>
                  <a:lnTo>
                    <a:pt x="1797939" y="2839211"/>
                  </a:lnTo>
                  <a:lnTo>
                    <a:pt x="2371598" y="2839211"/>
                  </a:lnTo>
                  <a:lnTo>
                    <a:pt x="2385567" y="2836814"/>
                  </a:lnTo>
                  <a:lnTo>
                    <a:pt x="2397252" y="2831991"/>
                  </a:lnTo>
                  <a:lnTo>
                    <a:pt x="2404237" y="2824744"/>
                  </a:lnTo>
                  <a:lnTo>
                    <a:pt x="2408936" y="2815098"/>
                  </a:lnTo>
                  <a:lnTo>
                    <a:pt x="2411222" y="2807878"/>
                  </a:lnTo>
                  <a:lnTo>
                    <a:pt x="2413635" y="2798234"/>
                  </a:lnTo>
                  <a:lnTo>
                    <a:pt x="2411222" y="2788588"/>
                  </a:lnTo>
                  <a:lnTo>
                    <a:pt x="2408936" y="2778944"/>
                  </a:lnTo>
                  <a:lnTo>
                    <a:pt x="2404237" y="2771722"/>
                  </a:lnTo>
                  <a:lnTo>
                    <a:pt x="2397252" y="2764502"/>
                  </a:lnTo>
                  <a:lnTo>
                    <a:pt x="2268982" y="2675331"/>
                  </a:lnTo>
                  <a:lnTo>
                    <a:pt x="2266696" y="2675331"/>
                  </a:lnTo>
                  <a:lnTo>
                    <a:pt x="2252726" y="2660865"/>
                  </a:lnTo>
                  <a:lnTo>
                    <a:pt x="2241041" y="2646387"/>
                  </a:lnTo>
                  <a:lnTo>
                    <a:pt x="2222373" y="2612656"/>
                  </a:lnTo>
                  <a:lnTo>
                    <a:pt x="2205990" y="2574086"/>
                  </a:lnTo>
                  <a:lnTo>
                    <a:pt x="2171065" y="2354757"/>
                  </a:lnTo>
                  <a:lnTo>
                    <a:pt x="3497961" y="2354757"/>
                  </a:lnTo>
                  <a:lnTo>
                    <a:pt x="3551555" y="2337892"/>
                  </a:lnTo>
                  <a:lnTo>
                    <a:pt x="3584321" y="2294509"/>
                  </a:lnTo>
                  <a:lnTo>
                    <a:pt x="3593591" y="2255926"/>
                  </a:lnTo>
                  <a:lnTo>
                    <a:pt x="3593591" y="98806"/>
                  </a:lnTo>
                  <a:lnTo>
                    <a:pt x="3584321" y="60325"/>
                  </a:lnTo>
                  <a:lnTo>
                    <a:pt x="3551555" y="16891"/>
                  </a:lnTo>
                  <a:lnTo>
                    <a:pt x="3516630" y="0"/>
                  </a:lnTo>
                  <a:lnTo>
                    <a:pt x="3497961" y="0"/>
                  </a:lnTo>
                  <a:close/>
                </a:path>
              </a:pathLst>
            </a:custGeom>
            <a:ln w="9525">
              <a:solidFill>
                <a:srgbClr val="242D46"/>
              </a:solidFill>
            </a:ln>
          </p:spPr>
          <p:txBody>
            <a:bodyPr wrap="square" lIns="0" tIns="0" rIns="0" bIns="0" rtlCol="0"/>
            <a:lstStyle/>
            <a:p>
              <a:endParaRPr/>
            </a:p>
          </p:txBody>
        </p:sp>
        <p:pic>
          <p:nvPicPr>
            <p:cNvPr id="8" name="object 8"/>
            <p:cNvPicPr/>
            <p:nvPr/>
          </p:nvPicPr>
          <p:blipFill>
            <a:blip r:embed="rId3" cstate="print"/>
            <a:stretch>
              <a:fillRect/>
            </a:stretch>
          </p:blipFill>
          <p:spPr>
            <a:xfrm>
              <a:off x="6966775" y="4463884"/>
              <a:ext cx="123825" cy="127634"/>
            </a:xfrm>
            <a:prstGeom prst="rect">
              <a:avLst/>
            </a:prstGeom>
          </p:spPr>
        </p:pic>
      </p:grpSp>
      <p:pic>
        <p:nvPicPr>
          <p:cNvPr id="10" name="Image 9" descr="Une image contenant texte, Appareils électroniques, capture d’écran, logiciel&#10;&#10;Le contenu généré par l’IA peut être incorrect.">
            <a:extLst>
              <a:ext uri="{FF2B5EF4-FFF2-40B4-BE49-F238E27FC236}">
                <a16:creationId xmlns:a16="http://schemas.microsoft.com/office/drawing/2014/main" id="{2C355626-5A30-71E6-AD77-40AEEC5546F2}"/>
              </a:ext>
            </a:extLst>
          </p:cNvPr>
          <p:cNvPicPr>
            <a:picLocks noChangeAspect="1"/>
          </p:cNvPicPr>
          <p:nvPr/>
        </p:nvPicPr>
        <p:blipFill>
          <a:blip r:embed="rId4"/>
          <a:stretch>
            <a:fillRect/>
          </a:stretch>
        </p:blipFill>
        <p:spPr>
          <a:xfrm>
            <a:off x="7133421" y="3259118"/>
            <a:ext cx="4480194" cy="2607403"/>
          </a:xfrm>
          <a:prstGeom prst="rect">
            <a:avLst/>
          </a:prstGeom>
        </p:spPr>
      </p:pic>
      <p:sp>
        <p:nvSpPr>
          <p:cNvPr id="11" name="Espace réservé du numéro de diapositive 10">
            <a:extLst>
              <a:ext uri="{FF2B5EF4-FFF2-40B4-BE49-F238E27FC236}">
                <a16:creationId xmlns:a16="http://schemas.microsoft.com/office/drawing/2014/main" id="{02B8DE19-D957-DD50-C14F-6B5C29081281}"/>
              </a:ext>
            </a:extLst>
          </p:cNvPr>
          <p:cNvSpPr>
            <a:spLocks noGrp="1"/>
          </p:cNvSpPr>
          <p:nvPr>
            <p:ph type="sldNum" sz="quarter" idx="12"/>
          </p:nvPr>
        </p:nvSpPr>
        <p:spPr>
          <a:xfrm>
            <a:off x="11502513" y="6330650"/>
            <a:ext cx="551167" cy="377825"/>
          </a:xfrm>
        </p:spPr>
        <p:txBody>
          <a:bodyPr/>
          <a:lstStyle/>
          <a:p>
            <a:fld id="{D57F1E4F-1CFF-5643-939E-217C01CDF565}" type="slidenum">
              <a:rPr lang="en-US" dirty="0"/>
              <a:pPr/>
              <a:t>12</a:t>
            </a:fld>
            <a:endParaRPr lang="fr-FR"/>
          </a:p>
        </p:txBody>
      </p:sp>
    </p:spTree>
    <p:extLst>
      <p:ext uri="{BB962C8B-B14F-4D97-AF65-F5344CB8AC3E}">
        <p14:creationId xmlns:p14="http://schemas.microsoft.com/office/powerpoint/2010/main" val="2984725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94424" y="3820251"/>
            <a:ext cx="4660053" cy="301792"/>
          </a:xfrm>
          <a:prstGeom prst="rect">
            <a:avLst/>
          </a:prstGeom>
        </p:spPr>
        <p:txBody>
          <a:bodyPr vert="horz" wrap="square" lIns="0" tIns="16933" rIns="0" bIns="0" rtlCol="0" anchor="t">
            <a:spAutoFit/>
          </a:bodyPr>
          <a:lstStyle/>
          <a:p>
            <a:pPr marL="16510">
              <a:lnSpc>
                <a:spcPct val="100000"/>
              </a:lnSpc>
              <a:spcBef>
                <a:spcPts val="133"/>
              </a:spcBef>
            </a:pPr>
            <a:r>
              <a:rPr lang="fr-FR" sz="1850" spc="-13">
                <a:latin typeface="Arial MT"/>
                <a:hlinkClick r:id="rId2"/>
              </a:rPr>
              <a:t>Sekfali.adam@gmail.com</a:t>
            </a:r>
            <a:endParaRPr lang="fr-FR">
              <a:latin typeface="Calibri" panose="020F0502020204030204"/>
              <a:ea typeface="Calibri" panose="020F0502020204030204"/>
              <a:cs typeface="Calibri" panose="020F0502020204030204"/>
            </a:endParaRPr>
          </a:p>
        </p:txBody>
      </p:sp>
      <p:sp>
        <p:nvSpPr>
          <p:cNvPr id="3" name="object 3"/>
          <p:cNvSpPr txBox="1"/>
          <p:nvPr/>
        </p:nvSpPr>
        <p:spPr>
          <a:xfrm>
            <a:off x="5226473" y="2132583"/>
            <a:ext cx="1736513" cy="602827"/>
          </a:xfrm>
          <a:prstGeom prst="rect">
            <a:avLst/>
          </a:prstGeom>
        </p:spPr>
        <p:txBody>
          <a:bodyPr vert="horz" wrap="square" lIns="0" tIns="16087" rIns="0" bIns="0" rtlCol="0" anchor="t">
            <a:spAutoFit/>
          </a:bodyPr>
          <a:lstStyle/>
          <a:p>
            <a:pPr marL="16510">
              <a:lnSpc>
                <a:spcPct val="100000"/>
              </a:lnSpc>
              <a:spcBef>
                <a:spcPts val="127"/>
              </a:spcBef>
            </a:pPr>
            <a:r>
              <a:rPr sz="3700" b="1" spc="-80">
                <a:latin typeface="Georgia"/>
                <a:cs typeface="Georgia"/>
              </a:rPr>
              <a:t>MERCI</a:t>
            </a:r>
            <a:endParaRPr lang="fr-FR" sz="3700">
              <a:latin typeface="Georgia"/>
              <a:cs typeface="Georgia"/>
            </a:endParaRPr>
          </a:p>
        </p:txBody>
      </p:sp>
      <p:sp>
        <p:nvSpPr>
          <p:cNvPr id="4" name="object 4"/>
          <p:cNvSpPr/>
          <p:nvPr/>
        </p:nvSpPr>
        <p:spPr>
          <a:xfrm>
            <a:off x="3689097" y="3370072"/>
            <a:ext cx="4815839" cy="0"/>
          </a:xfrm>
          <a:custGeom>
            <a:avLst/>
            <a:gdLst/>
            <a:ahLst/>
            <a:cxnLst/>
            <a:rect l="l" t="t" r="r" b="b"/>
            <a:pathLst>
              <a:path w="3611879">
                <a:moveTo>
                  <a:pt x="0" y="0"/>
                </a:moveTo>
                <a:lnTo>
                  <a:pt x="3611372" y="0"/>
                </a:lnTo>
              </a:path>
            </a:pathLst>
          </a:custGeom>
          <a:ln w="19050">
            <a:solidFill>
              <a:srgbClr val="DADACE"/>
            </a:solidFill>
          </a:ln>
        </p:spPr>
        <p:txBody>
          <a:bodyPr wrap="square" lIns="0" tIns="0" rIns="0" bIns="0" rtlCol="0"/>
          <a:lstStyle/>
          <a:p>
            <a:endParaRPr/>
          </a:p>
        </p:txBody>
      </p:sp>
      <p:sp>
        <p:nvSpPr>
          <p:cNvPr id="5" name="object 5"/>
          <p:cNvSpPr/>
          <p:nvPr/>
        </p:nvSpPr>
        <p:spPr>
          <a:xfrm>
            <a:off x="3689097" y="1482344"/>
            <a:ext cx="4815839" cy="680720"/>
          </a:xfrm>
          <a:custGeom>
            <a:avLst/>
            <a:gdLst/>
            <a:ahLst/>
            <a:cxnLst/>
            <a:rect l="l" t="t" r="r" b="b"/>
            <a:pathLst>
              <a:path w="3611879" h="510540">
                <a:moveTo>
                  <a:pt x="0" y="510286"/>
                </a:moveTo>
                <a:lnTo>
                  <a:pt x="40417" y="504552"/>
                </a:lnTo>
                <a:lnTo>
                  <a:pt x="79575" y="488350"/>
                </a:lnTo>
                <a:lnTo>
                  <a:pt x="116199" y="463177"/>
                </a:lnTo>
                <a:lnTo>
                  <a:pt x="149018" y="430529"/>
                </a:lnTo>
                <a:lnTo>
                  <a:pt x="176759" y="391905"/>
                </a:lnTo>
                <a:lnTo>
                  <a:pt x="198149" y="348801"/>
                </a:lnTo>
                <a:lnTo>
                  <a:pt x="211917" y="302714"/>
                </a:lnTo>
                <a:lnTo>
                  <a:pt x="216788" y="255142"/>
                </a:lnTo>
                <a:lnTo>
                  <a:pt x="218979" y="243181"/>
                </a:lnTo>
                <a:lnTo>
                  <a:pt x="250728" y="207534"/>
                </a:lnTo>
                <a:lnTo>
                  <a:pt x="291491" y="184201"/>
                </a:lnTo>
                <a:lnTo>
                  <a:pt x="346642" y="161430"/>
                </a:lnTo>
                <a:lnTo>
                  <a:pt x="415073" y="139409"/>
                </a:lnTo>
                <a:lnTo>
                  <a:pt x="453922" y="128738"/>
                </a:lnTo>
                <a:lnTo>
                  <a:pt x="495676" y="118324"/>
                </a:lnTo>
                <a:lnTo>
                  <a:pt x="540197" y="108191"/>
                </a:lnTo>
                <a:lnTo>
                  <a:pt x="587346" y="98361"/>
                </a:lnTo>
                <a:lnTo>
                  <a:pt x="636984" y="88859"/>
                </a:lnTo>
                <a:lnTo>
                  <a:pt x="688975" y="79708"/>
                </a:lnTo>
                <a:lnTo>
                  <a:pt x="743178" y="70930"/>
                </a:lnTo>
                <a:lnTo>
                  <a:pt x="799456" y="62550"/>
                </a:lnTo>
                <a:lnTo>
                  <a:pt x="857670" y="54590"/>
                </a:lnTo>
                <a:lnTo>
                  <a:pt x="917682" y="47075"/>
                </a:lnTo>
                <a:lnTo>
                  <a:pt x="979354" y="40026"/>
                </a:lnTo>
                <a:lnTo>
                  <a:pt x="1042547" y="33468"/>
                </a:lnTo>
                <a:lnTo>
                  <a:pt x="1107123" y="27424"/>
                </a:lnTo>
                <a:lnTo>
                  <a:pt x="1172944" y="21917"/>
                </a:lnTo>
                <a:lnTo>
                  <a:pt x="1239870" y="16971"/>
                </a:lnTo>
                <a:lnTo>
                  <a:pt x="1307765" y="12608"/>
                </a:lnTo>
                <a:lnTo>
                  <a:pt x="1376489" y="8853"/>
                </a:lnTo>
                <a:lnTo>
                  <a:pt x="1445904" y="5728"/>
                </a:lnTo>
                <a:lnTo>
                  <a:pt x="1515872" y="3257"/>
                </a:lnTo>
                <a:lnTo>
                  <a:pt x="1586254" y="1463"/>
                </a:lnTo>
                <a:lnTo>
                  <a:pt x="1656912" y="369"/>
                </a:lnTo>
                <a:lnTo>
                  <a:pt x="1727707" y="0"/>
                </a:lnTo>
              </a:path>
              <a:path w="3611879" h="510540">
                <a:moveTo>
                  <a:pt x="3611499" y="509142"/>
                </a:moveTo>
                <a:lnTo>
                  <a:pt x="3559434" y="505452"/>
                </a:lnTo>
                <a:lnTo>
                  <a:pt x="3508408" y="494890"/>
                </a:lnTo>
                <a:lnTo>
                  <a:pt x="3459467" y="478220"/>
                </a:lnTo>
                <a:lnTo>
                  <a:pt x="3413657" y="456205"/>
                </a:lnTo>
                <a:lnTo>
                  <a:pt x="3372024" y="429609"/>
                </a:lnTo>
                <a:lnTo>
                  <a:pt x="3335615" y="399195"/>
                </a:lnTo>
                <a:lnTo>
                  <a:pt x="3305475" y="365727"/>
                </a:lnTo>
                <a:lnTo>
                  <a:pt x="3282652" y="329969"/>
                </a:lnTo>
                <a:lnTo>
                  <a:pt x="3268190" y="292683"/>
                </a:lnTo>
                <a:lnTo>
                  <a:pt x="3263138" y="254634"/>
                </a:lnTo>
                <a:lnTo>
                  <a:pt x="3261043" y="243058"/>
                </a:lnTo>
                <a:lnTo>
                  <a:pt x="3230645" y="208546"/>
                </a:lnTo>
                <a:lnTo>
                  <a:pt x="3191568" y="185931"/>
                </a:lnTo>
                <a:lnTo>
                  <a:pt x="3138638" y="163827"/>
                </a:lnTo>
                <a:lnTo>
                  <a:pt x="3072883" y="142406"/>
                </a:lnTo>
                <a:lnTo>
                  <a:pt x="3035516" y="132004"/>
                </a:lnTo>
                <a:lnTo>
                  <a:pt x="2995327" y="121837"/>
                </a:lnTo>
                <a:lnTo>
                  <a:pt x="2952445" y="111924"/>
                </a:lnTo>
                <a:lnTo>
                  <a:pt x="2906998" y="102289"/>
                </a:lnTo>
                <a:lnTo>
                  <a:pt x="2859113" y="92951"/>
                </a:lnTo>
                <a:lnTo>
                  <a:pt x="2808920" y="83932"/>
                </a:lnTo>
                <a:lnTo>
                  <a:pt x="2756547" y="75254"/>
                </a:lnTo>
                <a:lnTo>
                  <a:pt x="2702121" y="66937"/>
                </a:lnTo>
                <a:lnTo>
                  <a:pt x="2645772" y="59003"/>
                </a:lnTo>
                <a:lnTo>
                  <a:pt x="2587626" y="51473"/>
                </a:lnTo>
                <a:lnTo>
                  <a:pt x="2527814" y="44368"/>
                </a:lnTo>
                <a:lnTo>
                  <a:pt x="2466462" y="37709"/>
                </a:lnTo>
                <a:lnTo>
                  <a:pt x="2403699" y="31518"/>
                </a:lnTo>
                <a:lnTo>
                  <a:pt x="2339654" y="25816"/>
                </a:lnTo>
                <a:lnTo>
                  <a:pt x="2274454" y="20624"/>
                </a:lnTo>
                <a:lnTo>
                  <a:pt x="2208228" y="15964"/>
                </a:lnTo>
                <a:lnTo>
                  <a:pt x="2141105" y="11856"/>
                </a:lnTo>
                <a:lnTo>
                  <a:pt x="2073212" y="8321"/>
                </a:lnTo>
                <a:lnTo>
                  <a:pt x="2004677" y="5382"/>
                </a:lnTo>
                <a:lnTo>
                  <a:pt x="1935630" y="3059"/>
                </a:lnTo>
                <a:lnTo>
                  <a:pt x="1866197" y="1373"/>
                </a:lnTo>
                <a:lnTo>
                  <a:pt x="1796509" y="347"/>
                </a:lnTo>
                <a:lnTo>
                  <a:pt x="1726691" y="0"/>
                </a:lnTo>
              </a:path>
            </a:pathLst>
          </a:custGeom>
          <a:ln w="19050">
            <a:solidFill>
              <a:srgbClr val="DADACE"/>
            </a:solidFill>
          </a:ln>
        </p:spPr>
        <p:txBody>
          <a:bodyPr wrap="square" lIns="0" tIns="0" rIns="0" bIns="0" rtlCol="0"/>
          <a:lstStyle/>
          <a:p>
            <a:endParaRPr/>
          </a:p>
        </p:txBody>
      </p:sp>
      <p:sp>
        <p:nvSpPr>
          <p:cNvPr id="7" name="Espace réservé du numéro de diapositive 6">
            <a:extLst>
              <a:ext uri="{FF2B5EF4-FFF2-40B4-BE49-F238E27FC236}">
                <a16:creationId xmlns:a16="http://schemas.microsoft.com/office/drawing/2014/main" id="{5F1D32C1-0E60-5334-E69D-AC80E53A98D9}"/>
              </a:ext>
            </a:extLst>
          </p:cNvPr>
          <p:cNvSpPr>
            <a:spLocks noGrp="1"/>
          </p:cNvSpPr>
          <p:nvPr>
            <p:ph type="sldNum" sz="quarter" idx="7"/>
          </p:nvPr>
        </p:nvSpPr>
        <p:spPr>
          <a:xfrm>
            <a:off x="11531267" y="6345028"/>
            <a:ext cx="551167" cy="377825"/>
          </a:xfrm>
        </p:spPr>
        <p:txBody>
          <a:bodyPr/>
          <a:lstStyle/>
          <a:p>
            <a:fld id="{B6F15528-21DE-4FAA-801E-634DDDAF4B2B}" type="slidenum">
              <a:rPr lang="fr-FR"/>
              <a:t>13</a:t>
            </a:fld>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D60423-08CD-7631-9AAD-A142870DC419}"/>
              </a:ext>
            </a:extLst>
          </p:cNvPr>
          <p:cNvSpPr>
            <a:spLocks noGrp="1"/>
          </p:cNvSpPr>
          <p:nvPr>
            <p:ph type="title"/>
          </p:nvPr>
        </p:nvSpPr>
        <p:spPr>
          <a:xfrm>
            <a:off x="685801" y="250166"/>
            <a:ext cx="10131425" cy="1456267"/>
          </a:xfrm>
        </p:spPr>
        <p:txBody>
          <a:bodyPr/>
          <a:lstStyle/>
          <a:p>
            <a:r>
              <a:rPr lang="fr-FR">
                <a:cs typeface="Calibri Light"/>
              </a:rPr>
              <a:t>Sommaire</a:t>
            </a:r>
            <a:endParaRPr lang="fr-FR"/>
          </a:p>
        </p:txBody>
      </p:sp>
      <p:sp>
        <p:nvSpPr>
          <p:cNvPr id="3" name="Espace réservé du contenu 2">
            <a:extLst>
              <a:ext uri="{FF2B5EF4-FFF2-40B4-BE49-F238E27FC236}">
                <a16:creationId xmlns:a16="http://schemas.microsoft.com/office/drawing/2014/main" id="{848E5754-6119-8A38-D8A9-7F51972406DD}"/>
              </a:ext>
            </a:extLst>
          </p:cNvPr>
          <p:cNvSpPr>
            <a:spLocks noGrp="1"/>
          </p:cNvSpPr>
          <p:nvPr>
            <p:ph idx="1"/>
          </p:nvPr>
        </p:nvSpPr>
        <p:spPr/>
        <p:txBody>
          <a:bodyPr vert="horz" lIns="91440" tIns="45720" rIns="91440" bIns="45720" rtlCol="0" anchor="ctr">
            <a:noAutofit/>
          </a:bodyPr>
          <a:lstStyle/>
          <a:p>
            <a:pPr marL="0" indent="0">
              <a:buNone/>
            </a:pPr>
            <a:r>
              <a:rPr lang="fr-FR" sz="1600">
                <a:ea typeface="Calibri" panose="020F0502020204030204"/>
                <a:cs typeface="Calibri"/>
              </a:rPr>
              <a:t>1 - Cursus scolaire et professionnel</a:t>
            </a:r>
          </a:p>
          <a:p>
            <a:pPr marL="0" indent="0">
              <a:buNone/>
            </a:pPr>
            <a:endParaRPr lang="fr-FR" sz="1600">
              <a:ea typeface="Calibri" panose="020F0502020204030204"/>
              <a:cs typeface="Calibri"/>
            </a:endParaRPr>
          </a:p>
          <a:p>
            <a:pPr marL="0" indent="0">
              <a:buNone/>
            </a:pPr>
            <a:r>
              <a:rPr lang="fr-FR" sz="1600">
                <a:ea typeface="Calibri" panose="020F0502020204030204"/>
                <a:cs typeface="Calibri"/>
              </a:rPr>
              <a:t>2 - Présentation de l'entreprise</a:t>
            </a:r>
          </a:p>
          <a:p>
            <a:pPr marL="0" indent="0">
              <a:buNone/>
            </a:pPr>
            <a:endParaRPr lang="fr-FR" sz="1600">
              <a:ea typeface="Calibri" panose="020F0502020204030204"/>
              <a:cs typeface="Calibri"/>
            </a:endParaRPr>
          </a:p>
          <a:p>
            <a:pPr marL="0" indent="0">
              <a:buNone/>
            </a:pPr>
            <a:r>
              <a:rPr lang="fr-FR" sz="1600">
                <a:ea typeface="Calibri" panose="020F0502020204030204"/>
                <a:cs typeface="Calibri"/>
              </a:rPr>
              <a:t>3 – Entreprise d'accueil</a:t>
            </a:r>
          </a:p>
          <a:p>
            <a:pPr marL="0" indent="0">
              <a:buNone/>
            </a:pPr>
            <a:endParaRPr lang="fr-FR" sz="1600">
              <a:ea typeface="Calibri" panose="020F0502020204030204"/>
              <a:cs typeface="Calibri"/>
            </a:endParaRPr>
          </a:p>
          <a:p>
            <a:pPr marL="0" indent="0">
              <a:buNone/>
            </a:pPr>
            <a:r>
              <a:rPr lang="fr-FR" sz="1600">
                <a:ea typeface="Calibri" panose="020F0502020204030204"/>
                <a:cs typeface="Calibri"/>
              </a:rPr>
              <a:t>4 – Mission </a:t>
            </a:r>
            <a:r>
              <a:rPr lang="fr-FR" sz="1600" err="1">
                <a:ea typeface="Calibri" panose="020F0502020204030204"/>
                <a:cs typeface="Calibri"/>
              </a:rPr>
              <a:t>enteprise</a:t>
            </a:r>
            <a:endParaRPr lang="fr-FR" sz="1600">
              <a:ea typeface="Calibri" panose="020F0502020204030204"/>
              <a:cs typeface="Calibri"/>
            </a:endParaRPr>
          </a:p>
          <a:p>
            <a:pPr marL="0" indent="0">
              <a:buNone/>
            </a:pPr>
            <a:endParaRPr lang="fr-FR" sz="1600">
              <a:ea typeface="Calibri" panose="020F0502020204030204"/>
              <a:cs typeface="Calibri"/>
            </a:endParaRPr>
          </a:p>
          <a:p>
            <a:pPr marL="0" indent="0">
              <a:buNone/>
            </a:pPr>
            <a:r>
              <a:rPr lang="fr-FR" sz="1600">
                <a:ea typeface="Calibri" panose="020F0502020204030204"/>
                <a:cs typeface="Calibri"/>
              </a:rPr>
              <a:t>5 - Compétences</a:t>
            </a:r>
          </a:p>
          <a:p>
            <a:pPr marL="0" indent="0">
              <a:buNone/>
            </a:pPr>
            <a:endParaRPr lang="fr-FR" sz="1600">
              <a:ea typeface="Calibri" panose="020F0502020204030204"/>
              <a:cs typeface="Calibri"/>
            </a:endParaRPr>
          </a:p>
          <a:p>
            <a:pPr marL="0" indent="0">
              <a:buNone/>
            </a:pPr>
            <a:r>
              <a:rPr lang="fr-FR" sz="1600">
                <a:ea typeface="Calibri" panose="020F0502020204030204"/>
                <a:cs typeface="Calibri"/>
              </a:rPr>
              <a:t>6 – Veille </a:t>
            </a:r>
          </a:p>
          <a:p>
            <a:pPr marL="0" indent="0">
              <a:buNone/>
            </a:pPr>
            <a:endParaRPr lang="fr-FR" sz="1600">
              <a:ea typeface="Calibri" panose="020F0502020204030204"/>
              <a:cs typeface="Calibri"/>
            </a:endParaRPr>
          </a:p>
          <a:p>
            <a:pPr marL="0" indent="0">
              <a:buNone/>
            </a:pPr>
            <a:r>
              <a:rPr lang="fr-FR" sz="1600">
                <a:ea typeface="Calibri" panose="020F0502020204030204"/>
                <a:cs typeface="Calibri"/>
              </a:rPr>
              <a:t>7 - Portfolio</a:t>
            </a:r>
          </a:p>
        </p:txBody>
      </p:sp>
      <p:sp>
        <p:nvSpPr>
          <p:cNvPr id="5" name="Espace réservé du numéro de diapositive 4">
            <a:extLst>
              <a:ext uri="{FF2B5EF4-FFF2-40B4-BE49-F238E27FC236}">
                <a16:creationId xmlns:a16="http://schemas.microsoft.com/office/drawing/2014/main" id="{BC41E147-DA42-67C6-2B33-800A649EAD5C}"/>
              </a:ext>
            </a:extLst>
          </p:cNvPr>
          <p:cNvSpPr>
            <a:spLocks noGrp="1"/>
          </p:cNvSpPr>
          <p:nvPr>
            <p:ph type="sldNum" sz="quarter" idx="12"/>
          </p:nvPr>
        </p:nvSpPr>
        <p:spPr>
          <a:xfrm>
            <a:off x="11312662" y="6219442"/>
            <a:ext cx="551167" cy="377825"/>
          </a:xfrm>
        </p:spPr>
        <p:txBody>
          <a:bodyPr/>
          <a:lstStyle/>
          <a:p>
            <a:fld id="{D57F1E4F-1CFF-5643-939E-217C01CDF565}" type="slidenum">
              <a:rPr lang="en-US" dirty="0"/>
              <a:pPr/>
              <a:t>2</a:t>
            </a:fld>
            <a:endParaRPr lang="fr-FR"/>
          </a:p>
        </p:txBody>
      </p:sp>
    </p:spTree>
    <p:extLst>
      <p:ext uri="{BB962C8B-B14F-4D97-AF65-F5344CB8AC3E}">
        <p14:creationId xmlns:p14="http://schemas.microsoft.com/office/powerpoint/2010/main" val="1465194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518050-70D8-7006-892F-ECB6A0256F66}"/>
              </a:ext>
            </a:extLst>
          </p:cNvPr>
          <p:cNvSpPr>
            <a:spLocks noGrp="1"/>
          </p:cNvSpPr>
          <p:nvPr>
            <p:ph type="title"/>
          </p:nvPr>
        </p:nvSpPr>
        <p:spPr>
          <a:xfrm>
            <a:off x="847437" y="332509"/>
            <a:ext cx="10131425" cy="1456267"/>
          </a:xfrm>
        </p:spPr>
        <p:txBody>
          <a:bodyPr/>
          <a:lstStyle/>
          <a:p>
            <a:r>
              <a:rPr lang="fr-FR">
                <a:cs typeface="Calibri Light"/>
              </a:rPr>
              <a:t>1 - Parcours scolaire et professionnel</a:t>
            </a:r>
            <a:endParaRPr lang="fr-FR"/>
          </a:p>
        </p:txBody>
      </p:sp>
      <p:sp>
        <p:nvSpPr>
          <p:cNvPr id="3" name="Espace réservé du contenu 2">
            <a:extLst>
              <a:ext uri="{FF2B5EF4-FFF2-40B4-BE49-F238E27FC236}">
                <a16:creationId xmlns:a16="http://schemas.microsoft.com/office/drawing/2014/main" id="{3C4E37E7-FF06-72CC-C08B-40AB627D030E}"/>
              </a:ext>
            </a:extLst>
          </p:cNvPr>
          <p:cNvSpPr>
            <a:spLocks noGrp="1"/>
          </p:cNvSpPr>
          <p:nvPr>
            <p:ph idx="1"/>
          </p:nvPr>
        </p:nvSpPr>
        <p:spPr>
          <a:xfrm>
            <a:off x="1009390" y="2991845"/>
            <a:ext cx="4087617" cy="3845404"/>
          </a:xfrm>
        </p:spPr>
        <p:txBody>
          <a:bodyPr/>
          <a:lstStyle/>
          <a:p>
            <a:r>
              <a:rPr lang="fr-FR">
                <a:cs typeface="Calibri"/>
              </a:rPr>
              <a:t>2019-2020 : Brevet des collèges - Collège La Salle Saint-rosaire Sarcelles</a:t>
            </a:r>
          </a:p>
          <a:p>
            <a:pPr>
              <a:buClr>
                <a:srgbClr val="FFFFFF"/>
              </a:buClr>
            </a:pPr>
            <a:endParaRPr lang="fr-FR">
              <a:cs typeface="Calibri"/>
            </a:endParaRPr>
          </a:p>
          <a:p>
            <a:pPr>
              <a:buClr>
                <a:srgbClr val="FFFFFF"/>
              </a:buClr>
            </a:pPr>
            <a:r>
              <a:rPr lang="fr-FR">
                <a:cs typeface="Calibri"/>
              </a:rPr>
              <a:t>2022-2023 : Baccalauréat technologique STI2D option SIN - Lycée privé Robert Schuman Dugny</a:t>
            </a:r>
          </a:p>
          <a:p>
            <a:pPr>
              <a:buClr>
                <a:srgbClr val="FFFFFF"/>
              </a:buClr>
            </a:pPr>
            <a:endParaRPr lang="fr-FR">
              <a:cs typeface="Calibri"/>
            </a:endParaRPr>
          </a:p>
          <a:p>
            <a:pPr>
              <a:buClr>
                <a:srgbClr val="FFFFFF"/>
              </a:buClr>
            </a:pPr>
            <a:r>
              <a:rPr lang="fr-FR">
                <a:cs typeface="Calibri"/>
              </a:rPr>
              <a:t>2023-2025 : BTS SIO option SISR - </a:t>
            </a:r>
            <a:r>
              <a:rPr lang="fr-FR">
                <a:solidFill>
                  <a:srgbClr val="E8E6E3"/>
                </a:solidFill>
                <a:cs typeface="Calibri"/>
              </a:rPr>
              <a:t>Lycée privé Robert Schuman Dugny</a:t>
            </a:r>
            <a:endParaRPr lang="fr-FR">
              <a:cs typeface="Calibri"/>
            </a:endParaRPr>
          </a:p>
        </p:txBody>
      </p:sp>
      <p:grpSp>
        <p:nvGrpSpPr>
          <p:cNvPr id="6" name="object 7">
            <a:extLst>
              <a:ext uri="{FF2B5EF4-FFF2-40B4-BE49-F238E27FC236}">
                <a16:creationId xmlns:a16="http://schemas.microsoft.com/office/drawing/2014/main" id="{AD3CD88D-C895-B451-71D4-15CC40B3801E}"/>
              </a:ext>
            </a:extLst>
          </p:cNvPr>
          <p:cNvGrpSpPr/>
          <p:nvPr/>
        </p:nvGrpSpPr>
        <p:grpSpPr>
          <a:xfrm>
            <a:off x="2631710" y="1552737"/>
            <a:ext cx="534670" cy="572770"/>
            <a:chOff x="1912096" y="1105153"/>
            <a:chExt cx="534670" cy="572770"/>
          </a:xfrm>
        </p:grpSpPr>
        <p:pic>
          <p:nvPicPr>
            <p:cNvPr id="8" name="object 8">
              <a:extLst>
                <a:ext uri="{FF2B5EF4-FFF2-40B4-BE49-F238E27FC236}">
                  <a16:creationId xmlns:a16="http://schemas.microsoft.com/office/drawing/2014/main" id="{79B0E22E-B554-943A-C998-30D0A093AB44}"/>
                </a:ext>
              </a:extLst>
            </p:cNvPr>
            <p:cNvPicPr/>
            <p:nvPr/>
          </p:nvPicPr>
          <p:blipFill>
            <a:blip r:embed="rId2" cstate="print"/>
            <a:stretch>
              <a:fillRect/>
            </a:stretch>
          </p:blipFill>
          <p:spPr>
            <a:xfrm>
              <a:off x="2118359" y="1344167"/>
              <a:ext cx="99059" cy="99060"/>
            </a:xfrm>
            <a:prstGeom prst="rect">
              <a:avLst/>
            </a:prstGeom>
          </p:spPr>
        </p:pic>
        <p:sp>
          <p:nvSpPr>
            <p:cNvPr id="9" name="object 9">
              <a:extLst>
                <a:ext uri="{FF2B5EF4-FFF2-40B4-BE49-F238E27FC236}">
                  <a16:creationId xmlns:a16="http://schemas.microsoft.com/office/drawing/2014/main" id="{614AB209-7417-7196-267B-5EE94B5AE7E6}"/>
                </a:ext>
              </a:extLst>
            </p:cNvPr>
            <p:cNvSpPr/>
            <p:nvPr/>
          </p:nvSpPr>
          <p:spPr>
            <a:xfrm>
              <a:off x="1912096" y="1105153"/>
              <a:ext cx="534670" cy="572770"/>
            </a:xfrm>
            <a:custGeom>
              <a:avLst/>
              <a:gdLst/>
              <a:ahLst/>
              <a:cxnLst/>
              <a:rect l="l" t="t" r="r" b="b"/>
              <a:pathLst>
                <a:path w="534669" h="572769">
                  <a:moveTo>
                    <a:pt x="290728" y="560070"/>
                  </a:moveTo>
                  <a:lnTo>
                    <a:pt x="219979" y="560070"/>
                  </a:lnTo>
                  <a:lnTo>
                    <a:pt x="228266" y="565150"/>
                  </a:lnTo>
                  <a:lnTo>
                    <a:pt x="237124" y="568960"/>
                  </a:lnTo>
                  <a:lnTo>
                    <a:pt x="246554" y="572770"/>
                  </a:lnTo>
                  <a:lnTo>
                    <a:pt x="256555" y="572770"/>
                  </a:lnTo>
                  <a:lnTo>
                    <a:pt x="286773" y="563880"/>
                  </a:lnTo>
                  <a:lnTo>
                    <a:pt x="290728" y="560070"/>
                  </a:lnTo>
                  <a:close/>
                </a:path>
                <a:path w="534669" h="572769">
                  <a:moveTo>
                    <a:pt x="192039" y="455930"/>
                  </a:moveTo>
                  <a:lnTo>
                    <a:pt x="159019" y="455930"/>
                  </a:lnTo>
                  <a:lnTo>
                    <a:pt x="160543" y="463550"/>
                  </a:lnTo>
                  <a:lnTo>
                    <a:pt x="162067" y="468630"/>
                  </a:lnTo>
                  <a:lnTo>
                    <a:pt x="166639" y="476250"/>
                  </a:lnTo>
                  <a:lnTo>
                    <a:pt x="153328" y="488950"/>
                  </a:lnTo>
                  <a:lnTo>
                    <a:pt x="145875" y="506730"/>
                  </a:lnTo>
                  <a:lnTo>
                    <a:pt x="144994" y="524510"/>
                  </a:lnTo>
                  <a:lnTo>
                    <a:pt x="151399" y="543560"/>
                  </a:lnTo>
                  <a:lnTo>
                    <a:pt x="159567" y="553720"/>
                  </a:lnTo>
                  <a:lnTo>
                    <a:pt x="169878" y="561340"/>
                  </a:lnTo>
                  <a:lnTo>
                    <a:pt x="181617" y="565150"/>
                  </a:lnTo>
                  <a:lnTo>
                    <a:pt x="194071" y="567690"/>
                  </a:lnTo>
                  <a:lnTo>
                    <a:pt x="207597" y="565150"/>
                  </a:lnTo>
                  <a:lnTo>
                    <a:pt x="214002" y="563880"/>
                  </a:lnTo>
                  <a:lnTo>
                    <a:pt x="219979" y="560070"/>
                  </a:lnTo>
                  <a:lnTo>
                    <a:pt x="290728" y="560070"/>
                  </a:lnTo>
                  <a:lnTo>
                    <a:pt x="310498" y="541020"/>
                  </a:lnTo>
                  <a:lnTo>
                    <a:pt x="251983" y="541020"/>
                  </a:lnTo>
                  <a:lnTo>
                    <a:pt x="245887" y="537210"/>
                  </a:lnTo>
                  <a:lnTo>
                    <a:pt x="239791" y="534670"/>
                  </a:lnTo>
                  <a:lnTo>
                    <a:pt x="242958" y="524510"/>
                  </a:lnTo>
                  <a:lnTo>
                    <a:pt x="243354" y="515620"/>
                  </a:lnTo>
                  <a:lnTo>
                    <a:pt x="220360" y="476250"/>
                  </a:lnTo>
                  <a:lnTo>
                    <a:pt x="197119" y="468630"/>
                  </a:lnTo>
                  <a:lnTo>
                    <a:pt x="192039" y="455930"/>
                  </a:lnTo>
                  <a:close/>
                </a:path>
                <a:path w="534669" h="572769">
                  <a:moveTo>
                    <a:pt x="359334" y="420370"/>
                  </a:moveTo>
                  <a:lnTo>
                    <a:pt x="253507" y="420370"/>
                  </a:lnTo>
                  <a:lnTo>
                    <a:pt x="269748" y="427990"/>
                  </a:lnTo>
                  <a:lnTo>
                    <a:pt x="302799" y="440690"/>
                  </a:lnTo>
                  <a:lnTo>
                    <a:pt x="319039" y="445770"/>
                  </a:lnTo>
                  <a:lnTo>
                    <a:pt x="306038" y="485140"/>
                  </a:lnTo>
                  <a:lnTo>
                    <a:pt x="290464" y="515620"/>
                  </a:lnTo>
                  <a:lnTo>
                    <a:pt x="273177" y="534670"/>
                  </a:lnTo>
                  <a:lnTo>
                    <a:pt x="255031" y="541020"/>
                  </a:lnTo>
                  <a:lnTo>
                    <a:pt x="310498" y="541020"/>
                  </a:lnTo>
                  <a:lnTo>
                    <a:pt x="313134" y="538480"/>
                  </a:lnTo>
                  <a:lnTo>
                    <a:pt x="335208" y="500380"/>
                  </a:lnTo>
                  <a:lnTo>
                    <a:pt x="352567" y="453390"/>
                  </a:lnTo>
                  <a:lnTo>
                    <a:pt x="475647" y="453390"/>
                  </a:lnTo>
                  <a:lnTo>
                    <a:pt x="489555" y="445770"/>
                  </a:lnTo>
                  <a:lnTo>
                    <a:pt x="501307" y="431800"/>
                  </a:lnTo>
                  <a:lnTo>
                    <a:pt x="409830" y="431800"/>
                  </a:lnTo>
                  <a:lnTo>
                    <a:pt x="394049" y="429260"/>
                  </a:lnTo>
                  <a:lnTo>
                    <a:pt x="376957" y="426720"/>
                  </a:lnTo>
                  <a:lnTo>
                    <a:pt x="358663" y="422910"/>
                  </a:lnTo>
                  <a:lnTo>
                    <a:pt x="359334" y="420370"/>
                  </a:lnTo>
                  <a:close/>
                </a:path>
                <a:path w="534669" h="572769">
                  <a:moveTo>
                    <a:pt x="85867" y="68580"/>
                  </a:moveTo>
                  <a:lnTo>
                    <a:pt x="66675" y="72390"/>
                  </a:lnTo>
                  <a:lnTo>
                    <a:pt x="51196" y="83820"/>
                  </a:lnTo>
                  <a:lnTo>
                    <a:pt x="40862" y="99060"/>
                  </a:lnTo>
                  <a:lnTo>
                    <a:pt x="37099" y="118110"/>
                  </a:lnTo>
                  <a:lnTo>
                    <a:pt x="27646" y="123190"/>
                  </a:lnTo>
                  <a:lnTo>
                    <a:pt x="19764" y="128270"/>
                  </a:lnTo>
                  <a:lnTo>
                    <a:pt x="13311" y="135890"/>
                  </a:lnTo>
                  <a:lnTo>
                    <a:pt x="8143" y="143510"/>
                  </a:lnTo>
                  <a:lnTo>
                    <a:pt x="857" y="180340"/>
                  </a:lnTo>
                  <a:lnTo>
                    <a:pt x="12715" y="217170"/>
                  </a:lnTo>
                  <a:lnTo>
                    <a:pt x="36004" y="254000"/>
                  </a:lnTo>
                  <a:lnTo>
                    <a:pt x="63007" y="285750"/>
                  </a:lnTo>
                  <a:lnTo>
                    <a:pt x="35147" y="318770"/>
                  </a:lnTo>
                  <a:lnTo>
                    <a:pt x="11572" y="356870"/>
                  </a:lnTo>
                  <a:lnTo>
                    <a:pt x="0" y="394970"/>
                  </a:lnTo>
                  <a:lnTo>
                    <a:pt x="8143" y="430530"/>
                  </a:lnTo>
                  <a:lnTo>
                    <a:pt x="22244" y="447040"/>
                  </a:lnTo>
                  <a:lnTo>
                    <a:pt x="41036" y="457200"/>
                  </a:lnTo>
                  <a:lnTo>
                    <a:pt x="63257" y="463550"/>
                  </a:lnTo>
                  <a:lnTo>
                    <a:pt x="87645" y="464820"/>
                  </a:lnTo>
                  <a:lnTo>
                    <a:pt x="124237" y="462280"/>
                  </a:lnTo>
                  <a:lnTo>
                    <a:pt x="142099" y="459740"/>
                  </a:lnTo>
                  <a:lnTo>
                    <a:pt x="159019" y="455930"/>
                  </a:lnTo>
                  <a:lnTo>
                    <a:pt x="192039" y="455930"/>
                  </a:lnTo>
                  <a:lnTo>
                    <a:pt x="191023" y="453390"/>
                  </a:lnTo>
                  <a:lnTo>
                    <a:pt x="189499" y="445770"/>
                  </a:lnTo>
                  <a:lnTo>
                    <a:pt x="204644" y="439420"/>
                  </a:lnTo>
                  <a:lnTo>
                    <a:pt x="220360" y="434340"/>
                  </a:lnTo>
                  <a:lnTo>
                    <a:pt x="226875" y="431800"/>
                  </a:lnTo>
                  <a:lnTo>
                    <a:pt x="85486" y="431800"/>
                  </a:lnTo>
                  <a:lnTo>
                    <a:pt x="68228" y="430530"/>
                  </a:lnTo>
                  <a:lnTo>
                    <a:pt x="35430" y="392430"/>
                  </a:lnTo>
                  <a:lnTo>
                    <a:pt x="35337" y="391160"/>
                  </a:lnTo>
                  <a:lnTo>
                    <a:pt x="48148" y="361950"/>
                  </a:lnTo>
                  <a:lnTo>
                    <a:pt x="68389" y="334010"/>
                  </a:lnTo>
                  <a:lnTo>
                    <a:pt x="88915" y="312420"/>
                  </a:lnTo>
                  <a:lnTo>
                    <a:pt x="171688" y="312420"/>
                  </a:lnTo>
                  <a:lnTo>
                    <a:pt x="171640" y="311150"/>
                  </a:lnTo>
                  <a:lnTo>
                    <a:pt x="139207" y="311150"/>
                  </a:lnTo>
                  <a:lnTo>
                    <a:pt x="132373" y="306070"/>
                  </a:lnTo>
                  <a:lnTo>
                    <a:pt x="125682" y="299720"/>
                  </a:lnTo>
                  <a:lnTo>
                    <a:pt x="119276" y="294640"/>
                  </a:lnTo>
                  <a:lnTo>
                    <a:pt x="113299" y="288290"/>
                  </a:lnTo>
                  <a:lnTo>
                    <a:pt x="119276" y="283210"/>
                  </a:lnTo>
                  <a:lnTo>
                    <a:pt x="125682" y="276860"/>
                  </a:lnTo>
                  <a:lnTo>
                    <a:pt x="132373" y="271780"/>
                  </a:lnTo>
                  <a:lnTo>
                    <a:pt x="137841" y="266700"/>
                  </a:lnTo>
                  <a:lnTo>
                    <a:pt x="85867" y="266700"/>
                  </a:lnTo>
                  <a:lnTo>
                    <a:pt x="67103" y="243840"/>
                  </a:lnTo>
                  <a:lnTo>
                    <a:pt x="47767" y="215900"/>
                  </a:lnTo>
                  <a:lnTo>
                    <a:pt x="35290" y="186690"/>
                  </a:lnTo>
                  <a:lnTo>
                    <a:pt x="36814" y="166370"/>
                  </a:lnTo>
                  <a:lnTo>
                    <a:pt x="36909" y="165100"/>
                  </a:lnTo>
                  <a:lnTo>
                    <a:pt x="37004" y="163830"/>
                  </a:lnTo>
                  <a:lnTo>
                    <a:pt x="37099" y="162560"/>
                  </a:lnTo>
                  <a:lnTo>
                    <a:pt x="38623" y="158750"/>
                  </a:lnTo>
                  <a:lnTo>
                    <a:pt x="41671" y="153670"/>
                  </a:lnTo>
                  <a:lnTo>
                    <a:pt x="47767" y="152400"/>
                  </a:lnTo>
                  <a:lnTo>
                    <a:pt x="124484" y="152400"/>
                  </a:lnTo>
                  <a:lnTo>
                    <a:pt x="125491" y="151130"/>
                  </a:lnTo>
                  <a:lnTo>
                    <a:pt x="244792" y="151130"/>
                  </a:lnTo>
                  <a:lnTo>
                    <a:pt x="239672" y="148590"/>
                  </a:lnTo>
                  <a:lnTo>
                    <a:pt x="223599" y="142240"/>
                  </a:lnTo>
                  <a:lnTo>
                    <a:pt x="207240" y="137160"/>
                  </a:lnTo>
                  <a:lnTo>
                    <a:pt x="191023" y="130810"/>
                  </a:lnTo>
                  <a:lnTo>
                    <a:pt x="194600" y="120650"/>
                  </a:lnTo>
                  <a:lnTo>
                    <a:pt x="157495" y="120650"/>
                  </a:lnTo>
                  <a:lnTo>
                    <a:pt x="142255" y="115570"/>
                  </a:lnTo>
                  <a:lnTo>
                    <a:pt x="136159" y="115570"/>
                  </a:lnTo>
                  <a:lnTo>
                    <a:pt x="131516" y="97790"/>
                  </a:lnTo>
                  <a:lnTo>
                    <a:pt x="120729" y="82550"/>
                  </a:lnTo>
                  <a:lnTo>
                    <a:pt x="105084" y="72390"/>
                  </a:lnTo>
                  <a:lnTo>
                    <a:pt x="85867" y="68580"/>
                  </a:lnTo>
                  <a:close/>
                </a:path>
                <a:path w="534669" h="572769">
                  <a:moveTo>
                    <a:pt x="475647" y="453390"/>
                  </a:moveTo>
                  <a:lnTo>
                    <a:pt x="352567" y="453390"/>
                  </a:lnTo>
                  <a:lnTo>
                    <a:pt x="369700" y="457200"/>
                  </a:lnTo>
                  <a:lnTo>
                    <a:pt x="387810" y="461010"/>
                  </a:lnTo>
                  <a:lnTo>
                    <a:pt x="424957" y="463550"/>
                  </a:lnTo>
                  <a:lnTo>
                    <a:pt x="449062" y="462280"/>
                  </a:lnTo>
                  <a:lnTo>
                    <a:pt x="471011" y="455930"/>
                  </a:lnTo>
                  <a:lnTo>
                    <a:pt x="475647" y="453390"/>
                  </a:lnTo>
                  <a:close/>
                </a:path>
                <a:path w="534669" h="572769">
                  <a:moveTo>
                    <a:pt x="171688" y="312420"/>
                  </a:moveTo>
                  <a:lnTo>
                    <a:pt x="88915" y="312420"/>
                  </a:lnTo>
                  <a:lnTo>
                    <a:pt x="101536" y="323850"/>
                  </a:lnTo>
                  <a:lnTo>
                    <a:pt x="114442" y="334010"/>
                  </a:lnTo>
                  <a:lnTo>
                    <a:pt x="127920" y="344170"/>
                  </a:lnTo>
                  <a:lnTo>
                    <a:pt x="142255" y="354330"/>
                  </a:lnTo>
                  <a:lnTo>
                    <a:pt x="143684" y="372110"/>
                  </a:lnTo>
                  <a:lnTo>
                    <a:pt x="145684" y="389890"/>
                  </a:lnTo>
                  <a:lnTo>
                    <a:pt x="148256" y="406400"/>
                  </a:lnTo>
                  <a:lnTo>
                    <a:pt x="151399" y="422910"/>
                  </a:lnTo>
                  <a:lnTo>
                    <a:pt x="133064" y="426720"/>
                  </a:lnTo>
                  <a:lnTo>
                    <a:pt x="115871" y="429260"/>
                  </a:lnTo>
                  <a:lnTo>
                    <a:pt x="99964" y="431800"/>
                  </a:lnTo>
                  <a:lnTo>
                    <a:pt x="226875" y="431800"/>
                  </a:lnTo>
                  <a:lnTo>
                    <a:pt x="236648" y="427990"/>
                  </a:lnTo>
                  <a:lnTo>
                    <a:pt x="253507" y="420370"/>
                  </a:lnTo>
                  <a:lnTo>
                    <a:pt x="359334" y="420370"/>
                  </a:lnTo>
                  <a:lnTo>
                    <a:pt x="361346" y="412750"/>
                  </a:lnTo>
                  <a:lnTo>
                    <a:pt x="183403" y="412750"/>
                  </a:lnTo>
                  <a:lnTo>
                    <a:pt x="177307" y="379730"/>
                  </a:lnTo>
                  <a:lnTo>
                    <a:pt x="246745" y="379730"/>
                  </a:lnTo>
                  <a:lnTo>
                    <a:pt x="234481" y="373380"/>
                  </a:lnTo>
                  <a:lnTo>
                    <a:pt x="213693" y="361950"/>
                  </a:lnTo>
                  <a:lnTo>
                    <a:pt x="193762" y="350520"/>
                  </a:lnTo>
                  <a:lnTo>
                    <a:pt x="174259" y="336550"/>
                  </a:lnTo>
                  <a:lnTo>
                    <a:pt x="171688" y="312420"/>
                  </a:lnTo>
                  <a:close/>
                </a:path>
                <a:path w="534669" h="572769">
                  <a:moveTo>
                    <a:pt x="511067" y="266700"/>
                  </a:moveTo>
                  <a:lnTo>
                    <a:pt x="372379" y="266700"/>
                  </a:lnTo>
                  <a:lnTo>
                    <a:pt x="379214" y="273050"/>
                  </a:lnTo>
                  <a:lnTo>
                    <a:pt x="385905" y="278130"/>
                  </a:lnTo>
                  <a:lnTo>
                    <a:pt x="392310" y="284480"/>
                  </a:lnTo>
                  <a:lnTo>
                    <a:pt x="398287" y="289560"/>
                  </a:lnTo>
                  <a:lnTo>
                    <a:pt x="392310" y="295910"/>
                  </a:lnTo>
                  <a:lnTo>
                    <a:pt x="385905" y="300990"/>
                  </a:lnTo>
                  <a:lnTo>
                    <a:pt x="379214" y="307340"/>
                  </a:lnTo>
                  <a:lnTo>
                    <a:pt x="372379" y="312420"/>
                  </a:lnTo>
                  <a:lnTo>
                    <a:pt x="422671" y="312420"/>
                  </a:lnTo>
                  <a:lnTo>
                    <a:pt x="442531" y="334010"/>
                  </a:lnTo>
                  <a:lnTo>
                    <a:pt x="462676" y="361950"/>
                  </a:lnTo>
                  <a:lnTo>
                    <a:pt x="475392" y="391160"/>
                  </a:lnTo>
                  <a:lnTo>
                    <a:pt x="472963" y="415290"/>
                  </a:lnTo>
                  <a:lnTo>
                    <a:pt x="465861" y="422910"/>
                  </a:lnTo>
                  <a:lnTo>
                    <a:pt x="455199" y="427990"/>
                  </a:lnTo>
                  <a:lnTo>
                    <a:pt x="441227" y="430530"/>
                  </a:lnTo>
                  <a:lnTo>
                    <a:pt x="424195" y="431800"/>
                  </a:lnTo>
                  <a:lnTo>
                    <a:pt x="501307" y="431800"/>
                  </a:lnTo>
                  <a:lnTo>
                    <a:pt x="503443" y="429260"/>
                  </a:lnTo>
                  <a:lnTo>
                    <a:pt x="511587" y="392430"/>
                  </a:lnTo>
                  <a:lnTo>
                    <a:pt x="500014" y="354330"/>
                  </a:lnTo>
                  <a:lnTo>
                    <a:pt x="476440" y="317500"/>
                  </a:lnTo>
                  <a:lnTo>
                    <a:pt x="448579" y="285750"/>
                  </a:lnTo>
                  <a:lnTo>
                    <a:pt x="454675" y="280670"/>
                  </a:lnTo>
                  <a:lnTo>
                    <a:pt x="457723" y="274320"/>
                  </a:lnTo>
                  <a:lnTo>
                    <a:pt x="463819" y="267970"/>
                  </a:lnTo>
                  <a:lnTo>
                    <a:pt x="509349" y="267970"/>
                  </a:lnTo>
                  <a:lnTo>
                    <a:pt x="511067" y="266700"/>
                  </a:lnTo>
                  <a:close/>
                </a:path>
                <a:path w="534669" h="572769">
                  <a:moveTo>
                    <a:pt x="246745" y="379730"/>
                  </a:moveTo>
                  <a:lnTo>
                    <a:pt x="177307" y="379730"/>
                  </a:lnTo>
                  <a:lnTo>
                    <a:pt x="188190" y="386080"/>
                  </a:lnTo>
                  <a:lnTo>
                    <a:pt x="193500" y="389890"/>
                  </a:lnTo>
                  <a:lnTo>
                    <a:pt x="200239" y="394970"/>
                  </a:lnTo>
                  <a:lnTo>
                    <a:pt x="215407" y="402590"/>
                  </a:lnTo>
                  <a:lnTo>
                    <a:pt x="207192" y="405130"/>
                  </a:lnTo>
                  <a:lnTo>
                    <a:pt x="198834" y="408940"/>
                  </a:lnTo>
                  <a:lnTo>
                    <a:pt x="190761" y="411480"/>
                  </a:lnTo>
                  <a:lnTo>
                    <a:pt x="183403" y="412750"/>
                  </a:lnTo>
                  <a:lnTo>
                    <a:pt x="326659" y="412750"/>
                  </a:lnTo>
                  <a:lnTo>
                    <a:pt x="318015" y="411480"/>
                  </a:lnTo>
                  <a:lnTo>
                    <a:pt x="310086" y="407670"/>
                  </a:lnTo>
                  <a:lnTo>
                    <a:pt x="294655" y="402590"/>
                  </a:lnTo>
                  <a:lnTo>
                    <a:pt x="304895" y="396240"/>
                  </a:lnTo>
                  <a:lnTo>
                    <a:pt x="312562" y="392430"/>
                  </a:lnTo>
                  <a:lnTo>
                    <a:pt x="320802" y="387350"/>
                  </a:lnTo>
                  <a:lnTo>
                    <a:pt x="324786" y="384810"/>
                  </a:lnTo>
                  <a:lnTo>
                    <a:pt x="256555" y="384810"/>
                  </a:lnTo>
                  <a:lnTo>
                    <a:pt x="246745" y="379730"/>
                  </a:lnTo>
                  <a:close/>
                </a:path>
                <a:path w="534669" h="572769">
                  <a:moveTo>
                    <a:pt x="367045" y="379730"/>
                  </a:moveTo>
                  <a:lnTo>
                    <a:pt x="332755" y="379730"/>
                  </a:lnTo>
                  <a:lnTo>
                    <a:pt x="331589" y="388620"/>
                  </a:lnTo>
                  <a:lnTo>
                    <a:pt x="330279" y="396240"/>
                  </a:lnTo>
                  <a:lnTo>
                    <a:pt x="328683" y="405130"/>
                  </a:lnTo>
                  <a:lnTo>
                    <a:pt x="326659" y="412750"/>
                  </a:lnTo>
                  <a:lnTo>
                    <a:pt x="361346" y="412750"/>
                  </a:lnTo>
                  <a:lnTo>
                    <a:pt x="362688" y="407670"/>
                  </a:lnTo>
                  <a:lnTo>
                    <a:pt x="365712" y="389890"/>
                  </a:lnTo>
                  <a:lnTo>
                    <a:pt x="367045" y="379730"/>
                  </a:lnTo>
                  <a:close/>
                </a:path>
                <a:path w="534669" h="572769">
                  <a:moveTo>
                    <a:pt x="328189" y="194310"/>
                  </a:moveTo>
                  <a:lnTo>
                    <a:pt x="256555" y="194310"/>
                  </a:lnTo>
                  <a:lnTo>
                    <a:pt x="277749" y="204470"/>
                  </a:lnTo>
                  <a:lnTo>
                    <a:pt x="296941" y="215900"/>
                  </a:lnTo>
                  <a:lnTo>
                    <a:pt x="337327" y="242570"/>
                  </a:lnTo>
                  <a:lnTo>
                    <a:pt x="339042" y="265430"/>
                  </a:lnTo>
                  <a:lnTo>
                    <a:pt x="339042" y="312420"/>
                  </a:lnTo>
                  <a:lnTo>
                    <a:pt x="337327" y="336550"/>
                  </a:lnTo>
                  <a:lnTo>
                    <a:pt x="298656" y="361950"/>
                  </a:lnTo>
                  <a:lnTo>
                    <a:pt x="278391" y="373380"/>
                  </a:lnTo>
                  <a:lnTo>
                    <a:pt x="256555" y="384810"/>
                  </a:lnTo>
                  <a:lnTo>
                    <a:pt x="324786" y="384810"/>
                  </a:lnTo>
                  <a:lnTo>
                    <a:pt x="332755" y="379730"/>
                  </a:lnTo>
                  <a:lnTo>
                    <a:pt x="367045" y="379730"/>
                  </a:lnTo>
                  <a:lnTo>
                    <a:pt x="367879" y="373380"/>
                  </a:lnTo>
                  <a:lnTo>
                    <a:pt x="369331" y="354330"/>
                  </a:lnTo>
                  <a:lnTo>
                    <a:pt x="383881" y="344170"/>
                  </a:lnTo>
                  <a:lnTo>
                    <a:pt x="397716" y="334010"/>
                  </a:lnTo>
                  <a:lnTo>
                    <a:pt x="410694" y="323850"/>
                  </a:lnTo>
                  <a:lnTo>
                    <a:pt x="422671" y="312420"/>
                  </a:lnTo>
                  <a:lnTo>
                    <a:pt x="372379" y="312420"/>
                  </a:lnTo>
                  <a:lnTo>
                    <a:pt x="372379" y="266700"/>
                  </a:lnTo>
                  <a:lnTo>
                    <a:pt x="511067" y="266700"/>
                  </a:lnTo>
                  <a:lnTo>
                    <a:pt x="512786" y="265430"/>
                  </a:lnTo>
                  <a:lnTo>
                    <a:pt x="422671" y="265430"/>
                  </a:lnTo>
                  <a:lnTo>
                    <a:pt x="410051" y="254000"/>
                  </a:lnTo>
                  <a:lnTo>
                    <a:pt x="397144" y="243840"/>
                  </a:lnTo>
                  <a:lnTo>
                    <a:pt x="383667" y="233680"/>
                  </a:lnTo>
                  <a:lnTo>
                    <a:pt x="369331" y="222250"/>
                  </a:lnTo>
                  <a:lnTo>
                    <a:pt x="368013" y="207010"/>
                  </a:lnTo>
                  <a:lnTo>
                    <a:pt x="367903" y="205740"/>
                  </a:lnTo>
                  <a:lnTo>
                    <a:pt x="366979" y="198120"/>
                  </a:lnTo>
                  <a:lnTo>
                    <a:pt x="334279" y="198120"/>
                  </a:lnTo>
                  <a:lnTo>
                    <a:pt x="328189" y="194310"/>
                  </a:lnTo>
                  <a:close/>
                </a:path>
                <a:path w="534669" h="572769">
                  <a:moveTo>
                    <a:pt x="171823" y="265430"/>
                  </a:moveTo>
                  <a:lnTo>
                    <a:pt x="139207" y="265430"/>
                  </a:lnTo>
                  <a:lnTo>
                    <a:pt x="138901" y="271780"/>
                  </a:lnTo>
                  <a:lnTo>
                    <a:pt x="138779" y="274320"/>
                  </a:lnTo>
                  <a:lnTo>
                    <a:pt x="138656" y="276860"/>
                  </a:lnTo>
                  <a:lnTo>
                    <a:pt x="138595" y="278130"/>
                  </a:lnTo>
                  <a:lnTo>
                    <a:pt x="138473" y="280670"/>
                  </a:lnTo>
                  <a:lnTo>
                    <a:pt x="138350" y="283210"/>
                  </a:lnTo>
                  <a:lnTo>
                    <a:pt x="138268" y="285750"/>
                  </a:lnTo>
                  <a:lnTo>
                    <a:pt x="138207" y="295910"/>
                  </a:lnTo>
                  <a:lnTo>
                    <a:pt x="138350" y="299720"/>
                  </a:lnTo>
                  <a:lnTo>
                    <a:pt x="139207" y="311150"/>
                  </a:lnTo>
                  <a:lnTo>
                    <a:pt x="171640" y="311150"/>
                  </a:lnTo>
                  <a:lnTo>
                    <a:pt x="171069" y="295910"/>
                  </a:lnTo>
                  <a:lnTo>
                    <a:pt x="171164" y="280670"/>
                  </a:lnTo>
                  <a:lnTo>
                    <a:pt x="171640" y="267970"/>
                  </a:lnTo>
                  <a:lnTo>
                    <a:pt x="171688" y="266700"/>
                  </a:lnTo>
                  <a:lnTo>
                    <a:pt x="171823" y="265430"/>
                  </a:lnTo>
                  <a:close/>
                </a:path>
                <a:path w="534669" h="572769">
                  <a:moveTo>
                    <a:pt x="509349" y="267970"/>
                  </a:moveTo>
                  <a:lnTo>
                    <a:pt x="463819" y="267970"/>
                  </a:lnTo>
                  <a:lnTo>
                    <a:pt x="471439" y="273050"/>
                  </a:lnTo>
                  <a:lnTo>
                    <a:pt x="477535" y="274320"/>
                  </a:lnTo>
                  <a:lnTo>
                    <a:pt x="485155" y="274320"/>
                  </a:lnTo>
                  <a:lnTo>
                    <a:pt x="497609" y="273050"/>
                  </a:lnTo>
                  <a:lnTo>
                    <a:pt x="509349" y="267970"/>
                  </a:lnTo>
                  <a:close/>
                </a:path>
                <a:path w="534669" h="572769">
                  <a:moveTo>
                    <a:pt x="244792" y="151130"/>
                  </a:moveTo>
                  <a:lnTo>
                    <a:pt x="125491" y="151130"/>
                  </a:lnTo>
                  <a:lnTo>
                    <a:pt x="133111" y="152400"/>
                  </a:lnTo>
                  <a:lnTo>
                    <a:pt x="140731" y="152400"/>
                  </a:lnTo>
                  <a:lnTo>
                    <a:pt x="148351" y="156210"/>
                  </a:lnTo>
                  <a:lnTo>
                    <a:pt x="145851" y="172720"/>
                  </a:lnTo>
                  <a:lnTo>
                    <a:pt x="143208" y="189230"/>
                  </a:lnTo>
                  <a:lnTo>
                    <a:pt x="140850" y="207010"/>
                  </a:lnTo>
                  <a:lnTo>
                    <a:pt x="139207" y="224790"/>
                  </a:lnTo>
                  <a:lnTo>
                    <a:pt x="111394" y="245110"/>
                  </a:lnTo>
                  <a:lnTo>
                    <a:pt x="98059" y="256540"/>
                  </a:lnTo>
                  <a:lnTo>
                    <a:pt x="85867" y="266700"/>
                  </a:lnTo>
                  <a:lnTo>
                    <a:pt x="137841" y="266700"/>
                  </a:lnTo>
                  <a:lnTo>
                    <a:pt x="139207" y="265430"/>
                  </a:lnTo>
                  <a:lnTo>
                    <a:pt x="171823" y="265430"/>
                  </a:lnTo>
                  <a:lnTo>
                    <a:pt x="194833" y="228600"/>
                  </a:lnTo>
                  <a:lnTo>
                    <a:pt x="234267" y="205740"/>
                  </a:lnTo>
                  <a:lnTo>
                    <a:pt x="249126" y="198120"/>
                  </a:lnTo>
                  <a:lnTo>
                    <a:pt x="177307" y="198120"/>
                  </a:lnTo>
                  <a:lnTo>
                    <a:pt x="183403" y="163830"/>
                  </a:lnTo>
                  <a:lnTo>
                    <a:pt x="361984" y="163830"/>
                  </a:lnTo>
                  <a:lnTo>
                    <a:pt x="360636" y="156210"/>
                  </a:lnTo>
                  <a:lnTo>
                    <a:pt x="255031" y="156210"/>
                  </a:lnTo>
                  <a:lnTo>
                    <a:pt x="244792" y="151130"/>
                  </a:lnTo>
                  <a:close/>
                </a:path>
                <a:path w="534669" h="572769">
                  <a:moveTo>
                    <a:pt x="503056" y="146050"/>
                  </a:moveTo>
                  <a:lnTo>
                    <a:pt x="440638" y="146050"/>
                  </a:lnTo>
                  <a:lnTo>
                    <a:pt x="454326" y="148590"/>
                  </a:lnTo>
                  <a:lnTo>
                    <a:pt x="465395" y="153670"/>
                  </a:lnTo>
                  <a:lnTo>
                    <a:pt x="472963" y="162560"/>
                  </a:lnTo>
                  <a:lnTo>
                    <a:pt x="476011" y="171450"/>
                  </a:lnTo>
                  <a:lnTo>
                    <a:pt x="474487" y="177800"/>
                  </a:lnTo>
                  <a:lnTo>
                    <a:pt x="464534" y="180340"/>
                  </a:lnTo>
                  <a:lnTo>
                    <a:pt x="455437" y="185420"/>
                  </a:lnTo>
                  <a:lnTo>
                    <a:pt x="433968" y="224790"/>
                  </a:lnTo>
                  <a:lnTo>
                    <a:pt x="433847" y="229870"/>
                  </a:lnTo>
                  <a:lnTo>
                    <a:pt x="433974" y="233680"/>
                  </a:lnTo>
                  <a:lnTo>
                    <a:pt x="434101" y="237490"/>
                  </a:lnTo>
                  <a:lnTo>
                    <a:pt x="437911" y="247650"/>
                  </a:lnTo>
                  <a:lnTo>
                    <a:pt x="428767" y="259080"/>
                  </a:lnTo>
                  <a:lnTo>
                    <a:pt x="422671" y="265430"/>
                  </a:lnTo>
                  <a:lnTo>
                    <a:pt x="512786" y="265430"/>
                  </a:lnTo>
                  <a:lnTo>
                    <a:pt x="519660" y="260350"/>
                  </a:lnTo>
                  <a:lnTo>
                    <a:pt x="527827" y="250190"/>
                  </a:lnTo>
                  <a:lnTo>
                    <a:pt x="534185" y="229870"/>
                  </a:lnTo>
                  <a:lnTo>
                    <a:pt x="532971" y="210820"/>
                  </a:lnTo>
                  <a:lnTo>
                    <a:pt x="524613" y="194310"/>
                  </a:lnTo>
                  <a:lnTo>
                    <a:pt x="509539" y="181610"/>
                  </a:lnTo>
                  <a:lnTo>
                    <a:pt x="509655" y="177800"/>
                  </a:lnTo>
                  <a:lnTo>
                    <a:pt x="509733" y="175260"/>
                  </a:lnTo>
                  <a:lnTo>
                    <a:pt x="509849" y="171450"/>
                  </a:lnTo>
                  <a:lnTo>
                    <a:pt x="508587" y="161290"/>
                  </a:lnTo>
                  <a:lnTo>
                    <a:pt x="505896" y="152400"/>
                  </a:lnTo>
                  <a:lnTo>
                    <a:pt x="503056" y="146050"/>
                  </a:lnTo>
                  <a:close/>
                </a:path>
                <a:path w="534669" h="572769">
                  <a:moveTo>
                    <a:pt x="328183" y="163830"/>
                  </a:moveTo>
                  <a:lnTo>
                    <a:pt x="183403" y="163830"/>
                  </a:lnTo>
                  <a:lnTo>
                    <a:pt x="191404" y="166370"/>
                  </a:lnTo>
                  <a:lnTo>
                    <a:pt x="207406" y="172720"/>
                  </a:lnTo>
                  <a:lnTo>
                    <a:pt x="215407" y="175260"/>
                  </a:lnTo>
                  <a:lnTo>
                    <a:pt x="199810" y="182880"/>
                  </a:lnTo>
                  <a:lnTo>
                    <a:pt x="195786" y="185420"/>
                  </a:lnTo>
                  <a:lnTo>
                    <a:pt x="177307" y="198120"/>
                  </a:lnTo>
                  <a:lnTo>
                    <a:pt x="249126" y="198120"/>
                  </a:lnTo>
                  <a:lnTo>
                    <a:pt x="256555" y="194310"/>
                  </a:lnTo>
                  <a:lnTo>
                    <a:pt x="328189" y="194310"/>
                  </a:lnTo>
                  <a:lnTo>
                    <a:pt x="318039" y="187960"/>
                  </a:lnTo>
                  <a:lnTo>
                    <a:pt x="314086" y="185420"/>
                  </a:lnTo>
                  <a:lnTo>
                    <a:pt x="310705" y="184150"/>
                  </a:lnTo>
                  <a:lnTo>
                    <a:pt x="296179" y="175260"/>
                  </a:lnTo>
                  <a:lnTo>
                    <a:pt x="304395" y="172720"/>
                  </a:lnTo>
                  <a:lnTo>
                    <a:pt x="312753" y="168910"/>
                  </a:lnTo>
                  <a:lnTo>
                    <a:pt x="320825" y="166370"/>
                  </a:lnTo>
                  <a:lnTo>
                    <a:pt x="328183" y="163830"/>
                  </a:lnTo>
                  <a:close/>
                </a:path>
                <a:path w="534669" h="572769">
                  <a:moveTo>
                    <a:pt x="361984" y="163830"/>
                  </a:moveTo>
                  <a:lnTo>
                    <a:pt x="328183" y="163830"/>
                  </a:lnTo>
                  <a:lnTo>
                    <a:pt x="334279" y="198120"/>
                  </a:lnTo>
                  <a:lnTo>
                    <a:pt x="366979" y="198120"/>
                  </a:lnTo>
                  <a:lnTo>
                    <a:pt x="365902" y="189230"/>
                  </a:lnTo>
                  <a:lnTo>
                    <a:pt x="363331" y="171450"/>
                  </a:lnTo>
                  <a:lnTo>
                    <a:pt x="361984" y="163830"/>
                  </a:lnTo>
                  <a:close/>
                </a:path>
                <a:path w="534669" h="572769">
                  <a:moveTo>
                    <a:pt x="124484" y="152400"/>
                  </a:moveTo>
                  <a:lnTo>
                    <a:pt x="47767" y="152400"/>
                  </a:lnTo>
                  <a:lnTo>
                    <a:pt x="55435" y="160020"/>
                  </a:lnTo>
                  <a:lnTo>
                    <a:pt x="64531" y="166370"/>
                  </a:lnTo>
                  <a:lnTo>
                    <a:pt x="74771" y="170180"/>
                  </a:lnTo>
                  <a:lnTo>
                    <a:pt x="85867" y="171450"/>
                  </a:lnTo>
                  <a:lnTo>
                    <a:pt x="98059" y="170180"/>
                  </a:lnTo>
                  <a:lnTo>
                    <a:pt x="109108" y="165100"/>
                  </a:lnTo>
                  <a:lnTo>
                    <a:pt x="118443" y="160020"/>
                  </a:lnTo>
                  <a:lnTo>
                    <a:pt x="124484" y="152400"/>
                  </a:lnTo>
                  <a:close/>
                </a:path>
                <a:path w="534669" h="572769">
                  <a:moveTo>
                    <a:pt x="313979" y="36830"/>
                  </a:moveTo>
                  <a:lnTo>
                    <a:pt x="255031" y="36830"/>
                  </a:lnTo>
                  <a:lnTo>
                    <a:pt x="272557" y="43180"/>
                  </a:lnTo>
                  <a:lnTo>
                    <a:pt x="290083" y="63500"/>
                  </a:lnTo>
                  <a:lnTo>
                    <a:pt x="306466" y="92710"/>
                  </a:lnTo>
                  <a:lnTo>
                    <a:pt x="320563" y="130810"/>
                  </a:lnTo>
                  <a:lnTo>
                    <a:pt x="288940" y="143510"/>
                  </a:lnTo>
                  <a:lnTo>
                    <a:pt x="255031" y="156210"/>
                  </a:lnTo>
                  <a:lnTo>
                    <a:pt x="360636" y="156210"/>
                  </a:lnTo>
                  <a:lnTo>
                    <a:pt x="360187" y="153670"/>
                  </a:lnTo>
                  <a:lnTo>
                    <a:pt x="373776" y="151130"/>
                  </a:lnTo>
                  <a:lnTo>
                    <a:pt x="389937" y="148590"/>
                  </a:lnTo>
                  <a:lnTo>
                    <a:pt x="407479" y="146050"/>
                  </a:lnTo>
                  <a:lnTo>
                    <a:pt x="503056" y="146050"/>
                  </a:lnTo>
                  <a:lnTo>
                    <a:pt x="501919" y="143510"/>
                  </a:lnTo>
                  <a:lnTo>
                    <a:pt x="487872" y="127000"/>
                  </a:lnTo>
                  <a:lnTo>
                    <a:pt x="476421" y="120650"/>
                  </a:lnTo>
                  <a:lnTo>
                    <a:pt x="351043" y="120650"/>
                  </a:lnTo>
                  <a:lnTo>
                    <a:pt x="334518" y="73660"/>
                  </a:lnTo>
                  <a:lnTo>
                    <a:pt x="313979" y="36830"/>
                  </a:lnTo>
                  <a:close/>
                </a:path>
                <a:path w="534669" h="572769">
                  <a:moveTo>
                    <a:pt x="253507" y="0"/>
                  </a:moveTo>
                  <a:lnTo>
                    <a:pt x="223289" y="10160"/>
                  </a:lnTo>
                  <a:lnTo>
                    <a:pt x="196929" y="34290"/>
                  </a:lnTo>
                  <a:lnTo>
                    <a:pt x="174855" y="73660"/>
                  </a:lnTo>
                  <a:lnTo>
                    <a:pt x="157495" y="120650"/>
                  </a:lnTo>
                  <a:lnTo>
                    <a:pt x="194600" y="120650"/>
                  </a:lnTo>
                  <a:lnTo>
                    <a:pt x="204882" y="91440"/>
                  </a:lnTo>
                  <a:lnTo>
                    <a:pt x="220741" y="62230"/>
                  </a:lnTo>
                  <a:lnTo>
                    <a:pt x="237744" y="43180"/>
                  </a:lnTo>
                  <a:lnTo>
                    <a:pt x="255031" y="36830"/>
                  </a:lnTo>
                  <a:lnTo>
                    <a:pt x="313979" y="36830"/>
                  </a:lnTo>
                  <a:lnTo>
                    <a:pt x="312562" y="34290"/>
                  </a:lnTo>
                  <a:lnTo>
                    <a:pt x="285464" y="10160"/>
                  </a:lnTo>
                  <a:lnTo>
                    <a:pt x="253507" y="0"/>
                  </a:lnTo>
                  <a:close/>
                </a:path>
                <a:path w="534669" h="572769">
                  <a:moveTo>
                    <a:pt x="424703" y="109220"/>
                  </a:moveTo>
                  <a:lnTo>
                    <a:pt x="405747" y="110490"/>
                  </a:lnTo>
                  <a:lnTo>
                    <a:pt x="386778" y="113030"/>
                  </a:lnTo>
                  <a:lnTo>
                    <a:pt x="368357" y="116840"/>
                  </a:lnTo>
                  <a:lnTo>
                    <a:pt x="351043" y="120650"/>
                  </a:lnTo>
                  <a:lnTo>
                    <a:pt x="476421" y="120650"/>
                  </a:lnTo>
                  <a:lnTo>
                    <a:pt x="469550" y="116840"/>
                  </a:lnTo>
                  <a:lnTo>
                    <a:pt x="448109" y="111760"/>
                  </a:lnTo>
                  <a:lnTo>
                    <a:pt x="424703" y="109220"/>
                  </a:lnTo>
                  <a:close/>
                </a:path>
              </a:pathLst>
            </a:custGeom>
            <a:solidFill>
              <a:schemeClr val="tx1"/>
            </a:solidFill>
          </p:spPr>
          <p:txBody>
            <a:bodyPr wrap="square" lIns="0" tIns="0" rIns="0" bIns="0" rtlCol="0"/>
            <a:lstStyle>
              <a:defPPr>
                <a:defRPr kern="0"/>
              </a:defPPr>
            </a:lstStyle>
            <a:p>
              <a:endParaRPr/>
            </a:p>
          </p:txBody>
        </p:sp>
      </p:grpSp>
      <p:sp>
        <p:nvSpPr>
          <p:cNvPr id="7" name="object 10">
            <a:extLst>
              <a:ext uri="{FF2B5EF4-FFF2-40B4-BE49-F238E27FC236}">
                <a16:creationId xmlns:a16="http://schemas.microsoft.com/office/drawing/2014/main" id="{BBAA1FDC-16D1-72DE-60F7-B74B0ACA18A8}"/>
              </a:ext>
            </a:extLst>
          </p:cNvPr>
          <p:cNvSpPr/>
          <p:nvPr/>
        </p:nvSpPr>
        <p:spPr>
          <a:xfrm>
            <a:off x="999101" y="2429755"/>
            <a:ext cx="4081779" cy="502920"/>
          </a:xfrm>
          <a:custGeom>
            <a:avLst/>
            <a:gdLst/>
            <a:ahLst/>
            <a:cxnLst/>
            <a:rect l="l" t="t" r="r" b="b"/>
            <a:pathLst>
              <a:path w="4081779" h="502919">
                <a:moveTo>
                  <a:pt x="0" y="251460"/>
                </a:moveTo>
                <a:lnTo>
                  <a:pt x="4051" y="206243"/>
                </a:lnTo>
                <a:lnTo>
                  <a:pt x="15732" y="163693"/>
                </a:lnTo>
                <a:lnTo>
                  <a:pt x="34332" y="124516"/>
                </a:lnTo>
                <a:lnTo>
                  <a:pt x="59141" y="89422"/>
                </a:lnTo>
                <a:lnTo>
                  <a:pt x="89448" y="59120"/>
                </a:lnTo>
                <a:lnTo>
                  <a:pt x="124544" y="34318"/>
                </a:lnTo>
                <a:lnTo>
                  <a:pt x="163718" y="15725"/>
                </a:lnTo>
                <a:lnTo>
                  <a:pt x="206260" y="4049"/>
                </a:lnTo>
                <a:lnTo>
                  <a:pt x="251460" y="0"/>
                </a:lnTo>
                <a:lnTo>
                  <a:pt x="3829812" y="0"/>
                </a:lnTo>
                <a:lnTo>
                  <a:pt x="3875028" y="4049"/>
                </a:lnTo>
                <a:lnTo>
                  <a:pt x="3917578" y="15725"/>
                </a:lnTo>
                <a:lnTo>
                  <a:pt x="3956755" y="34318"/>
                </a:lnTo>
                <a:lnTo>
                  <a:pt x="3991849" y="59120"/>
                </a:lnTo>
                <a:lnTo>
                  <a:pt x="4022151" y="89422"/>
                </a:lnTo>
                <a:lnTo>
                  <a:pt x="4046953" y="124516"/>
                </a:lnTo>
                <a:lnTo>
                  <a:pt x="4065546" y="163693"/>
                </a:lnTo>
                <a:lnTo>
                  <a:pt x="4077222" y="206243"/>
                </a:lnTo>
                <a:lnTo>
                  <a:pt x="4081272" y="251460"/>
                </a:lnTo>
                <a:lnTo>
                  <a:pt x="4077222" y="296676"/>
                </a:lnTo>
                <a:lnTo>
                  <a:pt x="4065546" y="339226"/>
                </a:lnTo>
                <a:lnTo>
                  <a:pt x="4046953" y="378403"/>
                </a:lnTo>
                <a:lnTo>
                  <a:pt x="4022151" y="413497"/>
                </a:lnTo>
                <a:lnTo>
                  <a:pt x="3991849" y="443799"/>
                </a:lnTo>
                <a:lnTo>
                  <a:pt x="3956755" y="468601"/>
                </a:lnTo>
                <a:lnTo>
                  <a:pt x="3917578" y="487194"/>
                </a:lnTo>
                <a:lnTo>
                  <a:pt x="3875028" y="498870"/>
                </a:lnTo>
                <a:lnTo>
                  <a:pt x="3829812" y="502920"/>
                </a:lnTo>
                <a:lnTo>
                  <a:pt x="251460" y="502920"/>
                </a:lnTo>
                <a:lnTo>
                  <a:pt x="206260" y="498870"/>
                </a:lnTo>
                <a:lnTo>
                  <a:pt x="163718" y="487194"/>
                </a:lnTo>
                <a:lnTo>
                  <a:pt x="124544" y="468601"/>
                </a:lnTo>
                <a:lnTo>
                  <a:pt x="89448" y="443799"/>
                </a:lnTo>
                <a:lnTo>
                  <a:pt x="59141" y="413497"/>
                </a:lnTo>
                <a:lnTo>
                  <a:pt x="34332" y="378403"/>
                </a:lnTo>
                <a:lnTo>
                  <a:pt x="15732" y="339226"/>
                </a:lnTo>
                <a:lnTo>
                  <a:pt x="4051" y="296676"/>
                </a:lnTo>
                <a:lnTo>
                  <a:pt x="0" y="251460"/>
                </a:lnTo>
                <a:close/>
              </a:path>
            </a:pathLst>
          </a:custGeom>
          <a:ln w="19049">
            <a:solidFill>
              <a:srgbClr val="DADACE"/>
            </a:solidFill>
          </a:ln>
        </p:spPr>
        <p:txBody>
          <a:bodyPr wrap="square" lIns="0" tIns="0" rIns="0" bIns="0" rtlCol="0"/>
          <a:lstStyle>
            <a:defPPr>
              <a:defRPr kern="0"/>
            </a:defPPr>
          </a:lstStyle>
          <a:p>
            <a:endParaRPr/>
          </a:p>
        </p:txBody>
      </p:sp>
      <p:sp>
        <p:nvSpPr>
          <p:cNvPr id="11" name="Espace réservé du contenu 2">
            <a:extLst>
              <a:ext uri="{FF2B5EF4-FFF2-40B4-BE49-F238E27FC236}">
                <a16:creationId xmlns:a16="http://schemas.microsoft.com/office/drawing/2014/main" id="{3E3AE927-B681-01A8-D445-23E225C90737}"/>
              </a:ext>
            </a:extLst>
          </p:cNvPr>
          <p:cNvSpPr txBox="1">
            <a:spLocks/>
          </p:cNvSpPr>
          <p:nvPr/>
        </p:nvSpPr>
        <p:spPr>
          <a:xfrm>
            <a:off x="1119405" y="2501969"/>
            <a:ext cx="3690959" cy="340175"/>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Clr>
                <a:srgbClr val="FFFFFF"/>
              </a:buClr>
              <a:buNone/>
            </a:pPr>
            <a:r>
              <a:rPr lang="fr-FR" sz="2000">
                <a:cs typeface="Calibri"/>
              </a:rPr>
              <a:t>SCOLAIRE</a:t>
            </a:r>
            <a:endParaRPr lang="fr-FR" sz="2000">
              <a:ea typeface="Calibri"/>
              <a:cs typeface="Calibri"/>
            </a:endParaRPr>
          </a:p>
        </p:txBody>
      </p:sp>
      <p:sp>
        <p:nvSpPr>
          <p:cNvPr id="29" name="Espace réservé du contenu 2">
            <a:extLst>
              <a:ext uri="{FF2B5EF4-FFF2-40B4-BE49-F238E27FC236}">
                <a16:creationId xmlns:a16="http://schemas.microsoft.com/office/drawing/2014/main" id="{3AD08E0D-F572-975F-C692-7DB6C89683B7}"/>
              </a:ext>
            </a:extLst>
          </p:cNvPr>
          <p:cNvSpPr txBox="1">
            <a:spLocks/>
          </p:cNvSpPr>
          <p:nvPr/>
        </p:nvSpPr>
        <p:spPr>
          <a:xfrm>
            <a:off x="7367455" y="2991845"/>
            <a:ext cx="4087617" cy="3856950"/>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nSpc>
                <a:spcPct val="80000"/>
              </a:lnSpc>
            </a:pPr>
            <a:endParaRPr lang="fr-FR">
              <a:cs typeface="Calibri"/>
            </a:endParaRPr>
          </a:p>
          <a:p>
            <a:pPr>
              <a:lnSpc>
                <a:spcPct val="80000"/>
              </a:lnSpc>
              <a:buClr>
                <a:srgbClr val="FFFFFF"/>
              </a:buClr>
            </a:pPr>
            <a:endParaRPr lang="fr-FR">
              <a:cs typeface="Calibri"/>
            </a:endParaRPr>
          </a:p>
          <a:p>
            <a:pPr>
              <a:lnSpc>
                <a:spcPct val="80000"/>
              </a:lnSpc>
              <a:buClr>
                <a:srgbClr val="FFFFFF"/>
              </a:buClr>
            </a:pPr>
            <a:r>
              <a:rPr lang="fr-FR" dirty="0">
                <a:cs typeface="Calibri"/>
              </a:rPr>
              <a:t>2019-2020 : </a:t>
            </a:r>
            <a:r>
              <a:rPr lang="fr-FR" dirty="0">
                <a:solidFill>
                  <a:srgbClr val="FFFFFF"/>
                </a:solidFill>
                <a:latin typeface="Calibri"/>
                <a:ea typeface="Calibri"/>
                <a:cs typeface="Calibri"/>
              </a:rPr>
              <a:t>Stage d'observation en classe de 3ème,                                    EURO-INFORMATION | Filiale technologique du Crédit Mutuel. </a:t>
            </a:r>
            <a:endParaRPr lang="fr-FR" dirty="0">
              <a:ea typeface="Calibri" panose="020F0502020204030204"/>
              <a:cs typeface="Calibri" panose="020F0502020204030204"/>
            </a:endParaRPr>
          </a:p>
          <a:p>
            <a:pPr>
              <a:lnSpc>
                <a:spcPct val="80000"/>
              </a:lnSpc>
              <a:buClr>
                <a:srgbClr val="FFFFFF"/>
              </a:buClr>
            </a:pPr>
            <a:endParaRPr lang="fr-FR" dirty="0">
              <a:cs typeface="Calibri"/>
            </a:endParaRPr>
          </a:p>
          <a:p>
            <a:pPr>
              <a:buClr>
                <a:srgbClr val="FFFFFF"/>
              </a:buClr>
            </a:pPr>
            <a:r>
              <a:rPr lang="fr-FR" dirty="0">
                <a:cs typeface="Calibri"/>
              </a:rPr>
              <a:t>2023-2024 : </a:t>
            </a:r>
            <a:r>
              <a:rPr lang="fr-FR" dirty="0">
                <a:solidFill>
                  <a:srgbClr val="FFFFFF"/>
                </a:solidFill>
                <a:latin typeface="Calibri"/>
                <a:ea typeface="Calibri"/>
                <a:cs typeface="Calibri"/>
              </a:rPr>
              <a:t>Stage de pratique 5 semaines en 1ère BTS SIO à Plaine Commune | Etablissement public et territorial (au service Exploitation)</a:t>
            </a:r>
            <a:endParaRPr lang="fr-FR" dirty="0">
              <a:ea typeface="Calibri"/>
              <a:cs typeface="Calibri"/>
            </a:endParaRPr>
          </a:p>
          <a:p>
            <a:pPr>
              <a:buClr>
                <a:srgbClr val="FFFFFF"/>
              </a:buClr>
            </a:pPr>
            <a:endParaRPr lang="fr-FR" dirty="0">
              <a:cs typeface="Calibri"/>
            </a:endParaRPr>
          </a:p>
          <a:p>
            <a:pPr>
              <a:buClr>
                <a:srgbClr val="FFFFFF"/>
              </a:buClr>
            </a:pPr>
            <a:r>
              <a:rPr lang="fr-FR" dirty="0">
                <a:cs typeface="Calibri"/>
              </a:rPr>
              <a:t>2024-2025 : Technicien support informatique en Alternance à Plaine Commune.</a:t>
            </a:r>
            <a:endParaRPr lang="fr-FR" dirty="0">
              <a:ea typeface="Calibri"/>
              <a:cs typeface="Calibri"/>
            </a:endParaRPr>
          </a:p>
          <a:p>
            <a:pPr>
              <a:buClr>
                <a:srgbClr val="FFFFFF"/>
              </a:buClr>
            </a:pPr>
            <a:endParaRPr lang="fr-FR">
              <a:solidFill>
                <a:srgbClr val="FFFFFF"/>
              </a:solidFill>
              <a:ea typeface="Calibri"/>
              <a:cs typeface="Calibri"/>
            </a:endParaRPr>
          </a:p>
        </p:txBody>
      </p:sp>
      <p:sp>
        <p:nvSpPr>
          <p:cNvPr id="34" name="object 10">
            <a:extLst>
              <a:ext uri="{FF2B5EF4-FFF2-40B4-BE49-F238E27FC236}">
                <a16:creationId xmlns:a16="http://schemas.microsoft.com/office/drawing/2014/main" id="{3D146E65-F6BE-8592-AAF4-49911E9B7E0C}"/>
              </a:ext>
            </a:extLst>
          </p:cNvPr>
          <p:cNvSpPr/>
          <p:nvPr/>
        </p:nvSpPr>
        <p:spPr>
          <a:xfrm>
            <a:off x="7379784" y="2465499"/>
            <a:ext cx="4081779" cy="502920"/>
          </a:xfrm>
          <a:custGeom>
            <a:avLst/>
            <a:gdLst/>
            <a:ahLst/>
            <a:cxnLst/>
            <a:rect l="l" t="t" r="r" b="b"/>
            <a:pathLst>
              <a:path w="4081779" h="502919">
                <a:moveTo>
                  <a:pt x="0" y="251460"/>
                </a:moveTo>
                <a:lnTo>
                  <a:pt x="4051" y="206243"/>
                </a:lnTo>
                <a:lnTo>
                  <a:pt x="15732" y="163693"/>
                </a:lnTo>
                <a:lnTo>
                  <a:pt x="34332" y="124516"/>
                </a:lnTo>
                <a:lnTo>
                  <a:pt x="59141" y="89422"/>
                </a:lnTo>
                <a:lnTo>
                  <a:pt x="89448" y="59120"/>
                </a:lnTo>
                <a:lnTo>
                  <a:pt x="124544" y="34318"/>
                </a:lnTo>
                <a:lnTo>
                  <a:pt x="163718" y="15725"/>
                </a:lnTo>
                <a:lnTo>
                  <a:pt x="206260" y="4049"/>
                </a:lnTo>
                <a:lnTo>
                  <a:pt x="251460" y="0"/>
                </a:lnTo>
                <a:lnTo>
                  <a:pt x="3829812" y="0"/>
                </a:lnTo>
                <a:lnTo>
                  <a:pt x="3875028" y="4049"/>
                </a:lnTo>
                <a:lnTo>
                  <a:pt x="3917578" y="15725"/>
                </a:lnTo>
                <a:lnTo>
                  <a:pt x="3956755" y="34318"/>
                </a:lnTo>
                <a:lnTo>
                  <a:pt x="3991849" y="59120"/>
                </a:lnTo>
                <a:lnTo>
                  <a:pt x="4022151" y="89422"/>
                </a:lnTo>
                <a:lnTo>
                  <a:pt x="4046953" y="124516"/>
                </a:lnTo>
                <a:lnTo>
                  <a:pt x="4065546" y="163693"/>
                </a:lnTo>
                <a:lnTo>
                  <a:pt x="4077222" y="206243"/>
                </a:lnTo>
                <a:lnTo>
                  <a:pt x="4081272" y="251460"/>
                </a:lnTo>
                <a:lnTo>
                  <a:pt x="4077222" y="296676"/>
                </a:lnTo>
                <a:lnTo>
                  <a:pt x="4065546" y="339226"/>
                </a:lnTo>
                <a:lnTo>
                  <a:pt x="4046953" y="378403"/>
                </a:lnTo>
                <a:lnTo>
                  <a:pt x="4022151" y="413497"/>
                </a:lnTo>
                <a:lnTo>
                  <a:pt x="3991849" y="443799"/>
                </a:lnTo>
                <a:lnTo>
                  <a:pt x="3956755" y="468601"/>
                </a:lnTo>
                <a:lnTo>
                  <a:pt x="3917578" y="487194"/>
                </a:lnTo>
                <a:lnTo>
                  <a:pt x="3875028" y="498870"/>
                </a:lnTo>
                <a:lnTo>
                  <a:pt x="3829812" y="502920"/>
                </a:lnTo>
                <a:lnTo>
                  <a:pt x="251460" y="502920"/>
                </a:lnTo>
                <a:lnTo>
                  <a:pt x="206260" y="498870"/>
                </a:lnTo>
                <a:lnTo>
                  <a:pt x="163718" y="487194"/>
                </a:lnTo>
                <a:lnTo>
                  <a:pt x="124544" y="468601"/>
                </a:lnTo>
                <a:lnTo>
                  <a:pt x="89448" y="443799"/>
                </a:lnTo>
                <a:lnTo>
                  <a:pt x="59141" y="413497"/>
                </a:lnTo>
                <a:lnTo>
                  <a:pt x="34332" y="378403"/>
                </a:lnTo>
                <a:lnTo>
                  <a:pt x="15732" y="339226"/>
                </a:lnTo>
                <a:lnTo>
                  <a:pt x="4051" y="296676"/>
                </a:lnTo>
                <a:lnTo>
                  <a:pt x="0" y="251460"/>
                </a:lnTo>
                <a:close/>
              </a:path>
            </a:pathLst>
          </a:custGeom>
          <a:ln w="19049">
            <a:solidFill>
              <a:srgbClr val="DADACE"/>
            </a:solidFill>
          </a:ln>
        </p:spPr>
        <p:txBody>
          <a:bodyPr wrap="square" lIns="0" tIns="0" rIns="0" bIns="0" rtlCol="0"/>
          <a:lstStyle>
            <a:defPPr>
              <a:defRPr kern="0"/>
            </a:defPPr>
          </a:lstStyle>
          <a:p>
            <a:endParaRPr/>
          </a:p>
        </p:txBody>
      </p:sp>
      <p:sp>
        <p:nvSpPr>
          <p:cNvPr id="35" name="Espace réservé du contenu 2">
            <a:extLst>
              <a:ext uri="{FF2B5EF4-FFF2-40B4-BE49-F238E27FC236}">
                <a16:creationId xmlns:a16="http://schemas.microsoft.com/office/drawing/2014/main" id="{B76E44AC-F975-D1FD-1DDF-5EB5A7DE4DE8}"/>
              </a:ext>
            </a:extLst>
          </p:cNvPr>
          <p:cNvSpPr txBox="1">
            <a:spLocks/>
          </p:cNvSpPr>
          <p:nvPr/>
        </p:nvSpPr>
        <p:spPr>
          <a:xfrm>
            <a:off x="7573156" y="2548151"/>
            <a:ext cx="3690959" cy="340175"/>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Clr>
                <a:srgbClr val="FFFFFF"/>
              </a:buClr>
              <a:buNone/>
            </a:pPr>
            <a:r>
              <a:rPr lang="fr-FR" sz="2000">
                <a:cs typeface="Calibri"/>
              </a:rPr>
              <a:t>PROFESSIONNEL</a:t>
            </a:r>
            <a:endParaRPr lang="fr-FR" sz="2000">
              <a:ea typeface="Calibri"/>
              <a:cs typeface="Calibri"/>
            </a:endParaRPr>
          </a:p>
        </p:txBody>
      </p:sp>
      <p:sp>
        <p:nvSpPr>
          <p:cNvPr id="38" name="object 12">
            <a:extLst>
              <a:ext uri="{FF2B5EF4-FFF2-40B4-BE49-F238E27FC236}">
                <a16:creationId xmlns:a16="http://schemas.microsoft.com/office/drawing/2014/main" id="{AEF07941-3557-1811-0F67-B72C7E388ABB}"/>
              </a:ext>
            </a:extLst>
          </p:cNvPr>
          <p:cNvSpPr/>
          <p:nvPr/>
        </p:nvSpPr>
        <p:spPr>
          <a:xfrm>
            <a:off x="9130936" y="1593449"/>
            <a:ext cx="579120" cy="572770"/>
          </a:xfrm>
          <a:custGeom>
            <a:avLst/>
            <a:gdLst/>
            <a:ahLst/>
            <a:cxnLst/>
            <a:rect l="l" t="t" r="r" b="b"/>
            <a:pathLst>
              <a:path w="579120" h="572769">
                <a:moveTo>
                  <a:pt x="349297" y="497840"/>
                </a:moveTo>
                <a:lnTo>
                  <a:pt x="230933" y="497840"/>
                </a:lnTo>
                <a:lnTo>
                  <a:pt x="251888" y="502920"/>
                </a:lnTo>
                <a:lnTo>
                  <a:pt x="273986" y="505460"/>
                </a:lnTo>
                <a:lnTo>
                  <a:pt x="278437" y="524510"/>
                </a:lnTo>
                <a:lnTo>
                  <a:pt x="286638" y="541020"/>
                </a:lnTo>
                <a:lnTo>
                  <a:pt x="297721" y="554990"/>
                </a:lnTo>
                <a:lnTo>
                  <a:pt x="310816" y="570230"/>
                </a:lnTo>
                <a:lnTo>
                  <a:pt x="313102" y="572770"/>
                </a:lnTo>
                <a:lnTo>
                  <a:pt x="330882" y="572770"/>
                </a:lnTo>
                <a:lnTo>
                  <a:pt x="333930" y="570230"/>
                </a:lnTo>
                <a:lnTo>
                  <a:pt x="338502" y="563880"/>
                </a:lnTo>
                <a:lnTo>
                  <a:pt x="338502" y="551180"/>
                </a:lnTo>
                <a:lnTo>
                  <a:pt x="333930" y="547370"/>
                </a:lnTo>
                <a:lnTo>
                  <a:pt x="324407" y="537210"/>
                </a:lnTo>
                <a:lnTo>
                  <a:pt x="316611" y="527050"/>
                </a:lnTo>
                <a:lnTo>
                  <a:pt x="310552" y="516890"/>
                </a:lnTo>
                <a:lnTo>
                  <a:pt x="306244" y="505460"/>
                </a:lnTo>
                <a:lnTo>
                  <a:pt x="327771" y="502920"/>
                </a:lnTo>
                <a:lnTo>
                  <a:pt x="349297" y="497840"/>
                </a:lnTo>
                <a:close/>
              </a:path>
              <a:path w="579120" h="572769">
                <a:moveTo>
                  <a:pt x="417921" y="464820"/>
                </a:moveTo>
                <a:lnTo>
                  <a:pt x="161845" y="464820"/>
                </a:lnTo>
                <a:lnTo>
                  <a:pt x="179736" y="476250"/>
                </a:lnTo>
                <a:lnTo>
                  <a:pt x="188866" y="481330"/>
                </a:lnTo>
                <a:lnTo>
                  <a:pt x="198675" y="486410"/>
                </a:lnTo>
                <a:lnTo>
                  <a:pt x="196552" y="505460"/>
                </a:lnTo>
                <a:lnTo>
                  <a:pt x="198739" y="523240"/>
                </a:lnTo>
                <a:lnTo>
                  <a:pt x="204354" y="541020"/>
                </a:lnTo>
                <a:lnTo>
                  <a:pt x="212518" y="558800"/>
                </a:lnTo>
                <a:lnTo>
                  <a:pt x="214550" y="566420"/>
                </a:lnTo>
                <a:lnTo>
                  <a:pt x="219884" y="568960"/>
                </a:lnTo>
                <a:lnTo>
                  <a:pt x="232457" y="568960"/>
                </a:lnTo>
                <a:lnTo>
                  <a:pt x="235632" y="566420"/>
                </a:lnTo>
                <a:lnTo>
                  <a:pt x="240466" y="563880"/>
                </a:lnTo>
                <a:lnTo>
                  <a:pt x="243443" y="558800"/>
                </a:lnTo>
                <a:lnTo>
                  <a:pt x="244419" y="551180"/>
                </a:lnTo>
                <a:lnTo>
                  <a:pt x="243252" y="543560"/>
                </a:lnTo>
                <a:lnTo>
                  <a:pt x="237898" y="532130"/>
                </a:lnTo>
                <a:lnTo>
                  <a:pt x="233664" y="520700"/>
                </a:lnTo>
                <a:lnTo>
                  <a:pt x="231143" y="509270"/>
                </a:lnTo>
                <a:lnTo>
                  <a:pt x="231027" y="502920"/>
                </a:lnTo>
                <a:lnTo>
                  <a:pt x="230933" y="497840"/>
                </a:lnTo>
                <a:lnTo>
                  <a:pt x="394345" y="497840"/>
                </a:lnTo>
                <a:lnTo>
                  <a:pt x="389911" y="494030"/>
                </a:lnTo>
                <a:lnTo>
                  <a:pt x="383079" y="485140"/>
                </a:lnTo>
                <a:lnTo>
                  <a:pt x="392888" y="480060"/>
                </a:lnTo>
                <a:lnTo>
                  <a:pt x="402018" y="474980"/>
                </a:lnTo>
                <a:lnTo>
                  <a:pt x="417921" y="464820"/>
                </a:lnTo>
                <a:close/>
              </a:path>
              <a:path w="579120" h="572769">
                <a:moveTo>
                  <a:pt x="394345" y="497840"/>
                </a:moveTo>
                <a:lnTo>
                  <a:pt x="349297" y="497840"/>
                </a:lnTo>
                <a:lnTo>
                  <a:pt x="359917" y="514350"/>
                </a:lnTo>
                <a:lnTo>
                  <a:pt x="373110" y="527050"/>
                </a:lnTo>
                <a:lnTo>
                  <a:pt x="388588" y="535940"/>
                </a:lnTo>
                <a:lnTo>
                  <a:pt x="406066" y="543560"/>
                </a:lnTo>
                <a:lnTo>
                  <a:pt x="408225" y="544830"/>
                </a:lnTo>
                <a:lnTo>
                  <a:pt x="410638" y="546100"/>
                </a:lnTo>
                <a:lnTo>
                  <a:pt x="419782" y="546100"/>
                </a:lnTo>
                <a:lnTo>
                  <a:pt x="426894" y="541020"/>
                </a:lnTo>
                <a:lnTo>
                  <a:pt x="429180" y="535940"/>
                </a:lnTo>
                <a:lnTo>
                  <a:pt x="430988" y="529590"/>
                </a:lnTo>
                <a:lnTo>
                  <a:pt x="429926" y="523240"/>
                </a:lnTo>
                <a:lnTo>
                  <a:pt x="426555" y="516890"/>
                </a:lnTo>
                <a:lnTo>
                  <a:pt x="421433" y="513080"/>
                </a:lnTo>
                <a:lnTo>
                  <a:pt x="409386" y="508000"/>
                </a:lnTo>
                <a:lnTo>
                  <a:pt x="398780" y="501650"/>
                </a:lnTo>
                <a:lnTo>
                  <a:pt x="394345" y="497840"/>
                </a:lnTo>
                <a:close/>
              </a:path>
              <a:path w="579120" h="572769">
                <a:moveTo>
                  <a:pt x="279877" y="411480"/>
                </a:moveTo>
                <a:lnTo>
                  <a:pt x="108124" y="411480"/>
                </a:lnTo>
                <a:lnTo>
                  <a:pt x="114359" y="420370"/>
                </a:lnTo>
                <a:lnTo>
                  <a:pt x="121332" y="429260"/>
                </a:lnTo>
                <a:lnTo>
                  <a:pt x="128591" y="436880"/>
                </a:lnTo>
                <a:lnTo>
                  <a:pt x="135683" y="443230"/>
                </a:lnTo>
                <a:lnTo>
                  <a:pt x="127081" y="461010"/>
                </a:lnTo>
                <a:lnTo>
                  <a:pt x="123253" y="478790"/>
                </a:lnTo>
                <a:lnTo>
                  <a:pt x="122724" y="494030"/>
                </a:lnTo>
                <a:lnTo>
                  <a:pt x="122817" y="502920"/>
                </a:lnTo>
                <a:lnTo>
                  <a:pt x="123266" y="513080"/>
                </a:lnTo>
                <a:lnTo>
                  <a:pt x="123323" y="514350"/>
                </a:lnTo>
                <a:lnTo>
                  <a:pt x="123435" y="516890"/>
                </a:lnTo>
                <a:lnTo>
                  <a:pt x="123491" y="527050"/>
                </a:lnTo>
                <a:lnTo>
                  <a:pt x="131111" y="533400"/>
                </a:lnTo>
                <a:lnTo>
                  <a:pt x="152701" y="533400"/>
                </a:lnTo>
                <a:lnTo>
                  <a:pt x="158797" y="523240"/>
                </a:lnTo>
                <a:lnTo>
                  <a:pt x="158797" y="513080"/>
                </a:lnTo>
                <a:lnTo>
                  <a:pt x="158356" y="505460"/>
                </a:lnTo>
                <a:lnTo>
                  <a:pt x="158282" y="504190"/>
                </a:lnTo>
                <a:lnTo>
                  <a:pt x="158208" y="502920"/>
                </a:lnTo>
                <a:lnTo>
                  <a:pt x="158135" y="501650"/>
                </a:lnTo>
                <a:lnTo>
                  <a:pt x="158035" y="486410"/>
                </a:lnTo>
                <a:lnTo>
                  <a:pt x="159226" y="476250"/>
                </a:lnTo>
                <a:lnTo>
                  <a:pt x="161845" y="464820"/>
                </a:lnTo>
                <a:lnTo>
                  <a:pt x="417921" y="464820"/>
                </a:lnTo>
                <a:lnTo>
                  <a:pt x="419909" y="463550"/>
                </a:lnTo>
                <a:lnTo>
                  <a:pt x="507539" y="463550"/>
                </a:lnTo>
                <a:lnTo>
                  <a:pt x="502840" y="455930"/>
                </a:lnTo>
                <a:lnTo>
                  <a:pt x="492172" y="454660"/>
                </a:lnTo>
                <a:lnTo>
                  <a:pt x="479127" y="452120"/>
                </a:lnTo>
                <a:lnTo>
                  <a:pt x="467344" y="449580"/>
                </a:lnTo>
                <a:lnTo>
                  <a:pt x="456418" y="445770"/>
                </a:lnTo>
                <a:lnTo>
                  <a:pt x="445944" y="440690"/>
                </a:lnTo>
                <a:lnTo>
                  <a:pt x="447139" y="439420"/>
                </a:lnTo>
                <a:lnTo>
                  <a:pt x="323135" y="439420"/>
                </a:lnTo>
                <a:lnTo>
                  <a:pt x="303133" y="435610"/>
                </a:lnTo>
                <a:lnTo>
                  <a:pt x="287607" y="424180"/>
                </a:lnTo>
                <a:lnTo>
                  <a:pt x="279877" y="411480"/>
                </a:lnTo>
                <a:close/>
              </a:path>
              <a:path w="579120" h="572769">
                <a:moveTo>
                  <a:pt x="507539" y="463550"/>
                </a:moveTo>
                <a:lnTo>
                  <a:pt x="419909" y="463550"/>
                </a:lnTo>
                <a:lnTo>
                  <a:pt x="436312" y="476250"/>
                </a:lnTo>
                <a:lnTo>
                  <a:pt x="453310" y="482600"/>
                </a:lnTo>
                <a:lnTo>
                  <a:pt x="470880" y="486410"/>
                </a:lnTo>
                <a:lnTo>
                  <a:pt x="488997" y="488950"/>
                </a:lnTo>
                <a:lnTo>
                  <a:pt x="499792" y="488950"/>
                </a:lnTo>
                <a:lnTo>
                  <a:pt x="505888" y="482600"/>
                </a:lnTo>
                <a:lnTo>
                  <a:pt x="507539" y="472440"/>
                </a:lnTo>
                <a:lnTo>
                  <a:pt x="507539" y="463550"/>
                </a:lnTo>
                <a:close/>
              </a:path>
              <a:path w="579120" h="572769">
                <a:moveTo>
                  <a:pt x="304418" y="342900"/>
                </a:moveTo>
                <a:lnTo>
                  <a:pt x="75866" y="342900"/>
                </a:lnTo>
                <a:lnTo>
                  <a:pt x="82359" y="363220"/>
                </a:lnTo>
                <a:lnTo>
                  <a:pt x="86207" y="373380"/>
                </a:lnTo>
                <a:lnTo>
                  <a:pt x="91233" y="382270"/>
                </a:lnTo>
                <a:lnTo>
                  <a:pt x="77495" y="396240"/>
                </a:lnTo>
                <a:lnTo>
                  <a:pt x="67627" y="411480"/>
                </a:lnTo>
                <a:lnTo>
                  <a:pt x="60354" y="427990"/>
                </a:lnTo>
                <a:lnTo>
                  <a:pt x="54403" y="447040"/>
                </a:lnTo>
                <a:lnTo>
                  <a:pt x="52752" y="455930"/>
                </a:lnTo>
                <a:lnTo>
                  <a:pt x="58975" y="464820"/>
                </a:lnTo>
                <a:lnTo>
                  <a:pt x="66595" y="467360"/>
                </a:lnTo>
                <a:lnTo>
                  <a:pt x="78914" y="467360"/>
                </a:lnTo>
                <a:lnTo>
                  <a:pt x="85645" y="462280"/>
                </a:lnTo>
                <a:lnTo>
                  <a:pt x="88185" y="455930"/>
                </a:lnTo>
                <a:lnTo>
                  <a:pt x="91711" y="441960"/>
                </a:lnTo>
                <a:lnTo>
                  <a:pt x="95821" y="430530"/>
                </a:lnTo>
                <a:lnTo>
                  <a:pt x="101097" y="420370"/>
                </a:lnTo>
                <a:lnTo>
                  <a:pt x="108124" y="411480"/>
                </a:lnTo>
                <a:lnTo>
                  <a:pt x="279877" y="411480"/>
                </a:lnTo>
                <a:lnTo>
                  <a:pt x="277558" y="407670"/>
                </a:lnTo>
                <a:lnTo>
                  <a:pt x="277320" y="406400"/>
                </a:lnTo>
                <a:lnTo>
                  <a:pt x="212518" y="406400"/>
                </a:lnTo>
                <a:lnTo>
                  <a:pt x="204898" y="398780"/>
                </a:lnTo>
                <a:lnTo>
                  <a:pt x="204898" y="379730"/>
                </a:lnTo>
                <a:lnTo>
                  <a:pt x="212518" y="372110"/>
                </a:lnTo>
                <a:lnTo>
                  <a:pt x="277453" y="372110"/>
                </a:lnTo>
                <a:lnTo>
                  <a:pt x="277987" y="369570"/>
                </a:lnTo>
                <a:lnTo>
                  <a:pt x="288750" y="354330"/>
                </a:lnTo>
                <a:lnTo>
                  <a:pt x="304418" y="342900"/>
                </a:lnTo>
                <a:close/>
              </a:path>
              <a:path w="579120" h="572769">
                <a:moveTo>
                  <a:pt x="502840" y="339090"/>
                </a:moveTo>
                <a:lnTo>
                  <a:pt x="323135" y="339090"/>
                </a:lnTo>
                <a:lnTo>
                  <a:pt x="343376" y="342900"/>
                </a:lnTo>
                <a:lnTo>
                  <a:pt x="359425" y="354330"/>
                </a:lnTo>
                <a:lnTo>
                  <a:pt x="369998" y="369570"/>
                </a:lnTo>
                <a:lnTo>
                  <a:pt x="373808" y="388620"/>
                </a:lnTo>
                <a:lnTo>
                  <a:pt x="369784" y="407670"/>
                </a:lnTo>
                <a:lnTo>
                  <a:pt x="358854" y="424180"/>
                </a:lnTo>
                <a:lnTo>
                  <a:pt x="342733" y="435610"/>
                </a:lnTo>
                <a:lnTo>
                  <a:pt x="323135" y="439420"/>
                </a:lnTo>
                <a:lnTo>
                  <a:pt x="447139" y="439420"/>
                </a:lnTo>
                <a:lnTo>
                  <a:pt x="453112" y="433070"/>
                </a:lnTo>
                <a:lnTo>
                  <a:pt x="460422" y="425450"/>
                </a:lnTo>
                <a:lnTo>
                  <a:pt x="467447" y="416560"/>
                </a:lnTo>
                <a:lnTo>
                  <a:pt x="473757" y="408940"/>
                </a:lnTo>
                <a:lnTo>
                  <a:pt x="545893" y="408940"/>
                </a:lnTo>
                <a:lnTo>
                  <a:pt x="552584" y="405130"/>
                </a:lnTo>
                <a:lnTo>
                  <a:pt x="556656" y="400050"/>
                </a:lnTo>
                <a:lnTo>
                  <a:pt x="558395" y="393700"/>
                </a:lnTo>
                <a:lnTo>
                  <a:pt x="558147" y="388620"/>
                </a:lnTo>
                <a:lnTo>
                  <a:pt x="558085" y="387350"/>
                </a:lnTo>
                <a:lnTo>
                  <a:pt x="557178" y="381000"/>
                </a:lnTo>
                <a:lnTo>
                  <a:pt x="494204" y="381000"/>
                </a:lnTo>
                <a:lnTo>
                  <a:pt x="488997" y="379730"/>
                </a:lnTo>
                <a:lnTo>
                  <a:pt x="493357" y="368300"/>
                </a:lnTo>
                <a:lnTo>
                  <a:pt x="497109" y="358140"/>
                </a:lnTo>
                <a:lnTo>
                  <a:pt x="500266" y="349250"/>
                </a:lnTo>
                <a:lnTo>
                  <a:pt x="502840" y="339090"/>
                </a:lnTo>
                <a:close/>
              </a:path>
              <a:path w="579120" h="572769">
                <a:moveTo>
                  <a:pt x="545893" y="408940"/>
                </a:moveTo>
                <a:lnTo>
                  <a:pt x="473757" y="408940"/>
                </a:lnTo>
                <a:lnTo>
                  <a:pt x="481387" y="411480"/>
                </a:lnTo>
                <a:lnTo>
                  <a:pt x="496314" y="414020"/>
                </a:lnTo>
                <a:lnTo>
                  <a:pt x="503729" y="414020"/>
                </a:lnTo>
                <a:lnTo>
                  <a:pt x="545893" y="408940"/>
                </a:lnTo>
                <a:close/>
              </a:path>
              <a:path w="579120" h="572769">
                <a:moveTo>
                  <a:pt x="277453" y="372110"/>
                </a:moveTo>
                <a:lnTo>
                  <a:pt x="230933" y="372110"/>
                </a:lnTo>
                <a:lnTo>
                  <a:pt x="238680" y="379730"/>
                </a:lnTo>
                <a:lnTo>
                  <a:pt x="238680" y="398780"/>
                </a:lnTo>
                <a:lnTo>
                  <a:pt x="230933" y="406400"/>
                </a:lnTo>
                <a:lnTo>
                  <a:pt x="277320" y="406400"/>
                </a:lnTo>
                <a:lnTo>
                  <a:pt x="273986" y="388620"/>
                </a:lnTo>
                <a:lnTo>
                  <a:pt x="277453" y="372110"/>
                </a:lnTo>
                <a:close/>
              </a:path>
              <a:path w="579120" h="572769">
                <a:moveTo>
                  <a:pt x="221553" y="266700"/>
                </a:moveTo>
                <a:lnTo>
                  <a:pt x="69770" y="266700"/>
                </a:lnTo>
                <a:lnTo>
                  <a:pt x="69770" y="273050"/>
                </a:lnTo>
                <a:lnTo>
                  <a:pt x="68119" y="280670"/>
                </a:lnTo>
                <a:lnTo>
                  <a:pt x="68119" y="302260"/>
                </a:lnTo>
                <a:lnTo>
                  <a:pt x="69770" y="309880"/>
                </a:lnTo>
                <a:lnTo>
                  <a:pt x="52242" y="318770"/>
                </a:lnTo>
                <a:lnTo>
                  <a:pt x="38036" y="328930"/>
                </a:lnTo>
                <a:lnTo>
                  <a:pt x="25854" y="342900"/>
                </a:lnTo>
                <a:lnTo>
                  <a:pt x="14398" y="358140"/>
                </a:lnTo>
                <a:lnTo>
                  <a:pt x="11469" y="363220"/>
                </a:lnTo>
                <a:lnTo>
                  <a:pt x="11541" y="369570"/>
                </a:lnTo>
                <a:lnTo>
                  <a:pt x="14184" y="375920"/>
                </a:lnTo>
                <a:lnTo>
                  <a:pt x="18970" y="381000"/>
                </a:lnTo>
                <a:lnTo>
                  <a:pt x="22272" y="383540"/>
                </a:lnTo>
                <a:lnTo>
                  <a:pt x="25955" y="384810"/>
                </a:lnTo>
                <a:lnTo>
                  <a:pt x="34591" y="384810"/>
                </a:lnTo>
                <a:lnTo>
                  <a:pt x="39417" y="382270"/>
                </a:lnTo>
                <a:lnTo>
                  <a:pt x="42084" y="377190"/>
                </a:lnTo>
                <a:lnTo>
                  <a:pt x="49916" y="365760"/>
                </a:lnTo>
                <a:lnTo>
                  <a:pt x="57785" y="355600"/>
                </a:lnTo>
                <a:lnTo>
                  <a:pt x="66248" y="347980"/>
                </a:lnTo>
                <a:lnTo>
                  <a:pt x="75866" y="342900"/>
                </a:lnTo>
                <a:lnTo>
                  <a:pt x="304418" y="342900"/>
                </a:lnTo>
                <a:lnTo>
                  <a:pt x="323135" y="339090"/>
                </a:lnTo>
                <a:lnTo>
                  <a:pt x="504364" y="339090"/>
                </a:lnTo>
                <a:lnTo>
                  <a:pt x="522916" y="336550"/>
                </a:lnTo>
                <a:lnTo>
                  <a:pt x="539718" y="331470"/>
                </a:lnTo>
                <a:lnTo>
                  <a:pt x="555353" y="322580"/>
                </a:lnTo>
                <a:lnTo>
                  <a:pt x="570404" y="311150"/>
                </a:lnTo>
                <a:lnTo>
                  <a:pt x="574531" y="307340"/>
                </a:lnTo>
                <a:lnTo>
                  <a:pt x="507539" y="307340"/>
                </a:lnTo>
                <a:lnTo>
                  <a:pt x="507539" y="303530"/>
                </a:lnTo>
                <a:lnTo>
                  <a:pt x="144954" y="303530"/>
                </a:lnTo>
                <a:lnTo>
                  <a:pt x="137334" y="295910"/>
                </a:lnTo>
                <a:lnTo>
                  <a:pt x="137334" y="278130"/>
                </a:lnTo>
                <a:lnTo>
                  <a:pt x="144954" y="270510"/>
                </a:lnTo>
                <a:lnTo>
                  <a:pt x="224038" y="270510"/>
                </a:lnTo>
                <a:lnTo>
                  <a:pt x="221553" y="266700"/>
                </a:lnTo>
                <a:close/>
              </a:path>
              <a:path w="579120" h="572769">
                <a:moveTo>
                  <a:pt x="548433" y="374650"/>
                </a:moveTo>
                <a:lnTo>
                  <a:pt x="536622" y="374650"/>
                </a:lnTo>
                <a:lnTo>
                  <a:pt x="527756" y="377190"/>
                </a:lnTo>
                <a:lnTo>
                  <a:pt x="519509" y="379730"/>
                </a:lnTo>
                <a:lnTo>
                  <a:pt x="511690" y="381000"/>
                </a:lnTo>
                <a:lnTo>
                  <a:pt x="557178" y="381000"/>
                </a:lnTo>
                <a:lnTo>
                  <a:pt x="556815" y="378460"/>
                </a:lnTo>
                <a:lnTo>
                  <a:pt x="548433" y="374650"/>
                </a:lnTo>
                <a:close/>
              </a:path>
              <a:path w="579120" h="572769">
                <a:moveTo>
                  <a:pt x="567356" y="283210"/>
                </a:moveTo>
                <a:lnTo>
                  <a:pt x="558593" y="283210"/>
                </a:lnTo>
                <a:lnTo>
                  <a:pt x="555037" y="284480"/>
                </a:lnTo>
                <a:lnTo>
                  <a:pt x="551989" y="287020"/>
                </a:lnTo>
                <a:lnTo>
                  <a:pt x="540704" y="294640"/>
                </a:lnTo>
                <a:lnTo>
                  <a:pt x="529716" y="300990"/>
                </a:lnTo>
                <a:lnTo>
                  <a:pt x="518753" y="306070"/>
                </a:lnTo>
                <a:lnTo>
                  <a:pt x="507539" y="307340"/>
                </a:lnTo>
                <a:lnTo>
                  <a:pt x="574531" y="307340"/>
                </a:lnTo>
                <a:lnTo>
                  <a:pt x="575907" y="306070"/>
                </a:lnTo>
                <a:lnTo>
                  <a:pt x="578516" y="300990"/>
                </a:lnTo>
                <a:lnTo>
                  <a:pt x="578353" y="297180"/>
                </a:lnTo>
                <a:lnTo>
                  <a:pt x="578244" y="294640"/>
                </a:lnTo>
                <a:lnTo>
                  <a:pt x="575103" y="288290"/>
                </a:lnTo>
                <a:lnTo>
                  <a:pt x="572309" y="285750"/>
                </a:lnTo>
                <a:lnTo>
                  <a:pt x="567356" y="283210"/>
                </a:lnTo>
                <a:close/>
              </a:path>
              <a:path w="579120" h="572769">
                <a:moveTo>
                  <a:pt x="224038" y="270510"/>
                </a:moveTo>
                <a:lnTo>
                  <a:pt x="163369" y="270510"/>
                </a:lnTo>
                <a:lnTo>
                  <a:pt x="171116" y="278130"/>
                </a:lnTo>
                <a:lnTo>
                  <a:pt x="171116" y="295910"/>
                </a:lnTo>
                <a:lnTo>
                  <a:pt x="163369" y="303530"/>
                </a:lnTo>
                <a:lnTo>
                  <a:pt x="289353" y="303530"/>
                </a:lnTo>
                <a:lnTo>
                  <a:pt x="256708" y="297180"/>
                </a:lnTo>
                <a:lnTo>
                  <a:pt x="229838" y="279400"/>
                </a:lnTo>
                <a:lnTo>
                  <a:pt x="224038" y="270510"/>
                </a:lnTo>
                <a:close/>
              </a:path>
              <a:path w="579120" h="572769">
                <a:moveTo>
                  <a:pt x="447514" y="134620"/>
                </a:moveTo>
                <a:lnTo>
                  <a:pt x="289353" y="134620"/>
                </a:lnTo>
                <a:lnTo>
                  <a:pt x="321998" y="140970"/>
                </a:lnTo>
                <a:lnTo>
                  <a:pt x="348868" y="160020"/>
                </a:lnTo>
                <a:lnTo>
                  <a:pt x="367095" y="186690"/>
                </a:lnTo>
                <a:lnTo>
                  <a:pt x="373808" y="219710"/>
                </a:lnTo>
                <a:lnTo>
                  <a:pt x="367309" y="251460"/>
                </a:lnTo>
                <a:lnTo>
                  <a:pt x="349440" y="279400"/>
                </a:lnTo>
                <a:lnTo>
                  <a:pt x="322641" y="297180"/>
                </a:lnTo>
                <a:lnTo>
                  <a:pt x="289353" y="303530"/>
                </a:lnTo>
                <a:lnTo>
                  <a:pt x="415337" y="303530"/>
                </a:lnTo>
                <a:lnTo>
                  <a:pt x="407590" y="295910"/>
                </a:lnTo>
                <a:lnTo>
                  <a:pt x="407590" y="278130"/>
                </a:lnTo>
                <a:lnTo>
                  <a:pt x="415337" y="270510"/>
                </a:lnTo>
                <a:lnTo>
                  <a:pt x="508703" y="270510"/>
                </a:lnTo>
                <a:lnTo>
                  <a:pt x="507539" y="264160"/>
                </a:lnTo>
                <a:lnTo>
                  <a:pt x="525637" y="255270"/>
                </a:lnTo>
                <a:lnTo>
                  <a:pt x="539734" y="245110"/>
                </a:lnTo>
                <a:lnTo>
                  <a:pt x="551545" y="231140"/>
                </a:lnTo>
                <a:lnTo>
                  <a:pt x="502840" y="231140"/>
                </a:lnTo>
                <a:lnTo>
                  <a:pt x="499362" y="220980"/>
                </a:lnTo>
                <a:lnTo>
                  <a:pt x="495585" y="210820"/>
                </a:lnTo>
                <a:lnTo>
                  <a:pt x="491214" y="200660"/>
                </a:lnTo>
                <a:lnTo>
                  <a:pt x="485949" y="191770"/>
                </a:lnTo>
                <a:lnTo>
                  <a:pt x="499741" y="177800"/>
                </a:lnTo>
                <a:lnTo>
                  <a:pt x="509603" y="162560"/>
                </a:lnTo>
                <a:lnTo>
                  <a:pt x="469058" y="162560"/>
                </a:lnTo>
                <a:lnTo>
                  <a:pt x="463059" y="153670"/>
                </a:lnTo>
                <a:lnTo>
                  <a:pt x="456596" y="144780"/>
                </a:lnTo>
                <a:lnTo>
                  <a:pt x="449824" y="137160"/>
                </a:lnTo>
                <a:lnTo>
                  <a:pt x="447514" y="134620"/>
                </a:lnTo>
                <a:close/>
              </a:path>
              <a:path w="579120" h="572769">
                <a:moveTo>
                  <a:pt x="508703" y="270510"/>
                </a:moveTo>
                <a:lnTo>
                  <a:pt x="435276" y="270510"/>
                </a:lnTo>
                <a:lnTo>
                  <a:pt x="442896" y="278130"/>
                </a:lnTo>
                <a:lnTo>
                  <a:pt x="442896" y="295910"/>
                </a:lnTo>
                <a:lnTo>
                  <a:pt x="435276" y="303530"/>
                </a:lnTo>
                <a:lnTo>
                  <a:pt x="507539" y="303530"/>
                </a:lnTo>
                <a:lnTo>
                  <a:pt x="507539" y="300990"/>
                </a:lnTo>
                <a:lnTo>
                  <a:pt x="508936" y="293370"/>
                </a:lnTo>
                <a:lnTo>
                  <a:pt x="508936" y="271780"/>
                </a:lnTo>
                <a:lnTo>
                  <a:pt x="508703" y="270510"/>
                </a:lnTo>
                <a:close/>
              </a:path>
              <a:path w="579120" h="572769">
                <a:moveTo>
                  <a:pt x="210578" y="191770"/>
                </a:moveTo>
                <a:lnTo>
                  <a:pt x="79168" y="191770"/>
                </a:lnTo>
                <a:lnTo>
                  <a:pt x="84248" y="193040"/>
                </a:lnTo>
                <a:lnTo>
                  <a:pt x="89709" y="194310"/>
                </a:lnTo>
                <a:lnTo>
                  <a:pt x="85135" y="204470"/>
                </a:lnTo>
                <a:lnTo>
                  <a:pt x="81025" y="214630"/>
                </a:lnTo>
                <a:lnTo>
                  <a:pt x="77797" y="224790"/>
                </a:lnTo>
                <a:lnTo>
                  <a:pt x="75866" y="234950"/>
                </a:lnTo>
                <a:lnTo>
                  <a:pt x="57052" y="236220"/>
                </a:lnTo>
                <a:lnTo>
                  <a:pt x="6778" y="259080"/>
                </a:lnTo>
                <a:lnTo>
                  <a:pt x="0" y="270510"/>
                </a:lnTo>
                <a:lnTo>
                  <a:pt x="438" y="276860"/>
                </a:lnTo>
                <a:lnTo>
                  <a:pt x="3603" y="281940"/>
                </a:lnTo>
                <a:lnTo>
                  <a:pt x="6524" y="287020"/>
                </a:lnTo>
                <a:lnTo>
                  <a:pt x="11985" y="290830"/>
                </a:lnTo>
                <a:lnTo>
                  <a:pt x="20621" y="290830"/>
                </a:lnTo>
                <a:lnTo>
                  <a:pt x="23923" y="289560"/>
                </a:lnTo>
                <a:lnTo>
                  <a:pt x="26717" y="287020"/>
                </a:lnTo>
                <a:lnTo>
                  <a:pt x="37766" y="278130"/>
                </a:lnTo>
                <a:lnTo>
                  <a:pt x="48244" y="271780"/>
                </a:lnTo>
                <a:lnTo>
                  <a:pt x="58721" y="267970"/>
                </a:lnTo>
                <a:lnTo>
                  <a:pt x="69770" y="266700"/>
                </a:lnTo>
                <a:lnTo>
                  <a:pt x="221553" y="266700"/>
                </a:lnTo>
                <a:lnTo>
                  <a:pt x="211611" y="251460"/>
                </a:lnTo>
                <a:lnTo>
                  <a:pt x="204898" y="219710"/>
                </a:lnTo>
                <a:lnTo>
                  <a:pt x="210578" y="191770"/>
                </a:lnTo>
                <a:close/>
              </a:path>
              <a:path w="579120" h="572769">
                <a:moveTo>
                  <a:pt x="553005" y="189230"/>
                </a:moveTo>
                <a:lnTo>
                  <a:pt x="544877" y="189230"/>
                </a:lnTo>
                <a:lnTo>
                  <a:pt x="540305" y="191770"/>
                </a:lnTo>
                <a:lnTo>
                  <a:pt x="536622" y="196850"/>
                </a:lnTo>
                <a:lnTo>
                  <a:pt x="528575" y="208280"/>
                </a:lnTo>
                <a:lnTo>
                  <a:pt x="520350" y="218440"/>
                </a:lnTo>
                <a:lnTo>
                  <a:pt x="511815" y="226060"/>
                </a:lnTo>
                <a:lnTo>
                  <a:pt x="502840" y="231140"/>
                </a:lnTo>
                <a:lnTo>
                  <a:pt x="551545" y="231140"/>
                </a:lnTo>
                <a:lnTo>
                  <a:pt x="562784" y="215900"/>
                </a:lnTo>
                <a:lnTo>
                  <a:pt x="565951" y="209550"/>
                </a:lnTo>
                <a:lnTo>
                  <a:pt x="566404" y="204470"/>
                </a:lnTo>
                <a:lnTo>
                  <a:pt x="564284" y="198120"/>
                </a:lnTo>
                <a:lnTo>
                  <a:pt x="559736" y="193040"/>
                </a:lnTo>
                <a:lnTo>
                  <a:pt x="556434" y="190500"/>
                </a:lnTo>
                <a:lnTo>
                  <a:pt x="553005" y="189230"/>
                </a:lnTo>
                <a:close/>
              </a:path>
              <a:path w="579120" h="572769">
                <a:moveTo>
                  <a:pt x="79035" y="160020"/>
                </a:moveTo>
                <a:lnTo>
                  <a:pt x="61382" y="160020"/>
                </a:lnTo>
                <a:lnTo>
                  <a:pt x="41733" y="162560"/>
                </a:lnTo>
                <a:lnTo>
                  <a:pt x="31289" y="165100"/>
                </a:lnTo>
                <a:lnTo>
                  <a:pt x="25479" y="167640"/>
                </a:lnTo>
                <a:lnTo>
                  <a:pt x="21859" y="172720"/>
                </a:lnTo>
                <a:lnTo>
                  <a:pt x="20288" y="180340"/>
                </a:lnTo>
                <a:lnTo>
                  <a:pt x="20621" y="186690"/>
                </a:lnTo>
                <a:lnTo>
                  <a:pt x="21764" y="194310"/>
                </a:lnTo>
                <a:lnTo>
                  <a:pt x="27733" y="198120"/>
                </a:lnTo>
                <a:lnTo>
                  <a:pt x="42084" y="198120"/>
                </a:lnTo>
                <a:lnTo>
                  <a:pt x="50708" y="195580"/>
                </a:lnTo>
                <a:lnTo>
                  <a:pt x="73961" y="191770"/>
                </a:lnTo>
                <a:lnTo>
                  <a:pt x="210578" y="191770"/>
                </a:lnTo>
                <a:lnTo>
                  <a:pt x="211611" y="186690"/>
                </a:lnTo>
                <a:lnTo>
                  <a:pt x="226366" y="165100"/>
                </a:lnTo>
                <a:lnTo>
                  <a:pt x="104949" y="165100"/>
                </a:lnTo>
                <a:lnTo>
                  <a:pt x="95883" y="162560"/>
                </a:lnTo>
                <a:lnTo>
                  <a:pt x="79035" y="160020"/>
                </a:lnTo>
                <a:close/>
              </a:path>
              <a:path w="579120" h="572769">
                <a:moveTo>
                  <a:pt x="89709" y="85090"/>
                </a:moveTo>
                <a:lnTo>
                  <a:pt x="80438" y="85090"/>
                </a:lnTo>
                <a:lnTo>
                  <a:pt x="72818" y="90170"/>
                </a:lnTo>
                <a:lnTo>
                  <a:pt x="69770" y="100330"/>
                </a:lnTo>
                <a:lnTo>
                  <a:pt x="69770" y="110490"/>
                </a:lnTo>
                <a:lnTo>
                  <a:pt x="75866" y="118110"/>
                </a:lnTo>
                <a:lnTo>
                  <a:pt x="85010" y="119380"/>
                </a:lnTo>
                <a:lnTo>
                  <a:pt x="98911" y="120650"/>
                </a:lnTo>
                <a:lnTo>
                  <a:pt x="110966" y="123190"/>
                </a:lnTo>
                <a:lnTo>
                  <a:pt x="121568" y="127000"/>
                </a:lnTo>
                <a:lnTo>
                  <a:pt x="131111" y="133350"/>
                </a:lnTo>
                <a:lnTo>
                  <a:pt x="124255" y="140970"/>
                </a:lnTo>
                <a:lnTo>
                  <a:pt x="117506" y="148590"/>
                </a:lnTo>
                <a:lnTo>
                  <a:pt x="111019" y="157480"/>
                </a:lnTo>
                <a:lnTo>
                  <a:pt x="104949" y="165100"/>
                </a:lnTo>
                <a:lnTo>
                  <a:pt x="226366" y="165100"/>
                </a:lnTo>
                <a:lnTo>
                  <a:pt x="229838" y="160020"/>
                </a:lnTo>
                <a:lnTo>
                  <a:pt x="256708" y="140970"/>
                </a:lnTo>
                <a:lnTo>
                  <a:pt x="289353" y="134620"/>
                </a:lnTo>
                <a:lnTo>
                  <a:pt x="447514" y="134620"/>
                </a:lnTo>
                <a:lnTo>
                  <a:pt x="442896" y="129540"/>
                </a:lnTo>
                <a:lnTo>
                  <a:pt x="451280" y="113030"/>
                </a:lnTo>
                <a:lnTo>
                  <a:pt x="451758" y="110490"/>
                </a:lnTo>
                <a:lnTo>
                  <a:pt x="158797" y="110490"/>
                </a:lnTo>
                <a:lnTo>
                  <a:pt x="142394" y="97790"/>
                </a:lnTo>
                <a:lnTo>
                  <a:pt x="125396" y="90170"/>
                </a:lnTo>
                <a:lnTo>
                  <a:pt x="89709" y="85090"/>
                </a:lnTo>
                <a:close/>
              </a:path>
              <a:path w="579120" h="572769">
                <a:moveTo>
                  <a:pt x="512111" y="106680"/>
                </a:moveTo>
                <a:lnTo>
                  <a:pt x="499284" y="106680"/>
                </a:lnTo>
                <a:lnTo>
                  <a:pt x="491791" y="111760"/>
                </a:lnTo>
                <a:lnTo>
                  <a:pt x="490521" y="118110"/>
                </a:lnTo>
                <a:lnTo>
                  <a:pt x="486328" y="130810"/>
                </a:lnTo>
                <a:lnTo>
                  <a:pt x="482123" y="142240"/>
                </a:lnTo>
                <a:lnTo>
                  <a:pt x="476752" y="152400"/>
                </a:lnTo>
                <a:lnTo>
                  <a:pt x="469058" y="162560"/>
                </a:lnTo>
                <a:lnTo>
                  <a:pt x="509603" y="162560"/>
                </a:lnTo>
                <a:lnTo>
                  <a:pt x="516846" y="146050"/>
                </a:lnTo>
                <a:lnTo>
                  <a:pt x="522779" y="127000"/>
                </a:lnTo>
                <a:lnTo>
                  <a:pt x="524303" y="118110"/>
                </a:lnTo>
                <a:lnTo>
                  <a:pt x="519731" y="107950"/>
                </a:lnTo>
                <a:lnTo>
                  <a:pt x="512111" y="106680"/>
                </a:lnTo>
                <a:close/>
              </a:path>
              <a:path w="579120" h="572769">
                <a:moveTo>
                  <a:pt x="168449" y="26670"/>
                </a:moveTo>
                <a:lnTo>
                  <a:pt x="159432" y="26670"/>
                </a:lnTo>
                <a:lnTo>
                  <a:pt x="151812" y="30480"/>
                </a:lnTo>
                <a:lnTo>
                  <a:pt x="149526" y="38100"/>
                </a:lnTo>
                <a:lnTo>
                  <a:pt x="147718" y="44450"/>
                </a:lnTo>
                <a:lnTo>
                  <a:pt x="148780" y="50800"/>
                </a:lnTo>
                <a:lnTo>
                  <a:pt x="152151" y="55880"/>
                </a:lnTo>
                <a:lnTo>
                  <a:pt x="157273" y="59690"/>
                </a:lnTo>
                <a:lnTo>
                  <a:pt x="169320" y="64770"/>
                </a:lnTo>
                <a:lnTo>
                  <a:pt x="179927" y="72390"/>
                </a:lnTo>
                <a:lnTo>
                  <a:pt x="188795" y="80010"/>
                </a:lnTo>
                <a:lnTo>
                  <a:pt x="195627" y="88900"/>
                </a:lnTo>
                <a:lnTo>
                  <a:pt x="185604" y="93980"/>
                </a:lnTo>
                <a:lnTo>
                  <a:pt x="176117" y="99060"/>
                </a:lnTo>
                <a:lnTo>
                  <a:pt x="167177" y="104140"/>
                </a:lnTo>
                <a:lnTo>
                  <a:pt x="158797" y="110490"/>
                </a:lnTo>
                <a:lnTo>
                  <a:pt x="451758" y="110490"/>
                </a:lnTo>
                <a:lnTo>
                  <a:pt x="452237" y="107950"/>
                </a:lnTo>
                <a:lnTo>
                  <a:pt x="415337" y="107950"/>
                </a:lnTo>
                <a:lnTo>
                  <a:pt x="406955" y="102870"/>
                </a:lnTo>
                <a:lnTo>
                  <a:pt x="398002" y="96520"/>
                </a:lnTo>
                <a:lnTo>
                  <a:pt x="388477" y="91440"/>
                </a:lnTo>
                <a:lnTo>
                  <a:pt x="378380" y="87630"/>
                </a:lnTo>
                <a:lnTo>
                  <a:pt x="379712" y="76200"/>
                </a:lnTo>
                <a:lnTo>
                  <a:pt x="229409" y="76200"/>
                </a:lnTo>
                <a:lnTo>
                  <a:pt x="218199" y="59690"/>
                </a:lnTo>
                <a:lnTo>
                  <a:pt x="205073" y="46990"/>
                </a:lnTo>
                <a:lnTo>
                  <a:pt x="189922" y="36830"/>
                </a:lnTo>
                <a:lnTo>
                  <a:pt x="172640" y="27940"/>
                </a:lnTo>
                <a:lnTo>
                  <a:pt x="170735" y="27940"/>
                </a:lnTo>
                <a:lnTo>
                  <a:pt x="168449" y="26670"/>
                </a:lnTo>
                <a:close/>
              </a:path>
              <a:path w="579120" h="572769">
                <a:moveTo>
                  <a:pt x="444547" y="40640"/>
                </a:moveTo>
                <a:lnTo>
                  <a:pt x="426005" y="40640"/>
                </a:lnTo>
                <a:lnTo>
                  <a:pt x="419909" y="49530"/>
                </a:lnTo>
                <a:lnTo>
                  <a:pt x="419909" y="60960"/>
                </a:lnTo>
                <a:lnTo>
                  <a:pt x="420266" y="67310"/>
                </a:lnTo>
                <a:lnTo>
                  <a:pt x="420338" y="68580"/>
                </a:lnTo>
                <a:lnTo>
                  <a:pt x="420409" y="69850"/>
                </a:lnTo>
                <a:lnTo>
                  <a:pt x="420481" y="86360"/>
                </a:lnTo>
                <a:lnTo>
                  <a:pt x="418838" y="97790"/>
                </a:lnTo>
                <a:lnTo>
                  <a:pt x="415337" y="107950"/>
                </a:lnTo>
                <a:lnTo>
                  <a:pt x="452237" y="107950"/>
                </a:lnTo>
                <a:lnTo>
                  <a:pt x="454628" y="95250"/>
                </a:lnTo>
                <a:lnTo>
                  <a:pt x="454529" y="71120"/>
                </a:lnTo>
                <a:lnTo>
                  <a:pt x="453761" y="57150"/>
                </a:lnTo>
                <a:lnTo>
                  <a:pt x="453691" y="46990"/>
                </a:lnTo>
                <a:lnTo>
                  <a:pt x="444547" y="40640"/>
                </a:lnTo>
                <a:close/>
              </a:path>
              <a:path w="579120" h="572769">
                <a:moveTo>
                  <a:pt x="260524" y="0"/>
                </a:moveTo>
                <a:lnTo>
                  <a:pt x="252142" y="0"/>
                </a:lnTo>
                <a:lnTo>
                  <a:pt x="247824" y="1270"/>
                </a:lnTo>
                <a:lnTo>
                  <a:pt x="244776" y="3810"/>
                </a:lnTo>
                <a:lnTo>
                  <a:pt x="241347" y="8890"/>
                </a:lnTo>
                <a:lnTo>
                  <a:pt x="240204" y="16510"/>
                </a:lnTo>
                <a:lnTo>
                  <a:pt x="241347" y="22860"/>
                </a:lnTo>
                <a:lnTo>
                  <a:pt x="244776" y="26670"/>
                </a:lnTo>
                <a:lnTo>
                  <a:pt x="254299" y="36830"/>
                </a:lnTo>
                <a:lnTo>
                  <a:pt x="262096" y="46990"/>
                </a:lnTo>
                <a:lnTo>
                  <a:pt x="268154" y="57150"/>
                </a:lnTo>
                <a:lnTo>
                  <a:pt x="272462" y="67310"/>
                </a:lnTo>
                <a:lnTo>
                  <a:pt x="261842" y="68580"/>
                </a:lnTo>
                <a:lnTo>
                  <a:pt x="229409" y="76200"/>
                </a:lnTo>
                <a:lnTo>
                  <a:pt x="346249" y="76200"/>
                </a:lnTo>
                <a:lnTo>
                  <a:pt x="336724" y="73660"/>
                </a:lnTo>
                <a:lnTo>
                  <a:pt x="326628" y="71120"/>
                </a:lnTo>
                <a:lnTo>
                  <a:pt x="304720" y="68580"/>
                </a:lnTo>
                <a:lnTo>
                  <a:pt x="299358" y="49530"/>
                </a:lnTo>
                <a:lnTo>
                  <a:pt x="290877" y="33020"/>
                </a:lnTo>
                <a:lnTo>
                  <a:pt x="280110" y="19050"/>
                </a:lnTo>
                <a:lnTo>
                  <a:pt x="267890" y="3810"/>
                </a:lnTo>
                <a:lnTo>
                  <a:pt x="264842" y="1270"/>
                </a:lnTo>
                <a:lnTo>
                  <a:pt x="260524" y="0"/>
                </a:lnTo>
                <a:close/>
              </a:path>
              <a:path w="579120" h="572769">
                <a:moveTo>
                  <a:pt x="357044" y="5080"/>
                </a:moveTo>
                <a:lnTo>
                  <a:pt x="348154" y="5080"/>
                </a:lnTo>
                <a:lnTo>
                  <a:pt x="338026" y="10160"/>
                </a:lnTo>
                <a:lnTo>
                  <a:pt x="334692" y="15240"/>
                </a:lnTo>
                <a:lnTo>
                  <a:pt x="333644" y="22860"/>
                </a:lnTo>
                <a:lnTo>
                  <a:pt x="335454" y="30480"/>
                </a:lnTo>
                <a:lnTo>
                  <a:pt x="340784" y="41910"/>
                </a:lnTo>
                <a:lnTo>
                  <a:pt x="344852" y="53340"/>
                </a:lnTo>
                <a:lnTo>
                  <a:pt x="346920" y="64770"/>
                </a:lnTo>
                <a:lnTo>
                  <a:pt x="346771" y="67310"/>
                </a:lnTo>
                <a:lnTo>
                  <a:pt x="346696" y="68580"/>
                </a:lnTo>
                <a:lnTo>
                  <a:pt x="346622" y="69850"/>
                </a:lnTo>
                <a:lnTo>
                  <a:pt x="346547" y="71120"/>
                </a:lnTo>
                <a:lnTo>
                  <a:pt x="346473" y="72390"/>
                </a:lnTo>
                <a:lnTo>
                  <a:pt x="346398" y="73660"/>
                </a:lnTo>
                <a:lnTo>
                  <a:pt x="346324" y="74930"/>
                </a:lnTo>
                <a:lnTo>
                  <a:pt x="346249" y="76200"/>
                </a:lnTo>
                <a:lnTo>
                  <a:pt x="379712" y="76200"/>
                </a:lnTo>
                <a:lnTo>
                  <a:pt x="380601" y="68580"/>
                </a:lnTo>
                <a:lnTo>
                  <a:pt x="378618" y="50800"/>
                </a:lnTo>
                <a:lnTo>
                  <a:pt x="373469" y="33020"/>
                </a:lnTo>
                <a:lnTo>
                  <a:pt x="366188" y="13970"/>
                </a:lnTo>
                <a:lnTo>
                  <a:pt x="362886" y="8890"/>
                </a:lnTo>
                <a:lnTo>
                  <a:pt x="357044" y="5080"/>
                </a:lnTo>
                <a:close/>
              </a:path>
            </a:pathLst>
          </a:custGeom>
          <a:solidFill>
            <a:schemeClr val="tx1"/>
          </a:solidFill>
        </p:spPr>
        <p:txBody>
          <a:bodyPr wrap="square" lIns="0" tIns="0" rIns="0" bIns="0" rtlCol="0"/>
          <a:lstStyle>
            <a:defPPr>
              <a:defRPr kern="0"/>
            </a:defPPr>
          </a:lstStyle>
          <a:p>
            <a:endParaRPr/>
          </a:p>
        </p:txBody>
      </p:sp>
      <p:sp>
        <p:nvSpPr>
          <p:cNvPr id="5" name="Espace réservé du numéro de diapositive 4">
            <a:extLst>
              <a:ext uri="{FF2B5EF4-FFF2-40B4-BE49-F238E27FC236}">
                <a16:creationId xmlns:a16="http://schemas.microsoft.com/office/drawing/2014/main" id="{E1F7C922-CB36-8DC8-721E-2AE3C1013145}"/>
              </a:ext>
            </a:extLst>
          </p:cNvPr>
          <p:cNvSpPr>
            <a:spLocks noGrp="1"/>
          </p:cNvSpPr>
          <p:nvPr>
            <p:ph type="sldNum" sz="quarter" idx="12"/>
          </p:nvPr>
        </p:nvSpPr>
        <p:spPr>
          <a:xfrm>
            <a:off x="11441192" y="6256165"/>
            <a:ext cx="551167" cy="377825"/>
          </a:xfrm>
        </p:spPr>
        <p:txBody>
          <a:bodyPr/>
          <a:lstStyle/>
          <a:p>
            <a:fld id="{D57F1E4F-1CFF-5643-939E-217C01CDF565}" type="slidenum">
              <a:rPr lang="en-US" dirty="0"/>
              <a:pPr/>
              <a:t>3</a:t>
            </a:fld>
            <a:endParaRPr lang="fr-FR"/>
          </a:p>
        </p:txBody>
      </p:sp>
    </p:spTree>
    <p:extLst>
      <p:ext uri="{BB962C8B-B14F-4D97-AF65-F5344CB8AC3E}">
        <p14:creationId xmlns:p14="http://schemas.microsoft.com/office/powerpoint/2010/main" val="941426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C87646-2E0D-3C85-1425-561472BB4C9D}"/>
              </a:ext>
            </a:extLst>
          </p:cNvPr>
          <p:cNvSpPr>
            <a:spLocks noGrp="1"/>
          </p:cNvSpPr>
          <p:nvPr>
            <p:ph type="title"/>
          </p:nvPr>
        </p:nvSpPr>
        <p:spPr/>
        <p:txBody>
          <a:bodyPr/>
          <a:lstStyle/>
          <a:p>
            <a:r>
              <a:rPr lang="fr-FR">
                <a:ea typeface="Calibri Light"/>
                <a:cs typeface="Calibri Light"/>
              </a:rPr>
              <a:t>2 - Présentation de l'entreprise </a:t>
            </a:r>
            <a:endParaRPr lang="fr-FR"/>
          </a:p>
        </p:txBody>
      </p:sp>
      <p:sp>
        <p:nvSpPr>
          <p:cNvPr id="3" name="Espace réservé du contenu 2">
            <a:extLst>
              <a:ext uri="{FF2B5EF4-FFF2-40B4-BE49-F238E27FC236}">
                <a16:creationId xmlns:a16="http://schemas.microsoft.com/office/drawing/2014/main" id="{A28616BE-B7DB-A492-2E83-47A73C943548}"/>
              </a:ext>
            </a:extLst>
          </p:cNvPr>
          <p:cNvSpPr>
            <a:spLocks noGrp="1"/>
          </p:cNvSpPr>
          <p:nvPr>
            <p:ph idx="1"/>
          </p:nvPr>
        </p:nvSpPr>
        <p:spPr>
          <a:xfrm>
            <a:off x="445719" y="2204697"/>
            <a:ext cx="6143973" cy="4150173"/>
          </a:xfrm>
        </p:spPr>
        <p:txBody>
          <a:bodyPr>
            <a:normAutofit/>
          </a:bodyPr>
          <a:lstStyle/>
          <a:p>
            <a:pPr marL="0" indent="0">
              <a:buNone/>
            </a:pPr>
            <a:r>
              <a:rPr lang="fr-FR">
                <a:ea typeface="+mn-lt"/>
                <a:cs typeface="+mn-lt"/>
              </a:rPr>
              <a:t>Plaine Commune est un Établissement public territorial (EPT) qui regroupe 9 villes au nord de Paris</a:t>
            </a:r>
            <a:endParaRPr lang="fr-FR">
              <a:ea typeface="Calibri" panose="020F0502020204030204"/>
              <a:cs typeface="Calibri" panose="020F0502020204030204"/>
            </a:endParaRPr>
          </a:p>
          <a:p>
            <a:pPr marL="0" indent="0">
              <a:buNone/>
            </a:pPr>
            <a:endParaRPr lang="fr-FR">
              <a:ea typeface="+mn-lt"/>
              <a:cs typeface="+mn-lt"/>
            </a:endParaRPr>
          </a:p>
          <a:p>
            <a:pPr>
              <a:buClr>
                <a:srgbClr val="FFFFFF"/>
              </a:buClr>
            </a:pPr>
            <a:r>
              <a:rPr lang="fr-FR">
                <a:ea typeface="+mn-lt"/>
                <a:cs typeface="+mn-lt"/>
              </a:rPr>
              <a:t>Président : Mathieu Hanotin</a:t>
            </a:r>
            <a:endParaRPr lang="fr-FR">
              <a:ea typeface="Calibri" panose="020F0502020204030204"/>
              <a:cs typeface="Calibri" panose="020F0502020204030204"/>
            </a:endParaRPr>
          </a:p>
          <a:p>
            <a:pPr>
              <a:buClr>
                <a:srgbClr val="FFFFFF"/>
              </a:buClr>
            </a:pPr>
            <a:r>
              <a:rPr lang="fr-FR">
                <a:ea typeface="+mn-lt"/>
                <a:cs typeface="+mn-lt"/>
              </a:rPr>
              <a:t>- Siege Social : Saint-Denis 93200</a:t>
            </a:r>
            <a:endParaRPr lang="fr-FR"/>
          </a:p>
          <a:p>
            <a:pPr>
              <a:buClr>
                <a:srgbClr val="FFFFFF"/>
              </a:buClr>
            </a:pPr>
            <a:r>
              <a:rPr lang="fr-FR">
                <a:ea typeface="+mn-lt"/>
                <a:cs typeface="+mn-lt"/>
              </a:rPr>
              <a:t>Présentation :</a:t>
            </a:r>
            <a:endParaRPr lang="fr-FR">
              <a:ea typeface="Calibri" panose="020F0502020204030204"/>
              <a:cs typeface="Calibri" panose="020F0502020204030204"/>
            </a:endParaRPr>
          </a:p>
          <a:p>
            <a:pPr>
              <a:buClr>
                <a:srgbClr val="FFFFFF"/>
              </a:buClr>
            </a:pPr>
            <a:endParaRPr lang="fr-FR"/>
          </a:p>
          <a:p>
            <a:pPr>
              <a:buClr>
                <a:srgbClr val="FFFFFF"/>
              </a:buClr>
            </a:pPr>
            <a:r>
              <a:rPr lang="fr-FR">
                <a:ea typeface="+mn-lt"/>
                <a:cs typeface="+mn-lt"/>
              </a:rPr>
              <a:t>Salariés : plus de 2000</a:t>
            </a:r>
            <a:endParaRPr lang="fr-FR"/>
          </a:p>
          <a:p>
            <a:pPr>
              <a:buClr>
                <a:srgbClr val="FFFFFF"/>
              </a:buClr>
            </a:pPr>
            <a:r>
              <a:rPr lang="fr-FR">
                <a:ea typeface="+mn-lt"/>
                <a:cs typeface="+mn-lt"/>
              </a:rPr>
              <a:t>Alternants : plus de 50</a:t>
            </a:r>
            <a:endParaRPr lang="fr-FR"/>
          </a:p>
          <a:p>
            <a:pPr>
              <a:buClr>
                <a:srgbClr val="FFFFFF"/>
              </a:buClr>
            </a:pPr>
            <a:r>
              <a:rPr lang="fr-FR">
                <a:ea typeface="+mn-lt"/>
                <a:cs typeface="+mn-lt"/>
              </a:rPr>
              <a:t>Stagiaires : plus de 50</a:t>
            </a:r>
            <a:endParaRPr lang="fr-FR"/>
          </a:p>
        </p:txBody>
      </p:sp>
      <p:pic>
        <p:nvPicPr>
          <p:cNvPr id="4" name="Image 3" descr="Une image contenant texte, diagramme, capture d’écran, carte&#10;&#10;Le contenu généré par l’IA peut être incorrect.">
            <a:extLst>
              <a:ext uri="{FF2B5EF4-FFF2-40B4-BE49-F238E27FC236}">
                <a16:creationId xmlns:a16="http://schemas.microsoft.com/office/drawing/2014/main" id="{56E4AE97-49D6-EB8B-A936-F669BD1F36A1}"/>
              </a:ext>
            </a:extLst>
          </p:cNvPr>
          <p:cNvPicPr>
            <a:picLocks noChangeAspect="1"/>
          </p:cNvPicPr>
          <p:nvPr/>
        </p:nvPicPr>
        <p:blipFill>
          <a:blip r:embed="rId2"/>
          <a:stretch>
            <a:fillRect/>
          </a:stretch>
        </p:blipFill>
        <p:spPr>
          <a:xfrm>
            <a:off x="6839472" y="2831926"/>
            <a:ext cx="5350179" cy="4022942"/>
          </a:xfrm>
          <a:prstGeom prst="rect">
            <a:avLst/>
          </a:prstGeom>
        </p:spPr>
      </p:pic>
      <p:sp>
        <p:nvSpPr>
          <p:cNvPr id="6" name="Espace réservé du numéro de diapositive 5">
            <a:extLst>
              <a:ext uri="{FF2B5EF4-FFF2-40B4-BE49-F238E27FC236}">
                <a16:creationId xmlns:a16="http://schemas.microsoft.com/office/drawing/2014/main" id="{5B25C52E-3FB4-6F9A-933E-C8B5938171D1}"/>
              </a:ext>
            </a:extLst>
          </p:cNvPr>
          <p:cNvSpPr>
            <a:spLocks noGrp="1"/>
          </p:cNvSpPr>
          <p:nvPr>
            <p:ph type="sldNum" sz="quarter" idx="12"/>
          </p:nvPr>
        </p:nvSpPr>
        <p:spPr>
          <a:xfrm>
            <a:off x="11514638" y="6357153"/>
            <a:ext cx="551167" cy="377825"/>
          </a:xfrm>
        </p:spPr>
        <p:txBody>
          <a:bodyPr/>
          <a:lstStyle/>
          <a:p>
            <a:fld id="{D57F1E4F-1CFF-5643-939E-217C01CDF565}" type="slidenum">
              <a:rPr lang="en-US" dirty="0"/>
              <a:pPr/>
              <a:t>4</a:t>
            </a:fld>
            <a:endParaRPr lang="fr-FR"/>
          </a:p>
        </p:txBody>
      </p:sp>
    </p:spTree>
    <p:extLst>
      <p:ext uri="{BB962C8B-B14F-4D97-AF65-F5344CB8AC3E}">
        <p14:creationId xmlns:p14="http://schemas.microsoft.com/office/powerpoint/2010/main" val="1931870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3911261" y="340549"/>
            <a:ext cx="4366260" cy="1155017"/>
          </a:xfrm>
          <a:prstGeom prst="rect">
            <a:avLst/>
          </a:prstGeom>
        </p:spPr>
        <p:txBody>
          <a:bodyPr vert="horz" wrap="square" lIns="0" tIns="16087" rIns="0" bIns="0" rtlCol="0">
            <a:spAutoFit/>
          </a:bodyPr>
          <a:lstStyle/>
          <a:p>
            <a:pPr marL="16510">
              <a:lnSpc>
                <a:spcPct val="100000"/>
              </a:lnSpc>
              <a:spcBef>
                <a:spcPts val="127"/>
              </a:spcBef>
            </a:pPr>
            <a:r>
              <a:rPr sz="3700" spc="-147">
                <a:solidFill>
                  <a:schemeClr val="tx1"/>
                </a:solidFill>
              </a:rPr>
              <a:t>Activités</a:t>
            </a:r>
            <a:r>
              <a:rPr sz="3700" spc="-93">
                <a:solidFill>
                  <a:schemeClr val="tx1"/>
                </a:solidFill>
              </a:rPr>
              <a:t> </a:t>
            </a:r>
            <a:r>
              <a:rPr sz="3700" spc="-67">
                <a:solidFill>
                  <a:schemeClr val="tx1"/>
                </a:solidFill>
              </a:rPr>
              <a:t>et</a:t>
            </a:r>
            <a:r>
              <a:rPr sz="3700" spc="-120">
                <a:solidFill>
                  <a:schemeClr val="tx1"/>
                </a:solidFill>
              </a:rPr>
              <a:t> </a:t>
            </a:r>
            <a:r>
              <a:rPr sz="3700" spc="-133">
                <a:solidFill>
                  <a:schemeClr val="tx1"/>
                </a:solidFill>
              </a:rPr>
              <a:t>chiffres</a:t>
            </a:r>
            <a:endParaRPr lang="fr-FR" sz="3700" spc="-133">
              <a:solidFill>
                <a:schemeClr val="tx1"/>
              </a:solidFill>
            </a:endParaRPr>
          </a:p>
        </p:txBody>
      </p:sp>
      <p:pic>
        <p:nvPicPr>
          <p:cNvPr id="3" name="object 3"/>
          <p:cNvPicPr/>
          <p:nvPr/>
        </p:nvPicPr>
        <p:blipFill>
          <a:blip r:embed="rId2" cstate="print"/>
          <a:stretch>
            <a:fillRect/>
          </a:stretch>
        </p:blipFill>
        <p:spPr>
          <a:xfrm>
            <a:off x="2036063" y="2377439"/>
            <a:ext cx="8119872" cy="4293616"/>
          </a:xfrm>
          <a:prstGeom prst="rect">
            <a:avLst/>
          </a:prstGeom>
        </p:spPr>
      </p:pic>
      <p:sp>
        <p:nvSpPr>
          <p:cNvPr id="4" name="object 4"/>
          <p:cNvSpPr txBox="1"/>
          <p:nvPr/>
        </p:nvSpPr>
        <p:spPr>
          <a:xfrm>
            <a:off x="1065310" y="1563115"/>
            <a:ext cx="7734300" cy="562187"/>
          </a:xfrm>
          <a:prstGeom prst="rect">
            <a:avLst/>
          </a:prstGeom>
        </p:spPr>
        <p:txBody>
          <a:bodyPr vert="horz" wrap="square" lIns="0" tIns="16087" rIns="0" bIns="0" rtlCol="0">
            <a:spAutoFit/>
          </a:bodyPr>
          <a:lstStyle/>
          <a:p>
            <a:pPr marL="16933">
              <a:lnSpc>
                <a:spcPct val="100000"/>
              </a:lnSpc>
              <a:spcBef>
                <a:spcPts val="127"/>
              </a:spcBef>
            </a:pPr>
            <a:r>
              <a:rPr sz="1733">
                <a:latin typeface="Arial MT"/>
                <a:cs typeface="Arial MT"/>
              </a:rPr>
              <a:t>Tous</a:t>
            </a:r>
            <a:r>
              <a:rPr sz="1733" spc="100">
                <a:latin typeface="Arial MT"/>
                <a:cs typeface="Arial MT"/>
              </a:rPr>
              <a:t> </a:t>
            </a:r>
            <a:r>
              <a:rPr sz="1733">
                <a:latin typeface="Arial MT"/>
                <a:cs typeface="Arial MT"/>
              </a:rPr>
              <a:t>budgets</a:t>
            </a:r>
            <a:r>
              <a:rPr sz="1733" spc="100">
                <a:latin typeface="Arial MT"/>
                <a:cs typeface="Arial MT"/>
              </a:rPr>
              <a:t> </a:t>
            </a:r>
            <a:r>
              <a:rPr sz="1733">
                <a:latin typeface="Arial MT"/>
                <a:cs typeface="Arial MT"/>
              </a:rPr>
              <a:t>confondus,</a:t>
            </a:r>
            <a:r>
              <a:rPr sz="1733" spc="93">
                <a:latin typeface="Arial MT"/>
                <a:cs typeface="Arial MT"/>
              </a:rPr>
              <a:t> </a:t>
            </a:r>
            <a:r>
              <a:rPr sz="1733">
                <a:latin typeface="Arial MT"/>
                <a:cs typeface="Arial MT"/>
              </a:rPr>
              <a:t>Plaine</a:t>
            </a:r>
            <a:r>
              <a:rPr sz="1733" spc="107">
                <a:latin typeface="Arial MT"/>
                <a:cs typeface="Arial MT"/>
              </a:rPr>
              <a:t> </a:t>
            </a:r>
            <a:r>
              <a:rPr sz="1733">
                <a:latin typeface="Arial MT"/>
                <a:cs typeface="Arial MT"/>
              </a:rPr>
              <a:t>Commune</a:t>
            </a:r>
            <a:r>
              <a:rPr sz="1733" spc="93">
                <a:latin typeface="Arial MT"/>
                <a:cs typeface="Arial MT"/>
              </a:rPr>
              <a:t> </a:t>
            </a:r>
            <a:r>
              <a:rPr sz="1733">
                <a:latin typeface="Arial MT"/>
                <a:cs typeface="Arial MT"/>
              </a:rPr>
              <a:t>prévoit</a:t>
            </a:r>
            <a:r>
              <a:rPr sz="1733" spc="140">
                <a:latin typeface="Arial MT"/>
                <a:cs typeface="Arial MT"/>
              </a:rPr>
              <a:t> </a:t>
            </a:r>
            <a:r>
              <a:rPr sz="1733">
                <a:latin typeface="Arial MT"/>
                <a:cs typeface="Arial MT"/>
              </a:rPr>
              <a:t>de</a:t>
            </a:r>
            <a:r>
              <a:rPr sz="1733" spc="93">
                <a:latin typeface="Arial MT"/>
                <a:cs typeface="Arial MT"/>
              </a:rPr>
              <a:t> </a:t>
            </a:r>
            <a:r>
              <a:rPr sz="1733">
                <a:latin typeface="Arial MT"/>
                <a:cs typeface="Arial MT"/>
              </a:rPr>
              <a:t>dépenser</a:t>
            </a:r>
            <a:r>
              <a:rPr sz="1733" spc="113">
                <a:latin typeface="Arial MT"/>
                <a:cs typeface="Arial MT"/>
              </a:rPr>
              <a:t> </a:t>
            </a:r>
            <a:r>
              <a:rPr sz="1733">
                <a:latin typeface="Arial MT"/>
                <a:cs typeface="Arial MT"/>
              </a:rPr>
              <a:t>347</a:t>
            </a:r>
            <a:r>
              <a:rPr sz="1733" spc="107">
                <a:latin typeface="Arial MT"/>
                <a:cs typeface="Arial MT"/>
              </a:rPr>
              <a:t> </a:t>
            </a:r>
            <a:r>
              <a:rPr sz="1733" spc="-13">
                <a:latin typeface="Arial MT"/>
                <a:cs typeface="Arial MT"/>
              </a:rPr>
              <a:t>millions</a:t>
            </a:r>
            <a:endParaRPr sz="1733">
              <a:latin typeface="Arial MT"/>
              <a:cs typeface="Arial MT"/>
            </a:endParaRPr>
          </a:p>
          <a:p>
            <a:pPr marL="16933">
              <a:lnSpc>
                <a:spcPct val="100000"/>
              </a:lnSpc>
            </a:pPr>
            <a:r>
              <a:rPr sz="1733" spc="27">
                <a:latin typeface="Arial MT"/>
                <a:cs typeface="Arial MT"/>
              </a:rPr>
              <a:t>d’euros</a:t>
            </a:r>
            <a:r>
              <a:rPr sz="1733" spc="60">
                <a:latin typeface="Arial MT"/>
                <a:cs typeface="Arial MT"/>
              </a:rPr>
              <a:t> </a:t>
            </a:r>
            <a:r>
              <a:rPr sz="1733" spc="27">
                <a:latin typeface="Arial MT"/>
                <a:cs typeface="Arial MT"/>
              </a:rPr>
              <a:t>en</a:t>
            </a:r>
            <a:r>
              <a:rPr sz="1733" spc="33">
                <a:latin typeface="Arial MT"/>
                <a:cs typeface="Arial MT"/>
              </a:rPr>
              <a:t> </a:t>
            </a:r>
            <a:r>
              <a:rPr sz="1733" spc="80">
                <a:latin typeface="Arial MT"/>
                <a:cs typeface="Arial MT"/>
              </a:rPr>
              <a:t>2024</a:t>
            </a:r>
            <a:r>
              <a:rPr sz="1733" spc="60">
                <a:latin typeface="Arial MT"/>
                <a:cs typeface="Arial MT"/>
              </a:rPr>
              <a:t> </a:t>
            </a:r>
            <a:r>
              <a:rPr sz="1733" spc="27">
                <a:latin typeface="Arial MT"/>
                <a:cs typeface="Arial MT"/>
              </a:rPr>
              <a:t>pour</a:t>
            </a:r>
            <a:r>
              <a:rPr sz="1733" spc="40">
                <a:latin typeface="Arial MT"/>
                <a:cs typeface="Arial MT"/>
              </a:rPr>
              <a:t> </a:t>
            </a:r>
            <a:r>
              <a:rPr sz="1733" spc="27">
                <a:latin typeface="Arial MT"/>
                <a:cs typeface="Arial MT"/>
              </a:rPr>
              <a:t>son</a:t>
            </a:r>
            <a:r>
              <a:rPr sz="1733" spc="40">
                <a:latin typeface="Arial MT"/>
                <a:cs typeface="Arial MT"/>
              </a:rPr>
              <a:t> </a:t>
            </a:r>
            <a:r>
              <a:rPr sz="1733" spc="27">
                <a:latin typeface="Arial MT"/>
                <a:cs typeface="Arial MT"/>
              </a:rPr>
              <a:t>fonctionnement </a:t>
            </a:r>
            <a:r>
              <a:rPr sz="1733" spc="-13">
                <a:latin typeface="Arial MT"/>
                <a:cs typeface="Arial MT"/>
              </a:rPr>
              <a:t>courant</a:t>
            </a:r>
            <a:endParaRPr sz="1733">
              <a:latin typeface="Arial MT"/>
              <a:cs typeface="Arial MT"/>
            </a:endParaRPr>
          </a:p>
        </p:txBody>
      </p:sp>
      <p:sp>
        <p:nvSpPr>
          <p:cNvPr id="6" name="Espace réservé du numéro de diapositive 5">
            <a:extLst>
              <a:ext uri="{FF2B5EF4-FFF2-40B4-BE49-F238E27FC236}">
                <a16:creationId xmlns:a16="http://schemas.microsoft.com/office/drawing/2014/main" id="{F8D633A5-A579-1442-0156-30C29B4DE32F}"/>
              </a:ext>
            </a:extLst>
          </p:cNvPr>
          <p:cNvSpPr>
            <a:spLocks noGrp="1"/>
          </p:cNvSpPr>
          <p:nvPr>
            <p:ph type="sldNum" sz="quarter" idx="7"/>
          </p:nvPr>
        </p:nvSpPr>
        <p:spPr>
          <a:xfrm>
            <a:off x="11487096" y="6292888"/>
            <a:ext cx="551167" cy="377825"/>
          </a:xfrm>
        </p:spPr>
        <p:txBody>
          <a:bodyPr/>
          <a:lstStyle/>
          <a:p>
            <a:fld id="{B6F15528-21DE-4FAA-801E-634DDDAF4B2B}" type="slidenum">
              <a:rPr lang="fr-FR"/>
              <a:t>5</a:t>
            </a:fld>
            <a:endParaRPr lang="fr-FR"/>
          </a:p>
        </p:txBody>
      </p:sp>
    </p:spTree>
    <p:extLst>
      <p:ext uri="{BB962C8B-B14F-4D97-AF65-F5344CB8AC3E}">
        <p14:creationId xmlns:p14="http://schemas.microsoft.com/office/powerpoint/2010/main" val="3893448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1358831"/>
            <a:ext cx="688340" cy="2821940"/>
          </a:xfrm>
          <a:custGeom>
            <a:avLst/>
            <a:gdLst/>
            <a:ahLst/>
            <a:cxnLst/>
            <a:rect l="l" t="t" r="r" b="b"/>
            <a:pathLst>
              <a:path w="516255" h="2116455">
                <a:moveTo>
                  <a:pt x="0" y="0"/>
                </a:moveTo>
                <a:lnTo>
                  <a:pt x="39733" y="2337"/>
                </a:lnTo>
                <a:lnTo>
                  <a:pt x="92353" y="10719"/>
                </a:lnTo>
                <a:lnTo>
                  <a:pt x="143014" y="23673"/>
                </a:lnTo>
                <a:lnTo>
                  <a:pt x="191731" y="41199"/>
                </a:lnTo>
                <a:lnTo>
                  <a:pt x="237845" y="63932"/>
                </a:lnTo>
                <a:lnTo>
                  <a:pt x="281355" y="90602"/>
                </a:lnTo>
                <a:lnTo>
                  <a:pt x="322287" y="121082"/>
                </a:lnTo>
                <a:lnTo>
                  <a:pt x="359956" y="155499"/>
                </a:lnTo>
                <a:lnTo>
                  <a:pt x="394398" y="193218"/>
                </a:lnTo>
                <a:lnTo>
                  <a:pt x="424916" y="234112"/>
                </a:lnTo>
                <a:lnTo>
                  <a:pt x="451535" y="277546"/>
                </a:lnTo>
                <a:lnTo>
                  <a:pt x="474294" y="323647"/>
                </a:lnTo>
                <a:lnTo>
                  <a:pt x="491820" y="372415"/>
                </a:lnTo>
                <a:lnTo>
                  <a:pt x="504812" y="423088"/>
                </a:lnTo>
                <a:lnTo>
                  <a:pt x="513257" y="475666"/>
                </a:lnTo>
                <a:lnTo>
                  <a:pt x="515848" y="529514"/>
                </a:lnTo>
                <a:lnTo>
                  <a:pt x="515848" y="1586662"/>
                </a:lnTo>
                <a:lnTo>
                  <a:pt x="513257" y="1640510"/>
                </a:lnTo>
                <a:lnTo>
                  <a:pt x="504812" y="1693088"/>
                </a:lnTo>
                <a:lnTo>
                  <a:pt x="491820" y="1743761"/>
                </a:lnTo>
                <a:lnTo>
                  <a:pt x="474294" y="1792529"/>
                </a:lnTo>
                <a:lnTo>
                  <a:pt x="451535" y="1838630"/>
                </a:lnTo>
                <a:lnTo>
                  <a:pt x="424916" y="1882064"/>
                </a:lnTo>
                <a:lnTo>
                  <a:pt x="394398" y="1922958"/>
                </a:lnTo>
                <a:lnTo>
                  <a:pt x="359956" y="1960677"/>
                </a:lnTo>
                <a:lnTo>
                  <a:pt x="322287" y="1995094"/>
                </a:lnTo>
                <a:lnTo>
                  <a:pt x="281355" y="2025574"/>
                </a:lnTo>
                <a:lnTo>
                  <a:pt x="237845" y="2052244"/>
                </a:lnTo>
                <a:lnTo>
                  <a:pt x="191731" y="2074977"/>
                </a:lnTo>
                <a:lnTo>
                  <a:pt x="143014" y="2092503"/>
                </a:lnTo>
                <a:lnTo>
                  <a:pt x="92353" y="2105457"/>
                </a:lnTo>
                <a:lnTo>
                  <a:pt x="39733" y="2113839"/>
                </a:lnTo>
                <a:lnTo>
                  <a:pt x="13108" y="2115871"/>
                </a:lnTo>
                <a:lnTo>
                  <a:pt x="0" y="2116176"/>
                </a:lnTo>
              </a:path>
            </a:pathLst>
          </a:custGeom>
          <a:ln w="19050">
            <a:solidFill>
              <a:srgbClr val="EBE9E0"/>
            </a:solidFill>
          </a:ln>
        </p:spPr>
        <p:txBody>
          <a:bodyPr wrap="square" lIns="0" tIns="0" rIns="0" bIns="0" rtlCol="0"/>
          <a:lstStyle/>
          <a:p>
            <a:endParaRPr/>
          </a:p>
        </p:txBody>
      </p:sp>
      <p:sp>
        <p:nvSpPr>
          <p:cNvPr id="3" name="object 3"/>
          <p:cNvSpPr/>
          <p:nvPr/>
        </p:nvSpPr>
        <p:spPr>
          <a:xfrm>
            <a:off x="8354569" y="6019800"/>
            <a:ext cx="2365585" cy="838200"/>
          </a:xfrm>
          <a:custGeom>
            <a:avLst/>
            <a:gdLst/>
            <a:ahLst/>
            <a:cxnLst/>
            <a:rect l="l" t="t" r="r" b="b"/>
            <a:pathLst>
              <a:path w="1774190" h="628650">
                <a:moveTo>
                  <a:pt x="0" y="628650"/>
                </a:moveTo>
                <a:lnTo>
                  <a:pt x="0" y="529868"/>
                </a:lnTo>
                <a:lnTo>
                  <a:pt x="1270" y="502598"/>
                </a:lnTo>
                <a:lnTo>
                  <a:pt x="6476" y="449338"/>
                </a:lnTo>
                <a:lnTo>
                  <a:pt x="16890" y="398043"/>
                </a:lnTo>
                <a:lnTo>
                  <a:pt x="32512" y="348056"/>
                </a:lnTo>
                <a:lnTo>
                  <a:pt x="52577" y="300634"/>
                </a:lnTo>
                <a:lnTo>
                  <a:pt x="77343" y="255854"/>
                </a:lnTo>
                <a:lnTo>
                  <a:pt x="105918" y="213626"/>
                </a:lnTo>
                <a:lnTo>
                  <a:pt x="138429" y="174015"/>
                </a:lnTo>
                <a:lnTo>
                  <a:pt x="174751" y="138303"/>
                </a:lnTo>
                <a:lnTo>
                  <a:pt x="213740" y="105854"/>
                </a:lnTo>
                <a:lnTo>
                  <a:pt x="255904" y="77279"/>
                </a:lnTo>
                <a:lnTo>
                  <a:pt x="300735" y="52603"/>
                </a:lnTo>
                <a:lnTo>
                  <a:pt x="348869" y="32473"/>
                </a:lnTo>
                <a:lnTo>
                  <a:pt x="398145" y="16890"/>
                </a:lnTo>
                <a:lnTo>
                  <a:pt x="450088" y="5854"/>
                </a:lnTo>
                <a:lnTo>
                  <a:pt x="503427" y="647"/>
                </a:lnTo>
                <a:lnTo>
                  <a:pt x="530098" y="0"/>
                </a:lnTo>
                <a:lnTo>
                  <a:pt x="1243838" y="0"/>
                </a:lnTo>
                <a:lnTo>
                  <a:pt x="1297813" y="2616"/>
                </a:lnTo>
                <a:lnTo>
                  <a:pt x="1350391" y="11061"/>
                </a:lnTo>
                <a:lnTo>
                  <a:pt x="1401064" y="24028"/>
                </a:lnTo>
                <a:lnTo>
                  <a:pt x="1449831" y="41567"/>
                </a:lnTo>
                <a:lnTo>
                  <a:pt x="1495932" y="64287"/>
                </a:lnTo>
                <a:lnTo>
                  <a:pt x="1539367" y="90906"/>
                </a:lnTo>
                <a:lnTo>
                  <a:pt x="1580388" y="121437"/>
                </a:lnTo>
                <a:lnTo>
                  <a:pt x="1617979" y="155841"/>
                </a:lnTo>
                <a:lnTo>
                  <a:pt x="1652397" y="193522"/>
                </a:lnTo>
                <a:lnTo>
                  <a:pt x="1683003" y="234416"/>
                </a:lnTo>
                <a:lnTo>
                  <a:pt x="1709547" y="277914"/>
                </a:lnTo>
                <a:lnTo>
                  <a:pt x="1732406" y="324027"/>
                </a:lnTo>
                <a:lnTo>
                  <a:pt x="1749932" y="372719"/>
                </a:lnTo>
                <a:lnTo>
                  <a:pt x="1762887" y="423379"/>
                </a:lnTo>
                <a:lnTo>
                  <a:pt x="1771269" y="475957"/>
                </a:lnTo>
                <a:lnTo>
                  <a:pt x="1773935" y="529868"/>
                </a:lnTo>
                <a:lnTo>
                  <a:pt x="1773935" y="628650"/>
                </a:lnTo>
              </a:path>
            </a:pathLst>
          </a:custGeom>
          <a:ln w="19050">
            <a:solidFill>
              <a:srgbClr val="EBE9E0"/>
            </a:solidFill>
          </a:ln>
        </p:spPr>
        <p:txBody>
          <a:bodyPr wrap="square" lIns="0" tIns="0" rIns="0" bIns="0" rtlCol="0"/>
          <a:lstStyle/>
          <a:p>
            <a:endParaRPr/>
          </a:p>
        </p:txBody>
      </p:sp>
      <p:sp>
        <p:nvSpPr>
          <p:cNvPr id="4" name="object 4"/>
          <p:cNvSpPr txBox="1">
            <a:spLocks noGrp="1"/>
          </p:cNvSpPr>
          <p:nvPr>
            <p:ph type="title"/>
          </p:nvPr>
        </p:nvSpPr>
        <p:spPr>
          <a:xfrm>
            <a:off x="685801" y="1044918"/>
            <a:ext cx="10131425" cy="585631"/>
          </a:xfrm>
          <a:prstGeom prst="rect">
            <a:avLst/>
          </a:prstGeom>
        </p:spPr>
        <p:txBody>
          <a:bodyPr vert="horz" wrap="square" lIns="0" tIns="16087" rIns="0" bIns="0" rtlCol="0">
            <a:spAutoFit/>
          </a:bodyPr>
          <a:lstStyle/>
          <a:p>
            <a:pPr marL="1855470">
              <a:lnSpc>
                <a:spcPct val="100000"/>
              </a:lnSpc>
              <a:spcBef>
                <a:spcPts val="127"/>
              </a:spcBef>
            </a:pPr>
            <a:r>
              <a:rPr sz="3700" spc="-60">
                <a:solidFill>
                  <a:schemeClr val="tx1"/>
                </a:solidFill>
                <a:latin typeface="Calibri Light"/>
                <a:ea typeface="Calibri Light"/>
              </a:rPr>
              <a:t>Place</a:t>
            </a:r>
            <a:r>
              <a:rPr sz="3700" spc="-140">
                <a:solidFill>
                  <a:schemeClr val="tx1"/>
                </a:solidFill>
                <a:latin typeface="Calibri Light"/>
                <a:ea typeface="Calibri Light"/>
              </a:rPr>
              <a:t> </a:t>
            </a:r>
            <a:r>
              <a:rPr sz="3700" spc="-107">
                <a:solidFill>
                  <a:schemeClr val="tx1"/>
                </a:solidFill>
                <a:latin typeface="Calibri Light"/>
                <a:ea typeface="Calibri Light"/>
              </a:rPr>
              <a:t>en</a:t>
            </a:r>
            <a:r>
              <a:rPr sz="3700" spc="-100">
                <a:solidFill>
                  <a:schemeClr val="tx1"/>
                </a:solidFill>
                <a:latin typeface="Calibri Light"/>
                <a:ea typeface="Calibri Light"/>
              </a:rPr>
              <a:t> </a:t>
            </a:r>
            <a:r>
              <a:rPr sz="3700" spc="-160">
                <a:solidFill>
                  <a:schemeClr val="tx1"/>
                </a:solidFill>
                <a:latin typeface="Calibri Light"/>
                <a:ea typeface="Calibri Light"/>
              </a:rPr>
              <a:t>entreprise</a:t>
            </a:r>
            <a:r>
              <a:rPr sz="3700" spc="-87">
                <a:solidFill>
                  <a:schemeClr val="tx1"/>
                </a:solidFill>
                <a:latin typeface="Calibri Light"/>
                <a:ea typeface="Calibri Light"/>
              </a:rPr>
              <a:t> </a:t>
            </a:r>
            <a:r>
              <a:rPr sz="3700" spc="-520">
                <a:solidFill>
                  <a:schemeClr val="tx1"/>
                </a:solidFill>
                <a:latin typeface="Calibri Light"/>
                <a:ea typeface="Calibri Light"/>
              </a:rPr>
              <a:t>:</a:t>
            </a:r>
            <a:endParaRPr lang="fr-FR" sz="3700" spc="-520">
              <a:solidFill>
                <a:schemeClr val="tx1"/>
              </a:solidFill>
              <a:latin typeface="Calibri Light"/>
              <a:ea typeface="Calibri Light"/>
            </a:endParaRPr>
          </a:p>
        </p:txBody>
      </p:sp>
      <p:sp>
        <p:nvSpPr>
          <p:cNvPr id="5" name="object 5"/>
          <p:cNvSpPr txBox="1"/>
          <p:nvPr/>
        </p:nvSpPr>
        <p:spPr>
          <a:xfrm>
            <a:off x="1077909" y="2353565"/>
            <a:ext cx="2247900" cy="263320"/>
          </a:xfrm>
          <a:prstGeom prst="rect">
            <a:avLst/>
          </a:prstGeom>
        </p:spPr>
        <p:txBody>
          <a:bodyPr vert="horz" wrap="square" lIns="0" tIns="16933" rIns="0" bIns="0" rtlCol="0" anchor="t">
            <a:spAutoFit/>
          </a:bodyPr>
          <a:lstStyle/>
          <a:p>
            <a:pPr marL="16510">
              <a:lnSpc>
                <a:spcPct val="100000"/>
              </a:lnSpc>
              <a:spcBef>
                <a:spcPts val="133"/>
              </a:spcBef>
            </a:pPr>
            <a:r>
              <a:rPr sz="1600">
                <a:latin typeface="Arial MT"/>
                <a:cs typeface="Arial MT"/>
              </a:rPr>
              <a:t>Technicien</a:t>
            </a:r>
            <a:r>
              <a:rPr sz="1600" spc="-27">
                <a:latin typeface="Arial MT"/>
                <a:cs typeface="Arial MT"/>
              </a:rPr>
              <a:t> </a:t>
            </a:r>
            <a:r>
              <a:rPr sz="1600">
                <a:latin typeface="Arial MT"/>
                <a:cs typeface="Arial MT"/>
              </a:rPr>
              <a:t>de</a:t>
            </a:r>
            <a:r>
              <a:rPr sz="1600" spc="13">
                <a:latin typeface="Arial MT"/>
                <a:cs typeface="Arial MT"/>
              </a:rPr>
              <a:t> </a:t>
            </a:r>
            <a:r>
              <a:rPr sz="1600" spc="-13">
                <a:latin typeface="Arial MT"/>
                <a:cs typeface="Arial MT"/>
              </a:rPr>
              <a:t>proximité</a:t>
            </a:r>
            <a:endParaRPr lang="fr-FR" sz="1600">
              <a:latin typeface="Arial MT"/>
              <a:cs typeface="Arial MT"/>
            </a:endParaRPr>
          </a:p>
        </p:txBody>
      </p:sp>
      <p:sp>
        <p:nvSpPr>
          <p:cNvPr id="6" name="object 6"/>
          <p:cNvSpPr txBox="1"/>
          <p:nvPr/>
        </p:nvSpPr>
        <p:spPr>
          <a:xfrm>
            <a:off x="848292" y="2412564"/>
            <a:ext cx="2897293" cy="521547"/>
          </a:xfrm>
          <a:prstGeom prst="rect">
            <a:avLst/>
          </a:prstGeom>
        </p:spPr>
        <p:txBody>
          <a:bodyPr vert="horz" wrap="square" lIns="0" tIns="16933" rIns="0" bIns="0" rtlCol="0" anchor="t">
            <a:spAutoFit/>
          </a:bodyPr>
          <a:lstStyle/>
          <a:p>
            <a:pPr marL="16510">
              <a:lnSpc>
                <a:spcPct val="100000"/>
              </a:lnSpc>
              <a:spcBef>
                <a:spcPts val="133"/>
              </a:spcBef>
            </a:pPr>
            <a:r>
              <a:rPr sz="3200">
                <a:latin typeface="Arial MT"/>
                <a:cs typeface="Arial MT"/>
              </a:rPr>
              <a:t>-</a:t>
            </a:r>
            <a:r>
              <a:rPr sz="3200" spc="-107">
                <a:latin typeface="Arial MT"/>
                <a:cs typeface="Arial MT"/>
              </a:rPr>
              <a:t> </a:t>
            </a:r>
            <a:r>
              <a:rPr sz="1600">
                <a:latin typeface="Arial MT"/>
                <a:cs typeface="Arial MT"/>
              </a:rPr>
              <a:t>Service</a:t>
            </a:r>
            <a:r>
              <a:rPr sz="1600" spc="7">
                <a:latin typeface="Arial MT"/>
                <a:cs typeface="Arial MT"/>
              </a:rPr>
              <a:t> </a:t>
            </a:r>
            <a:r>
              <a:rPr sz="1600" spc="-140">
                <a:latin typeface="Arial MT"/>
                <a:cs typeface="Arial MT"/>
              </a:rPr>
              <a:t>:</a:t>
            </a:r>
            <a:r>
              <a:rPr sz="1600" spc="33">
                <a:latin typeface="Arial MT"/>
                <a:cs typeface="Arial MT"/>
              </a:rPr>
              <a:t> </a:t>
            </a:r>
            <a:r>
              <a:rPr sz="1600" spc="-73">
                <a:latin typeface="Arial MT"/>
                <a:cs typeface="Arial MT"/>
              </a:rPr>
              <a:t>DSIM</a:t>
            </a:r>
            <a:r>
              <a:rPr sz="1600" spc="27">
                <a:latin typeface="Arial MT"/>
                <a:cs typeface="Arial MT"/>
              </a:rPr>
              <a:t> </a:t>
            </a:r>
            <a:r>
              <a:rPr sz="1600">
                <a:latin typeface="Arial MT"/>
                <a:cs typeface="Arial MT"/>
              </a:rPr>
              <a:t>(Direction</a:t>
            </a:r>
            <a:r>
              <a:rPr sz="1600" spc="-13">
                <a:latin typeface="Arial MT"/>
                <a:cs typeface="Arial MT"/>
              </a:rPr>
              <a:t> </a:t>
            </a:r>
            <a:r>
              <a:rPr sz="1600" spc="-33">
                <a:latin typeface="Arial MT"/>
                <a:cs typeface="Arial MT"/>
              </a:rPr>
              <a:t>des</a:t>
            </a:r>
            <a:endParaRPr lang="fr-FR" sz="1600">
              <a:latin typeface="Arial MT"/>
              <a:cs typeface="Arial MT"/>
            </a:endParaRPr>
          </a:p>
        </p:txBody>
      </p:sp>
      <p:sp>
        <p:nvSpPr>
          <p:cNvPr id="7" name="object 7"/>
          <p:cNvSpPr txBox="1"/>
          <p:nvPr/>
        </p:nvSpPr>
        <p:spPr>
          <a:xfrm>
            <a:off x="811309" y="1722460"/>
            <a:ext cx="2030307" cy="364202"/>
          </a:xfrm>
          <a:prstGeom prst="rect">
            <a:avLst/>
          </a:prstGeom>
        </p:spPr>
        <p:txBody>
          <a:bodyPr vert="horz" wrap="square" lIns="0" tIns="17780" rIns="0" bIns="0" rtlCol="0" anchor="t">
            <a:spAutoFit/>
          </a:bodyPr>
          <a:lstStyle/>
          <a:p>
            <a:pPr marL="16510">
              <a:lnSpc>
                <a:spcPct val="100000"/>
              </a:lnSpc>
              <a:spcBef>
                <a:spcPts val="140"/>
              </a:spcBef>
            </a:pPr>
            <a:r>
              <a:rPr sz="2250" b="1" spc="-67">
                <a:latin typeface="Calibri"/>
                <a:ea typeface="Calibri"/>
                <a:cs typeface="Georgia"/>
              </a:rPr>
              <a:t>Poste</a:t>
            </a:r>
            <a:r>
              <a:rPr sz="2250" b="1" spc="-93">
                <a:latin typeface="Calibri"/>
                <a:ea typeface="Calibri"/>
                <a:cs typeface="Georgia"/>
              </a:rPr>
              <a:t> </a:t>
            </a:r>
            <a:r>
              <a:rPr sz="2250" b="1" spc="-27">
                <a:latin typeface="Calibri"/>
                <a:ea typeface="Calibri"/>
                <a:cs typeface="Georgia"/>
              </a:rPr>
              <a:t>occupé</a:t>
            </a:r>
            <a:r>
              <a:rPr sz="2250" b="1" spc="-80">
                <a:latin typeface="Calibri"/>
                <a:ea typeface="Calibri"/>
                <a:cs typeface="Georgia"/>
              </a:rPr>
              <a:t> </a:t>
            </a:r>
            <a:r>
              <a:rPr sz="2250" b="1" spc="-93">
                <a:latin typeface="Calibri"/>
                <a:ea typeface="Calibri"/>
                <a:cs typeface="Georgia"/>
              </a:rPr>
              <a:t>:</a:t>
            </a:r>
            <a:endParaRPr lang="fr-FR" sz="2250">
              <a:latin typeface="Calibri"/>
              <a:ea typeface="Calibri"/>
              <a:cs typeface="Georgia"/>
            </a:endParaRPr>
          </a:p>
        </p:txBody>
      </p:sp>
      <p:sp>
        <p:nvSpPr>
          <p:cNvPr id="8" name="object 8"/>
          <p:cNvSpPr txBox="1"/>
          <p:nvPr/>
        </p:nvSpPr>
        <p:spPr>
          <a:xfrm>
            <a:off x="4694088" y="1703875"/>
            <a:ext cx="1326725" cy="964366"/>
          </a:xfrm>
          <a:prstGeom prst="rect">
            <a:avLst/>
          </a:prstGeom>
        </p:spPr>
        <p:txBody>
          <a:bodyPr vert="horz" wrap="square" lIns="0" tIns="60959" rIns="0" bIns="0" rtlCol="0" anchor="t">
            <a:spAutoFit/>
          </a:bodyPr>
          <a:lstStyle/>
          <a:p>
            <a:pPr marL="16510">
              <a:spcBef>
                <a:spcPts val="479"/>
              </a:spcBef>
            </a:pPr>
            <a:r>
              <a:rPr lang="en-US" sz="2250" b="1" spc="-80">
                <a:latin typeface="Calibri"/>
                <a:ea typeface="Calibri"/>
                <a:cs typeface="Calibri"/>
              </a:rPr>
              <a:t>Lieu</a:t>
            </a:r>
            <a:r>
              <a:rPr lang="en-US" sz="2250" b="1" spc="-47">
                <a:latin typeface="Calibri"/>
                <a:ea typeface="Calibri"/>
                <a:cs typeface="Calibri"/>
              </a:rPr>
              <a:t> </a:t>
            </a:r>
            <a:r>
              <a:rPr lang="en-US" sz="2250" b="1" spc="-67">
                <a:latin typeface="Calibri"/>
                <a:ea typeface="Calibri"/>
                <a:cs typeface="Calibri"/>
              </a:rPr>
              <a:t>:</a:t>
            </a:r>
            <a:endParaRPr lang="fr-FR" sz="2250">
              <a:latin typeface="Calibri"/>
              <a:ea typeface="Calibri"/>
              <a:cs typeface="Calibri"/>
            </a:endParaRPr>
          </a:p>
          <a:p>
            <a:pPr marL="24130">
              <a:spcBef>
                <a:spcPts val="480"/>
              </a:spcBef>
            </a:pPr>
            <a:r>
              <a:rPr lang="fr-FR" sz="3200">
                <a:latin typeface="Calibri"/>
                <a:ea typeface="Calibri"/>
                <a:cs typeface="Calibri"/>
              </a:rPr>
              <a:t>-</a:t>
            </a:r>
            <a:r>
              <a:rPr lang="fr-FR" sz="3200" spc="-100">
                <a:latin typeface="Calibri"/>
                <a:ea typeface="Calibri"/>
                <a:cs typeface="Calibri"/>
              </a:rPr>
              <a:t> </a:t>
            </a:r>
            <a:r>
              <a:rPr lang="fr-FR" sz="1600">
                <a:latin typeface="Calibri"/>
                <a:ea typeface="Calibri"/>
                <a:cs typeface="Calibri"/>
              </a:rPr>
              <a:t>Saint-</a:t>
            </a:r>
            <a:r>
              <a:rPr lang="fr-FR" sz="1600" spc="-13">
                <a:latin typeface="Calibri"/>
                <a:ea typeface="Calibri"/>
                <a:cs typeface="Calibri"/>
              </a:rPr>
              <a:t>Denis</a:t>
            </a:r>
            <a:endParaRPr lang="fr-FR" sz="1600">
              <a:latin typeface="Calibri"/>
              <a:ea typeface="Calibri"/>
              <a:cs typeface="Calibri"/>
            </a:endParaRPr>
          </a:p>
        </p:txBody>
      </p:sp>
      <p:sp>
        <p:nvSpPr>
          <p:cNvPr id="9" name="object 9"/>
          <p:cNvSpPr txBox="1"/>
          <p:nvPr/>
        </p:nvSpPr>
        <p:spPr>
          <a:xfrm>
            <a:off x="848293" y="2841243"/>
            <a:ext cx="2508673" cy="1386704"/>
          </a:xfrm>
          <a:prstGeom prst="rect">
            <a:avLst/>
          </a:prstGeom>
        </p:spPr>
        <p:txBody>
          <a:bodyPr vert="horz" wrap="square" lIns="0" tIns="16933" rIns="0" bIns="0" rtlCol="0" anchor="t">
            <a:spAutoFit/>
          </a:bodyPr>
          <a:lstStyle/>
          <a:p>
            <a:pPr marL="235585" marR="29210">
              <a:spcBef>
                <a:spcPts val="133"/>
              </a:spcBef>
            </a:pPr>
            <a:r>
              <a:rPr lang="fr-FR" sz="1600">
                <a:latin typeface="Calibri"/>
                <a:ea typeface="Calibri"/>
                <a:cs typeface="Arial MT"/>
              </a:rPr>
              <a:t>Systèmes</a:t>
            </a:r>
            <a:r>
              <a:rPr lang="fr-FR" sz="1600" spc="113">
                <a:latin typeface="Calibri"/>
                <a:ea typeface="Calibri"/>
                <a:cs typeface="Arial MT"/>
              </a:rPr>
              <a:t> </a:t>
            </a:r>
            <a:r>
              <a:rPr lang="fr-FR" sz="1600" spc="-13">
                <a:latin typeface="Calibri"/>
                <a:ea typeface="Calibri"/>
                <a:cs typeface="Arial MT"/>
              </a:rPr>
              <a:t>d’information mutualisée)</a:t>
            </a:r>
            <a:endParaRPr lang="fr-FR" sz="1600">
              <a:latin typeface="Calibri"/>
              <a:ea typeface="Calibri"/>
              <a:cs typeface="Arial MT"/>
            </a:endParaRPr>
          </a:p>
          <a:p>
            <a:endParaRPr lang="fr-FR" sz="1600">
              <a:latin typeface="Calibri"/>
              <a:ea typeface="Calibri"/>
              <a:cs typeface="Arial MT"/>
            </a:endParaRPr>
          </a:p>
          <a:p>
            <a:pPr>
              <a:lnSpc>
                <a:spcPct val="100000"/>
              </a:lnSpc>
              <a:spcBef>
                <a:spcPts val="320"/>
              </a:spcBef>
            </a:pPr>
            <a:endParaRPr lang="fr-FR" sz="1600">
              <a:latin typeface="Calibri"/>
              <a:ea typeface="Calibri"/>
              <a:cs typeface="Arial MT"/>
            </a:endParaRPr>
          </a:p>
          <a:p>
            <a:pPr marL="16510">
              <a:spcBef>
                <a:spcPts val="7"/>
              </a:spcBef>
            </a:pPr>
            <a:r>
              <a:rPr lang="fr-FR" sz="2250" b="1" spc="-80">
                <a:latin typeface="Calibri"/>
                <a:ea typeface="Calibri"/>
                <a:cs typeface="Georgia"/>
              </a:rPr>
              <a:t>Logiciels</a:t>
            </a:r>
            <a:r>
              <a:rPr lang="fr-FR" sz="2250" b="1" spc="-67">
                <a:latin typeface="Calibri"/>
                <a:ea typeface="Calibri"/>
                <a:cs typeface="Georgia"/>
              </a:rPr>
              <a:t> </a:t>
            </a:r>
            <a:r>
              <a:rPr lang="fr-FR" sz="2250" b="1" spc="-73">
                <a:latin typeface="Calibri"/>
                <a:ea typeface="Calibri"/>
                <a:cs typeface="Georgia"/>
              </a:rPr>
              <a:t>utilisés</a:t>
            </a:r>
            <a:r>
              <a:rPr lang="fr-FR" sz="2250" b="1" spc="233">
                <a:latin typeface="Calibri"/>
                <a:ea typeface="Calibri"/>
                <a:cs typeface="Georgia"/>
              </a:rPr>
              <a:t> </a:t>
            </a:r>
            <a:r>
              <a:rPr lang="fr-FR" sz="2250" b="1" spc="-107">
                <a:latin typeface="Calibri"/>
                <a:ea typeface="Calibri"/>
                <a:cs typeface="Georgia"/>
              </a:rPr>
              <a:t>:</a:t>
            </a:r>
            <a:endParaRPr sz="2250">
              <a:latin typeface="Calibri"/>
              <a:ea typeface="Calibri"/>
              <a:cs typeface="Georgia"/>
            </a:endParaRPr>
          </a:p>
        </p:txBody>
      </p:sp>
      <p:sp>
        <p:nvSpPr>
          <p:cNvPr id="15" name="object 15"/>
          <p:cNvSpPr txBox="1"/>
          <p:nvPr/>
        </p:nvSpPr>
        <p:spPr>
          <a:xfrm>
            <a:off x="7709915" y="1722460"/>
            <a:ext cx="3490807" cy="364202"/>
          </a:xfrm>
          <a:prstGeom prst="rect">
            <a:avLst/>
          </a:prstGeom>
        </p:spPr>
        <p:txBody>
          <a:bodyPr vert="horz" wrap="square" lIns="0" tIns="17780" rIns="0" bIns="0" rtlCol="0" anchor="t">
            <a:spAutoFit/>
          </a:bodyPr>
          <a:lstStyle/>
          <a:p>
            <a:pPr marL="16510">
              <a:lnSpc>
                <a:spcPct val="100000"/>
              </a:lnSpc>
              <a:spcBef>
                <a:spcPts val="140"/>
              </a:spcBef>
            </a:pPr>
            <a:r>
              <a:rPr sz="2250" b="1" spc="-113">
                <a:latin typeface="Calibri"/>
                <a:ea typeface="Calibri"/>
                <a:cs typeface="Georgia"/>
              </a:rPr>
              <a:t>Environnement</a:t>
            </a:r>
            <a:r>
              <a:rPr sz="2250" b="1" spc="-87">
                <a:latin typeface="Calibri"/>
                <a:ea typeface="Calibri"/>
                <a:cs typeface="Georgia"/>
              </a:rPr>
              <a:t> </a:t>
            </a:r>
            <a:r>
              <a:rPr sz="2250" b="1" spc="-47">
                <a:latin typeface="Calibri"/>
                <a:ea typeface="Calibri"/>
                <a:cs typeface="Georgia"/>
              </a:rPr>
              <a:t>du</a:t>
            </a:r>
            <a:r>
              <a:rPr sz="2250" b="1" spc="-27">
                <a:latin typeface="Calibri"/>
                <a:ea typeface="Calibri"/>
                <a:cs typeface="Georgia"/>
              </a:rPr>
              <a:t> </a:t>
            </a:r>
            <a:r>
              <a:rPr sz="2250" b="1" spc="-60">
                <a:latin typeface="Calibri"/>
                <a:ea typeface="Calibri"/>
                <a:cs typeface="Georgia"/>
              </a:rPr>
              <a:t>Parc</a:t>
            </a:r>
            <a:r>
              <a:rPr sz="2250" b="1" spc="-47">
                <a:latin typeface="Calibri"/>
                <a:ea typeface="Calibri"/>
                <a:cs typeface="Georgia"/>
              </a:rPr>
              <a:t> </a:t>
            </a:r>
            <a:r>
              <a:rPr sz="2250" b="1" spc="-93">
                <a:latin typeface="Calibri"/>
                <a:ea typeface="Calibri"/>
                <a:cs typeface="Georgia"/>
              </a:rPr>
              <a:t>:</a:t>
            </a:r>
            <a:endParaRPr lang="fr-FR" sz="2250">
              <a:latin typeface="Calibri"/>
              <a:ea typeface="Calibri"/>
              <a:cs typeface="Georgia"/>
            </a:endParaRPr>
          </a:p>
        </p:txBody>
      </p:sp>
      <p:sp>
        <p:nvSpPr>
          <p:cNvPr id="16" name="object 16"/>
          <p:cNvSpPr txBox="1"/>
          <p:nvPr/>
        </p:nvSpPr>
        <p:spPr>
          <a:xfrm>
            <a:off x="7887546" y="2154427"/>
            <a:ext cx="1119292" cy="521547"/>
          </a:xfrm>
          <a:prstGeom prst="rect">
            <a:avLst/>
          </a:prstGeom>
        </p:spPr>
        <p:txBody>
          <a:bodyPr vert="horz" wrap="square" lIns="0" tIns="16933" rIns="0" bIns="0" rtlCol="0" anchor="t">
            <a:spAutoFit/>
          </a:bodyPr>
          <a:lstStyle/>
          <a:p>
            <a:pPr marL="16510">
              <a:lnSpc>
                <a:spcPct val="100000"/>
              </a:lnSpc>
              <a:spcBef>
                <a:spcPts val="133"/>
              </a:spcBef>
            </a:pPr>
            <a:r>
              <a:rPr sz="3200">
                <a:latin typeface="Arial MT"/>
                <a:cs typeface="Arial MT"/>
              </a:rPr>
              <a:t>-</a:t>
            </a:r>
            <a:r>
              <a:rPr sz="3200" spc="-173">
                <a:latin typeface="Arial MT"/>
                <a:cs typeface="Arial MT"/>
              </a:rPr>
              <a:t> </a:t>
            </a:r>
            <a:r>
              <a:rPr sz="1600" spc="120">
                <a:latin typeface="Arial MT"/>
                <a:cs typeface="Arial MT"/>
              </a:rPr>
              <a:t>5</a:t>
            </a:r>
            <a:r>
              <a:rPr sz="1600" spc="-7">
                <a:latin typeface="Arial MT"/>
                <a:cs typeface="Arial MT"/>
              </a:rPr>
              <a:t> </a:t>
            </a:r>
            <a:r>
              <a:rPr sz="1600" spc="113">
                <a:latin typeface="Arial MT"/>
                <a:cs typeface="Arial MT"/>
              </a:rPr>
              <a:t>%</a:t>
            </a:r>
            <a:r>
              <a:rPr sz="1600" spc="-27">
                <a:latin typeface="Arial MT"/>
                <a:cs typeface="Arial MT"/>
              </a:rPr>
              <a:t> </a:t>
            </a:r>
            <a:r>
              <a:rPr sz="1600" spc="-47">
                <a:latin typeface="Arial MT"/>
                <a:cs typeface="Arial MT"/>
              </a:rPr>
              <a:t>MAC</a:t>
            </a:r>
            <a:endParaRPr lang="fr-FR" sz="1600">
              <a:latin typeface="Arial MT"/>
              <a:cs typeface="Arial MT"/>
            </a:endParaRPr>
          </a:p>
        </p:txBody>
      </p:sp>
      <p:sp>
        <p:nvSpPr>
          <p:cNvPr id="17" name="object 17"/>
          <p:cNvSpPr txBox="1"/>
          <p:nvPr/>
        </p:nvSpPr>
        <p:spPr>
          <a:xfrm>
            <a:off x="7887545" y="2398268"/>
            <a:ext cx="1689947" cy="521547"/>
          </a:xfrm>
          <a:prstGeom prst="rect">
            <a:avLst/>
          </a:prstGeom>
        </p:spPr>
        <p:txBody>
          <a:bodyPr vert="horz" wrap="square" lIns="0" tIns="16933" rIns="0" bIns="0" rtlCol="0" anchor="t">
            <a:spAutoFit/>
          </a:bodyPr>
          <a:lstStyle/>
          <a:p>
            <a:pPr marL="16510">
              <a:lnSpc>
                <a:spcPct val="100000"/>
              </a:lnSpc>
              <a:spcBef>
                <a:spcPts val="133"/>
              </a:spcBef>
            </a:pPr>
            <a:r>
              <a:rPr sz="3200">
                <a:latin typeface="Arial MT"/>
                <a:cs typeface="Arial MT"/>
              </a:rPr>
              <a:t>-</a:t>
            </a:r>
            <a:r>
              <a:rPr sz="3200" spc="-167">
                <a:latin typeface="Arial MT"/>
                <a:cs typeface="Arial MT"/>
              </a:rPr>
              <a:t> </a:t>
            </a:r>
            <a:r>
              <a:rPr sz="1600" spc="107">
                <a:latin typeface="Arial MT"/>
                <a:cs typeface="Arial MT"/>
              </a:rPr>
              <a:t>95</a:t>
            </a:r>
            <a:r>
              <a:rPr sz="1600" spc="-7">
                <a:latin typeface="Arial MT"/>
                <a:cs typeface="Arial MT"/>
              </a:rPr>
              <a:t> </a:t>
            </a:r>
            <a:r>
              <a:rPr sz="1600" spc="113">
                <a:latin typeface="Arial MT"/>
                <a:cs typeface="Arial MT"/>
              </a:rPr>
              <a:t>%</a:t>
            </a:r>
            <a:r>
              <a:rPr sz="1600" spc="-7">
                <a:latin typeface="Arial MT"/>
                <a:cs typeface="Arial MT"/>
              </a:rPr>
              <a:t> </a:t>
            </a:r>
            <a:r>
              <a:rPr sz="1600" spc="-13">
                <a:latin typeface="Arial MT"/>
                <a:cs typeface="Arial MT"/>
              </a:rPr>
              <a:t>Windows</a:t>
            </a:r>
            <a:endParaRPr lang="fr-FR" sz="1600">
              <a:latin typeface="Arial MT"/>
              <a:cs typeface="Arial MT"/>
            </a:endParaRPr>
          </a:p>
        </p:txBody>
      </p:sp>
      <p:sp>
        <p:nvSpPr>
          <p:cNvPr id="18" name="object 18"/>
          <p:cNvSpPr txBox="1"/>
          <p:nvPr/>
        </p:nvSpPr>
        <p:spPr>
          <a:xfrm>
            <a:off x="4657365" y="3820572"/>
            <a:ext cx="3537373" cy="1095587"/>
          </a:xfrm>
          <a:prstGeom prst="rect">
            <a:avLst/>
          </a:prstGeom>
        </p:spPr>
        <p:txBody>
          <a:bodyPr vert="horz" wrap="square" lIns="0" tIns="111760" rIns="0" bIns="0" rtlCol="0" anchor="t">
            <a:spAutoFit/>
          </a:bodyPr>
          <a:lstStyle/>
          <a:p>
            <a:pPr marL="16510">
              <a:lnSpc>
                <a:spcPct val="100000"/>
              </a:lnSpc>
              <a:spcBef>
                <a:spcPts val="880"/>
              </a:spcBef>
            </a:pPr>
            <a:r>
              <a:rPr sz="2250" b="1" spc="-53">
                <a:latin typeface="Calibri"/>
                <a:ea typeface="Calibri"/>
                <a:cs typeface="Georgia"/>
              </a:rPr>
              <a:t>Service</a:t>
            </a:r>
            <a:r>
              <a:rPr sz="2250" b="1" spc="-67">
                <a:latin typeface="Calibri"/>
                <a:ea typeface="Calibri"/>
                <a:cs typeface="Georgia"/>
              </a:rPr>
              <a:t> en</a:t>
            </a:r>
            <a:r>
              <a:rPr sz="2250" b="1" spc="-47">
                <a:latin typeface="Calibri"/>
                <a:ea typeface="Calibri"/>
                <a:cs typeface="Georgia"/>
              </a:rPr>
              <a:t> </a:t>
            </a:r>
            <a:r>
              <a:rPr sz="2250" b="1" spc="-100">
                <a:latin typeface="Calibri"/>
                <a:ea typeface="Calibri"/>
                <a:cs typeface="Georgia"/>
              </a:rPr>
              <a:t>collaboration</a:t>
            </a:r>
            <a:r>
              <a:rPr sz="2250" b="1" spc="-73">
                <a:latin typeface="Calibri"/>
                <a:ea typeface="Calibri"/>
                <a:cs typeface="Georgia"/>
              </a:rPr>
              <a:t> </a:t>
            </a:r>
            <a:r>
              <a:rPr sz="2250" b="1" spc="-67">
                <a:latin typeface="Calibri"/>
                <a:ea typeface="Calibri"/>
                <a:cs typeface="Georgia"/>
              </a:rPr>
              <a:t>:</a:t>
            </a:r>
            <a:endParaRPr lang="fr-FR" sz="2250">
              <a:latin typeface="Calibri"/>
              <a:ea typeface="Calibri"/>
              <a:cs typeface="Georgia"/>
            </a:endParaRPr>
          </a:p>
          <a:p>
            <a:pPr marL="24130">
              <a:lnSpc>
                <a:spcPct val="100000"/>
              </a:lnSpc>
              <a:spcBef>
                <a:spcPts val="1047"/>
              </a:spcBef>
            </a:pPr>
            <a:r>
              <a:rPr sz="3200">
                <a:latin typeface="Calibri"/>
                <a:ea typeface="Calibri"/>
                <a:cs typeface="Arial MT"/>
              </a:rPr>
              <a:t>-</a:t>
            </a:r>
            <a:r>
              <a:rPr sz="3200" spc="-160">
                <a:latin typeface="Calibri"/>
                <a:ea typeface="Calibri"/>
                <a:cs typeface="Arial MT"/>
              </a:rPr>
              <a:t> </a:t>
            </a:r>
            <a:r>
              <a:rPr sz="1600" spc="-13">
                <a:latin typeface="Calibri"/>
                <a:ea typeface="Calibri"/>
                <a:cs typeface="Arial MT"/>
              </a:rPr>
              <a:t>Hotline</a:t>
            </a:r>
            <a:endParaRPr sz="1600">
              <a:latin typeface="Calibri"/>
              <a:ea typeface="Calibri"/>
              <a:cs typeface="Arial MT"/>
            </a:endParaRPr>
          </a:p>
        </p:txBody>
      </p:sp>
      <p:sp>
        <p:nvSpPr>
          <p:cNvPr id="19" name="object 19"/>
          <p:cNvSpPr txBox="1"/>
          <p:nvPr/>
        </p:nvSpPr>
        <p:spPr>
          <a:xfrm>
            <a:off x="4656314" y="4831757"/>
            <a:ext cx="1929553" cy="305020"/>
          </a:xfrm>
          <a:prstGeom prst="rect">
            <a:avLst/>
          </a:prstGeom>
        </p:spPr>
        <p:txBody>
          <a:bodyPr vert="horz" wrap="square" lIns="0" tIns="0" rIns="0" bIns="0" rtlCol="0" anchor="t">
            <a:spAutoFit/>
          </a:bodyPr>
          <a:lstStyle/>
          <a:p>
            <a:pPr marL="16510">
              <a:lnSpc>
                <a:spcPts val="2185"/>
              </a:lnSpc>
            </a:pPr>
            <a:r>
              <a:rPr sz="3200">
                <a:latin typeface="Arial MT"/>
                <a:cs typeface="Arial MT"/>
              </a:rPr>
              <a:t>-</a:t>
            </a:r>
            <a:r>
              <a:rPr sz="3200" spc="-67">
                <a:latin typeface="Arial MT"/>
                <a:cs typeface="Arial MT"/>
              </a:rPr>
              <a:t> </a:t>
            </a:r>
            <a:r>
              <a:rPr sz="1600">
                <a:latin typeface="Arial MT"/>
                <a:cs typeface="Arial MT"/>
              </a:rPr>
              <a:t>Experts</a:t>
            </a:r>
            <a:r>
              <a:rPr sz="1600" spc="33">
                <a:latin typeface="Arial MT"/>
                <a:cs typeface="Arial MT"/>
              </a:rPr>
              <a:t> </a:t>
            </a:r>
            <a:r>
              <a:rPr sz="1600" spc="-13">
                <a:latin typeface="Arial MT"/>
                <a:cs typeface="Arial MT"/>
              </a:rPr>
              <a:t>systèmes</a:t>
            </a:r>
            <a:endParaRPr lang="fr-FR" sz="1600">
              <a:latin typeface="Arial MT"/>
              <a:cs typeface="Arial MT"/>
            </a:endParaRPr>
          </a:p>
        </p:txBody>
      </p:sp>
      <p:sp>
        <p:nvSpPr>
          <p:cNvPr id="20" name="object 20"/>
          <p:cNvSpPr txBox="1"/>
          <p:nvPr/>
        </p:nvSpPr>
        <p:spPr>
          <a:xfrm>
            <a:off x="4665496" y="5234576"/>
            <a:ext cx="1766993" cy="521547"/>
          </a:xfrm>
          <a:prstGeom prst="rect">
            <a:avLst/>
          </a:prstGeom>
        </p:spPr>
        <p:txBody>
          <a:bodyPr vert="horz" wrap="square" lIns="0" tIns="16933" rIns="0" bIns="0" rtlCol="0" anchor="t">
            <a:spAutoFit/>
          </a:bodyPr>
          <a:lstStyle/>
          <a:p>
            <a:pPr marL="16510">
              <a:lnSpc>
                <a:spcPct val="100000"/>
              </a:lnSpc>
              <a:spcBef>
                <a:spcPts val="133"/>
              </a:spcBef>
            </a:pPr>
            <a:r>
              <a:rPr sz="3200">
                <a:latin typeface="Arial MT"/>
                <a:cs typeface="Arial MT"/>
              </a:rPr>
              <a:t>-</a:t>
            </a:r>
            <a:r>
              <a:rPr sz="3200" spc="-67">
                <a:latin typeface="Arial MT"/>
                <a:cs typeface="Arial MT"/>
              </a:rPr>
              <a:t> </a:t>
            </a:r>
            <a:r>
              <a:rPr sz="1600">
                <a:latin typeface="Arial MT"/>
                <a:cs typeface="Arial MT"/>
              </a:rPr>
              <a:t>Experts</a:t>
            </a:r>
            <a:r>
              <a:rPr sz="1600" spc="40">
                <a:latin typeface="Arial MT"/>
                <a:cs typeface="Arial MT"/>
              </a:rPr>
              <a:t> </a:t>
            </a:r>
            <a:r>
              <a:rPr sz="1600" spc="-13">
                <a:latin typeface="Arial MT"/>
                <a:cs typeface="Arial MT"/>
              </a:rPr>
              <a:t>réseaux</a:t>
            </a:r>
            <a:endParaRPr lang="fr-FR" sz="1600">
              <a:latin typeface="Arial MT"/>
              <a:cs typeface="Arial MT"/>
            </a:endParaRPr>
          </a:p>
        </p:txBody>
      </p:sp>
      <p:sp>
        <p:nvSpPr>
          <p:cNvPr id="21" name="object 21"/>
          <p:cNvSpPr txBox="1"/>
          <p:nvPr/>
        </p:nvSpPr>
        <p:spPr>
          <a:xfrm>
            <a:off x="4656314" y="4991434"/>
            <a:ext cx="1370753" cy="522393"/>
          </a:xfrm>
          <a:prstGeom prst="rect">
            <a:avLst/>
          </a:prstGeom>
        </p:spPr>
        <p:txBody>
          <a:bodyPr vert="horz" wrap="square" lIns="0" tIns="16933" rIns="0" bIns="0" rtlCol="0" anchor="t">
            <a:spAutoFit/>
          </a:bodyPr>
          <a:lstStyle/>
          <a:p>
            <a:pPr marL="16510">
              <a:lnSpc>
                <a:spcPct val="100000"/>
              </a:lnSpc>
              <a:spcBef>
                <a:spcPts val="133"/>
              </a:spcBef>
            </a:pPr>
            <a:r>
              <a:rPr sz="3200">
                <a:latin typeface="Arial MT"/>
                <a:cs typeface="Arial MT"/>
              </a:rPr>
              <a:t>-</a:t>
            </a:r>
            <a:r>
              <a:rPr sz="3200" spc="-152">
                <a:latin typeface="Arial MT"/>
                <a:cs typeface="Arial MT"/>
              </a:rPr>
              <a:t> </a:t>
            </a:r>
            <a:r>
              <a:rPr sz="1600" spc="-13">
                <a:latin typeface="Arial MT"/>
                <a:cs typeface="Arial MT"/>
              </a:rPr>
              <a:t>Exploitation</a:t>
            </a:r>
            <a:endParaRPr lang="fr-FR" sz="1600">
              <a:latin typeface="Arial MT"/>
              <a:cs typeface="Arial MT"/>
            </a:endParaRPr>
          </a:p>
        </p:txBody>
      </p:sp>
      <p:sp>
        <p:nvSpPr>
          <p:cNvPr id="22" name="object 22"/>
          <p:cNvSpPr txBox="1"/>
          <p:nvPr/>
        </p:nvSpPr>
        <p:spPr>
          <a:xfrm>
            <a:off x="4665495" y="5492334"/>
            <a:ext cx="2866813" cy="522393"/>
          </a:xfrm>
          <a:prstGeom prst="rect">
            <a:avLst/>
          </a:prstGeom>
        </p:spPr>
        <p:txBody>
          <a:bodyPr vert="horz" wrap="square" lIns="0" tIns="16933" rIns="0" bIns="0" rtlCol="0" anchor="t">
            <a:spAutoFit/>
          </a:bodyPr>
          <a:lstStyle/>
          <a:p>
            <a:pPr marL="16510">
              <a:lnSpc>
                <a:spcPct val="100000"/>
              </a:lnSpc>
              <a:spcBef>
                <a:spcPts val="133"/>
              </a:spcBef>
            </a:pPr>
            <a:r>
              <a:rPr sz="3200">
                <a:latin typeface="Arial MT"/>
                <a:cs typeface="Arial MT"/>
              </a:rPr>
              <a:t>-</a:t>
            </a:r>
            <a:r>
              <a:rPr sz="3200" spc="-60">
                <a:latin typeface="Arial MT"/>
                <a:cs typeface="Arial MT"/>
              </a:rPr>
              <a:t> </a:t>
            </a:r>
            <a:r>
              <a:rPr sz="1600">
                <a:latin typeface="Arial MT"/>
                <a:cs typeface="Arial MT"/>
              </a:rPr>
              <a:t>Gestionnaires</a:t>
            </a:r>
            <a:r>
              <a:rPr sz="1600" spc="27">
                <a:latin typeface="Arial MT"/>
                <a:cs typeface="Arial MT"/>
              </a:rPr>
              <a:t> </a:t>
            </a:r>
            <a:r>
              <a:rPr sz="1600" spc="-13">
                <a:latin typeface="Arial MT"/>
                <a:cs typeface="Arial MT"/>
              </a:rPr>
              <a:t>d’applications</a:t>
            </a:r>
            <a:endParaRPr lang="fr-FR" sz="1600">
              <a:latin typeface="Arial MT"/>
              <a:cs typeface="Arial MT"/>
            </a:endParaRPr>
          </a:p>
        </p:txBody>
      </p:sp>
      <p:pic>
        <p:nvPicPr>
          <p:cNvPr id="23" name="object 23"/>
          <p:cNvPicPr/>
          <p:nvPr/>
        </p:nvPicPr>
        <p:blipFill>
          <a:blip r:embed="rId2" cstate="print"/>
          <a:stretch>
            <a:fillRect/>
          </a:stretch>
        </p:blipFill>
        <p:spPr>
          <a:xfrm>
            <a:off x="8841231" y="3822192"/>
            <a:ext cx="2470911" cy="1897888"/>
          </a:xfrm>
          <a:prstGeom prst="rect">
            <a:avLst/>
          </a:prstGeom>
        </p:spPr>
      </p:pic>
      <p:sp>
        <p:nvSpPr>
          <p:cNvPr id="25" name="object 17">
            <a:extLst>
              <a:ext uri="{FF2B5EF4-FFF2-40B4-BE49-F238E27FC236}">
                <a16:creationId xmlns:a16="http://schemas.microsoft.com/office/drawing/2014/main" id="{CB1040A8-F995-9370-23F9-A223F027EF81}"/>
              </a:ext>
            </a:extLst>
          </p:cNvPr>
          <p:cNvSpPr txBox="1"/>
          <p:nvPr/>
        </p:nvSpPr>
        <p:spPr>
          <a:xfrm>
            <a:off x="843929" y="4361882"/>
            <a:ext cx="1689947" cy="1791943"/>
          </a:xfrm>
          <a:prstGeom prst="rect">
            <a:avLst/>
          </a:prstGeom>
        </p:spPr>
        <p:txBody>
          <a:bodyPr vert="horz" wrap="square" lIns="0" tIns="16933" rIns="0" bIns="0" rtlCol="0" anchor="t">
            <a:spAutoFit/>
          </a:bodyPr>
          <a:lstStyle/>
          <a:p>
            <a:pPr marL="16510">
              <a:lnSpc>
                <a:spcPct val="100000"/>
              </a:lnSpc>
              <a:spcBef>
                <a:spcPts val="133"/>
              </a:spcBef>
            </a:pPr>
            <a:r>
              <a:rPr sz="3200">
                <a:latin typeface="Arial MT"/>
                <a:cs typeface="Arial MT"/>
              </a:rPr>
              <a:t>-</a:t>
            </a:r>
            <a:r>
              <a:rPr sz="3200" spc="-167">
                <a:latin typeface="Arial MT"/>
                <a:cs typeface="Arial MT"/>
              </a:rPr>
              <a:t> </a:t>
            </a:r>
            <a:r>
              <a:rPr lang="fr-FR" sz="1600" spc="107" err="1">
                <a:latin typeface="Arial MT"/>
                <a:cs typeface="Arial MT"/>
              </a:rPr>
              <a:t>Easyvista</a:t>
            </a:r>
            <a:endParaRPr lang="fr-FR" sz="1600" spc="107">
              <a:latin typeface="Arial MT"/>
              <a:cs typeface="Arial MT"/>
            </a:endParaRPr>
          </a:p>
          <a:p>
            <a:pPr marL="302260" indent="-285750">
              <a:spcBef>
                <a:spcPts val="133"/>
              </a:spcBef>
              <a:buFont typeface="Calibri"/>
              <a:buChar char="-"/>
            </a:pPr>
            <a:r>
              <a:rPr lang="fr-FR" sz="1600" spc="107" err="1">
                <a:latin typeface="Arial MT"/>
                <a:cs typeface="Arial MT"/>
              </a:rPr>
              <a:t>Ivanti</a:t>
            </a:r>
            <a:endParaRPr lang="fr-FR" sz="1600" spc="107">
              <a:latin typeface="Arial MT"/>
              <a:cs typeface="Arial MT"/>
            </a:endParaRPr>
          </a:p>
          <a:p>
            <a:pPr marL="302260" indent="-285750">
              <a:spcBef>
                <a:spcPts val="133"/>
              </a:spcBef>
              <a:buFont typeface="Calibri"/>
              <a:buChar char="-"/>
            </a:pPr>
            <a:r>
              <a:rPr lang="fr-FR" sz="1600" spc="107" err="1">
                <a:latin typeface="Arial MT"/>
                <a:cs typeface="Arial MT"/>
              </a:rPr>
              <a:t>Mobileiron</a:t>
            </a:r>
            <a:endParaRPr lang="fr-FR" sz="1600" spc="107">
              <a:latin typeface="Arial MT"/>
              <a:cs typeface="Arial MT"/>
            </a:endParaRPr>
          </a:p>
          <a:p>
            <a:pPr marL="302260" indent="-285750">
              <a:spcBef>
                <a:spcPts val="133"/>
              </a:spcBef>
              <a:buFont typeface="Calibri"/>
              <a:buChar char="-"/>
            </a:pPr>
            <a:r>
              <a:rPr lang="fr-FR" sz="1600" spc="107">
                <a:latin typeface="Arial MT"/>
                <a:cs typeface="Arial MT"/>
              </a:rPr>
              <a:t>Active Directory</a:t>
            </a:r>
          </a:p>
          <a:p>
            <a:pPr marL="302260" indent="-285750">
              <a:spcBef>
                <a:spcPts val="133"/>
              </a:spcBef>
              <a:buFont typeface="Calibri"/>
              <a:buChar char="-"/>
            </a:pPr>
            <a:r>
              <a:rPr lang="fr-FR" sz="1600" spc="107">
                <a:latin typeface="Arial MT"/>
                <a:cs typeface="Arial MT"/>
              </a:rPr>
              <a:t>Pack Office</a:t>
            </a:r>
          </a:p>
        </p:txBody>
      </p:sp>
      <p:sp>
        <p:nvSpPr>
          <p:cNvPr id="11" name="Espace réservé du numéro de diapositive 10">
            <a:extLst>
              <a:ext uri="{FF2B5EF4-FFF2-40B4-BE49-F238E27FC236}">
                <a16:creationId xmlns:a16="http://schemas.microsoft.com/office/drawing/2014/main" id="{C445F9E7-A613-7144-7204-1EC379F6166C}"/>
              </a:ext>
            </a:extLst>
          </p:cNvPr>
          <p:cNvSpPr>
            <a:spLocks noGrp="1"/>
          </p:cNvSpPr>
          <p:nvPr>
            <p:ph type="sldNum" sz="quarter" idx="7"/>
          </p:nvPr>
        </p:nvSpPr>
        <p:spPr>
          <a:xfrm>
            <a:off x="11514638" y="6320430"/>
            <a:ext cx="551167" cy="377825"/>
          </a:xfrm>
        </p:spPr>
        <p:txBody>
          <a:bodyPr/>
          <a:lstStyle/>
          <a:p>
            <a:fld id="{B6F15528-21DE-4FAA-801E-634DDDAF4B2B}" type="slidenum">
              <a:rPr lang="fr-FR"/>
              <a:t>6</a:t>
            </a:fld>
            <a:endParaRPr lang="fr-FR"/>
          </a:p>
        </p:txBody>
      </p:sp>
    </p:spTree>
    <p:extLst>
      <p:ext uri="{BB962C8B-B14F-4D97-AF65-F5344CB8AC3E}">
        <p14:creationId xmlns:p14="http://schemas.microsoft.com/office/powerpoint/2010/main" val="4112538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9571" y="169984"/>
            <a:ext cx="10131425" cy="1456267"/>
          </a:xfrm>
          <a:prstGeom prst="rect">
            <a:avLst/>
          </a:prstGeom>
        </p:spPr>
        <p:txBody>
          <a:bodyPr vert="horz" wrap="square" lIns="0" tIns="16087" rIns="0" bIns="0" rtlCol="0">
            <a:spAutoFit/>
          </a:bodyPr>
          <a:lstStyle/>
          <a:p>
            <a:pPr marL="1086246">
              <a:lnSpc>
                <a:spcPct val="100000"/>
              </a:lnSpc>
              <a:spcBef>
                <a:spcPts val="127"/>
              </a:spcBef>
            </a:pPr>
            <a:r>
              <a:rPr spc="-187"/>
              <a:t>Organigramme</a:t>
            </a:r>
            <a:r>
              <a:rPr spc="-73"/>
              <a:t> </a:t>
            </a:r>
            <a:r>
              <a:t>de</a:t>
            </a:r>
            <a:r>
              <a:rPr spc="-80"/>
              <a:t> </a:t>
            </a:r>
            <a:r>
              <a:rPr spc="-167"/>
              <a:t>la</a:t>
            </a:r>
            <a:r>
              <a:rPr spc="-73"/>
              <a:t> </a:t>
            </a:r>
            <a:r>
              <a:rPr spc="-27"/>
              <a:t>DSIM</a:t>
            </a:r>
          </a:p>
        </p:txBody>
      </p:sp>
      <p:sp>
        <p:nvSpPr>
          <p:cNvPr id="3" name="object 3"/>
          <p:cNvSpPr/>
          <p:nvPr/>
        </p:nvSpPr>
        <p:spPr>
          <a:xfrm>
            <a:off x="3978147" y="169673"/>
            <a:ext cx="4062307" cy="476673"/>
          </a:xfrm>
          <a:custGeom>
            <a:avLst/>
            <a:gdLst/>
            <a:ahLst/>
            <a:cxnLst/>
            <a:rect l="l" t="t" r="r" b="b"/>
            <a:pathLst>
              <a:path w="3046729" h="357505">
                <a:moveTo>
                  <a:pt x="327278" y="356616"/>
                </a:moveTo>
                <a:lnTo>
                  <a:pt x="272940" y="353436"/>
                </a:lnTo>
                <a:lnTo>
                  <a:pt x="219956" y="344386"/>
                </a:lnTo>
                <a:lnTo>
                  <a:pt x="169671" y="330200"/>
                </a:lnTo>
                <a:lnTo>
                  <a:pt x="123433" y="311610"/>
                </a:lnTo>
                <a:lnTo>
                  <a:pt x="82584" y="289353"/>
                </a:lnTo>
                <a:lnTo>
                  <a:pt x="48471" y="264160"/>
                </a:lnTo>
                <a:lnTo>
                  <a:pt x="5834" y="207903"/>
                </a:lnTo>
                <a:lnTo>
                  <a:pt x="0" y="178308"/>
                </a:lnTo>
                <a:lnTo>
                  <a:pt x="2224" y="169952"/>
                </a:lnTo>
                <a:lnTo>
                  <a:pt x="34470" y="145049"/>
                </a:lnTo>
                <a:lnTo>
                  <a:pt x="75872" y="128746"/>
                </a:lnTo>
                <a:lnTo>
                  <a:pt x="131887" y="112835"/>
                </a:lnTo>
                <a:lnTo>
                  <a:pt x="201391" y="97446"/>
                </a:lnTo>
                <a:lnTo>
                  <a:pt x="240850" y="89989"/>
                </a:lnTo>
                <a:lnTo>
                  <a:pt x="283260" y="82711"/>
                </a:lnTo>
                <a:lnTo>
                  <a:pt x="328481" y="75629"/>
                </a:lnTo>
                <a:lnTo>
                  <a:pt x="376371" y="68759"/>
                </a:lnTo>
                <a:lnTo>
                  <a:pt x="426791" y="62117"/>
                </a:lnTo>
                <a:lnTo>
                  <a:pt x="479599" y="55721"/>
                </a:lnTo>
                <a:lnTo>
                  <a:pt x="534656" y="49585"/>
                </a:lnTo>
                <a:lnTo>
                  <a:pt x="591821" y="43728"/>
                </a:lnTo>
                <a:lnTo>
                  <a:pt x="650953" y="38164"/>
                </a:lnTo>
                <a:lnTo>
                  <a:pt x="711913" y="32910"/>
                </a:lnTo>
                <a:lnTo>
                  <a:pt x="774558" y="27983"/>
                </a:lnTo>
                <a:lnTo>
                  <a:pt x="838750" y="23398"/>
                </a:lnTo>
                <a:lnTo>
                  <a:pt x="904348" y="19173"/>
                </a:lnTo>
                <a:lnTo>
                  <a:pt x="971210" y="15323"/>
                </a:lnTo>
                <a:lnTo>
                  <a:pt x="1039197" y="11865"/>
                </a:lnTo>
                <a:lnTo>
                  <a:pt x="1108168" y="8815"/>
                </a:lnTo>
                <a:lnTo>
                  <a:pt x="1177983" y="6189"/>
                </a:lnTo>
                <a:lnTo>
                  <a:pt x="1248501" y="4004"/>
                </a:lnTo>
                <a:lnTo>
                  <a:pt x="1319582" y="2277"/>
                </a:lnTo>
                <a:lnTo>
                  <a:pt x="1391084" y="1023"/>
                </a:lnTo>
                <a:lnTo>
                  <a:pt x="1462869" y="258"/>
                </a:lnTo>
                <a:lnTo>
                  <a:pt x="1534794" y="0"/>
                </a:lnTo>
              </a:path>
              <a:path w="3046729" h="357505">
                <a:moveTo>
                  <a:pt x="2851658" y="357378"/>
                </a:moveTo>
                <a:lnTo>
                  <a:pt x="2899858" y="350371"/>
                </a:lnTo>
                <a:lnTo>
                  <a:pt x="2945369" y="331004"/>
                </a:lnTo>
                <a:lnTo>
                  <a:pt x="2985484" y="301751"/>
                </a:lnTo>
                <a:lnTo>
                  <a:pt x="3017491" y="265091"/>
                </a:lnTo>
                <a:lnTo>
                  <a:pt x="3038683" y="223498"/>
                </a:lnTo>
                <a:lnTo>
                  <a:pt x="3046349" y="179450"/>
                </a:lnTo>
                <a:lnTo>
                  <a:pt x="3044157" y="171107"/>
                </a:lnTo>
                <a:lnTo>
                  <a:pt x="3012386" y="146245"/>
                </a:lnTo>
                <a:lnTo>
                  <a:pt x="2971594" y="129971"/>
                </a:lnTo>
                <a:lnTo>
                  <a:pt x="2916406" y="114091"/>
                </a:lnTo>
                <a:lnTo>
                  <a:pt x="2847927" y="98734"/>
                </a:lnTo>
                <a:lnTo>
                  <a:pt x="2809051" y="91292"/>
                </a:lnTo>
                <a:lnTo>
                  <a:pt x="2767267" y="84030"/>
                </a:lnTo>
                <a:lnTo>
                  <a:pt x="2722714" y="76964"/>
                </a:lnTo>
                <a:lnTo>
                  <a:pt x="2675532" y="70109"/>
                </a:lnTo>
                <a:lnTo>
                  <a:pt x="2625857" y="63483"/>
                </a:lnTo>
                <a:lnTo>
                  <a:pt x="2573829" y="57102"/>
                </a:lnTo>
                <a:lnTo>
                  <a:pt x="2519586" y="50981"/>
                </a:lnTo>
                <a:lnTo>
                  <a:pt x="2463267" y="45138"/>
                </a:lnTo>
                <a:lnTo>
                  <a:pt x="2405010" y="39587"/>
                </a:lnTo>
                <a:lnTo>
                  <a:pt x="2344953" y="34347"/>
                </a:lnTo>
                <a:lnTo>
                  <a:pt x="2283234" y="29432"/>
                </a:lnTo>
                <a:lnTo>
                  <a:pt x="2219993" y="24859"/>
                </a:lnTo>
                <a:lnTo>
                  <a:pt x="2155368" y="20645"/>
                </a:lnTo>
                <a:lnTo>
                  <a:pt x="2089497" y="16805"/>
                </a:lnTo>
                <a:lnTo>
                  <a:pt x="2022518" y="13356"/>
                </a:lnTo>
                <a:lnTo>
                  <a:pt x="1954570" y="10314"/>
                </a:lnTo>
                <a:lnTo>
                  <a:pt x="1885792" y="7696"/>
                </a:lnTo>
                <a:lnTo>
                  <a:pt x="1816322" y="5517"/>
                </a:lnTo>
                <a:lnTo>
                  <a:pt x="1746297" y="3794"/>
                </a:lnTo>
                <a:lnTo>
                  <a:pt x="1675858" y="2544"/>
                </a:lnTo>
                <a:lnTo>
                  <a:pt x="1605141" y="1781"/>
                </a:lnTo>
                <a:lnTo>
                  <a:pt x="1534287" y="1524"/>
                </a:lnTo>
              </a:path>
            </a:pathLst>
          </a:custGeom>
          <a:ln w="19050">
            <a:solidFill>
              <a:srgbClr val="DADACE"/>
            </a:solidFill>
          </a:ln>
        </p:spPr>
        <p:txBody>
          <a:bodyPr wrap="square" lIns="0" tIns="0" rIns="0" bIns="0" rtlCol="0"/>
          <a:lstStyle/>
          <a:p>
            <a:endParaRPr/>
          </a:p>
        </p:txBody>
      </p:sp>
      <p:pic>
        <p:nvPicPr>
          <p:cNvPr id="4" name="Image 3" descr="Une image contenant texte, capture d’écran, diagramme, Police&#10;&#10;Le contenu généré par l’IA peut être incorrect.">
            <a:extLst>
              <a:ext uri="{FF2B5EF4-FFF2-40B4-BE49-F238E27FC236}">
                <a16:creationId xmlns:a16="http://schemas.microsoft.com/office/drawing/2014/main" id="{29D35B34-E796-26C4-5964-C9CE77C58AF1}"/>
              </a:ext>
            </a:extLst>
          </p:cNvPr>
          <p:cNvPicPr>
            <a:picLocks noChangeAspect="1"/>
          </p:cNvPicPr>
          <p:nvPr/>
        </p:nvPicPr>
        <p:blipFill>
          <a:blip r:embed="rId2"/>
          <a:stretch>
            <a:fillRect/>
          </a:stretch>
        </p:blipFill>
        <p:spPr>
          <a:xfrm>
            <a:off x="1774093" y="1665581"/>
            <a:ext cx="6895120" cy="5187609"/>
          </a:xfrm>
          <a:prstGeom prst="rect">
            <a:avLst/>
          </a:prstGeom>
        </p:spPr>
      </p:pic>
      <p:sp>
        <p:nvSpPr>
          <p:cNvPr id="6" name="Espace réservé du numéro de diapositive 5">
            <a:extLst>
              <a:ext uri="{FF2B5EF4-FFF2-40B4-BE49-F238E27FC236}">
                <a16:creationId xmlns:a16="http://schemas.microsoft.com/office/drawing/2014/main" id="{EBBE537A-1BE0-86CD-31FD-E7835EE206E1}"/>
              </a:ext>
            </a:extLst>
          </p:cNvPr>
          <p:cNvSpPr>
            <a:spLocks noGrp="1"/>
          </p:cNvSpPr>
          <p:nvPr>
            <p:ph type="sldNum" sz="quarter" idx="12"/>
          </p:nvPr>
        </p:nvSpPr>
        <p:spPr>
          <a:xfrm>
            <a:off x="11514638" y="6347973"/>
            <a:ext cx="551167" cy="377825"/>
          </a:xfrm>
        </p:spPr>
        <p:txBody>
          <a:bodyPr/>
          <a:lstStyle/>
          <a:p>
            <a:fld id="{D57F1E4F-1CFF-5643-939E-217C01CDF565}" type="slidenum">
              <a:rPr lang="en-US" dirty="0"/>
              <a:pPr/>
              <a:t>7</a:t>
            </a:fld>
            <a:endParaRPr lang="fr-FR"/>
          </a:p>
        </p:txBody>
      </p:sp>
    </p:spTree>
    <p:extLst>
      <p:ext uri="{BB962C8B-B14F-4D97-AF65-F5344CB8AC3E}">
        <p14:creationId xmlns:p14="http://schemas.microsoft.com/office/powerpoint/2010/main" val="1958544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7787" cy="1281853"/>
          </a:xfrm>
          <a:custGeom>
            <a:avLst/>
            <a:gdLst/>
            <a:ahLst/>
            <a:cxnLst/>
            <a:rect l="l" t="t" r="r" b="b"/>
            <a:pathLst>
              <a:path w="688340" h="961390">
                <a:moveTo>
                  <a:pt x="688060" y="0"/>
                </a:moveTo>
                <a:lnTo>
                  <a:pt x="688060" y="431038"/>
                </a:lnTo>
                <a:lnTo>
                  <a:pt x="687412" y="458342"/>
                </a:lnTo>
                <a:lnTo>
                  <a:pt x="682205" y="511555"/>
                </a:lnTo>
                <a:lnTo>
                  <a:pt x="671169" y="562863"/>
                </a:lnTo>
                <a:lnTo>
                  <a:pt x="655586" y="612775"/>
                </a:lnTo>
                <a:lnTo>
                  <a:pt x="635444" y="660273"/>
                </a:lnTo>
                <a:lnTo>
                  <a:pt x="610781" y="704976"/>
                </a:lnTo>
                <a:lnTo>
                  <a:pt x="582193" y="747267"/>
                </a:lnTo>
                <a:lnTo>
                  <a:pt x="549706" y="786891"/>
                </a:lnTo>
                <a:lnTo>
                  <a:pt x="513981" y="822578"/>
                </a:lnTo>
                <a:lnTo>
                  <a:pt x="474370" y="854963"/>
                </a:lnTo>
                <a:lnTo>
                  <a:pt x="432155" y="883538"/>
                </a:lnTo>
                <a:lnTo>
                  <a:pt x="387324" y="908303"/>
                </a:lnTo>
                <a:lnTo>
                  <a:pt x="339915" y="928370"/>
                </a:lnTo>
                <a:lnTo>
                  <a:pt x="289902" y="943990"/>
                </a:lnTo>
                <a:lnTo>
                  <a:pt x="238569" y="955039"/>
                </a:lnTo>
                <a:lnTo>
                  <a:pt x="185318" y="960247"/>
                </a:lnTo>
                <a:lnTo>
                  <a:pt x="158038" y="960882"/>
                </a:lnTo>
                <a:lnTo>
                  <a:pt x="0" y="960882"/>
                </a:lnTo>
              </a:path>
            </a:pathLst>
          </a:custGeom>
          <a:ln w="19050">
            <a:solidFill>
              <a:srgbClr val="EBE9E0"/>
            </a:solidFill>
          </a:ln>
        </p:spPr>
        <p:txBody>
          <a:bodyPr wrap="square" lIns="0" tIns="0" rIns="0" bIns="0" rtlCol="0"/>
          <a:lstStyle/>
          <a:p>
            <a:endParaRPr/>
          </a:p>
        </p:txBody>
      </p:sp>
      <p:grpSp>
        <p:nvGrpSpPr>
          <p:cNvPr id="3" name="object 3"/>
          <p:cNvGrpSpPr/>
          <p:nvPr/>
        </p:nvGrpSpPr>
        <p:grpSpPr>
          <a:xfrm>
            <a:off x="8184896" y="2728976"/>
            <a:ext cx="3600873" cy="4141893"/>
            <a:chOff x="6138671" y="2046732"/>
            <a:chExt cx="2700655" cy="3106420"/>
          </a:xfrm>
        </p:grpSpPr>
        <p:sp>
          <p:nvSpPr>
            <p:cNvPr id="4" name="object 4"/>
            <p:cNvSpPr/>
            <p:nvPr/>
          </p:nvSpPr>
          <p:spPr>
            <a:xfrm>
              <a:off x="6265925" y="4514850"/>
              <a:ext cx="1774189" cy="628650"/>
            </a:xfrm>
            <a:custGeom>
              <a:avLst/>
              <a:gdLst/>
              <a:ahLst/>
              <a:cxnLst/>
              <a:rect l="l" t="t" r="r" b="b"/>
              <a:pathLst>
                <a:path w="1774190" h="628650">
                  <a:moveTo>
                    <a:pt x="0" y="628650"/>
                  </a:moveTo>
                  <a:lnTo>
                    <a:pt x="0" y="529868"/>
                  </a:lnTo>
                  <a:lnTo>
                    <a:pt x="1270" y="502598"/>
                  </a:lnTo>
                  <a:lnTo>
                    <a:pt x="6476" y="449338"/>
                  </a:lnTo>
                  <a:lnTo>
                    <a:pt x="16890" y="398043"/>
                  </a:lnTo>
                  <a:lnTo>
                    <a:pt x="32512" y="348056"/>
                  </a:lnTo>
                  <a:lnTo>
                    <a:pt x="52577" y="300634"/>
                  </a:lnTo>
                  <a:lnTo>
                    <a:pt x="77343" y="255854"/>
                  </a:lnTo>
                  <a:lnTo>
                    <a:pt x="105918" y="213626"/>
                  </a:lnTo>
                  <a:lnTo>
                    <a:pt x="138429" y="174015"/>
                  </a:lnTo>
                  <a:lnTo>
                    <a:pt x="174751" y="138303"/>
                  </a:lnTo>
                  <a:lnTo>
                    <a:pt x="213740" y="105854"/>
                  </a:lnTo>
                  <a:lnTo>
                    <a:pt x="255904" y="77279"/>
                  </a:lnTo>
                  <a:lnTo>
                    <a:pt x="300735" y="52603"/>
                  </a:lnTo>
                  <a:lnTo>
                    <a:pt x="348869" y="32473"/>
                  </a:lnTo>
                  <a:lnTo>
                    <a:pt x="398145" y="16890"/>
                  </a:lnTo>
                  <a:lnTo>
                    <a:pt x="450088" y="5854"/>
                  </a:lnTo>
                  <a:lnTo>
                    <a:pt x="503427" y="647"/>
                  </a:lnTo>
                  <a:lnTo>
                    <a:pt x="530098" y="0"/>
                  </a:lnTo>
                  <a:lnTo>
                    <a:pt x="1243838" y="0"/>
                  </a:lnTo>
                  <a:lnTo>
                    <a:pt x="1297813" y="2616"/>
                  </a:lnTo>
                  <a:lnTo>
                    <a:pt x="1350391" y="11061"/>
                  </a:lnTo>
                  <a:lnTo>
                    <a:pt x="1401064" y="24028"/>
                  </a:lnTo>
                  <a:lnTo>
                    <a:pt x="1449831" y="41567"/>
                  </a:lnTo>
                  <a:lnTo>
                    <a:pt x="1495932" y="64287"/>
                  </a:lnTo>
                  <a:lnTo>
                    <a:pt x="1539367" y="90906"/>
                  </a:lnTo>
                  <a:lnTo>
                    <a:pt x="1580388" y="121437"/>
                  </a:lnTo>
                  <a:lnTo>
                    <a:pt x="1617979" y="155841"/>
                  </a:lnTo>
                  <a:lnTo>
                    <a:pt x="1652397" y="193522"/>
                  </a:lnTo>
                  <a:lnTo>
                    <a:pt x="1683003" y="234416"/>
                  </a:lnTo>
                  <a:lnTo>
                    <a:pt x="1709547" y="277914"/>
                  </a:lnTo>
                  <a:lnTo>
                    <a:pt x="1732406" y="324027"/>
                  </a:lnTo>
                  <a:lnTo>
                    <a:pt x="1749932" y="372719"/>
                  </a:lnTo>
                  <a:lnTo>
                    <a:pt x="1762887" y="423379"/>
                  </a:lnTo>
                  <a:lnTo>
                    <a:pt x="1771269" y="475957"/>
                  </a:lnTo>
                  <a:lnTo>
                    <a:pt x="1773935" y="529868"/>
                  </a:lnTo>
                  <a:lnTo>
                    <a:pt x="1773935" y="628650"/>
                  </a:lnTo>
                </a:path>
              </a:pathLst>
            </a:custGeom>
            <a:ln w="19050">
              <a:solidFill>
                <a:srgbClr val="EBE9E0"/>
              </a:solidFill>
            </a:ln>
          </p:spPr>
          <p:txBody>
            <a:bodyPr wrap="square" lIns="0" tIns="0" rIns="0" bIns="0" rtlCol="0"/>
            <a:lstStyle/>
            <a:p>
              <a:endParaRPr/>
            </a:p>
          </p:txBody>
        </p:sp>
        <p:sp>
          <p:nvSpPr>
            <p:cNvPr id="5" name="object 5"/>
            <p:cNvSpPr/>
            <p:nvPr/>
          </p:nvSpPr>
          <p:spPr>
            <a:xfrm>
              <a:off x="6138671" y="2046732"/>
              <a:ext cx="2700655" cy="2969260"/>
            </a:xfrm>
            <a:custGeom>
              <a:avLst/>
              <a:gdLst/>
              <a:ahLst/>
              <a:cxnLst/>
              <a:rect l="l" t="t" r="r" b="b"/>
              <a:pathLst>
                <a:path w="2700654" h="2969260">
                  <a:moveTo>
                    <a:pt x="2250439" y="0"/>
                  </a:moveTo>
                  <a:lnTo>
                    <a:pt x="450087" y="0"/>
                  </a:lnTo>
                  <a:lnTo>
                    <a:pt x="401052" y="2641"/>
                  </a:lnTo>
                  <a:lnTo>
                    <a:pt x="353544" y="10382"/>
                  </a:lnTo>
                  <a:lnTo>
                    <a:pt x="307839" y="22949"/>
                  </a:lnTo>
                  <a:lnTo>
                    <a:pt x="264212" y="40066"/>
                  </a:lnTo>
                  <a:lnTo>
                    <a:pt x="222936" y="61458"/>
                  </a:lnTo>
                  <a:lnTo>
                    <a:pt x="184288" y="86851"/>
                  </a:lnTo>
                  <a:lnTo>
                    <a:pt x="148541" y="115970"/>
                  </a:lnTo>
                  <a:lnTo>
                    <a:pt x="115970" y="148541"/>
                  </a:lnTo>
                  <a:lnTo>
                    <a:pt x="86851" y="184288"/>
                  </a:lnTo>
                  <a:lnTo>
                    <a:pt x="61458" y="222936"/>
                  </a:lnTo>
                  <a:lnTo>
                    <a:pt x="40066" y="264212"/>
                  </a:lnTo>
                  <a:lnTo>
                    <a:pt x="22949" y="307839"/>
                  </a:lnTo>
                  <a:lnTo>
                    <a:pt x="10382" y="353544"/>
                  </a:lnTo>
                  <a:lnTo>
                    <a:pt x="2641" y="401052"/>
                  </a:lnTo>
                  <a:lnTo>
                    <a:pt x="0" y="450088"/>
                  </a:lnTo>
                  <a:lnTo>
                    <a:pt x="0" y="2518664"/>
                  </a:lnTo>
                  <a:lnTo>
                    <a:pt x="2641" y="2567706"/>
                  </a:lnTo>
                  <a:lnTo>
                    <a:pt x="10382" y="2615218"/>
                  </a:lnTo>
                  <a:lnTo>
                    <a:pt x="22949" y="2660926"/>
                  </a:lnTo>
                  <a:lnTo>
                    <a:pt x="40066" y="2704556"/>
                  </a:lnTo>
                  <a:lnTo>
                    <a:pt x="61458" y="2745832"/>
                  </a:lnTo>
                  <a:lnTo>
                    <a:pt x="86851" y="2784480"/>
                  </a:lnTo>
                  <a:lnTo>
                    <a:pt x="115970" y="2820225"/>
                  </a:lnTo>
                  <a:lnTo>
                    <a:pt x="148541" y="2852794"/>
                  </a:lnTo>
                  <a:lnTo>
                    <a:pt x="184288" y="2881911"/>
                  </a:lnTo>
                  <a:lnTo>
                    <a:pt x="222936" y="2907301"/>
                  </a:lnTo>
                  <a:lnTo>
                    <a:pt x="264212" y="2928691"/>
                  </a:lnTo>
                  <a:lnTo>
                    <a:pt x="307839" y="2945806"/>
                  </a:lnTo>
                  <a:lnTo>
                    <a:pt x="353544" y="2958370"/>
                  </a:lnTo>
                  <a:lnTo>
                    <a:pt x="401052" y="2966110"/>
                  </a:lnTo>
                  <a:lnTo>
                    <a:pt x="450087" y="2968752"/>
                  </a:lnTo>
                  <a:lnTo>
                    <a:pt x="2250439" y="2968752"/>
                  </a:lnTo>
                  <a:lnTo>
                    <a:pt x="2299475" y="2966110"/>
                  </a:lnTo>
                  <a:lnTo>
                    <a:pt x="2346983" y="2958370"/>
                  </a:lnTo>
                  <a:lnTo>
                    <a:pt x="2392688" y="2945806"/>
                  </a:lnTo>
                  <a:lnTo>
                    <a:pt x="2436315" y="2928691"/>
                  </a:lnTo>
                  <a:lnTo>
                    <a:pt x="2477591" y="2907301"/>
                  </a:lnTo>
                  <a:lnTo>
                    <a:pt x="2516239" y="2881911"/>
                  </a:lnTo>
                  <a:lnTo>
                    <a:pt x="2551986" y="2852794"/>
                  </a:lnTo>
                  <a:lnTo>
                    <a:pt x="2584557" y="2820225"/>
                  </a:lnTo>
                  <a:lnTo>
                    <a:pt x="2613676" y="2784480"/>
                  </a:lnTo>
                  <a:lnTo>
                    <a:pt x="2639069" y="2745832"/>
                  </a:lnTo>
                  <a:lnTo>
                    <a:pt x="2660461" y="2704556"/>
                  </a:lnTo>
                  <a:lnTo>
                    <a:pt x="2677578" y="2660926"/>
                  </a:lnTo>
                  <a:lnTo>
                    <a:pt x="2690145" y="2615218"/>
                  </a:lnTo>
                  <a:lnTo>
                    <a:pt x="2697886" y="2567706"/>
                  </a:lnTo>
                  <a:lnTo>
                    <a:pt x="2700528" y="2518664"/>
                  </a:lnTo>
                  <a:lnTo>
                    <a:pt x="2700528" y="450088"/>
                  </a:lnTo>
                  <a:lnTo>
                    <a:pt x="2697886" y="401052"/>
                  </a:lnTo>
                  <a:lnTo>
                    <a:pt x="2690145" y="353544"/>
                  </a:lnTo>
                  <a:lnTo>
                    <a:pt x="2677578" y="307839"/>
                  </a:lnTo>
                  <a:lnTo>
                    <a:pt x="2660461" y="264212"/>
                  </a:lnTo>
                  <a:lnTo>
                    <a:pt x="2639069" y="222936"/>
                  </a:lnTo>
                  <a:lnTo>
                    <a:pt x="2613676" y="184288"/>
                  </a:lnTo>
                  <a:lnTo>
                    <a:pt x="2584557" y="148541"/>
                  </a:lnTo>
                  <a:lnTo>
                    <a:pt x="2551986" y="115970"/>
                  </a:lnTo>
                  <a:lnTo>
                    <a:pt x="2516239" y="86851"/>
                  </a:lnTo>
                  <a:lnTo>
                    <a:pt x="2477591" y="61458"/>
                  </a:lnTo>
                  <a:lnTo>
                    <a:pt x="2436315" y="40066"/>
                  </a:lnTo>
                  <a:lnTo>
                    <a:pt x="2392688" y="22949"/>
                  </a:lnTo>
                  <a:lnTo>
                    <a:pt x="2346983" y="10382"/>
                  </a:lnTo>
                  <a:lnTo>
                    <a:pt x="2299475" y="2641"/>
                  </a:lnTo>
                  <a:lnTo>
                    <a:pt x="2250439" y="0"/>
                  </a:lnTo>
                  <a:close/>
                </a:path>
              </a:pathLst>
            </a:custGeom>
            <a:solidFill>
              <a:srgbClr val="E2E9EC"/>
            </a:solidFill>
          </p:spPr>
          <p:txBody>
            <a:bodyPr wrap="square" lIns="0" tIns="0" rIns="0" bIns="0" rtlCol="0"/>
            <a:lstStyle/>
            <a:p>
              <a:endParaRPr/>
            </a:p>
          </p:txBody>
        </p:sp>
      </p:grpSp>
      <p:sp>
        <p:nvSpPr>
          <p:cNvPr id="6" name="object 6"/>
          <p:cNvSpPr txBox="1">
            <a:spLocks noGrp="1"/>
          </p:cNvSpPr>
          <p:nvPr>
            <p:ph type="title"/>
          </p:nvPr>
        </p:nvSpPr>
        <p:spPr>
          <a:xfrm>
            <a:off x="676032" y="439226"/>
            <a:ext cx="10131425" cy="585631"/>
          </a:xfrm>
          <a:prstGeom prst="rect">
            <a:avLst/>
          </a:prstGeom>
        </p:spPr>
        <p:txBody>
          <a:bodyPr vert="horz" wrap="square" lIns="0" tIns="16087" rIns="0" bIns="0" rtlCol="0">
            <a:spAutoFit/>
          </a:bodyPr>
          <a:lstStyle/>
          <a:p>
            <a:pPr marL="1426210">
              <a:lnSpc>
                <a:spcPct val="100000"/>
              </a:lnSpc>
              <a:spcBef>
                <a:spcPts val="127"/>
              </a:spcBef>
            </a:pPr>
            <a:r>
              <a:rPr sz="3700" spc="-120">
                <a:solidFill>
                  <a:schemeClr val="tx1"/>
                </a:solidFill>
                <a:latin typeface="Calibri Light"/>
                <a:ea typeface="Calibri Light"/>
              </a:rPr>
              <a:t>04 </a:t>
            </a:r>
            <a:r>
              <a:rPr sz="3700">
                <a:solidFill>
                  <a:schemeClr val="tx1"/>
                </a:solidFill>
                <a:latin typeface="Calibri Light"/>
                <a:ea typeface="Calibri Light"/>
              </a:rPr>
              <a:t>-</a:t>
            </a:r>
            <a:r>
              <a:rPr sz="3700" spc="-133">
                <a:solidFill>
                  <a:schemeClr val="tx1"/>
                </a:solidFill>
                <a:latin typeface="Calibri Light"/>
                <a:ea typeface="Calibri Light"/>
              </a:rPr>
              <a:t> </a:t>
            </a:r>
            <a:r>
              <a:rPr sz="3700" spc="-167">
                <a:solidFill>
                  <a:schemeClr val="tx1"/>
                </a:solidFill>
                <a:latin typeface="Calibri Light"/>
                <a:ea typeface="Calibri Light"/>
              </a:rPr>
              <a:t>Missions</a:t>
            </a:r>
            <a:r>
              <a:rPr sz="3700" spc="-73">
                <a:solidFill>
                  <a:schemeClr val="tx1"/>
                </a:solidFill>
                <a:latin typeface="Calibri Light"/>
                <a:ea typeface="Calibri Light"/>
              </a:rPr>
              <a:t> </a:t>
            </a:r>
            <a:r>
              <a:rPr sz="3700" spc="-133">
                <a:solidFill>
                  <a:schemeClr val="tx1"/>
                </a:solidFill>
                <a:latin typeface="Calibri Light"/>
                <a:ea typeface="Calibri Light"/>
              </a:rPr>
              <a:t>entreprise</a:t>
            </a:r>
            <a:endParaRPr lang="fr-FR" sz="3700" spc="-133">
              <a:solidFill>
                <a:schemeClr val="tx1"/>
              </a:solidFill>
              <a:latin typeface="Calibri Light"/>
              <a:ea typeface="Calibri Light"/>
            </a:endParaRPr>
          </a:p>
        </p:txBody>
      </p:sp>
      <p:sp>
        <p:nvSpPr>
          <p:cNvPr id="7" name="object 7"/>
          <p:cNvSpPr/>
          <p:nvPr/>
        </p:nvSpPr>
        <p:spPr>
          <a:xfrm>
            <a:off x="3978147" y="169673"/>
            <a:ext cx="4062307" cy="476673"/>
          </a:xfrm>
          <a:custGeom>
            <a:avLst/>
            <a:gdLst/>
            <a:ahLst/>
            <a:cxnLst/>
            <a:rect l="l" t="t" r="r" b="b"/>
            <a:pathLst>
              <a:path w="3046729" h="357505">
                <a:moveTo>
                  <a:pt x="327278" y="356616"/>
                </a:moveTo>
                <a:lnTo>
                  <a:pt x="272940" y="353436"/>
                </a:lnTo>
                <a:lnTo>
                  <a:pt x="219956" y="344386"/>
                </a:lnTo>
                <a:lnTo>
                  <a:pt x="169671" y="330200"/>
                </a:lnTo>
                <a:lnTo>
                  <a:pt x="123433" y="311610"/>
                </a:lnTo>
                <a:lnTo>
                  <a:pt x="82584" y="289353"/>
                </a:lnTo>
                <a:lnTo>
                  <a:pt x="48471" y="264160"/>
                </a:lnTo>
                <a:lnTo>
                  <a:pt x="5834" y="207903"/>
                </a:lnTo>
                <a:lnTo>
                  <a:pt x="0" y="178308"/>
                </a:lnTo>
                <a:lnTo>
                  <a:pt x="2224" y="169952"/>
                </a:lnTo>
                <a:lnTo>
                  <a:pt x="34470" y="145049"/>
                </a:lnTo>
                <a:lnTo>
                  <a:pt x="75872" y="128746"/>
                </a:lnTo>
                <a:lnTo>
                  <a:pt x="131887" y="112835"/>
                </a:lnTo>
                <a:lnTo>
                  <a:pt x="201391" y="97446"/>
                </a:lnTo>
                <a:lnTo>
                  <a:pt x="240850" y="89989"/>
                </a:lnTo>
                <a:lnTo>
                  <a:pt x="283260" y="82711"/>
                </a:lnTo>
                <a:lnTo>
                  <a:pt x="328481" y="75629"/>
                </a:lnTo>
                <a:lnTo>
                  <a:pt x="376371" y="68759"/>
                </a:lnTo>
                <a:lnTo>
                  <a:pt x="426791" y="62117"/>
                </a:lnTo>
                <a:lnTo>
                  <a:pt x="479599" y="55721"/>
                </a:lnTo>
                <a:lnTo>
                  <a:pt x="534656" y="49585"/>
                </a:lnTo>
                <a:lnTo>
                  <a:pt x="591821" y="43728"/>
                </a:lnTo>
                <a:lnTo>
                  <a:pt x="650953" y="38164"/>
                </a:lnTo>
                <a:lnTo>
                  <a:pt x="711913" y="32910"/>
                </a:lnTo>
                <a:lnTo>
                  <a:pt x="774558" y="27983"/>
                </a:lnTo>
                <a:lnTo>
                  <a:pt x="838750" y="23398"/>
                </a:lnTo>
                <a:lnTo>
                  <a:pt x="904348" y="19173"/>
                </a:lnTo>
                <a:lnTo>
                  <a:pt x="971210" y="15323"/>
                </a:lnTo>
                <a:lnTo>
                  <a:pt x="1039197" y="11865"/>
                </a:lnTo>
                <a:lnTo>
                  <a:pt x="1108168" y="8815"/>
                </a:lnTo>
                <a:lnTo>
                  <a:pt x="1177983" y="6189"/>
                </a:lnTo>
                <a:lnTo>
                  <a:pt x="1248501" y="4004"/>
                </a:lnTo>
                <a:lnTo>
                  <a:pt x="1319582" y="2277"/>
                </a:lnTo>
                <a:lnTo>
                  <a:pt x="1391084" y="1023"/>
                </a:lnTo>
                <a:lnTo>
                  <a:pt x="1462869" y="258"/>
                </a:lnTo>
                <a:lnTo>
                  <a:pt x="1534794" y="0"/>
                </a:lnTo>
              </a:path>
              <a:path w="3046729" h="357505">
                <a:moveTo>
                  <a:pt x="2851658" y="357378"/>
                </a:moveTo>
                <a:lnTo>
                  <a:pt x="2899858" y="350371"/>
                </a:lnTo>
                <a:lnTo>
                  <a:pt x="2945369" y="331004"/>
                </a:lnTo>
                <a:lnTo>
                  <a:pt x="2985484" y="301751"/>
                </a:lnTo>
                <a:lnTo>
                  <a:pt x="3017491" y="265091"/>
                </a:lnTo>
                <a:lnTo>
                  <a:pt x="3038683" y="223498"/>
                </a:lnTo>
                <a:lnTo>
                  <a:pt x="3046349" y="179450"/>
                </a:lnTo>
                <a:lnTo>
                  <a:pt x="3044157" y="171107"/>
                </a:lnTo>
                <a:lnTo>
                  <a:pt x="3012386" y="146245"/>
                </a:lnTo>
                <a:lnTo>
                  <a:pt x="2971594" y="129971"/>
                </a:lnTo>
                <a:lnTo>
                  <a:pt x="2916406" y="114091"/>
                </a:lnTo>
                <a:lnTo>
                  <a:pt x="2847927" y="98734"/>
                </a:lnTo>
                <a:lnTo>
                  <a:pt x="2809051" y="91292"/>
                </a:lnTo>
                <a:lnTo>
                  <a:pt x="2767267" y="84030"/>
                </a:lnTo>
                <a:lnTo>
                  <a:pt x="2722714" y="76964"/>
                </a:lnTo>
                <a:lnTo>
                  <a:pt x="2675532" y="70109"/>
                </a:lnTo>
                <a:lnTo>
                  <a:pt x="2625857" y="63483"/>
                </a:lnTo>
                <a:lnTo>
                  <a:pt x="2573829" y="57102"/>
                </a:lnTo>
                <a:lnTo>
                  <a:pt x="2519586" y="50981"/>
                </a:lnTo>
                <a:lnTo>
                  <a:pt x="2463267" y="45138"/>
                </a:lnTo>
                <a:lnTo>
                  <a:pt x="2405010" y="39587"/>
                </a:lnTo>
                <a:lnTo>
                  <a:pt x="2344953" y="34347"/>
                </a:lnTo>
                <a:lnTo>
                  <a:pt x="2283234" y="29432"/>
                </a:lnTo>
                <a:lnTo>
                  <a:pt x="2219993" y="24859"/>
                </a:lnTo>
                <a:lnTo>
                  <a:pt x="2155368" y="20645"/>
                </a:lnTo>
                <a:lnTo>
                  <a:pt x="2089497" y="16805"/>
                </a:lnTo>
                <a:lnTo>
                  <a:pt x="2022518" y="13356"/>
                </a:lnTo>
                <a:lnTo>
                  <a:pt x="1954570" y="10314"/>
                </a:lnTo>
                <a:lnTo>
                  <a:pt x="1885792" y="7696"/>
                </a:lnTo>
                <a:lnTo>
                  <a:pt x="1816322" y="5517"/>
                </a:lnTo>
                <a:lnTo>
                  <a:pt x="1746297" y="3794"/>
                </a:lnTo>
                <a:lnTo>
                  <a:pt x="1675858" y="2544"/>
                </a:lnTo>
                <a:lnTo>
                  <a:pt x="1605141" y="1781"/>
                </a:lnTo>
                <a:lnTo>
                  <a:pt x="1534287" y="1524"/>
                </a:lnTo>
              </a:path>
            </a:pathLst>
          </a:custGeom>
          <a:ln w="19050">
            <a:solidFill>
              <a:srgbClr val="DADACE"/>
            </a:solidFill>
          </a:ln>
        </p:spPr>
        <p:txBody>
          <a:bodyPr wrap="square" lIns="0" tIns="0" rIns="0" bIns="0" rtlCol="0"/>
          <a:lstStyle/>
          <a:p>
            <a:endParaRPr/>
          </a:p>
        </p:txBody>
      </p:sp>
      <p:sp>
        <p:nvSpPr>
          <p:cNvPr id="8" name="object 8"/>
          <p:cNvSpPr/>
          <p:nvPr/>
        </p:nvSpPr>
        <p:spPr>
          <a:xfrm>
            <a:off x="258064" y="1410208"/>
            <a:ext cx="3600873" cy="1136225"/>
          </a:xfrm>
          <a:custGeom>
            <a:avLst/>
            <a:gdLst/>
            <a:ahLst/>
            <a:cxnLst/>
            <a:rect l="l" t="t" r="r" b="b"/>
            <a:pathLst>
              <a:path w="2700655" h="852169">
                <a:moveTo>
                  <a:pt x="2558541" y="0"/>
                </a:moveTo>
                <a:lnTo>
                  <a:pt x="141986" y="0"/>
                </a:lnTo>
                <a:lnTo>
                  <a:pt x="97110" y="7244"/>
                </a:lnTo>
                <a:lnTo>
                  <a:pt x="58133" y="27411"/>
                </a:lnTo>
                <a:lnTo>
                  <a:pt x="27397" y="58155"/>
                </a:lnTo>
                <a:lnTo>
                  <a:pt x="7239" y="97129"/>
                </a:lnTo>
                <a:lnTo>
                  <a:pt x="0" y="141986"/>
                </a:lnTo>
                <a:lnTo>
                  <a:pt x="0" y="709930"/>
                </a:lnTo>
                <a:lnTo>
                  <a:pt x="7239" y="754786"/>
                </a:lnTo>
                <a:lnTo>
                  <a:pt x="27397" y="793760"/>
                </a:lnTo>
                <a:lnTo>
                  <a:pt x="58133" y="824504"/>
                </a:lnTo>
                <a:lnTo>
                  <a:pt x="97110" y="844671"/>
                </a:lnTo>
                <a:lnTo>
                  <a:pt x="141986" y="851916"/>
                </a:lnTo>
                <a:lnTo>
                  <a:pt x="2558541" y="851916"/>
                </a:lnTo>
                <a:lnTo>
                  <a:pt x="2603398" y="844671"/>
                </a:lnTo>
                <a:lnTo>
                  <a:pt x="2642372" y="824504"/>
                </a:lnTo>
                <a:lnTo>
                  <a:pt x="2673116" y="793760"/>
                </a:lnTo>
                <a:lnTo>
                  <a:pt x="2693283" y="754786"/>
                </a:lnTo>
                <a:lnTo>
                  <a:pt x="2700528" y="709930"/>
                </a:lnTo>
                <a:lnTo>
                  <a:pt x="2700528" y="141986"/>
                </a:lnTo>
                <a:lnTo>
                  <a:pt x="2693283" y="97129"/>
                </a:lnTo>
                <a:lnTo>
                  <a:pt x="2673116" y="58155"/>
                </a:lnTo>
                <a:lnTo>
                  <a:pt x="2642372" y="27411"/>
                </a:lnTo>
                <a:lnTo>
                  <a:pt x="2603398" y="7244"/>
                </a:lnTo>
                <a:lnTo>
                  <a:pt x="2558541" y="0"/>
                </a:lnTo>
                <a:close/>
              </a:path>
            </a:pathLst>
          </a:custGeom>
          <a:solidFill>
            <a:srgbClr val="7993A9"/>
          </a:solidFill>
        </p:spPr>
        <p:txBody>
          <a:bodyPr wrap="square" lIns="0" tIns="0" rIns="0" bIns="0" rtlCol="0"/>
          <a:lstStyle/>
          <a:p>
            <a:endParaRPr/>
          </a:p>
        </p:txBody>
      </p:sp>
      <p:sp>
        <p:nvSpPr>
          <p:cNvPr id="9" name="object 9"/>
          <p:cNvSpPr txBox="1"/>
          <p:nvPr/>
        </p:nvSpPr>
        <p:spPr>
          <a:xfrm>
            <a:off x="629241" y="1669288"/>
            <a:ext cx="2858347" cy="305276"/>
          </a:xfrm>
          <a:prstGeom prst="rect">
            <a:avLst/>
          </a:prstGeom>
        </p:spPr>
        <p:txBody>
          <a:bodyPr vert="horz" wrap="square" lIns="0" tIns="17780" rIns="0" bIns="0" rtlCol="0">
            <a:spAutoFit/>
          </a:bodyPr>
          <a:lstStyle/>
          <a:p>
            <a:pPr marL="16933">
              <a:lnSpc>
                <a:spcPct val="100000"/>
              </a:lnSpc>
              <a:spcBef>
                <a:spcPts val="140"/>
              </a:spcBef>
            </a:pPr>
            <a:r>
              <a:rPr sz="1867">
                <a:solidFill>
                  <a:srgbClr val="F8F5EB"/>
                </a:solidFill>
                <a:latin typeface="Arial MT"/>
                <a:cs typeface="Arial MT"/>
              </a:rPr>
              <a:t>Gestion</a:t>
            </a:r>
            <a:r>
              <a:rPr sz="1867" spc="-87">
                <a:solidFill>
                  <a:srgbClr val="F8F5EB"/>
                </a:solidFill>
                <a:latin typeface="Arial MT"/>
                <a:cs typeface="Arial MT"/>
              </a:rPr>
              <a:t> </a:t>
            </a:r>
            <a:r>
              <a:rPr sz="1867">
                <a:solidFill>
                  <a:srgbClr val="F8F5EB"/>
                </a:solidFill>
                <a:latin typeface="Arial MT"/>
                <a:cs typeface="Arial MT"/>
              </a:rPr>
              <a:t>et</a:t>
            </a:r>
            <a:r>
              <a:rPr sz="1867" spc="-40">
                <a:solidFill>
                  <a:srgbClr val="F8F5EB"/>
                </a:solidFill>
                <a:latin typeface="Arial MT"/>
                <a:cs typeface="Arial MT"/>
              </a:rPr>
              <a:t> </a:t>
            </a:r>
            <a:r>
              <a:rPr sz="1867">
                <a:solidFill>
                  <a:srgbClr val="F8F5EB"/>
                </a:solidFill>
                <a:latin typeface="Arial MT"/>
                <a:cs typeface="Arial MT"/>
              </a:rPr>
              <a:t>configuration</a:t>
            </a:r>
            <a:r>
              <a:rPr sz="1867" spc="-80">
                <a:solidFill>
                  <a:srgbClr val="F8F5EB"/>
                </a:solidFill>
                <a:latin typeface="Arial MT"/>
                <a:cs typeface="Arial MT"/>
              </a:rPr>
              <a:t> </a:t>
            </a:r>
            <a:r>
              <a:rPr sz="1867" spc="-33">
                <a:solidFill>
                  <a:srgbClr val="F8F5EB"/>
                </a:solidFill>
                <a:latin typeface="Arial MT"/>
                <a:cs typeface="Arial MT"/>
              </a:rPr>
              <a:t>du</a:t>
            </a:r>
            <a:endParaRPr sz="1867">
              <a:latin typeface="Arial MT"/>
              <a:cs typeface="Arial MT"/>
            </a:endParaRPr>
          </a:p>
        </p:txBody>
      </p:sp>
      <p:sp>
        <p:nvSpPr>
          <p:cNvPr id="10" name="object 10"/>
          <p:cNvSpPr txBox="1"/>
          <p:nvPr/>
        </p:nvSpPr>
        <p:spPr>
          <a:xfrm>
            <a:off x="1618826" y="1953769"/>
            <a:ext cx="879687" cy="305276"/>
          </a:xfrm>
          <a:prstGeom prst="rect">
            <a:avLst/>
          </a:prstGeom>
        </p:spPr>
        <p:txBody>
          <a:bodyPr vert="horz" wrap="square" lIns="0" tIns="17780" rIns="0" bIns="0" rtlCol="0">
            <a:spAutoFit/>
          </a:bodyPr>
          <a:lstStyle/>
          <a:p>
            <a:pPr marL="16933">
              <a:lnSpc>
                <a:spcPct val="100000"/>
              </a:lnSpc>
              <a:spcBef>
                <a:spcPts val="140"/>
              </a:spcBef>
            </a:pPr>
            <a:r>
              <a:rPr sz="1867" spc="-13">
                <a:solidFill>
                  <a:srgbClr val="F8F5EB"/>
                </a:solidFill>
                <a:latin typeface="Arial MT"/>
                <a:cs typeface="Arial MT"/>
              </a:rPr>
              <a:t>matériel</a:t>
            </a:r>
            <a:endParaRPr sz="1867">
              <a:latin typeface="Arial MT"/>
              <a:cs typeface="Arial MT"/>
            </a:endParaRPr>
          </a:p>
        </p:txBody>
      </p:sp>
      <p:sp>
        <p:nvSpPr>
          <p:cNvPr id="11" name="object 11"/>
          <p:cNvSpPr/>
          <p:nvPr/>
        </p:nvSpPr>
        <p:spPr>
          <a:xfrm>
            <a:off x="258064" y="2728976"/>
            <a:ext cx="3600873" cy="3959013"/>
          </a:xfrm>
          <a:custGeom>
            <a:avLst/>
            <a:gdLst/>
            <a:ahLst/>
            <a:cxnLst/>
            <a:rect l="l" t="t" r="r" b="b"/>
            <a:pathLst>
              <a:path w="2700655" h="2969260">
                <a:moveTo>
                  <a:pt x="2250440" y="0"/>
                </a:moveTo>
                <a:lnTo>
                  <a:pt x="450088" y="0"/>
                </a:lnTo>
                <a:lnTo>
                  <a:pt x="401045" y="2641"/>
                </a:lnTo>
                <a:lnTo>
                  <a:pt x="353533" y="10382"/>
                </a:lnTo>
                <a:lnTo>
                  <a:pt x="307825" y="22949"/>
                </a:lnTo>
                <a:lnTo>
                  <a:pt x="264195" y="40066"/>
                </a:lnTo>
                <a:lnTo>
                  <a:pt x="222919" y="61458"/>
                </a:lnTo>
                <a:lnTo>
                  <a:pt x="184271" y="86851"/>
                </a:lnTo>
                <a:lnTo>
                  <a:pt x="148526" y="115970"/>
                </a:lnTo>
                <a:lnTo>
                  <a:pt x="115957" y="148541"/>
                </a:lnTo>
                <a:lnTo>
                  <a:pt x="86840" y="184288"/>
                </a:lnTo>
                <a:lnTo>
                  <a:pt x="61450" y="222936"/>
                </a:lnTo>
                <a:lnTo>
                  <a:pt x="40060" y="264212"/>
                </a:lnTo>
                <a:lnTo>
                  <a:pt x="22945" y="307839"/>
                </a:lnTo>
                <a:lnTo>
                  <a:pt x="10381" y="353544"/>
                </a:lnTo>
                <a:lnTo>
                  <a:pt x="2641" y="401052"/>
                </a:lnTo>
                <a:lnTo>
                  <a:pt x="0" y="450088"/>
                </a:lnTo>
                <a:lnTo>
                  <a:pt x="0" y="2518664"/>
                </a:lnTo>
                <a:lnTo>
                  <a:pt x="2641" y="2567706"/>
                </a:lnTo>
                <a:lnTo>
                  <a:pt x="10381" y="2615218"/>
                </a:lnTo>
                <a:lnTo>
                  <a:pt x="22945" y="2660926"/>
                </a:lnTo>
                <a:lnTo>
                  <a:pt x="40060" y="2704556"/>
                </a:lnTo>
                <a:lnTo>
                  <a:pt x="61450" y="2745832"/>
                </a:lnTo>
                <a:lnTo>
                  <a:pt x="86840" y="2784480"/>
                </a:lnTo>
                <a:lnTo>
                  <a:pt x="115957" y="2820225"/>
                </a:lnTo>
                <a:lnTo>
                  <a:pt x="148526" y="2852794"/>
                </a:lnTo>
                <a:lnTo>
                  <a:pt x="184271" y="2881911"/>
                </a:lnTo>
                <a:lnTo>
                  <a:pt x="222919" y="2907301"/>
                </a:lnTo>
                <a:lnTo>
                  <a:pt x="264195" y="2928691"/>
                </a:lnTo>
                <a:lnTo>
                  <a:pt x="307825" y="2945806"/>
                </a:lnTo>
                <a:lnTo>
                  <a:pt x="353533" y="2958370"/>
                </a:lnTo>
                <a:lnTo>
                  <a:pt x="401045" y="2966110"/>
                </a:lnTo>
                <a:lnTo>
                  <a:pt x="450088" y="2968752"/>
                </a:lnTo>
                <a:lnTo>
                  <a:pt x="2250440" y="2968752"/>
                </a:lnTo>
                <a:lnTo>
                  <a:pt x="2299475" y="2966110"/>
                </a:lnTo>
                <a:lnTo>
                  <a:pt x="2346983" y="2958370"/>
                </a:lnTo>
                <a:lnTo>
                  <a:pt x="2392688" y="2945806"/>
                </a:lnTo>
                <a:lnTo>
                  <a:pt x="2436315" y="2928691"/>
                </a:lnTo>
                <a:lnTo>
                  <a:pt x="2477591" y="2907301"/>
                </a:lnTo>
                <a:lnTo>
                  <a:pt x="2516239" y="2881911"/>
                </a:lnTo>
                <a:lnTo>
                  <a:pt x="2551986" y="2852794"/>
                </a:lnTo>
                <a:lnTo>
                  <a:pt x="2584557" y="2820225"/>
                </a:lnTo>
                <a:lnTo>
                  <a:pt x="2613676" y="2784480"/>
                </a:lnTo>
                <a:lnTo>
                  <a:pt x="2639069" y="2745832"/>
                </a:lnTo>
                <a:lnTo>
                  <a:pt x="2660461" y="2704556"/>
                </a:lnTo>
                <a:lnTo>
                  <a:pt x="2677578" y="2660926"/>
                </a:lnTo>
                <a:lnTo>
                  <a:pt x="2690145" y="2615218"/>
                </a:lnTo>
                <a:lnTo>
                  <a:pt x="2697886" y="2567706"/>
                </a:lnTo>
                <a:lnTo>
                  <a:pt x="2700528" y="2518664"/>
                </a:lnTo>
                <a:lnTo>
                  <a:pt x="2700528" y="450088"/>
                </a:lnTo>
                <a:lnTo>
                  <a:pt x="2697886" y="401052"/>
                </a:lnTo>
                <a:lnTo>
                  <a:pt x="2690145" y="353544"/>
                </a:lnTo>
                <a:lnTo>
                  <a:pt x="2677578" y="307839"/>
                </a:lnTo>
                <a:lnTo>
                  <a:pt x="2660461" y="264212"/>
                </a:lnTo>
                <a:lnTo>
                  <a:pt x="2639069" y="222936"/>
                </a:lnTo>
                <a:lnTo>
                  <a:pt x="2613676" y="184288"/>
                </a:lnTo>
                <a:lnTo>
                  <a:pt x="2584557" y="148541"/>
                </a:lnTo>
                <a:lnTo>
                  <a:pt x="2551986" y="115970"/>
                </a:lnTo>
                <a:lnTo>
                  <a:pt x="2516239" y="86851"/>
                </a:lnTo>
                <a:lnTo>
                  <a:pt x="2477591" y="61458"/>
                </a:lnTo>
                <a:lnTo>
                  <a:pt x="2436315" y="40066"/>
                </a:lnTo>
                <a:lnTo>
                  <a:pt x="2392688" y="22949"/>
                </a:lnTo>
                <a:lnTo>
                  <a:pt x="2346983" y="10382"/>
                </a:lnTo>
                <a:lnTo>
                  <a:pt x="2299475" y="2641"/>
                </a:lnTo>
                <a:lnTo>
                  <a:pt x="2250440" y="0"/>
                </a:lnTo>
                <a:close/>
              </a:path>
            </a:pathLst>
          </a:custGeom>
          <a:solidFill>
            <a:srgbClr val="E2E9EC"/>
          </a:solidFill>
        </p:spPr>
        <p:txBody>
          <a:bodyPr wrap="square" lIns="0" tIns="0" rIns="0" bIns="0" rtlCol="0"/>
          <a:lstStyle/>
          <a:p>
            <a:endParaRPr/>
          </a:p>
        </p:txBody>
      </p:sp>
      <p:sp>
        <p:nvSpPr>
          <p:cNvPr id="12" name="object 12"/>
          <p:cNvSpPr txBox="1"/>
          <p:nvPr/>
        </p:nvSpPr>
        <p:spPr>
          <a:xfrm>
            <a:off x="563812" y="2821431"/>
            <a:ext cx="2988733" cy="717127"/>
          </a:xfrm>
          <a:prstGeom prst="rect">
            <a:avLst/>
          </a:prstGeom>
        </p:spPr>
        <p:txBody>
          <a:bodyPr vert="horz" wrap="square" lIns="0" tIns="44025" rIns="0" bIns="0" rtlCol="0" anchor="t">
            <a:spAutoFit/>
          </a:bodyPr>
          <a:lstStyle/>
          <a:p>
            <a:pPr marL="15875" marR="6350" algn="ctr">
              <a:lnSpc>
                <a:spcPts val="1733"/>
              </a:lnSpc>
              <a:spcBef>
                <a:spcPts val="345"/>
              </a:spcBef>
            </a:pPr>
            <a:r>
              <a:rPr sz="1600">
                <a:solidFill>
                  <a:schemeClr val="bg2">
                    <a:lumMod val="60000"/>
                    <a:lumOff val="40000"/>
                  </a:schemeClr>
                </a:solidFill>
                <a:latin typeface="Arial MT"/>
                <a:cs typeface="Arial MT"/>
              </a:rPr>
              <a:t>Préparation</a:t>
            </a:r>
            <a:r>
              <a:rPr sz="1600" spc="-67">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des</a:t>
            </a:r>
            <a:r>
              <a:rPr sz="1600" spc="-40">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PC,</a:t>
            </a:r>
            <a:r>
              <a:rPr sz="1600" spc="-20">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MacBook</a:t>
            </a:r>
            <a:r>
              <a:rPr sz="1600" spc="-47">
                <a:solidFill>
                  <a:schemeClr val="bg2">
                    <a:lumMod val="60000"/>
                    <a:lumOff val="40000"/>
                  </a:schemeClr>
                </a:solidFill>
                <a:latin typeface="Arial MT"/>
                <a:cs typeface="Arial MT"/>
              </a:rPr>
              <a:t> </a:t>
            </a:r>
            <a:r>
              <a:rPr sz="1600" spc="-33">
                <a:solidFill>
                  <a:schemeClr val="bg2">
                    <a:lumMod val="60000"/>
                    <a:lumOff val="40000"/>
                  </a:schemeClr>
                </a:solidFill>
                <a:latin typeface="Arial MT"/>
                <a:cs typeface="Arial MT"/>
              </a:rPr>
              <a:t>et </a:t>
            </a:r>
            <a:r>
              <a:rPr sz="1600">
                <a:solidFill>
                  <a:schemeClr val="bg2">
                    <a:lumMod val="60000"/>
                    <a:lumOff val="40000"/>
                  </a:schemeClr>
                </a:solidFill>
                <a:latin typeface="Arial MT"/>
                <a:cs typeface="Arial MT"/>
              </a:rPr>
              <a:t>installation</a:t>
            </a:r>
            <a:r>
              <a:rPr sz="1600" spc="-67">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des</a:t>
            </a:r>
            <a:r>
              <a:rPr sz="1600" spc="-53">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logiciels</a:t>
            </a:r>
            <a:r>
              <a:rPr sz="1600" spc="-40">
                <a:solidFill>
                  <a:schemeClr val="bg2">
                    <a:lumMod val="60000"/>
                    <a:lumOff val="40000"/>
                  </a:schemeClr>
                </a:solidFill>
                <a:latin typeface="Arial MT"/>
                <a:cs typeface="Arial MT"/>
              </a:rPr>
              <a:t> </a:t>
            </a:r>
            <a:r>
              <a:rPr sz="1600" spc="-13">
                <a:solidFill>
                  <a:schemeClr val="bg2">
                    <a:lumMod val="60000"/>
                    <a:lumOff val="40000"/>
                  </a:schemeClr>
                </a:solidFill>
                <a:latin typeface="Arial MT"/>
                <a:cs typeface="Arial MT"/>
              </a:rPr>
              <a:t>métier </a:t>
            </a:r>
            <a:r>
              <a:rPr sz="1600">
                <a:solidFill>
                  <a:schemeClr val="bg2">
                    <a:lumMod val="60000"/>
                    <a:lumOff val="40000"/>
                  </a:schemeClr>
                </a:solidFill>
                <a:latin typeface="Arial MT"/>
                <a:cs typeface="Arial MT"/>
              </a:rPr>
              <a:t>pour</a:t>
            </a:r>
            <a:r>
              <a:rPr sz="1600" spc="-47">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les</a:t>
            </a:r>
            <a:r>
              <a:rPr sz="1600" spc="-20">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différents</a:t>
            </a:r>
            <a:r>
              <a:rPr sz="1600" spc="-60">
                <a:solidFill>
                  <a:schemeClr val="bg2">
                    <a:lumMod val="60000"/>
                    <a:lumOff val="40000"/>
                  </a:schemeClr>
                </a:solidFill>
                <a:latin typeface="Arial MT"/>
                <a:cs typeface="Arial MT"/>
              </a:rPr>
              <a:t> </a:t>
            </a:r>
            <a:r>
              <a:rPr sz="1600" spc="-13">
                <a:solidFill>
                  <a:schemeClr val="bg2">
                    <a:lumMod val="60000"/>
                    <a:lumOff val="40000"/>
                  </a:schemeClr>
                </a:solidFill>
                <a:latin typeface="Arial MT"/>
                <a:cs typeface="Arial MT"/>
              </a:rPr>
              <a:t>utilisateurs</a:t>
            </a:r>
            <a:endParaRPr lang="fr-FR" sz="1600">
              <a:solidFill>
                <a:schemeClr val="bg2">
                  <a:lumMod val="60000"/>
                  <a:lumOff val="40000"/>
                </a:schemeClr>
              </a:solidFill>
              <a:latin typeface="Arial MT"/>
              <a:cs typeface="Arial MT"/>
            </a:endParaRPr>
          </a:p>
        </p:txBody>
      </p:sp>
      <p:sp>
        <p:nvSpPr>
          <p:cNvPr id="13" name="object 13"/>
          <p:cNvSpPr txBox="1"/>
          <p:nvPr/>
        </p:nvSpPr>
        <p:spPr>
          <a:xfrm>
            <a:off x="545525" y="3723234"/>
            <a:ext cx="3023447" cy="1497753"/>
          </a:xfrm>
          <a:prstGeom prst="rect">
            <a:avLst/>
          </a:prstGeom>
        </p:spPr>
        <p:txBody>
          <a:bodyPr vert="horz" wrap="square" lIns="0" tIns="16933" rIns="0" bIns="0" rtlCol="0" anchor="t">
            <a:spAutoFit/>
          </a:bodyPr>
          <a:lstStyle/>
          <a:p>
            <a:pPr marL="635" algn="ctr">
              <a:lnSpc>
                <a:spcPct val="100000"/>
              </a:lnSpc>
              <a:spcBef>
                <a:spcPts val="133"/>
              </a:spcBef>
            </a:pPr>
            <a:r>
              <a:rPr sz="1600">
                <a:solidFill>
                  <a:schemeClr val="bg2">
                    <a:lumMod val="60000"/>
                    <a:lumOff val="40000"/>
                  </a:schemeClr>
                </a:solidFill>
                <a:latin typeface="Arial MT"/>
                <a:cs typeface="Arial MT"/>
              </a:rPr>
              <a:t>Remplissage</a:t>
            </a:r>
            <a:r>
              <a:rPr sz="1600" spc="-73">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des</a:t>
            </a:r>
            <a:r>
              <a:rPr sz="1600" spc="-27">
                <a:solidFill>
                  <a:schemeClr val="bg2">
                    <a:lumMod val="60000"/>
                    <a:lumOff val="40000"/>
                  </a:schemeClr>
                </a:solidFill>
                <a:latin typeface="Arial MT"/>
                <a:cs typeface="Arial MT"/>
              </a:rPr>
              <a:t> </a:t>
            </a:r>
            <a:r>
              <a:rPr sz="1600" spc="-13">
                <a:solidFill>
                  <a:schemeClr val="bg2">
                    <a:lumMod val="60000"/>
                    <a:lumOff val="40000"/>
                  </a:schemeClr>
                </a:solidFill>
                <a:latin typeface="Arial MT"/>
                <a:cs typeface="Arial MT"/>
              </a:rPr>
              <a:t>champs</a:t>
            </a:r>
            <a:endParaRPr lang="fr-FR" sz="1600">
              <a:solidFill>
                <a:schemeClr val="bg2">
                  <a:lumMod val="60000"/>
                  <a:lumOff val="40000"/>
                </a:schemeClr>
              </a:solidFill>
              <a:latin typeface="Arial MT"/>
              <a:cs typeface="Arial MT"/>
            </a:endParaRPr>
          </a:p>
          <a:p>
            <a:pPr marL="16510" marR="6350" algn="ctr">
              <a:lnSpc>
                <a:spcPct val="100000"/>
              </a:lnSpc>
              <a:spcBef>
                <a:spcPts val="7"/>
              </a:spcBef>
            </a:pPr>
            <a:r>
              <a:rPr sz="1600">
                <a:solidFill>
                  <a:schemeClr val="bg2">
                    <a:lumMod val="60000"/>
                    <a:lumOff val="40000"/>
                  </a:schemeClr>
                </a:solidFill>
                <a:latin typeface="Arial MT"/>
                <a:cs typeface="Arial MT"/>
              </a:rPr>
              <a:t>«</a:t>
            </a:r>
            <a:r>
              <a:rPr sz="1600" spc="-20">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Matériel</a:t>
            </a:r>
            <a:r>
              <a:rPr sz="1600" spc="-27">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a:t>
            </a:r>
            <a:r>
              <a:rPr sz="1600" spc="-20">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et</a:t>
            </a:r>
            <a:r>
              <a:rPr sz="1600" spc="-20">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a:t>
            </a:r>
            <a:r>
              <a:rPr sz="1600" spc="-7">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Document</a:t>
            </a:r>
            <a:r>
              <a:rPr sz="1600" spc="-53">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a:t>
            </a:r>
            <a:r>
              <a:rPr sz="1600" spc="-27">
                <a:solidFill>
                  <a:schemeClr val="bg2">
                    <a:lumMod val="60000"/>
                    <a:lumOff val="40000"/>
                  </a:schemeClr>
                </a:solidFill>
                <a:latin typeface="Arial MT"/>
                <a:cs typeface="Arial MT"/>
              </a:rPr>
              <a:t> </a:t>
            </a:r>
            <a:r>
              <a:rPr sz="1600" spc="-33">
                <a:solidFill>
                  <a:schemeClr val="bg2">
                    <a:lumMod val="60000"/>
                    <a:lumOff val="40000"/>
                  </a:schemeClr>
                </a:solidFill>
                <a:latin typeface="Arial MT"/>
                <a:cs typeface="Arial MT"/>
              </a:rPr>
              <a:t>des </a:t>
            </a:r>
            <a:r>
              <a:rPr sz="1600">
                <a:solidFill>
                  <a:schemeClr val="bg2">
                    <a:lumMod val="60000"/>
                    <a:lumOff val="40000"/>
                  </a:schemeClr>
                </a:solidFill>
                <a:latin typeface="Arial MT"/>
                <a:cs typeface="Arial MT"/>
              </a:rPr>
              <a:t>biens</a:t>
            </a:r>
            <a:r>
              <a:rPr sz="1600" spc="-47">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sur</a:t>
            </a:r>
            <a:r>
              <a:rPr sz="1600" spc="-27">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EasyVista</a:t>
            </a:r>
            <a:r>
              <a:rPr sz="1600" spc="-13">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afin</a:t>
            </a:r>
            <a:r>
              <a:rPr sz="1600" spc="-40">
                <a:solidFill>
                  <a:schemeClr val="bg2">
                    <a:lumMod val="60000"/>
                    <a:lumOff val="40000"/>
                  </a:schemeClr>
                </a:solidFill>
                <a:latin typeface="Arial MT"/>
                <a:cs typeface="Arial MT"/>
              </a:rPr>
              <a:t> </a:t>
            </a:r>
            <a:r>
              <a:rPr sz="1600" spc="-13">
                <a:solidFill>
                  <a:schemeClr val="bg2">
                    <a:lumMod val="60000"/>
                    <a:lumOff val="40000"/>
                  </a:schemeClr>
                </a:solidFill>
                <a:latin typeface="Arial MT"/>
                <a:cs typeface="Arial MT"/>
              </a:rPr>
              <a:t>d’avoir </a:t>
            </a:r>
            <a:r>
              <a:rPr sz="1600">
                <a:solidFill>
                  <a:schemeClr val="bg2">
                    <a:lumMod val="60000"/>
                    <a:lumOff val="40000"/>
                  </a:schemeClr>
                </a:solidFill>
                <a:latin typeface="Arial MT"/>
                <a:cs typeface="Arial MT"/>
              </a:rPr>
              <a:t>un</a:t>
            </a:r>
            <a:r>
              <a:rPr sz="1600" spc="-33">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bon</a:t>
            </a:r>
            <a:r>
              <a:rPr sz="1600" spc="-53">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suivi</a:t>
            </a:r>
            <a:r>
              <a:rPr sz="1600" spc="-20">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d’inventaire</a:t>
            </a:r>
            <a:r>
              <a:rPr sz="1600" spc="-33">
                <a:solidFill>
                  <a:schemeClr val="bg2">
                    <a:lumMod val="60000"/>
                    <a:lumOff val="40000"/>
                  </a:schemeClr>
                </a:solidFill>
                <a:latin typeface="Arial MT"/>
                <a:cs typeface="Arial MT"/>
              </a:rPr>
              <a:t> </a:t>
            </a:r>
            <a:r>
              <a:rPr sz="1600" spc="-13">
                <a:solidFill>
                  <a:schemeClr val="bg2">
                    <a:lumMod val="60000"/>
                    <a:lumOff val="40000"/>
                  </a:schemeClr>
                </a:solidFill>
                <a:latin typeface="Arial MT"/>
                <a:cs typeface="Arial MT"/>
              </a:rPr>
              <a:t>(Date </a:t>
            </a:r>
            <a:r>
              <a:rPr sz="1600">
                <a:solidFill>
                  <a:schemeClr val="bg2">
                    <a:lumMod val="60000"/>
                    <a:lumOff val="40000"/>
                  </a:schemeClr>
                </a:solidFill>
                <a:latin typeface="Arial MT"/>
                <a:cs typeface="Arial MT"/>
              </a:rPr>
              <a:t>d’installation,</a:t>
            </a:r>
            <a:r>
              <a:rPr sz="1600" spc="-80">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Numéro</a:t>
            </a:r>
            <a:r>
              <a:rPr sz="1600" spc="-67">
                <a:solidFill>
                  <a:schemeClr val="bg2">
                    <a:lumMod val="60000"/>
                    <a:lumOff val="40000"/>
                  </a:schemeClr>
                </a:solidFill>
                <a:latin typeface="Arial MT"/>
                <a:cs typeface="Arial MT"/>
              </a:rPr>
              <a:t> </a:t>
            </a:r>
            <a:r>
              <a:rPr sz="1600" spc="-33">
                <a:solidFill>
                  <a:schemeClr val="bg2">
                    <a:lumMod val="60000"/>
                    <a:lumOff val="40000"/>
                  </a:schemeClr>
                </a:solidFill>
                <a:latin typeface="Arial MT"/>
                <a:cs typeface="Arial MT"/>
              </a:rPr>
              <a:t>du </a:t>
            </a:r>
            <a:r>
              <a:rPr sz="1600">
                <a:solidFill>
                  <a:schemeClr val="bg2">
                    <a:lumMod val="60000"/>
                    <a:lumOff val="40000"/>
                  </a:schemeClr>
                </a:solidFill>
                <a:latin typeface="Arial MT"/>
                <a:cs typeface="Arial MT"/>
              </a:rPr>
              <a:t>matériel,</a:t>
            </a:r>
            <a:r>
              <a:rPr sz="1600" spc="-73">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attestation</a:t>
            </a:r>
            <a:r>
              <a:rPr sz="1600" spc="-60">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de</a:t>
            </a:r>
            <a:r>
              <a:rPr sz="1600" spc="-40">
                <a:solidFill>
                  <a:schemeClr val="bg2">
                    <a:lumMod val="60000"/>
                    <a:lumOff val="40000"/>
                  </a:schemeClr>
                </a:solidFill>
                <a:latin typeface="Arial MT"/>
                <a:cs typeface="Arial MT"/>
              </a:rPr>
              <a:t> </a:t>
            </a:r>
            <a:r>
              <a:rPr sz="1600" spc="-13">
                <a:solidFill>
                  <a:schemeClr val="bg2">
                    <a:lumMod val="60000"/>
                    <a:lumOff val="40000"/>
                  </a:schemeClr>
                </a:solidFill>
                <a:latin typeface="Arial MT"/>
                <a:cs typeface="Arial MT"/>
              </a:rPr>
              <a:t>remise...)</a:t>
            </a:r>
            <a:endParaRPr sz="1600">
              <a:solidFill>
                <a:schemeClr val="bg2">
                  <a:lumMod val="60000"/>
                  <a:lumOff val="40000"/>
                </a:schemeClr>
              </a:solidFill>
              <a:latin typeface="Arial MT"/>
              <a:cs typeface="Arial MT"/>
            </a:endParaRPr>
          </a:p>
        </p:txBody>
      </p:sp>
      <p:sp>
        <p:nvSpPr>
          <p:cNvPr id="14" name="object 14"/>
          <p:cNvSpPr txBox="1"/>
          <p:nvPr/>
        </p:nvSpPr>
        <p:spPr>
          <a:xfrm>
            <a:off x="777173" y="5406881"/>
            <a:ext cx="2559473" cy="497840"/>
          </a:xfrm>
          <a:prstGeom prst="rect">
            <a:avLst/>
          </a:prstGeom>
        </p:spPr>
        <p:txBody>
          <a:bodyPr vert="horz" wrap="square" lIns="0" tIns="44025" rIns="0" bIns="0" rtlCol="0" anchor="t">
            <a:spAutoFit/>
          </a:bodyPr>
          <a:lstStyle/>
          <a:p>
            <a:pPr marL="455295" marR="6350" indent="-438785">
              <a:lnSpc>
                <a:spcPts val="1733"/>
              </a:lnSpc>
              <a:spcBef>
                <a:spcPts val="345"/>
              </a:spcBef>
            </a:pPr>
            <a:r>
              <a:rPr sz="1600">
                <a:solidFill>
                  <a:schemeClr val="bg2">
                    <a:lumMod val="60000"/>
                    <a:lumOff val="40000"/>
                  </a:schemeClr>
                </a:solidFill>
                <a:latin typeface="Arial MT"/>
                <a:cs typeface="Arial MT"/>
              </a:rPr>
              <a:t>Installation</a:t>
            </a:r>
            <a:r>
              <a:rPr sz="1600" spc="-87">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station</a:t>
            </a:r>
            <a:r>
              <a:rPr sz="1600" spc="-47">
                <a:solidFill>
                  <a:schemeClr val="bg2">
                    <a:lumMod val="60000"/>
                    <a:lumOff val="40000"/>
                  </a:schemeClr>
                </a:solidFill>
                <a:latin typeface="Arial MT"/>
                <a:cs typeface="Arial MT"/>
              </a:rPr>
              <a:t> </a:t>
            </a:r>
            <a:r>
              <a:rPr sz="1600" spc="-13">
                <a:solidFill>
                  <a:schemeClr val="bg2">
                    <a:lumMod val="60000"/>
                    <a:lumOff val="40000"/>
                  </a:schemeClr>
                </a:solidFill>
                <a:latin typeface="Arial MT"/>
                <a:cs typeface="Arial MT"/>
              </a:rPr>
              <a:t>d’accueil, </a:t>
            </a:r>
            <a:r>
              <a:rPr sz="1600">
                <a:solidFill>
                  <a:schemeClr val="bg2">
                    <a:lumMod val="60000"/>
                    <a:lumOff val="40000"/>
                  </a:schemeClr>
                </a:solidFill>
                <a:latin typeface="Arial MT"/>
                <a:cs typeface="Arial MT"/>
              </a:rPr>
              <a:t>Écran,</a:t>
            </a:r>
            <a:r>
              <a:rPr sz="1600" spc="-40">
                <a:solidFill>
                  <a:schemeClr val="bg2">
                    <a:lumMod val="60000"/>
                    <a:lumOff val="40000"/>
                  </a:schemeClr>
                </a:solidFill>
                <a:latin typeface="Arial MT"/>
                <a:cs typeface="Arial MT"/>
              </a:rPr>
              <a:t> </a:t>
            </a:r>
            <a:r>
              <a:rPr sz="1600" spc="-13">
                <a:solidFill>
                  <a:schemeClr val="bg2">
                    <a:lumMod val="60000"/>
                    <a:lumOff val="40000"/>
                  </a:schemeClr>
                </a:solidFill>
                <a:latin typeface="Arial MT"/>
                <a:cs typeface="Arial MT"/>
              </a:rPr>
              <a:t>imprimante</a:t>
            </a:r>
            <a:endParaRPr lang="fr-FR" sz="1600">
              <a:solidFill>
                <a:schemeClr val="bg2">
                  <a:lumMod val="60000"/>
                  <a:lumOff val="40000"/>
                </a:schemeClr>
              </a:solidFill>
              <a:latin typeface="Arial MT"/>
              <a:cs typeface="Arial MT"/>
            </a:endParaRPr>
          </a:p>
        </p:txBody>
      </p:sp>
      <p:sp>
        <p:nvSpPr>
          <p:cNvPr id="15" name="object 15"/>
          <p:cNvSpPr txBox="1"/>
          <p:nvPr/>
        </p:nvSpPr>
        <p:spPr>
          <a:xfrm>
            <a:off x="764980" y="6065248"/>
            <a:ext cx="2640752" cy="497840"/>
          </a:xfrm>
          <a:prstGeom prst="rect">
            <a:avLst/>
          </a:prstGeom>
        </p:spPr>
        <p:txBody>
          <a:bodyPr vert="horz" wrap="square" lIns="0" tIns="44027" rIns="0" bIns="0" rtlCol="0" anchor="t">
            <a:spAutoFit/>
          </a:bodyPr>
          <a:lstStyle/>
          <a:p>
            <a:pPr marL="591185" marR="6350" indent="-575310">
              <a:lnSpc>
                <a:spcPts val="1733"/>
              </a:lnSpc>
              <a:spcBef>
                <a:spcPts val="347"/>
              </a:spcBef>
            </a:pPr>
            <a:r>
              <a:rPr sz="1600" spc="-13">
                <a:solidFill>
                  <a:schemeClr val="bg2">
                    <a:lumMod val="60000"/>
                    <a:lumOff val="40000"/>
                  </a:schemeClr>
                </a:solidFill>
                <a:latin typeface="Arial MT"/>
                <a:cs typeface="Arial MT"/>
              </a:rPr>
              <a:t>Référencement/mouvements </a:t>
            </a:r>
            <a:r>
              <a:rPr sz="1600">
                <a:solidFill>
                  <a:schemeClr val="bg2">
                    <a:lumMod val="60000"/>
                    <a:lumOff val="40000"/>
                  </a:schemeClr>
                </a:solidFill>
                <a:latin typeface="Arial MT"/>
                <a:cs typeface="Arial MT"/>
              </a:rPr>
              <a:t>dans</a:t>
            </a:r>
            <a:r>
              <a:rPr sz="1600" spc="-27">
                <a:solidFill>
                  <a:schemeClr val="bg2">
                    <a:lumMod val="60000"/>
                    <a:lumOff val="40000"/>
                  </a:schemeClr>
                </a:solidFill>
                <a:latin typeface="Arial MT"/>
                <a:cs typeface="Arial MT"/>
              </a:rPr>
              <a:t> </a:t>
            </a:r>
            <a:r>
              <a:rPr sz="1600" spc="-13">
                <a:solidFill>
                  <a:schemeClr val="bg2">
                    <a:lumMod val="60000"/>
                    <a:lumOff val="40000"/>
                  </a:schemeClr>
                </a:solidFill>
                <a:latin typeface="Arial MT"/>
                <a:cs typeface="Arial MT"/>
              </a:rPr>
              <a:t>EasyVista</a:t>
            </a:r>
            <a:endParaRPr lang="fr-FR" sz="1600">
              <a:solidFill>
                <a:schemeClr val="bg2">
                  <a:lumMod val="60000"/>
                  <a:lumOff val="40000"/>
                </a:schemeClr>
              </a:solidFill>
              <a:latin typeface="Arial MT"/>
              <a:cs typeface="Arial MT"/>
            </a:endParaRPr>
          </a:p>
        </p:txBody>
      </p:sp>
      <p:sp>
        <p:nvSpPr>
          <p:cNvPr id="16" name="object 16"/>
          <p:cNvSpPr/>
          <p:nvPr/>
        </p:nvSpPr>
        <p:spPr>
          <a:xfrm>
            <a:off x="4222497" y="1410208"/>
            <a:ext cx="3600873" cy="1136225"/>
          </a:xfrm>
          <a:custGeom>
            <a:avLst/>
            <a:gdLst/>
            <a:ahLst/>
            <a:cxnLst/>
            <a:rect l="l" t="t" r="r" b="b"/>
            <a:pathLst>
              <a:path w="2700654" h="852169">
                <a:moveTo>
                  <a:pt x="2558541" y="0"/>
                </a:moveTo>
                <a:lnTo>
                  <a:pt x="141986" y="0"/>
                </a:lnTo>
                <a:lnTo>
                  <a:pt x="97129" y="7244"/>
                </a:lnTo>
                <a:lnTo>
                  <a:pt x="58155" y="27411"/>
                </a:lnTo>
                <a:lnTo>
                  <a:pt x="27411" y="58155"/>
                </a:lnTo>
                <a:lnTo>
                  <a:pt x="7244" y="97129"/>
                </a:lnTo>
                <a:lnTo>
                  <a:pt x="0" y="141986"/>
                </a:lnTo>
                <a:lnTo>
                  <a:pt x="0" y="709930"/>
                </a:lnTo>
                <a:lnTo>
                  <a:pt x="7244" y="754786"/>
                </a:lnTo>
                <a:lnTo>
                  <a:pt x="27411" y="793760"/>
                </a:lnTo>
                <a:lnTo>
                  <a:pt x="58155" y="824504"/>
                </a:lnTo>
                <a:lnTo>
                  <a:pt x="97129" y="844671"/>
                </a:lnTo>
                <a:lnTo>
                  <a:pt x="141986" y="851916"/>
                </a:lnTo>
                <a:lnTo>
                  <a:pt x="2558541" y="851916"/>
                </a:lnTo>
                <a:lnTo>
                  <a:pt x="2603398" y="844671"/>
                </a:lnTo>
                <a:lnTo>
                  <a:pt x="2642372" y="824504"/>
                </a:lnTo>
                <a:lnTo>
                  <a:pt x="2673116" y="793760"/>
                </a:lnTo>
                <a:lnTo>
                  <a:pt x="2693283" y="754786"/>
                </a:lnTo>
                <a:lnTo>
                  <a:pt x="2700528" y="709930"/>
                </a:lnTo>
                <a:lnTo>
                  <a:pt x="2700528" y="141986"/>
                </a:lnTo>
                <a:lnTo>
                  <a:pt x="2693283" y="97129"/>
                </a:lnTo>
                <a:lnTo>
                  <a:pt x="2673116" y="58155"/>
                </a:lnTo>
                <a:lnTo>
                  <a:pt x="2642372" y="27411"/>
                </a:lnTo>
                <a:lnTo>
                  <a:pt x="2603398" y="7244"/>
                </a:lnTo>
                <a:lnTo>
                  <a:pt x="2558541" y="0"/>
                </a:lnTo>
                <a:close/>
              </a:path>
            </a:pathLst>
          </a:custGeom>
          <a:solidFill>
            <a:srgbClr val="7993A9"/>
          </a:solidFill>
        </p:spPr>
        <p:txBody>
          <a:bodyPr wrap="square" lIns="0" tIns="0" rIns="0" bIns="0" rtlCol="0"/>
          <a:lstStyle/>
          <a:p>
            <a:endParaRPr/>
          </a:p>
        </p:txBody>
      </p:sp>
      <p:sp>
        <p:nvSpPr>
          <p:cNvPr id="17" name="object 17"/>
          <p:cNvSpPr txBox="1"/>
          <p:nvPr/>
        </p:nvSpPr>
        <p:spPr>
          <a:xfrm>
            <a:off x="4926076" y="1811528"/>
            <a:ext cx="2192867" cy="305276"/>
          </a:xfrm>
          <a:prstGeom prst="rect">
            <a:avLst/>
          </a:prstGeom>
        </p:spPr>
        <p:txBody>
          <a:bodyPr vert="horz" wrap="square" lIns="0" tIns="17780" rIns="0" bIns="0" rtlCol="0">
            <a:spAutoFit/>
          </a:bodyPr>
          <a:lstStyle/>
          <a:p>
            <a:pPr marL="16933">
              <a:lnSpc>
                <a:spcPct val="100000"/>
              </a:lnSpc>
              <a:spcBef>
                <a:spcPts val="140"/>
              </a:spcBef>
            </a:pPr>
            <a:r>
              <a:rPr sz="1867">
                <a:solidFill>
                  <a:srgbClr val="F8F5EB"/>
                </a:solidFill>
                <a:latin typeface="Arial MT"/>
                <a:cs typeface="Arial MT"/>
              </a:rPr>
              <a:t>Gestion</a:t>
            </a:r>
            <a:r>
              <a:rPr sz="1867" spc="-67">
                <a:solidFill>
                  <a:srgbClr val="F8F5EB"/>
                </a:solidFill>
                <a:latin typeface="Arial MT"/>
                <a:cs typeface="Arial MT"/>
              </a:rPr>
              <a:t> </a:t>
            </a:r>
            <a:r>
              <a:rPr sz="1867">
                <a:solidFill>
                  <a:srgbClr val="F8F5EB"/>
                </a:solidFill>
                <a:latin typeface="Arial MT"/>
                <a:cs typeface="Arial MT"/>
              </a:rPr>
              <a:t>flotte</a:t>
            </a:r>
            <a:r>
              <a:rPr sz="1867" spc="-40">
                <a:solidFill>
                  <a:srgbClr val="F8F5EB"/>
                </a:solidFill>
                <a:latin typeface="Arial MT"/>
                <a:cs typeface="Arial MT"/>
              </a:rPr>
              <a:t> </a:t>
            </a:r>
            <a:r>
              <a:rPr sz="1867" spc="-13">
                <a:solidFill>
                  <a:srgbClr val="F8F5EB"/>
                </a:solidFill>
                <a:latin typeface="Arial MT"/>
                <a:cs typeface="Arial MT"/>
              </a:rPr>
              <a:t>mobile</a:t>
            </a:r>
            <a:endParaRPr sz="1867">
              <a:latin typeface="Arial MT"/>
              <a:cs typeface="Arial MT"/>
            </a:endParaRPr>
          </a:p>
        </p:txBody>
      </p:sp>
      <p:sp>
        <p:nvSpPr>
          <p:cNvPr id="18" name="object 18"/>
          <p:cNvSpPr/>
          <p:nvPr/>
        </p:nvSpPr>
        <p:spPr>
          <a:xfrm>
            <a:off x="4222497" y="2728976"/>
            <a:ext cx="3600873" cy="3959013"/>
          </a:xfrm>
          <a:custGeom>
            <a:avLst/>
            <a:gdLst/>
            <a:ahLst/>
            <a:cxnLst/>
            <a:rect l="l" t="t" r="r" b="b"/>
            <a:pathLst>
              <a:path w="2700654" h="2969260">
                <a:moveTo>
                  <a:pt x="2250440" y="0"/>
                </a:moveTo>
                <a:lnTo>
                  <a:pt x="450088" y="0"/>
                </a:lnTo>
                <a:lnTo>
                  <a:pt x="401052" y="2641"/>
                </a:lnTo>
                <a:lnTo>
                  <a:pt x="353544" y="10382"/>
                </a:lnTo>
                <a:lnTo>
                  <a:pt x="307839" y="22949"/>
                </a:lnTo>
                <a:lnTo>
                  <a:pt x="264212" y="40066"/>
                </a:lnTo>
                <a:lnTo>
                  <a:pt x="222936" y="61458"/>
                </a:lnTo>
                <a:lnTo>
                  <a:pt x="184288" y="86851"/>
                </a:lnTo>
                <a:lnTo>
                  <a:pt x="148541" y="115970"/>
                </a:lnTo>
                <a:lnTo>
                  <a:pt x="115970" y="148541"/>
                </a:lnTo>
                <a:lnTo>
                  <a:pt x="86851" y="184288"/>
                </a:lnTo>
                <a:lnTo>
                  <a:pt x="61458" y="222936"/>
                </a:lnTo>
                <a:lnTo>
                  <a:pt x="40066" y="264212"/>
                </a:lnTo>
                <a:lnTo>
                  <a:pt x="22949" y="307839"/>
                </a:lnTo>
                <a:lnTo>
                  <a:pt x="10382" y="353544"/>
                </a:lnTo>
                <a:lnTo>
                  <a:pt x="2641" y="401052"/>
                </a:lnTo>
                <a:lnTo>
                  <a:pt x="0" y="450088"/>
                </a:lnTo>
                <a:lnTo>
                  <a:pt x="0" y="2518664"/>
                </a:lnTo>
                <a:lnTo>
                  <a:pt x="2641" y="2567706"/>
                </a:lnTo>
                <a:lnTo>
                  <a:pt x="10382" y="2615218"/>
                </a:lnTo>
                <a:lnTo>
                  <a:pt x="22949" y="2660926"/>
                </a:lnTo>
                <a:lnTo>
                  <a:pt x="40066" y="2704556"/>
                </a:lnTo>
                <a:lnTo>
                  <a:pt x="61458" y="2745832"/>
                </a:lnTo>
                <a:lnTo>
                  <a:pt x="86851" y="2784480"/>
                </a:lnTo>
                <a:lnTo>
                  <a:pt x="115970" y="2820225"/>
                </a:lnTo>
                <a:lnTo>
                  <a:pt x="148541" y="2852794"/>
                </a:lnTo>
                <a:lnTo>
                  <a:pt x="184288" y="2881911"/>
                </a:lnTo>
                <a:lnTo>
                  <a:pt x="222936" y="2907301"/>
                </a:lnTo>
                <a:lnTo>
                  <a:pt x="264212" y="2928691"/>
                </a:lnTo>
                <a:lnTo>
                  <a:pt x="307839" y="2945806"/>
                </a:lnTo>
                <a:lnTo>
                  <a:pt x="353544" y="2958370"/>
                </a:lnTo>
                <a:lnTo>
                  <a:pt x="401052" y="2966110"/>
                </a:lnTo>
                <a:lnTo>
                  <a:pt x="450088" y="2968752"/>
                </a:lnTo>
                <a:lnTo>
                  <a:pt x="2250440" y="2968752"/>
                </a:lnTo>
                <a:lnTo>
                  <a:pt x="2299475" y="2966110"/>
                </a:lnTo>
                <a:lnTo>
                  <a:pt x="2346983" y="2958370"/>
                </a:lnTo>
                <a:lnTo>
                  <a:pt x="2392688" y="2945806"/>
                </a:lnTo>
                <a:lnTo>
                  <a:pt x="2436315" y="2928691"/>
                </a:lnTo>
                <a:lnTo>
                  <a:pt x="2477591" y="2907301"/>
                </a:lnTo>
                <a:lnTo>
                  <a:pt x="2516239" y="2881911"/>
                </a:lnTo>
                <a:lnTo>
                  <a:pt x="2551986" y="2852794"/>
                </a:lnTo>
                <a:lnTo>
                  <a:pt x="2584557" y="2820225"/>
                </a:lnTo>
                <a:lnTo>
                  <a:pt x="2613676" y="2784480"/>
                </a:lnTo>
                <a:lnTo>
                  <a:pt x="2639069" y="2745832"/>
                </a:lnTo>
                <a:lnTo>
                  <a:pt x="2660461" y="2704556"/>
                </a:lnTo>
                <a:lnTo>
                  <a:pt x="2677578" y="2660926"/>
                </a:lnTo>
                <a:lnTo>
                  <a:pt x="2690145" y="2615218"/>
                </a:lnTo>
                <a:lnTo>
                  <a:pt x="2697886" y="2567706"/>
                </a:lnTo>
                <a:lnTo>
                  <a:pt x="2700528" y="2518664"/>
                </a:lnTo>
                <a:lnTo>
                  <a:pt x="2700528" y="450088"/>
                </a:lnTo>
                <a:lnTo>
                  <a:pt x="2697886" y="401052"/>
                </a:lnTo>
                <a:lnTo>
                  <a:pt x="2690145" y="353544"/>
                </a:lnTo>
                <a:lnTo>
                  <a:pt x="2677578" y="307839"/>
                </a:lnTo>
                <a:lnTo>
                  <a:pt x="2660461" y="264212"/>
                </a:lnTo>
                <a:lnTo>
                  <a:pt x="2639069" y="222936"/>
                </a:lnTo>
                <a:lnTo>
                  <a:pt x="2613676" y="184288"/>
                </a:lnTo>
                <a:lnTo>
                  <a:pt x="2584557" y="148541"/>
                </a:lnTo>
                <a:lnTo>
                  <a:pt x="2551986" y="115970"/>
                </a:lnTo>
                <a:lnTo>
                  <a:pt x="2516239" y="86851"/>
                </a:lnTo>
                <a:lnTo>
                  <a:pt x="2477591" y="61458"/>
                </a:lnTo>
                <a:lnTo>
                  <a:pt x="2436315" y="40066"/>
                </a:lnTo>
                <a:lnTo>
                  <a:pt x="2392688" y="22949"/>
                </a:lnTo>
                <a:lnTo>
                  <a:pt x="2346983" y="10382"/>
                </a:lnTo>
                <a:lnTo>
                  <a:pt x="2299475" y="2641"/>
                </a:lnTo>
                <a:lnTo>
                  <a:pt x="2250440" y="0"/>
                </a:lnTo>
                <a:close/>
              </a:path>
            </a:pathLst>
          </a:custGeom>
          <a:solidFill>
            <a:srgbClr val="E2E9EC"/>
          </a:solidFill>
        </p:spPr>
        <p:txBody>
          <a:bodyPr wrap="square" lIns="0" tIns="0" rIns="0" bIns="0" rtlCol="0"/>
          <a:lstStyle/>
          <a:p>
            <a:endParaRPr/>
          </a:p>
        </p:txBody>
      </p:sp>
      <p:sp>
        <p:nvSpPr>
          <p:cNvPr id="19" name="object 19"/>
          <p:cNvSpPr txBox="1"/>
          <p:nvPr/>
        </p:nvSpPr>
        <p:spPr>
          <a:xfrm>
            <a:off x="4605529" y="3256280"/>
            <a:ext cx="2830407" cy="497840"/>
          </a:xfrm>
          <a:prstGeom prst="rect">
            <a:avLst/>
          </a:prstGeom>
        </p:spPr>
        <p:txBody>
          <a:bodyPr vert="horz" wrap="square" lIns="0" tIns="44025" rIns="0" bIns="0" rtlCol="0" anchor="t">
            <a:spAutoFit/>
          </a:bodyPr>
          <a:lstStyle/>
          <a:p>
            <a:pPr marL="810895" marR="6350" indent="-794385">
              <a:lnSpc>
                <a:spcPts val="1733"/>
              </a:lnSpc>
              <a:spcBef>
                <a:spcPts val="345"/>
              </a:spcBef>
            </a:pPr>
            <a:r>
              <a:rPr sz="1600">
                <a:solidFill>
                  <a:schemeClr val="bg2">
                    <a:lumMod val="60000"/>
                    <a:lumOff val="40000"/>
                  </a:schemeClr>
                </a:solidFill>
                <a:latin typeface="Arial MT"/>
                <a:cs typeface="Arial MT"/>
              </a:rPr>
              <a:t>Installation</a:t>
            </a:r>
            <a:r>
              <a:rPr sz="1600" spc="-100">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et</a:t>
            </a:r>
            <a:r>
              <a:rPr sz="1600" spc="-33">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configuration</a:t>
            </a:r>
            <a:r>
              <a:rPr sz="1600" spc="-53">
                <a:solidFill>
                  <a:schemeClr val="bg2">
                    <a:lumMod val="60000"/>
                    <a:lumOff val="40000"/>
                  </a:schemeClr>
                </a:solidFill>
                <a:latin typeface="Arial MT"/>
                <a:cs typeface="Arial MT"/>
              </a:rPr>
              <a:t> </a:t>
            </a:r>
            <a:r>
              <a:rPr sz="1600" spc="-33">
                <a:solidFill>
                  <a:schemeClr val="bg2">
                    <a:lumMod val="60000"/>
                    <a:lumOff val="40000"/>
                  </a:schemeClr>
                </a:solidFill>
                <a:latin typeface="Arial MT"/>
                <a:cs typeface="Arial MT"/>
              </a:rPr>
              <a:t>des </a:t>
            </a:r>
            <a:r>
              <a:rPr sz="1600" spc="-13">
                <a:solidFill>
                  <a:schemeClr val="bg2">
                    <a:lumMod val="60000"/>
                    <a:lumOff val="40000"/>
                  </a:schemeClr>
                </a:solidFill>
                <a:latin typeface="Arial MT"/>
                <a:cs typeface="Arial MT"/>
              </a:rPr>
              <a:t>Smartphones</a:t>
            </a:r>
            <a:endParaRPr lang="fr-FR" sz="1600">
              <a:solidFill>
                <a:schemeClr val="bg2">
                  <a:lumMod val="60000"/>
                  <a:lumOff val="40000"/>
                </a:schemeClr>
              </a:solidFill>
              <a:latin typeface="Arial MT"/>
              <a:cs typeface="Arial MT"/>
            </a:endParaRPr>
          </a:p>
        </p:txBody>
      </p:sp>
      <p:sp>
        <p:nvSpPr>
          <p:cNvPr id="20" name="object 20"/>
          <p:cNvSpPr txBox="1"/>
          <p:nvPr/>
        </p:nvSpPr>
        <p:spPr>
          <a:xfrm>
            <a:off x="4678679" y="3967820"/>
            <a:ext cx="2683933" cy="263320"/>
          </a:xfrm>
          <a:prstGeom prst="rect">
            <a:avLst/>
          </a:prstGeom>
        </p:spPr>
        <p:txBody>
          <a:bodyPr vert="horz" wrap="square" lIns="0" tIns="16933" rIns="0" bIns="0" rtlCol="0" anchor="t">
            <a:spAutoFit/>
          </a:bodyPr>
          <a:lstStyle/>
          <a:p>
            <a:pPr marL="16510">
              <a:lnSpc>
                <a:spcPct val="100000"/>
              </a:lnSpc>
              <a:spcBef>
                <a:spcPts val="133"/>
              </a:spcBef>
            </a:pPr>
            <a:r>
              <a:rPr sz="1600">
                <a:solidFill>
                  <a:schemeClr val="bg2">
                    <a:lumMod val="60000"/>
                    <a:lumOff val="40000"/>
                  </a:schemeClr>
                </a:solidFill>
                <a:latin typeface="Arial MT"/>
                <a:cs typeface="Arial MT"/>
              </a:rPr>
              <a:t>Enrôlement</a:t>
            </a:r>
            <a:r>
              <a:rPr sz="1600" spc="-80">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des</a:t>
            </a:r>
            <a:r>
              <a:rPr sz="1600" spc="-47">
                <a:solidFill>
                  <a:schemeClr val="bg2">
                    <a:lumMod val="60000"/>
                    <a:lumOff val="40000"/>
                  </a:schemeClr>
                </a:solidFill>
                <a:latin typeface="Arial MT"/>
                <a:cs typeface="Arial MT"/>
              </a:rPr>
              <a:t> </a:t>
            </a:r>
            <a:r>
              <a:rPr sz="1600" spc="-13">
                <a:solidFill>
                  <a:schemeClr val="bg2">
                    <a:lumMod val="60000"/>
                    <a:lumOff val="40000"/>
                  </a:schemeClr>
                </a:solidFill>
                <a:latin typeface="Arial MT"/>
                <a:cs typeface="Arial MT"/>
              </a:rPr>
              <a:t>smartphones</a:t>
            </a:r>
            <a:endParaRPr lang="fr-FR" sz="1600">
              <a:solidFill>
                <a:schemeClr val="bg2">
                  <a:lumMod val="60000"/>
                  <a:lumOff val="40000"/>
                </a:schemeClr>
              </a:solidFill>
              <a:latin typeface="Arial MT"/>
              <a:cs typeface="Arial MT"/>
            </a:endParaRPr>
          </a:p>
        </p:txBody>
      </p:sp>
      <p:sp>
        <p:nvSpPr>
          <p:cNvPr id="21" name="object 21"/>
          <p:cNvSpPr txBox="1"/>
          <p:nvPr/>
        </p:nvSpPr>
        <p:spPr>
          <a:xfrm>
            <a:off x="4772152" y="4457530"/>
            <a:ext cx="2496819" cy="717127"/>
          </a:xfrm>
          <a:prstGeom prst="rect">
            <a:avLst/>
          </a:prstGeom>
        </p:spPr>
        <p:txBody>
          <a:bodyPr vert="horz" wrap="square" lIns="0" tIns="44025" rIns="0" bIns="0" rtlCol="0" anchor="t">
            <a:spAutoFit/>
          </a:bodyPr>
          <a:lstStyle/>
          <a:p>
            <a:pPr marL="16510" marR="6350" indent="59690" algn="ctr">
              <a:lnSpc>
                <a:spcPts val="1733"/>
              </a:lnSpc>
              <a:spcBef>
                <a:spcPts val="345"/>
              </a:spcBef>
            </a:pPr>
            <a:r>
              <a:rPr sz="1600">
                <a:solidFill>
                  <a:schemeClr val="bg2">
                    <a:lumMod val="60000"/>
                    <a:lumOff val="40000"/>
                  </a:schemeClr>
                </a:solidFill>
                <a:latin typeface="Arial MT"/>
                <a:cs typeface="Arial MT"/>
              </a:rPr>
              <a:t>Assistance</a:t>
            </a:r>
            <a:r>
              <a:rPr sz="1600" spc="-67">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ponctuelle</a:t>
            </a:r>
            <a:r>
              <a:rPr sz="1600" spc="-67">
                <a:solidFill>
                  <a:schemeClr val="bg2">
                    <a:lumMod val="60000"/>
                    <a:lumOff val="40000"/>
                  </a:schemeClr>
                </a:solidFill>
                <a:latin typeface="Arial MT"/>
                <a:cs typeface="Arial MT"/>
              </a:rPr>
              <a:t> </a:t>
            </a:r>
            <a:r>
              <a:rPr sz="1600" spc="-33">
                <a:solidFill>
                  <a:schemeClr val="bg2">
                    <a:lumMod val="60000"/>
                    <a:lumOff val="40000"/>
                  </a:schemeClr>
                </a:solidFill>
                <a:latin typeface="Arial MT"/>
                <a:cs typeface="Arial MT"/>
              </a:rPr>
              <a:t>aux </a:t>
            </a:r>
            <a:r>
              <a:rPr sz="1600">
                <a:solidFill>
                  <a:schemeClr val="bg2">
                    <a:lumMod val="60000"/>
                    <a:lumOff val="40000"/>
                  </a:schemeClr>
                </a:solidFill>
                <a:latin typeface="Arial MT"/>
                <a:cs typeface="Arial MT"/>
              </a:rPr>
              <a:t>utilisateurs</a:t>
            </a:r>
            <a:r>
              <a:rPr sz="1600" spc="-87">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pour</a:t>
            </a:r>
            <a:r>
              <a:rPr sz="1600" spc="-60">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réaliser</a:t>
            </a:r>
            <a:r>
              <a:rPr sz="1600" spc="-60">
                <a:solidFill>
                  <a:schemeClr val="bg2">
                    <a:lumMod val="60000"/>
                    <a:lumOff val="40000"/>
                  </a:schemeClr>
                </a:solidFill>
                <a:latin typeface="Arial MT"/>
                <a:cs typeface="Arial MT"/>
              </a:rPr>
              <a:t> </a:t>
            </a:r>
            <a:r>
              <a:rPr sz="1600" spc="-33">
                <a:solidFill>
                  <a:schemeClr val="bg2">
                    <a:lumMod val="60000"/>
                    <a:lumOff val="40000"/>
                  </a:schemeClr>
                </a:solidFill>
                <a:latin typeface="Arial MT"/>
                <a:cs typeface="Arial MT"/>
              </a:rPr>
              <a:t>les </a:t>
            </a:r>
            <a:r>
              <a:rPr sz="1600">
                <a:solidFill>
                  <a:schemeClr val="bg2">
                    <a:lumMod val="60000"/>
                    <a:lumOff val="40000"/>
                  </a:schemeClr>
                </a:solidFill>
                <a:latin typeface="Arial MT"/>
                <a:cs typeface="Arial MT"/>
              </a:rPr>
              <a:t>mises</a:t>
            </a:r>
            <a:r>
              <a:rPr sz="1600" spc="-20">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à</a:t>
            </a:r>
            <a:r>
              <a:rPr sz="1600" spc="-7">
                <a:solidFill>
                  <a:schemeClr val="bg2">
                    <a:lumMod val="60000"/>
                    <a:lumOff val="40000"/>
                  </a:schemeClr>
                </a:solidFill>
                <a:latin typeface="Arial MT"/>
                <a:cs typeface="Arial MT"/>
              </a:rPr>
              <a:t> </a:t>
            </a:r>
            <a:r>
              <a:rPr sz="1600" spc="-13">
                <a:solidFill>
                  <a:schemeClr val="bg2">
                    <a:lumMod val="60000"/>
                    <a:lumOff val="40000"/>
                  </a:schemeClr>
                </a:solidFill>
                <a:latin typeface="Arial MT"/>
                <a:cs typeface="Arial MT"/>
              </a:rPr>
              <a:t>jour.</a:t>
            </a:r>
            <a:endParaRPr lang="fr-FR" sz="1600">
              <a:solidFill>
                <a:schemeClr val="bg2">
                  <a:lumMod val="60000"/>
                  <a:lumOff val="40000"/>
                </a:schemeClr>
              </a:solidFill>
              <a:latin typeface="Arial MT"/>
              <a:cs typeface="Arial MT"/>
            </a:endParaRPr>
          </a:p>
        </p:txBody>
      </p:sp>
      <p:sp>
        <p:nvSpPr>
          <p:cNvPr id="22" name="object 22"/>
          <p:cNvSpPr txBox="1"/>
          <p:nvPr/>
        </p:nvSpPr>
        <p:spPr>
          <a:xfrm>
            <a:off x="4701031" y="5386560"/>
            <a:ext cx="2639060" cy="497840"/>
          </a:xfrm>
          <a:prstGeom prst="rect">
            <a:avLst/>
          </a:prstGeom>
        </p:spPr>
        <p:txBody>
          <a:bodyPr vert="horz" wrap="square" lIns="0" tIns="44025" rIns="0" bIns="0" rtlCol="0" anchor="t">
            <a:spAutoFit/>
          </a:bodyPr>
          <a:lstStyle/>
          <a:p>
            <a:pPr marL="620395" marR="6350" indent="-603885">
              <a:lnSpc>
                <a:spcPts val="1733"/>
              </a:lnSpc>
              <a:spcBef>
                <a:spcPts val="345"/>
              </a:spcBef>
            </a:pPr>
            <a:r>
              <a:rPr sz="1600" spc="-13">
                <a:solidFill>
                  <a:schemeClr val="bg2">
                    <a:lumMod val="60000"/>
                    <a:lumOff val="40000"/>
                  </a:schemeClr>
                </a:solidFill>
                <a:latin typeface="Arial MT"/>
                <a:cs typeface="Arial MT"/>
              </a:rPr>
              <a:t>Référencement/mouvements </a:t>
            </a:r>
            <a:r>
              <a:rPr sz="1600">
                <a:solidFill>
                  <a:schemeClr val="bg2">
                    <a:lumMod val="60000"/>
                    <a:lumOff val="40000"/>
                  </a:schemeClr>
                </a:solidFill>
                <a:latin typeface="Arial MT"/>
                <a:cs typeface="Arial MT"/>
              </a:rPr>
              <a:t>dans</a:t>
            </a:r>
            <a:r>
              <a:rPr sz="1600" spc="-33">
                <a:solidFill>
                  <a:schemeClr val="bg2">
                    <a:lumMod val="60000"/>
                    <a:lumOff val="40000"/>
                  </a:schemeClr>
                </a:solidFill>
                <a:latin typeface="Arial MT"/>
                <a:cs typeface="Arial MT"/>
              </a:rPr>
              <a:t> </a:t>
            </a:r>
            <a:r>
              <a:rPr sz="1600" spc="-13">
                <a:solidFill>
                  <a:schemeClr val="bg2">
                    <a:lumMod val="60000"/>
                    <a:lumOff val="40000"/>
                  </a:schemeClr>
                </a:solidFill>
                <a:latin typeface="Arial MT"/>
                <a:cs typeface="Arial MT"/>
              </a:rPr>
              <a:t>EasyVista</a:t>
            </a:r>
            <a:endParaRPr lang="fr-FR" sz="1600">
              <a:solidFill>
                <a:schemeClr val="bg2">
                  <a:lumMod val="60000"/>
                  <a:lumOff val="40000"/>
                </a:schemeClr>
              </a:solidFill>
              <a:latin typeface="Arial MT"/>
              <a:cs typeface="Arial MT"/>
            </a:endParaRPr>
          </a:p>
        </p:txBody>
      </p:sp>
      <p:sp>
        <p:nvSpPr>
          <p:cNvPr id="23" name="object 23"/>
          <p:cNvSpPr/>
          <p:nvPr/>
        </p:nvSpPr>
        <p:spPr>
          <a:xfrm>
            <a:off x="8184896" y="1410208"/>
            <a:ext cx="3600873" cy="1136225"/>
          </a:xfrm>
          <a:custGeom>
            <a:avLst/>
            <a:gdLst/>
            <a:ahLst/>
            <a:cxnLst/>
            <a:rect l="l" t="t" r="r" b="b"/>
            <a:pathLst>
              <a:path w="2700654" h="852169">
                <a:moveTo>
                  <a:pt x="2558542" y="0"/>
                </a:moveTo>
                <a:lnTo>
                  <a:pt x="141986" y="0"/>
                </a:lnTo>
                <a:lnTo>
                  <a:pt x="97129" y="7244"/>
                </a:lnTo>
                <a:lnTo>
                  <a:pt x="58155" y="27411"/>
                </a:lnTo>
                <a:lnTo>
                  <a:pt x="27411" y="58155"/>
                </a:lnTo>
                <a:lnTo>
                  <a:pt x="7244" y="97129"/>
                </a:lnTo>
                <a:lnTo>
                  <a:pt x="0" y="141986"/>
                </a:lnTo>
                <a:lnTo>
                  <a:pt x="0" y="709930"/>
                </a:lnTo>
                <a:lnTo>
                  <a:pt x="7244" y="754786"/>
                </a:lnTo>
                <a:lnTo>
                  <a:pt x="27411" y="793760"/>
                </a:lnTo>
                <a:lnTo>
                  <a:pt x="58155" y="824504"/>
                </a:lnTo>
                <a:lnTo>
                  <a:pt x="97129" y="844671"/>
                </a:lnTo>
                <a:lnTo>
                  <a:pt x="141986" y="851916"/>
                </a:lnTo>
                <a:lnTo>
                  <a:pt x="2558542" y="851916"/>
                </a:lnTo>
                <a:lnTo>
                  <a:pt x="2603398" y="844671"/>
                </a:lnTo>
                <a:lnTo>
                  <a:pt x="2642372" y="824504"/>
                </a:lnTo>
                <a:lnTo>
                  <a:pt x="2673116" y="793760"/>
                </a:lnTo>
                <a:lnTo>
                  <a:pt x="2693283" y="754786"/>
                </a:lnTo>
                <a:lnTo>
                  <a:pt x="2700528" y="709930"/>
                </a:lnTo>
                <a:lnTo>
                  <a:pt x="2700528" y="141986"/>
                </a:lnTo>
                <a:lnTo>
                  <a:pt x="2693283" y="97129"/>
                </a:lnTo>
                <a:lnTo>
                  <a:pt x="2673116" y="58155"/>
                </a:lnTo>
                <a:lnTo>
                  <a:pt x="2642372" y="27411"/>
                </a:lnTo>
                <a:lnTo>
                  <a:pt x="2603398" y="7244"/>
                </a:lnTo>
                <a:lnTo>
                  <a:pt x="2558542" y="0"/>
                </a:lnTo>
                <a:close/>
              </a:path>
            </a:pathLst>
          </a:custGeom>
          <a:solidFill>
            <a:srgbClr val="7993A9"/>
          </a:solidFill>
        </p:spPr>
        <p:txBody>
          <a:bodyPr wrap="square" lIns="0" tIns="0" rIns="0" bIns="0" rtlCol="0"/>
          <a:lstStyle/>
          <a:p>
            <a:endParaRPr/>
          </a:p>
        </p:txBody>
      </p:sp>
      <p:sp>
        <p:nvSpPr>
          <p:cNvPr id="24" name="object 24"/>
          <p:cNvSpPr txBox="1"/>
          <p:nvPr/>
        </p:nvSpPr>
        <p:spPr>
          <a:xfrm>
            <a:off x="8783996" y="1811528"/>
            <a:ext cx="2402840" cy="305276"/>
          </a:xfrm>
          <a:prstGeom prst="rect">
            <a:avLst/>
          </a:prstGeom>
        </p:spPr>
        <p:txBody>
          <a:bodyPr vert="horz" wrap="square" lIns="0" tIns="17780" rIns="0" bIns="0" rtlCol="0">
            <a:spAutoFit/>
          </a:bodyPr>
          <a:lstStyle/>
          <a:p>
            <a:pPr marL="16933">
              <a:lnSpc>
                <a:spcPct val="100000"/>
              </a:lnSpc>
              <a:spcBef>
                <a:spcPts val="140"/>
              </a:spcBef>
            </a:pPr>
            <a:r>
              <a:rPr sz="1867">
                <a:solidFill>
                  <a:srgbClr val="F8F5EB"/>
                </a:solidFill>
                <a:latin typeface="Arial MT"/>
                <a:cs typeface="Arial MT"/>
              </a:rPr>
              <a:t>Gestion</a:t>
            </a:r>
            <a:r>
              <a:rPr sz="1867" spc="-87">
                <a:solidFill>
                  <a:srgbClr val="F8F5EB"/>
                </a:solidFill>
                <a:latin typeface="Arial MT"/>
                <a:cs typeface="Arial MT"/>
              </a:rPr>
              <a:t> </a:t>
            </a:r>
            <a:r>
              <a:rPr sz="1867">
                <a:solidFill>
                  <a:srgbClr val="F8F5EB"/>
                </a:solidFill>
                <a:latin typeface="Arial MT"/>
                <a:cs typeface="Arial MT"/>
              </a:rPr>
              <a:t>sortie</a:t>
            </a:r>
            <a:r>
              <a:rPr sz="1867" spc="-47">
                <a:solidFill>
                  <a:srgbClr val="F8F5EB"/>
                </a:solidFill>
                <a:latin typeface="Arial MT"/>
                <a:cs typeface="Arial MT"/>
              </a:rPr>
              <a:t> </a:t>
            </a:r>
            <a:r>
              <a:rPr sz="1867" spc="-13">
                <a:solidFill>
                  <a:srgbClr val="F8F5EB"/>
                </a:solidFill>
                <a:latin typeface="Arial MT"/>
                <a:cs typeface="Arial MT"/>
              </a:rPr>
              <a:t>matériel</a:t>
            </a:r>
            <a:endParaRPr sz="1867">
              <a:latin typeface="Arial MT"/>
              <a:cs typeface="Arial MT"/>
            </a:endParaRPr>
          </a:p>
        </p:txBody>
      </p:sp>
      <p:sp>
        <p:nvSpPr>
          <p:cNvPr id="25" name="object 25"/>
          <p:cNvSpPr txBox="1"/>
          <p:nvPr/>
        </p:nvSpPr>
        <p:spPr>
          <a:xfrm>
            <a:off x="8546761" y="3036823"/>
            <a:ext cx="2878667" cy="936413"/>
          </a:xfrm>
          <a:prstGeom prst="rect">
            <a:avLst/>
          </a:prstGeom>
        </p:spPr>
        <p:txBody>
          <a:bodyPr vert="horz" wrap="square" lIns="0" tIns="44025" rIns="0" bIns="0" rtlCol="0" anchor="t">
            <a:spAutoFit/>
          </a:bodyPr>
          <a:lstStyle/>
          <a:p>
            <a:pPr marL="16510" marR="6350" algn="ctr">
              <a:lnSpc>
                <a:spcPts val="1733"/>
              </a:lnSpc>
              <a:spcBef>
                <a:spcPts val="345"/>
              </a:spcBef>
            </a:pPr>
            <a:r>
              <a:rPr sz="1600">
                <a:solidFill>
                  <a:schemeClr val="bg2">
                    <a:lumMod val="60000"/>
                    <a:lumOff val="40000"/>
                  </a:schemeClr>
                </a:solidFill>
                <a:latin typeface="Arial MT"/>
                <a:cs typeface="Arial MT"/>
              </a:rPr>
              <a:t>Mouvement</a:t>
            </a:r>
            <a:r>
              <a:rPr sz="1600" spc="-27">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des</a:t>
            </a:r>
            <a:r>
              <a:rPr sz="1600" spc="-13">
                <a:solidFill>
                  <a:schemeClr val="bg2">
                    <a:lumMod val="60000"/>
                    <a:lumOff val="40000"/>
                  </a:schemeClr>
                </a:solidFill>
                <a:latin typeface="Arial MT"/>
                <a:cs typeface="Arial MT"/>
              </a:rPr>
              <a:t> entrées-sorties </a:t>
            </a:r>
            <a:r>
              <a:rPr sz="1600">
                <a:solidFill>
                  <a:schemeClr val="bg2">
                    <a:lumMod val="60000"/>
                    <a:lumOff val="40000"/>
                  </a:schemeClr>
                </a:solidFill>
                <a:latin typeface="Arial MT"/>
                <a:cs typeface="Arial MT"/>
              </a:rPr>
              <a:t>du</a:t>
            </a:r>
            <a:r>
              <a:rPr sz="1600" spc="-27">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matériel</a:t>
            </a:r>
            <a:r>
              <a:rPr sz="1600" spc="-67">
                <a:solidFill>
                  <a:schemeClr val="bg2">
                    <a:lumMod val="60000"/>
                    <a:lumOff val="40000"/>
                  </a:schemeClr>
                </a:solidFill>
                <a:latin typeface="Arial MT"/>
                <a:cs typeface="Arial MT"/>
              </a:rPr>
              <a:t> </a:t>
            </a:r>
            <a:r>
              <a:rPr sz="1600" spc="-33">
                <a:solidFill>
                  <a:schemeClr val="bg2">
                    <a:lumMod val="60000"/>
                    <a:lumOff val="40000"/>
                  </a:schemeClr>
                </a:solidFill>
                <a:latin typeface="Arial MT"/>
                <a:cs typeface="Arial MT"/>
              </a:rPr>
              <a:t>sur</a:t>
            </a:r>
            <a:endParaRPr lang="fr-FR" sz="1600">
              <a:solidFill>
                <a:schemeClr val="bg2">
                  <a:lumMod val="60000"/>
                  <a:lumOff val="40000"/>
                </a:schemeClr>
              </a:solidFill>
              <a:latin typeface="Arial MT"/>
              <a:cs typeface="Arial MT"/>
            </a:endParaRPr>
          </a:p>
          <a:p>
            <a:pPr algn="ctr">
              <a:lnSpc>
                <a:spcPts val="1600"/>
              </a:lnSpc>
            </a:pPr>
            <a:r>
              <a:rPr sz="1600">
                <a:solidFill>
                  <a:schemeClr val="bg2">
                    <a:lumMod val="60000"/>
                    <a:lumOff val="40000"/>
                  </a:schemeClr>
                </a:solidFill>
                <a:latin typeface="Arial MT"/>
                <a:cs typeface="Arial MT"/>
              </a:rPr>
              <a:t>EasyVista</a:t>
            </a:r>
            <a:r>
              <a:rPr sz="1600" spc="-33">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(Ecrans,</a:t>
            </a:r>
            <a:r>
              <a:rPr sz="1600" spc="-40">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PC,</a:t>
            </a:r>
            <a:r>
              <a:rPr sz="1600" spc="-20">
                <a:solidFill>
                  <a:schemeClr val="bg2">
                    <a:lumMod val="60000"/>
                    <a:lumOff val="40000"/>
                  </a:schemeClr>
                </a:solidFill>
                <a:latin typeface="Arial MT"/>
                <a:cs typeface="Arial MT"/>
              </a:rPr>
              <a:t> </a:t>
            </a:r>
            <a:r>
              <a:rPr sz="1600" spc="-27">
                <a:solidFill>
                  <a:schemeClr val="bg2">
                    <a:lumMod val="60000"/>
                    <a:lumOff val="40000"/>
                  </a:schemeClr>
                </a:solidFill>
                <a:latin typeface="Arial MT"/>
                <a:cs typeface="Arial MT"/>
              </a:rPr>
              <a:t>Mac,</a:t>
            </a:r>
            <a:endParaRPr sz="1600">
              <a:solidFill>
                <a:schemeClr val="bg2">
                  <a:lumMod val="60000"/>
                  <a:lumOff val="40000"/>
                </a:schemeClr>
              </a:solidFill>
              <a:latin typeface="Arial MT"/>
              <a:cs typeface="Arial MT"/>
            </a:endParaRPr>
          </a:p>
          <a:p>
            <a:pPr algn="ctr">
              <a:lnSpc>
                <a:spcPts val="1827"/>
              </a:lnSpc>
            </a:pPr>
            <a:r>
              <a:rPr sz="1600" spc="-13">
                <a:solidFill>
                  <a:schemeClr val="bg2">
                    <a:lumMod val="60000"/>
                    <a:lumOff val="40000"/>
                  </a:schemeClr>
                </a:solidFill>
                <a:latin typeface="Arial MT"/>
                <a:cs typeface="Arial MT"/>
              </a:rPr>
              <a:t>Smartphone.)</a:t>
            </a:r>
            <a:endParaRPr sz="1600">
              <a:solidFill>
                <a:schemeClr val="bg2">
                  <a:lumMod val="60000"/>
                  <a:lumOff val="40000"/>
                </a:schemeClr>
              </a:solidFill>
              <a:latin typeface="Arial MT"/>
              <a:cs typeface="Arial MT"/>
            </a:endParaRPr>
          </a:p>
        </p:txBody>
      </p:sp>
      <p:sp>
        <p:nvSpPr>
          <p:cNvPr id="26" name="object 26"/>
          <p:cNvSpPr txBox="1"/>
          <p:nvPr/>
        </p:nvSpPr>
        <p:spPr>
          <a:xfrm>
            <a:off x="8664618" y="4187274"/>
            <a:ext cx="2639060" cy="717127"/>
          </a:xfrm>
          <a:prstGeom prst="rect">
            <a:avLst/>
          </a:prstGeom>
        </p:spPr>
        <p:txBody>
          <a:bodyPr vert="horz" wrap="square" lIns="0" tIns="44025" rIns="0" bIns="0" rtlCol="0" anchor="t">
            <a:spAutoFit/>
          </a:bodyPr>
          <a:lstStyle/>
          <a:p>
            <a:pPr marL="15875" marR="6350" algn="ctr">
              <a:lnSpc>
                <a:spcPts val="1733"/>
              </a:lnSpc>
              <a:spcBef>
                <a:spcPts val="345"/>
              </a:spcBef>
            </a:pPr>
            <a:r>
              <a:rPr sz="1600">
                <a:solidFill>
                  <a:schemeClr val="bg2">
                    <a:lumMod val="60000"/>
                    <a:lumOff val="40000"/>
                  </a:schemeClr>
                </a:solidFill>
                <a:latin typeface="Arial MT"/>
                <a:cs typeface="Arial MT"/>
              </a:rPr>
              <a:t>Retour</a:t>
            </a:r>
            <a:r>
              <a:rPr sz="1600" spc="-47">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au</a:t>
            </a:r>
            <a:r>
              <a:rPr sz="1600" spc="-27">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stock,</a:t>
            </a:r>
            <a:r>
              <a:rPr sz="1600" spc="-27">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formater</a:t>
            </a:r>
            <a:r>
              <a:rPr sz="1600" spc="-67">
                <a:solidFill>
                  <a:schemeClr val="bg2">
                    <a:lumMod val="60000"/>
                    <a:lumOff val="40000"/>
                  </a:schemeClr>
                </a:solidFill>
                <a:latin typeface="Arial MT"/>
                <a:cs typeface="Arial MT"/>
              </a:rPr>
              <a:t> </a:t>
            </a:r>
            <a:r>
              <a:rPr sz="1600" spc="-33">
                <a:solidFill>
                  <a:schemeClr val="bg2">
                    <a:lumMod val="60000"/>
                    <a:lumOff val="40000"/>
                  </a:schemeClr>
                </a:solidFill>
                <a:latin typeface="Arial MT"/>
                <a:cs typeface="Arial MT"/>
              </a:rPr>
              <a:t>les </a:t>
            </a:r>
            <a:r>
              <a:rPr sz="1600" spc="-13">
                <a:solidFill>
                  <a:schemeClr val="bg2">
                    <a:lumMod val="60000"/>
                    <a:lumOff val="40000"/>
                  </a:schemeClr>
                </a:solidFill>
                <a:latin typeface="Arial MT"/>
                <a:cs typeface="Arial MT"/>
              </a:rPr>
              <a:t>iMac/PC.</a:t>
            </a:r>
            <a:endParaRPr lang="fr-FR" sz="1600">
              <a:solidFill>
                <a:schemeClr val="bg2">
                  <a:lumMod val="60000"/>
                  <a:lumOff val="40000"/>
                </a:schemeClr>
              </a:solidFill>
              <a:latin typeface="Arial MT"/>
              <a:cs typeface="Arial MT"/>
            </a:endParaRPr>
          </a:p>
          <a:p>
            <a:pPr marL="3810" algn="ctr">
              <a:lnSpc>
                <a:spcPts val="1693"/>
              </a:lnSpc>
            </a:pPr>
            <a:r>
              <a:rPr sz="1600">
                <a:solidFill>
                  <a:schemeClr val="bg2">
                    <a:lumMod val="60000"/>
                    <a:lumOff val="40000"/>
                  </a:schemeClr>
                </a:solidFill>
                <a:latin typeface="Arial MT"/>
                <a:cs typeface="Arial MT"/>
              </a:rPr>
              <a:t>Gestion</a:t>
            </a:r>
            <a:r>
              <a:rPr sz="1600" spc="-33">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des</a:t>
            </a:r>
            <a:r>
              <a:rPr sz="1600" spc="-33">
                <a:solidFill>
                  <a:schemeClr val="bg2">
                    <a:lumMod val="60000"/>
                    <a:lumOff val="40000"/>
                  </a:schemeClr>
                </a:solidFill>
                <a:latin typeface="Arial MT"/>
                <a:cs typeface="Arial MT"/>
              </a:rPr>
              <a:t> </a:t>
            </a:r>
            <a:r>
              <a:rPr sz="1600" spc="-27">
                <a:solidFill>
                  <a:schemeClr val="bg2">
                    <a:lumMod val="60000"/>
                    <a:lumOff val="40000"/>
                  </a:schemeClr>
                </a:solidFill>
                <a:latin typeface="Arial MT"/>
                <a:cs typeface="Arial MT"/>
              </a:rPr>
              <a:t>SAV.</a:t>
            </a:r>
            <a:endParaRPr sz="1600">
              <a:solidFill>
                <a:schemeClr val="bg2">
                  <a:lumMod val="60000"/>
                  <a:lumOff val="40000"/>
                </a:schemeClr>
              </a:solidFill>
              <a:latin typeface="Arial MT"/>
              <a:cs typeface="Arial MT"/>
            </a:endParaRPr>
          </a:p>
        </p:txBody>
      </p:sp>
      <p:sp>
        <p:nvSpPr>
          <p:cNvPr id="27" name="object 27"/>
          <p:cNvSpPr txBox="1"/>
          <p:nvPr/>
        </p:nvSpPr>
        <p:spPr>
          <a:xfrm>
            <a:off x="9160424" y="5115493"/>
            <a:ext cx="1652693" cy="263320"/>
          </a:xfrm>
          <a:prstGeom prst="rect">
            <a:avLst/>
          </a:prstGeom>
        </p:spPr>
        <p:txBody>
          <a:bodyPr vert="horz" wrap="square" lIns="0" tIns="16933" rIns="0" bIns="0" rtlCol="0" anchor="t">
            <a:spAutoFit/>
          </a:bodyPr>
          <a:lstStyle/>
          <a:p>
            <a:pPr marL="16510">
              <a:lnSpc>
                <a:spcPct val="100000"/>
              </a:lnSpc>
              <a:spcBef>
                <a:spcPts val="133"/>
              </a:spcBef>
            </a:pPr>
            <a:r>
              <a:rPr sz="1600">
                <a:solidFill>
                  <a:schemeClr val="bg2">
                    <a:lumMod val="60000"/>
                    <a:lumOff val="40000"/>
                  </a:schemeClr>
                </a:solidFill>
                <a:latin typeface="Arial MT"/>
                <a:cs typeface="Arial MT"/>
              </a:rPr>
              <a:t>Inventaire</a:t>
            </a:r>
            <a:r>
              <a:rPr sz="1600" spc="-60">
                <a:solidFill>
                  <a:schemeClr val="bg2">
                    <a:lumMod val="60000"/>
                    <a:lumOff val="40000"/>
                  </a:schemeClr>
                </a:solidFill>
                <a:latin typeface="Arial MT"/>
                <a:cs typeface="Arial MT"/>
              </a:rPr>
              <a:t> </a:t>
            </a:r>
            <a:r>
              <a:rPr sz="1600" spc="-13">
                <a:solidFill>
                  <a:schemeClr val="bg2">
                    <a:lumMod val="60000"/>
                    <a:lumOff val="40000"/>
                  </a:schemeClr>
                </a:solidFill>
                <a:latin typeface="Arial MT"/>
                <a:cs typeface="Arial MT"/>
              </a:rPr>
              <a:t>annuel.</a:t>
            </a:r>
            <a:endParaRPr lang="fr-FR" sz="1600">
              <a:solidFill>
                <a:schemeClr val="bg2">
                  <a:lumMod val="60000"/>
                  <a:lumOff val="40000"/>
                </a:schemeClr>
              </a:solidFill>
              <a:latin typeface="Arial MT"/>
              <a:cs typeface="Arial MT"/>
            </a:endParaRPr>
          </a:p>
        </p:txBody>
      </p:sp>
      <p:sp>
        <p:nvSpPr>
          <p:cNvPr id="28" name="object 28"/>
          <p:cNvSpPr txBox="1"/>
          <p:nvPr/>
        </p:nvSpPr>
        <p:spPr>
          <a:xfrm>
            <a:off x="8806858" y="5606016"/>
            <a:ext cx="2357119" cy="497840"/>
          </a:xfrm>
          <a:prstGeom prst="rect">
            <a:avLst/>
          </a:prstGeom>
        </p:spPr>
        <p:txBody>
          <a:bodyPr vert="horz" wrap="square" lIns="0" tIns="44025" rIns="0" bIns="0" rtlCol="0" anchor="t">
            <a:spAutoFit/>
          </a:bodyPr>
          <a:lstStyle/>
          <a:p>
            <a:pPr marL="617855" marR="6350" indent="-601345">
              <a:lnSpc>
                <a:spcPts val="1733"/>
              </a:lnSpc>
              <a:spcBef>
                <a:spcPts val="345"/>
              </a:spcBef>
            </a:pPr>
            <a:r>
              <a:rPr sz="1600">
                <a:solidFill>
                  <a:schemeClr val="bg2">
                    <a:lumMod val="60000"/>
                    <a:lumOff val="40000"/>
                  </a:schemeClr>
                </a:solidFill>
                <a:latin typeface="Arial MT"/>
                <a:cs typeface="Arial MT"/>
              </a:rPr>
              <a:t>Sortie</a:t>
            </a:r>
            <a:r>
              <a:rPr sz="1600" spc="-33">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du</a:t>
            </a:r>
            <a:r>
              <a:rPr sz="1600" spc="-27">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matériel</a:t>
            </a:r>
            <a:r>
              <a:rPr sz="1600" spc="-60">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du</a:t>
            </a:r>
            <a:r>
              <a:rPr sz="1600" spc="-27">
                <a:solidFill>
                  <a:schemeClr val="bg2">
                    <a:lumMod val="60000"/>
                    <a:lumOff val="40000"/>
                  </a:schemeClr>
                </a:solidFill>
                <a:latin typeface="Arial MT"/>
                <a:cs typeface="Arial MT"/>
              </a:rPr>
              <a:t> parc </a:t>
            </a:r>
            <a:r>
              <a:rPr sz="1600" spc="-13">
                <a:solidFill>
                  <a:schemeClr val="bg2">
                    <a:lumMod val="60000"/>
                    <a:lumOff val="40000"/>
                  </a:schemeClr>
                </a:solidFill>
                <a:latin typeface="Arial MT"/>
                <a:cs typeface="Arial MT"/>
              </a:rPr>
              <a:t>informatique</a:t>
            </a:r>
            <a:endParaRPr lang="fr-FR" sz="1600">
              <a:solidFill>
                <a:schemeClr val="bg2">
                  <a:lumMod val="60000"/>
                  <a:lumOff val="40000"/>
                </a:schemeClr>
              </a:solidFill>
              <a:latin typeface="Arial MT"/>
              <a:cs typeface="Arial MT"/>
            </a:endParaRPr>
          </a:p>
        </p:txBody>
      </p:sp>
      <p:sp>
        <p:nvSpPr>
          <p:cNvPr id="29" name="Espace réservé du numéro de diapositive 28">
            <a:extLst>
              <a:ext uri="{FF2B5EF4-FFF2-40B4-BE49-F238E27FC236}">
                <a16:creationId xmlns:a16="http://schemas.microsoft.com/office/drawing/2014/main" id="{D2DB3879-026E-F927-B5D9-C799A39BED61}"/>
              </a:ext>
            </a:extLst>
          </p:cNvPr>
          <p:cNvSpPr>
            <a:spLocks noGrp="1"/>
          </p:cNvSpPr>
          <p:nvPr>
            <p:ph type="sldNum" sz="quarter" idx="7"/>
          </p:nvPr>
        </p:nvSpPr>
        <p:spPr>
          <a:xfrm>
            <a:off x="11432012" y="6311250"/>
            <a:ext cx="551167" cy="377825"/>
          </a:xfrm>
        </p:spPr>
        <p:txBody>
          <a:bodyPr/>
          <a:lstStyle/>
          <a:p>
            <a:fld id="{B6F15528-21DE-4FAA-801E-634DDDAF4B2B}" type="slidenum">
              <a:rPr lang="fr-FR"/>
              <a:t>8</a:t>
            </a:fld>
            <a:endParaRPr lang="fr-FR"/>
          </a:p>
        </p:txBody>
      </p:sp>
    </p:spTree>
    <p:extLst>
      <p:ext uri="{BB962C8B-B14F-4D97-AF65-F5344CB8AC3E}">
        <p14:creationId xmlns:p14="http://schemas.microsoft.com/office/powerpoint/2010/main" val="3851493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7787" cy="1281853"/>
          </a:xfrm>
          <a:custGeom>
            <a:avLst/>
            <a:gdLst/>
            <a:ahLst/>
            <a:cxnLst/>
            <a:rect l="l" t="t" r="r" b="b"/>
            <a:pathLst>
              <a:path w="688340" h="961390">
                <a:moveTo>
                  <a:pt x="688060" y="0"/>
                </a:moveTo>
                <a:lnTo>
                  <a:pt x="688060" y="431038"/>
                </a:lnTo>
                <a:lnTo>
                  <a:pt x="687412" y="458342"/>
                </a:lnTo>
                <a:lnTo>
                  <a:pt x="682205" y="511555"/>
                </a:lnTo>
                <a:lnTo>
                  <a:pt x="671169" y="562863"/>
                </a:lnTo>
                <a:lnTo>
                  <a:pt x="655586" y="612775"/>
                </a:lnTo>
                <a:lnTo>
                  <a:pt x="635444" y="660273"/>
                </a:lnTo>
                <a:lnTo>
                  <a:pt x="610781" y="704976"/>
                </a:lnTo>
                <a:lnTo>
                  <a:pt x="582193" y="747267"/>
                </a:lnTo>
                <a:lnTo>
                  <a:pt x="549706" y="786891"/>
                </a:lnTo>
                <a:lnTo>
                  <a:pt x="513981" y="822578"/>
                </a:lnTo>
                <a:lnTo>
                  <a:pt x="474370" y="854963"/>
                </a:lnTo>
                <a:lnTo>
                  <a:pt x="432155" y="883538"/>
                </a:lnTo>
                <a:lnTo>
                  <a:pt x="387324" y="908303"/>
                </a:lnTo>
                <a:lnTo>
                  <a:pt x="339915" y="928370"/>
                </a:lnTo>
                <a:lnTo>
                  <a:pt x="289902" y="943990"/>
                </a:lnTo>
                <a:lnTo>
                  <a:pt x="238569" y="955039"/>
                </a:lnTo>
                <a:lnTo>
                  <a:pt x="185318" y="960247"/>
                </a:lnTo>
                <a:lnTo>
                  <a:pt x="158038" y="960882"/>
                </a:lnTo>
                <a:lnTo>
                  <a:pt x="0" y="960882"/>
                </a:lnTo>
              </a:path>
            </a:pathLst>
          </a:custGeom>
          <a:ln w="19050">
            <a:solidFill>
              <a:srgbClr val="EBE9E0"/>
            </a:solidFill>
          </a:ln>
        </p:spPr>
        <p:txBody>
          <a:bodyPr wrap="square" lIns="0" tIns="0" rIns="0" bIns="0" rtlCol="0"/>
          <a:lstStyle/>
          <a:p>
            <a:endParaRPr/>
          </a:p>
        </p:txBody>
      </p:sp>
      <p:sp>
        <p:nvSpPr>
          <p:cNvPr id="3" name="object 3"/>
          <p:cNvSpPr/>
          <p:nvPr/>
        </p:nvSpPr>
        <p:spPr>
          <a:xfrm>
            <a:off x="8354569" y="6019800"/>
            <a:ext cx="2365585" cy="838200"/>
          </a:xfrm>
          <a:custGeom>
            <a:avLst/>
            <a:gdLst/>
            <a:ahLst/>
            <a:cxnLst/>
            <a:rect l="l" t="t" r="r" b="b"/>
            <a:pathLst>
              <a:path w="1774190" h="628650">
                <a:moveTo>
                  <a:pt x="0" y="628650"/>
                </a:moveTo>
                <a:lnTo>
                  <a:pt x="0" y="529868"/>
                </a:lnTo>
                <a:lnTo>
                  <a:pt x="1270" y="502598"/>
                </a:lnTo>
                <a:lnTo>
                  <a:pt x="6476" y="449338"/>
                </a:lnTo>
                <a:lnTo>
                  <a:pt x="16890" y="398043"/>
                </a:lnTo>
                <a:lnTo>
                  <a:pt x="32512" y="348056"/>
                </a:lnTo>
                <a:lnTo>
                  <a:pt x="52577" y="300634"/>
                </a:lnTo>
                <a:lnTo>
                  <a:pt x="77343" y="255854"/>
                </a:lnTo>
                <a:lnTo>
                  <a:pt x="105918" y="213626"/>
                </a:lnTo>
                <a:lnTo>
                  <a:pt x="138429" y="174015"/>
                </a:lnTo>
                <a:lnTo>
                  <a:pt x="174751" y="138303"/>
                </a:lnTo>
                <a:lnTo>
                  <a:pt x="213740" y="105854"/>
                </a:lnTo>
                <a:lnTo>
                  <a:pt x="255904" y="77279"/>
                </a:lnTo>
                <a:lnTo>
                  <a:pt x="300735" y="52603"/>
                </a:lnTo>
                <a:lnTo>
                  <a:pt x="348869" y="32473"/>
                </a:lnTo>
                <a:lnTo>
                  <a:pt x="398145" y="16890"/>
                </a:lnTo>
                <a:lnTo>
                  <a:pt x="450088" y="5854"/>
                </a:lnTo>
                <a:lnTo>
                  <a:pt x="503427" y="647"/>
                </a:lnTo>
                <a:lnTo>
                  <a:pt x="530098" y="0"/>
                </a:lnTo>
                <a:lnTo>
                  <a:pt x="1243838" y="0"/>
                </a:lnTo>
                <a:lnTo>
                  <a:pt x="1297813" y="2616"/>
                </a:lnTo>
                <a:lnTo>
                  <a:pt x="1350391" y="11061"/>
                </a:lnTo>
                <a:lnTo>
                  <a:pt x="1401064" y="24028"/>
                </a:lnTo>
                <a:lnTo>
                  <a:pt x="1449831" y="41567"/>
                </a:lnTo>
                <a:lnTo>
                  <a:pt x="1495932" y="64287"/>
                </a:lnTo>
                <a:lnTo>
                  <a:pt x="1539367" y="90906"/>
                </a:lnTo>
                <a:lnTo>
                  <a:pt x="1580388" y="121437"/>
                </a:lnTo>
                <a:lnTo>
                  <a:pt x="1617979" y="155841"/>
                </a:lnTo>
                <a:lnTo>
                  <a:pt x="1652397" y="193522"/>
                </a:lnTo>
                <a:lnTo>
                  <a:pt x="1683003" y="234416"/>
                </a:lnTo>
                <a:lnTo>
                  <a:pt x="1709547" y="277914"/>
                </a:lnTo>
                <a:lnTo>
                  <a:pt x="1732406" y="324027"/>
                </a:lnTo>
                <a:lnTo>
                  <a:pt x="1749932" y="372719"/>
                </a:lnTo>
                <a:lnTo>
                  <a:pt x="1762887" y="423379"/>
                </a:lnTo>
                <a:lnTo>
                  <a:pt x="1771269" y="475957"/>
                </a:lnTo>
                <a:lnTo>
                  <a:pt x="1773935" y="529868"/>
                </a:lnTo>
                <a:lnTo>
                  <a:pt x="1773935" y="628650"/>
                </a:lnTo>
              </a:path>
            </a:pathLst>
          </a:custGeom>
          <a:ln w="19050">
            <a:solidFill>
              <a:srgbClr val="EBE9E0"/>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6087" rIns="0" bIns="0" rtlCol="0">
            <a:spAutoFit/>
          </a:bodyPr>
          <a:lstStyle/>
          <a:p>
            <a:pPr marL="1927812">
              <a:lnSpc>
                <a:spcPct val="100000"/>
              </a:lnSpc>
              <a:spcBef>
                <a:spcPts val="127"/>
              </a:spcBef>
            </a:pPr>
            <a:r>
              <a:rPr spc="-173"/>
              <a:t>Missions</a:t>
            </a:r>
            <a:r>
              <a:t> </a:t>
            </a:r>
            <a:r>
              <a:rPr spc="-140"/>
              <a:t>entreprise</a:t>
            </a:r>
          </a:p>
        </p:txBody>
      </p:sp>
      <p:sp>
        <p:nvSpPr>
          <p:cNvPr id="5" name="object 5"/>
          <p:cNvSpPr/>
          <p:nvPr/>
        </p:nvSpPr>
        <p:spPr>
          <a:xfrm>
            <a:off x="3978147" y="169673"/>
            <a:ext cx="4062307" cy="476673"/>
          </a:xfrm>
          <a:custGeom>
            <a:avLst/>
            <a:gdLst/>
            <a:ahLst/>
            <a:cxnLst/>
            <a:rect l="l" t="t" r="r" b="b"/>
            <a:pathLst>
              <a:path w="3046729" h="357505">
                <a:moveTo>
                  <a:pt x="327278" y="356616"/>
                </a:moveTo>
                <a:lnTo>
                  <a:pt x="272940" y="353436"/>
                </a:lnTo>
                <a:lnTo>
                  <a:pt x="219956" y="344386"/>
                </a:lnTo>
                <a:lnTo>
                  <a:pt x="169671" y="330200"/>
                </a:lnTo>
                <a:lnTo>
                  <a:pt x="123433" y="311610"/>
                </a:lnTo>
                <a:lnTo>
                  <a:pt x="82584" y="289353"/>
                </a:lnTo>
                <a:lnTo>
                  <a:pt x="48471" y="264160"/>
                </a:lnTo>
                <a:lnTo>
                  <a:pt x="5834" y="207903"/>
                </a:lnTo>
                <a:lnTo>
                  <a:pt x="0" y="178308"/>
                </a:lnTo>
                <a:lnTo>
                  <a:pt x="2224" y="169952"/>
                </a:lnTo>
                <a:lnTo>
                  <a:pt x="34470" y="145049"/>
                </a:lnTo>
                <a:lnTo>
                  <a:pt x="75872" y="128746"/>
                </a:lnTo>
                <a:lnTo>
                  <a:pt x="131887" y="112835"/>
                </a:lnTo>
                <a:lnTo>
                  <a:pt x="201391" y="97446"/>
                </a:lnTo>
                <a:lnTo>
                  <a:pt x="240850" y="89989"/>
                </a:lnTo>
                <a:lnTo>
                  <a:pt x="283260" y="82711"/>
                </a:lnTo>
                <a:lnTo>
                  <a:pt x="328481" y="75629"/>
                </a:lnTo>
                <a:lnTo>
                  <a:pt x="376371" y="68759"/>
                </a:lnTo>
                <a:lnTo>
                  <a:pt x="426791" y="62117"/>
                </a:lnTo>
                <a:lnTo>
                  <a:pt x="479599" y="55721"/>
                </a:lnTo>
                <a:lnTo>
                  <a:pt x="534656" y="49585"/>
                </a:lnTo>
                <a:lnTo>
                  <a:pt x="591821" y="43728"/>
                </a:lnTo>
                <a:lnTo>
                  <a:pt x="650953" y="38164"/>
                </a:lnTo>
                <a:lnTo>
                  <a:pt x="711913" y="32910"/>
                </a:lnTo>
                <a:lnTo>
                  <a:pt x="774558" y="27983"/>
                </a:lnTo>
                <a:lnTo>
                  <a:pt x="838750" y="23398"/>
                </a:lnTo>
                <a:lnTo>
                  <a:pt x="904348" y="19173"/>
                </a:lnTo>
                <a:lnTo>
                  <a:pt x="971210" y="15323"/>
                </a:lnTo>
                <a:lnTo>
                  <a:pt x="1039197" y="11865"/>
                </a:lnTo>
                <a:lnTo>
                  <a:pt x="1108168" y="8815"/>
                </a:lnTo>
                <a:lnTo>
                  <a:pt x="1177983" y="6189"/>
                </a:lnTo>
                <a:lnTo>
                  <a:pt x="1248501" y="4004"/>
                </a:lnTo>
                <a:lnTo>
                  <a:pt x="1319582" y="2277"/>
                </a:lnTo>
                <a:lnTo>
                  <a:pt x="1391084" y="1023"/>
                </a:lnTo>
                <a:lnTo>
                  <a:pt x="1462869" y="258"/>
                </a:lnTo>
                <a:lnTo>
                  <a:pt x="1534794" y="0"/>
                </a:lnTo>
              </a:path>
              <a:path w="3046729" h="357505">
                <a:moveTo>
                  <a:pt x="2851658" y="357378"/>
                </a:moveTo>
                <a:lnTo>
                  <a:pt x="2899858" y="350371"/>
                </a:lnTo>
                <a:lnTo>
                  <a:pt x="2945369" y="331004"/>
                </a:lnTo>
                <a:lnTo>
                  <a:pt x="2985484" y="301751"/>
                </a:lnTo>
                <a:lnTo>
                  <a:pt x="3017491" y="265091"/>
                </a:lnTo>
                <a:lnTo>
                  <a:pt x="3038683" y="223498"/>
                </a:lnTo>
                <a:lnTo>
                  <a:pt x="3046349" y="179450"/>
                </a:lnTo>
                <a:lnTo>
                  <a:pt x="3044157" y="171107"/>
                </a:lnTo>
                <a:lnTo>
                  <a:pt x="3012386" y="146245"/>
                </a:lnTo>
                <a:lnTo>
                  <a:pt x="2971594" y="129971"/>
                </a:lnTo>
                <a:lnTo>
                  <a:pt x="2916406" y="114091"/>
                </a:lnTo>
                <a:lnTo>
                  <a:pt x="2847927" y="98734"/>
                </a:lnTo>
                <a:lnTo>
                  <a:pt x="2809051" y="91292"/>
                </a:lnTo>
                <a:lnTo>
                  <a:pt x="2767267" y="84030"/>
                </a:lnTo>
                <a:lnTo>
                  <a:pt x="2722714" y="76964"/>
                </a:lnTo>
                <a:lnTo>
                  <a:pt x="2675532" y="70109"/>
                </a:lnTo>
                <a:lnTo>
                  <a:pt x="2625857" y="63483"/>
                </a:lnTo>
                <a:lnTo>
                  <a:pt x="2573829" y="57102"/>
                </a:lnTo>
                <a:lnTo>
                  <a:pt x="2519586" y="50981"/>
                </a:lnTo>
                <a:lnTo>
                  <a:pt x="2463267" y="45138"/>
                </a:lnTo>
                <a:lnTo>
                  <a:pt x="2405010" y="39587"/>
                </a:lnTo>
                <a:lnTo>
                  <a:pt x="2344953" y="34347"/>
                </a:lnTo>
                <a:lnTo>
                  <a:pt x="2283234" y="29432"/>
                </a:lnTo>
                <a:lnTo>
                  <a:pt x="2219993" y="24859"/>
                </a:lnTo>
                <a:lnTo>
                  <a:pt x="2155368" y="20645"/>
                </a:lnTo>
                <a:lnTo>
                  <a:pt x="2089497" y="16805"/>
                </a:lnTo>
                <a:lnTo>
                  <a:pt x="2022518" y="13356"/>
                </a:lnTo>
                <a:lnTo>
                  <a:pt x="1954570" y="10314"/>
                </a:lnTo>
                <a:lnTo>
                  <a:pt x="1885792" y="7696"/>
                </a:lnTo>
                <a:lnTo>
                  <a:pt x="1816322" y="5517"/>
                </a:lnTo>
                <a:lnTo>
                  <a:pt x="1746297" y="3794"/>
                </a:lnTo>
                <a:lnTo>
                  <a:pt x="1675858" y="2544"/>
                </a:lnTo>
                <a:lnTo>
                  <a:pt x="1605141" y="1781"/>
                </a:lnTo>
                <a:lnTo>
                  <a:pt x="1534287" y="1524"/>
                </a:lnTo>
              </a:path>
            </a:pathLst>
          </a:custGeom>
          <a:ln w="19050">
            <a:solidFill>
              <a:srgbClr val="DADACE"/>
            </a:solidFill>
          </a:ln>
        </p:spPr>
        <p:txBody>
          <a:bodyPr wrap="square" lIns="0" tIns="0" rIns="0" bIns="0" rtlCol="0"/>
          <a:lstStyle/>
          <a:p>
            <a:endParaRPr/>
          </a:p>
        </p:txBody>
      </p:sp>
      <p:sp>
        <p:nvSpPr>
          <p:cNvPr id="6" name="object 6"/>
          <p:cNvSpPr/>
          <p:nvPr/>
        </p:nvSpPr>
        <p:spPr>
          <a:xfrm>
            <a:off x="333249" y="2444497"/>
            <a:ext cx="3600873" cy="1136225"/>
          </a:xfrm>
          <a:custGeom>
            <a:avLst/>
            <a:gdLst/>
            <a:ahLst/>
            <a:cxnLst/>
            <a:rect l="l" t="t" r="r" b="b"/>
            <a:pathLst>
              <a:path w="2700655" h="852169">
                <a:moveTo>
                  <a:pt x="2558541" y="0"/>
                </a:moveTo>
                <a:lnTo>
                  <a:pt x="141986" y="0"/>
                </a:lnTo>
                <a:lnTo>
                  <a:pt x="97110" y="7244"/>
                </a:lnTo>
                <a:lnTo>
                  <a:pt x="58133" y="27411"/>
                </a:lnTo>
                <a:lnTo>
                  <a:pt x="27397" y="58155"/>
                </a:lnTo>
                <a:lnTo>
                  <a:pt x="7239" y="97129"/>
                </a:lnTo>
                <a:lnTo>
                  <a:pt x="0" y="141985"/>
                </a:lnTo>
                <a:lnTo>
                  <a:pt x="0" y="709929"/>
                </a:lnTo>
                <a:lnTo>
                  <a:pt x="7239" y="754786"/>
                </a:lnTo>
                <a:lnTo>
                  <a:pt x="27397" y="793760"/>
                </a:lnTo>
                <a:lnTo>
                  <a:pt x="58133" y="824504"/>
                </a:lnTo>
                <a:lnTo>
                  <a:pt x="97110" y="844671"/>
                </a:lnTo>
                <a:lnTo>
                  <a:pt x="141986" y="851915"/>
                </a:lnTo>
                <a:lnTo>
                  <a:pt x="2558541" y="851915"/>
                </a:lnTo>
                <a:lnTo>
                  <a:pt x="2603398" y="844671"/>
                </a:lnTo>
                <a:lnTo>
                  <a:pt x="2642372" y="824504"/>
                </a:lnTo>
                <a:lnTo>
                  <a:pt x="2673116" y="793760"/>
                </a:lnTo>
                <a:lnTo>
                  <a:pt x="2693283" y="754786"/>
                </a:lnTo>
                <a:lnTo>
                  <a:pt x="2700528" y="709929"/>
                </a:lnTo>
                <a:lnTo>
                  <a:pt x="2700528" y="141985"/>
                </a:lnTo>
                <a:lnTo>
                  <a:pt x="2693283" y="97129"/>
                </a:lnTo>
                <a:lnTo>
                  <a:pt x="2673116" y="58155"/>
                </a:lnTo>
                <a:lnTo>
                  <a:pt x="2642372" y="27411"/>
                </a:lnTo>
                <a:lnTo>
                  <a:pt x="2603398" y="7244"/>
                </a:lnTo>
                <a:lnTo>
                  <a:pt x="2558541" y="0"/>
                </a:lnTo>
                <a:close/>
              </a:path>
            </a:pathLst>
          </a:custGeom>
          <a:solidFill>
            <a:srgbClr val="7993A9"/>
          </a:solidFill>
        </p:spPr>
        <p:txBody>
          <a:bodyPr wrap="square" lIns="0" tIns="0" rIns="0" bIns="0" rtlCol="0"/>
          <a:lstStyle/>
          <a:p>
            <a:endParaRPr/>
          </a:p>
        </p:txBody>
      </p:sp>
      <p:sp>
        <p:nvSpPr>
          <p:cNvPr id="7" name="object 7"/>
          <p:cNvSpPr txBox="1"/>
          <p:nvPr/>
        </p:nvSpPr>
        <p:spPr>
          <a:xfrm>
            <a:off x="821063" y="2703916"/>
            <a:ext cx="2622127" cy="603673"/>
          </a:xfrm>
          <a:prstGeom prst="rect">
            <a:avLst/>
          </a:prstGeom>
        </p:spPr>
        <p:txBody>
          <a:bodyPr vert="horz" wrap="square" lIns="0" tIns="16933" rIns="0" bIns="0" rtlCol="0">
            <a:spAutoFit/>
          </a:bodyPr>
          <a:lstStyle/>
          <a:p>
            <a:pPr marL="243834" marR="6773" indent="-227748">
              <a:lnSpc>
                <a:spcPct val="100000"/>
              </a:lnSpc>
              <a:spcBef>
                <a:spcPts val="133"/>
              </a:spcBef>
            </a:pPr>
            <a:r>
              <a:rPr sz="1867">
                <a:solidFill>
                  <a:srgbClr val="F8F5EB"/>
                </a:solidFill>
                <a:latin typeface="Arial MT"/>
                <a:cs typeface="Arial MT"/>
              </a:rPr>
              <a:t>Répondre</a:t>
            </a:r>
            <a:r>
              <a:rPr sz="1867" spc="-67">
                <a:solidFill>
                  <a:srgbClr val="F8F5EB"/>
                </a:solidFill>
                <a:latin typeface="Arial MT"/>
                <a:cs typeface="Arial MT"/>
              </a:rPr>
              <a:t> </a:t>
            </a:r>
            <a:r>
              <a:rPr sz="1867">
                <a:solidFill>
                  <a:srgbClr val="F8F5EB"/>
                </a:solidFill>
                <a:latin typeface="Arial MT"/>
                <a:cs typeface="Arial MT"/>
              </a:rPr>
              <a:t>aux</a:t>
            </a:r>
            <a:r>
              <a:rPr sz="1867" spc="-53">
                <a:solidFill>
                  <a:srgbClr val="F8F5EB"/>
                </a:solidFill>
                <a:latin typeface="Arial MT"/>
                <a:cs typeface="Arial MT"/>
              </a:rPr>
              <a:t> </a:t>
            </a:r>
            <a:r>
              <a:rPr sz="1867">
                <a:solidFill>
                  <a:srgbClr val="F8F5EB"/>
                </a:solidFill>
                <a:latin typeface="Arial MT"/>
                <a:cs typeface="Arial MT"/>
              </a:rPr>
              <a:t>pannes</a:t>
            </a:r>
            <a:r>
              <a:rPr sz="1867" spc="-53">
                <a:solidFill>
                  <a:srgbClr val="F8F5EB"/>
                </a:solidFill>
                <a:latin typeface="Arial MT"/>
                <a:cs typeface="Arial MT"/>
              </a:rPr>
              <a:t> </a:t>
            </a:r>
            <a:r>
              <a:rPr sz="1867" spc="-33">
                <a:solidFill>
                  <a:srgbClr val="F8F5EB"/>
                </a:solidFill>
                <a:latin typeface="Arial MT"/>
                <a:cs typeface="Arial MT"/>
              </a:rPr>
              <a:t>et </a:t>
            </a:r>
            <a:r>
              <a:rPr sz="1867">
                <a:solidFill>
                  <a:srgbClr val="F8F5EB"/>
                </a:solidFill>
                <a:latin typeface="Arial MT"/>
                <a:cs typeface="Arial MT"/>
              </a:rPr>
              <a:t>incidents</a:t>
            </a:r>
            <a:r>
              <a:rPr sz="1867" spc="-60">
                <a:solidFill>
                  <a:srgbClr val="F8F5EB"/>
                </a:solidFill>
                <a:latin typeface="Arial MT"/>
                <a:cs typeface="Arial MT"/>
              </a:rPr>
              <a:t> </a:t>
            </a:r>
            <a:r>
              <a:rPr sz="1867" spc="-13">
                <a:solidFill>
                  <a:srgbClr val="F8F5EB"/>
                </a:solidFill>
                <a:latin typeface="Arial MT"/>
                <a:cs typeface="Arial MT"/>
              </a:rPr>
              <a:t>utilisateurs</a:t>
            </a:r>
            <a:endParaRPr sz="1867">
              <a:latin typeface="Arial MT"/>
              <a:cs typeface="Arial MT"/>
            </a:endParaRPr>
          </a:p>
        </p:txBody>
      </p:sp>
      <p:sp>
        <p:nvSpPr>
          <p:cNvPr id="8" name="object 8"/>
          <p:cNvSpPr/>
          <p:nvPr/>
        </p:nvSpPr>
        <p:spPr>
          <a:xfrm>
            <a:off x="333249" y="3763264"/>
            <a:ext cx="3600873" cy="1999827"/>
          </a:xfrm>
          <a:custGeom>
            <a:avLst/>
            <a:gdLst/>
            <a:ahLst/>
            <a:cxnLst/>
            <a:rect l="l" t="t" r="r" b="b"/>
            <a:pathLst>
              <a:path w="2700655" h="1499870">
                <a:moveTo>
                  <a:pt x="2450591" y="0"/>
                </a:moveTo>
                <a:lnTo>
                  <a:pt x="249936" y="0"/>
                </a:lnTo>
                <a:lnTo>
                  <a:pt x="205009" y="4026"/>
                </a:lnTo>
                <a:lnTo>
                  <a:pt x="162725" y="15635"/>
                </a:lnTo>
                <a:lnTo>
                  <a:pt x="123788" y="34120"/>
                </a:lnTo>
                <a:lnTo>
                  <a:pt x="88905" y="58777"/>
                </a:lnTo>
                <a:lnTo>
                  <a:pt x="58781" y="88900"/>
                </a:lnTo>
                <a:lnTo>
                  <a:pt x="34123" y="123782"/>
                </a:lnTo>
                <a:lnTo>
                  <a:pt x="15636" y="162719"/>
                </a:lnTo>
                <a:lnTo>
                  <a:pt x="4026" y="205006"/>
                </a:lnTo>
                <a:lnTo>
                  <a:pt x="0" y="249935"/>
                </a:lnTo>
                <a:lnTo>
                  <a:pt x="0" y="1249680"/>
                </a:lnTo>
                <a:lnTo>
                  <a:pt x="4026" y="1294606"/>
                </a:lnTo>
                <a:lnTo>
                  <a:pt x="15636" y="1336890"/>
                </a:lnTo>
                <a:lnTo>
                  <a:pt x="34123" y="1375827"/>
                </a:lnTo>
                <a:lnTo>
                  <a:pt x="58781" y="1410710"/>
                </a:lnTo>
                <a:lnTo>
                  <a:pt x="88905" y="1440834"/>
                </a:lnTo>
                <a:lnTo>
                  <a:pt x="123788" y="1465492"/>
                </a:lnTo>
                <a:lnTo>
                  <a:pt x="162725" y="1483979"/>
                </a:lnTo>
                <a:lnTo>
                  <a:pt x="205009" y="1495589"/>
                </a:lnTo>
                <a:lnTo>
                  <a:pt x="249936" y="1499615"/>
                </a:lnTo>
                <a:lnTo>
                  <a:pt x="2450591" y="1499615"/>
                </a:lnTo>
                <a:lnTo>
                  <a:pt x="2495521" y="1495589"/>
                </a:lnTo>
                <a:lnTo>
                  <a:pt x="2537808" y="1483979"/>
                </a:lnTo>
                <a:lnTo>
                  <a:pt x="2576745" y="1465492"/>
                </a:lnTo>
                <a:lnTo>
                  <a:pt x="2611628" y="1440834"/>
                </a:lnTo>
                <a:lnTo>
                  <a:pt x="2641750" y="1410710"/>
                </a:lnTo>
                <a:lnTo>
                  <a:pt x="2666407" y="1375827"/>
                </a:lnTo>
                <a:lnTo>
                  <a:pt x="2684892" y="1336890"/>
                </a:lnTo>
                <a:lnTo>
                  <a:pt x="2696501" y="1294606"/>
                </a:lnTo>
                <a:lnTo>
                  <a:pt x="2700528" y="1249680"/>
                </a:lnTo>
                <a:lnTo>
                  <a:pt x="2700528" y="249935"/>
                </a:lnTo>
                <a:lnTo>
                  <a:pt x="2696501" y="205006"/>
                </a:lnTo>
                <a:lnTo>
                  <a:pt x="2684892" y="162719"/>
                </a:lnTo>
                <a:lnTo>
                  <a:pt x="2666407" y="123782"/>
                </a:lnTo>
                <a:lnTo>
                  <a:pt x="2641750" y="88900"/>
                </a:lnTo>
                <a:lnTo>
                  <a:pt x="2611628" y="58777"/>
                </a:lnTo>
                <a:lnTo>
                  <a:pt x="2576745" y="34120"/>
                </a:lnTo>
                <a:lnTo>
                  <a:pt x="2537808" y="15635"/>
                </a:lnTo>
                <a:lnTo>
                  <a:pt x="2495521" y="4026"/>
                </a:lnTo>
                <a:lnTo>
                  <a:pt x="2450591" y="0"/>
                </a:lnTo>
                <a:close/>
              </a:path>
            </a:pathLst>
          </a:custGeom>
          <a:solidFill>
            <a:srgbClr val="E2E9EC"/>
          </a:solidFill>
        </p:spPr>
        <p:txBody>
          <a:bodyPr wrap="square" lIns="0" tIns="0" rIns="0" bIns="0" rtlCol="0"/>
          <a:lstStyle/>
          <a:p>
            <a:endParaRPr/>
          </a:p>
        </p:txBody>
      </p:sp>
      <p:sp>
        <p:nvSpPr>
          <p:cNvPr id="9" name="object 9"/>
          <p:cNvSpPr txBox="1"/>
          <p:nvPr/>
        </p:nvSpPr>
        <p:spPr>
          <a:xfrm>
            <a:off x="552432" y="4388443"/>
            <a:ext cx="3156373" cy="717127"/>
          </a:xfrm>
          <a:prstGeom prst="rect">
            <a:avLst/>
          </a:prstGeom>
        </p:spPr>
        <p:txBody>
          <a:bodyPr vert="horz" wrap="square" lIns="0" tIns="44025" rIns="0" bIns="0" rtlCol="0" anchor="t">
            <a:spAutoFit/>
          </a:bodyPr>
          <a:lstStyle/>
          <a:p>
            <a:pPr marL="15875" marR="6350" algn="ctr">
              <a:lnSpc>
                <a:spcPts val="1733"/>
              </a:lnSpc>
              <a:spcBef>
                <a:spcPts val="345"/>
              </a:spcBef>
            </a:pPr>
            <a:r>
              <a:rPr sz="1600">
                <a:solidFill>
                  <a:schemeClr val="bg2">
                    <a:lumMod val="60000"/>
                    <a:lumOff val="40000"/>
                  </a:schemeClr>
                </a:solidFill>
                <a:latin typeface="Arial MT"/>
                <a:cs typeface="Arial MT"/>
              </a:rPr>
              <a:t>Les</a:t>
            </a:r>
            <a:r>
              <a:rPr sz="1600" spc="-40">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tickets</a:t>
            </a:r>
            <a:r>
              <a:rPr sz="1600" spc="-33">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peuvent</a:t>
            </a:r>
            <a:r>
              <a:rPr sz="1600" spc="-67">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être</a:t>
            </a:r>
            <a:r>
              <a:rPr sz="1600" spc="-33">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traités</a:t>
            </a:r>
            <a:r>
              <a:rPr sz="1600" spc="-40">
                <a:solidFill>
                  <a:schemeClr val="bg2">
                    <a:lumMod val="60000"/>
                    <a:lumOff val="40000"/>
                  </a:schemeClr>
                </a:solidFill>
                <a:latin typeface="Arial MT"/>
                <a:cs typeface="Arial MT"/>
              </a:rPr>
              <a:t> </a:t>
            </a:r>
            <a:r>
              <a:rPr sz="1600" spc="-27">
                <a:solidFill>
                  <a:schemeClr val="bg2">
                    <a:lumMod val="60000"/>
                    <a:lumOff val="40000"/>
                  </a:schemeClr>
                </a:solidFill>
                <a:latin typeface="Arial MT"/>
                <a:cs typeface="Arial MT"/>
              </a:rPr>
              <a:t>soit </a:t>
            </a:r>
            <a:r>
              <a:rPr sz="1600">
                <a:solidFill>
                  <a:schemeClr val="bg2">
                    <a:lumMod val="60000"/>
                    <a:lumOff val="40000"/>
                  </a:schemeClr>
                </a:solidFill>
                <a:latin typeface="Arial MT"/>
                <a:cs typeface="Arial MT"/>
              </a:rPr>
              <a:t>à</a:t>
            </a:r>
            <a:r>
              <a:rPr sz="1600" spc="-27">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distance,</a:t>
            </a:r>
            <a:r>
              <a:rPr sz="1600" spc="-53">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soit</a:t>
            </a:r>
            <a:r>
              <a:rPr sz="1600" spc="-7">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en</a:t>
            </a:r>
            <a:r>
              <a:rPr sz="1600" spc="-40">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se</a:t>
            </a:r>
            <a:r>
              <a:rPr sz="1600" spc="-7">
                <a:solidFill>
                  <a:schemeClr val="bg2">
                    <a:lumMod val="60000"/>
                    <a:lumOff val="40000"/>
                  </a:schemeClr>
                </a:solidFill>
                <a:latin typeface="Arial MT"/>
                <a:cs typeface="Arial MT"/>
              </a:rPr>
              <a:t> </a:t>
            </a:r>
            <a:r>
              <a:rPr sz="1600" spc="-13">
                <a:solidFill>
                  <a:schemeClr val="bg2">
                    <a:lumMod val="60000"/>
                    <a:lumOff val="40000"/>
                  </a:schemeClr>
                </a:solidFill>
                <a:latin typeface="Arial MT"/>
                <a:cs typeface="Arial MT"/>
              </a:rPr>
              <a:t>déplaçant</a:t>
            </a:r>
            <a:r>
              <a:rPr sz="1600" spc="667">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sur</a:t>
            </a:r>
            <a:r>
              <a:rPr sz="1600" spc="-13">
                <a:solidFill>
                  <a:schemeClr val="bg2">
                    <a:lumMod val="60000"/>
                    <a:lumOff val="40000"/>
                  </a:schemeClr>
                </a:solidFill>
                <a:latin typeface="Arial MT"/>
                <a:cs typeface="Arial MT"/>
              </a:rPr>
              <a:t> place.</a:t>
            </a:r>
            <a:endParaRPr lang="fr-FR" sz="1600">
              <a:solidFill>
                <a:schemeClr val="bg2">
                  <a:lumMod val="60000"/>
                  <a:lumOff val="40000"/>
                </a:schemeClr>
              </a:solidFill>
              <a:latin typeface="Arial MT"/>
              <a:cs typeface="Arial MT"/>
            </a:endParaRPr>
          </a:p>
        </p:txBody>
      </p:sp>
      <p:sp>
        <p:nvSpPr>
          <p:cNvPr id="10" name="object 10"/>
          <p:cNvSpPr/>
          <p:nvPr/>
        </p:nvSpPr>
        <p:spPr>
          <a:xfrm>
            <a:off x="4295648" y="2444497"/>
            <a:ext cx="3600873" cy="1136225"/>
          </a:xfrm>
          <a:custGeom>
            <a:avLst/>
            <a:gdLst/>
            <a:ahLst/>
            <a:cxnLst/>
            <a:rect l="l" t="t" r="r" b="b"/>
            <a:pathLst>
              <a:path w="2700654" h="852169">
                <a:moveTo>
                  <a:pt x="2558541" y="0"/>
                </a:moveTo>
                <a:lnTo>
                  <a:pt x="141986" y="0"/>
                </a:lnTo>
                <a:lnTo>
                  <a:pt x="97129" y="7244"/>
                </a:lnTo>
                <a:lnTo>
                  <a:pt x="58155" y="27411"/>
                </a:lnTo>
                <a:lnTo>
                  <a:pt x="27411" y="58155"/>
                </a:lnTo>
                <a:lnTo>
                  <a:pt x="7244" y="97129"/>
                </a:lnTo>
                <a:lnTo>
                  <a:pt x="0" y="141985"/>
                </a:lnTo>
                <a:lnTo>
                  <a:pt x="0" y="709929"/>
                </a:lnTo>
                <a:lnTo>
                  <a:pt x="7244" y="754786"/>
                </a:lnTo>
                <a:lnTo>
                  <a:pt x="27411" y="793760"/>
                </a:lnTo>
                <a:lnTo>
                  <a:pt x="58155" y="824504"/>
                </a:lnTo>
                <a:lnTo>
                  <a:pt x="97129" y="844671"/>
                </a:lnTo>
                <a:lnTo>
                  <a:pt x="141986" y="851915"/>
                </a:lnTo>
                <a:lnTo>
                  <a:pt x="2558541" y="851915"/>
                </a:lnTo>
                <a:lnTo>
                  <a:pt x="2603398" y="844671"/>
                </a:lnTo>
                <a:lnTo>
                  <a:pt x="2642372" y="824504"/>
                </a:lnTo>
                <a:lnTo>
                  <a:pt x="2673116" y="793760"/>
                </a:lnTo>
                <a:lnTo>
                  <a:pt x="2693283" y="754786"/>
                </a:lnTo>
                <a:lnTo>
                  <a:pt x="2700528" y="709929"/>
                </a:lnTo>
                <a:lnTo>
                  <a:pt x="2700528" y="141985"/>
                </a:lnTo>
                <a:lnTo>
                  <a:pt x="2693283" y="97129"/>
                </a:lnTo>
                <a:lnTo>
                  <a:pt x="2673116" y="58155"/>
                </a:lnTo>
                <a:lnTo>
                  <a:pt x="2642372" y="27411"/>
                </a:lnTo>
                <a:lnTo>
                  <a:pt x="2603398" y="7244"/>
                </a:lnTo>
                <a:lnTo>
                  <a:pt x="2558541" y="0"/>
                </a:lnTo>
                <a:close/>
              </a:path>
            </a:pathLst>
          </a:custGeom>
          <a:solidFill>
            <a:srgbClr val="7993A9"/>
          </a:solidFill>
        </p:spPr>
        <p:txBody>
          <a:bodyPr wrap="square" lIns="0" tIns="0" rIns="0" bIns="0" rtlCol="0"/>
          <a:lstStyle/>
          <a:p>
            <a:endParaRPr/>
          </a:p>
        </p:txBody>
      </p:sp>
      <p:sp>
        <p:nvSpPr>
          <p:cNvPr id="11" name="object 11"/>
          <p:cNvSpPr txBox="1"/>
          <p:nvPr/>
        </p:nvSpPr>
        <p:spPr>
          <a:xfrm>
            <a:off x="5103706" y="2846156"/>
            <a:ext cx="1987127" cy="304421"/>
          </a:xfrm>
          <a:prstGeom prst="rect">
            <a:avLst/>
          </a:prstGeom>
        </p:spPr>
        <p:txBody>
          <a:bodyPr vert="horz" wrap="square" lIns="0" tIns="16933" rIns="0" bIns="0" rtlCol="0">
            <a:spAutoFit/>
          </a:bodyPr>
          <a:lstStyle/>
          <a:p>
            <a:pPr marL="16933">
              <a:lnSpc>
                <a:spcPct val="100000"/>
              </a:lnSpc>
              <a:spcBef>
                <a:spcPts val="133"/>
              </a:spcBef>
            </a:pPr>
            <a:r>
              <a:rPr sz="1867">
                <a:solidFill>
                  <a:srgbClr val="F8F5EB"/>
                </a:solidFill>
                <a:latin typeface="Arial MT"/>
                <a:cs typeface="Arial MT"/>
              </a:rPr>
              <a:t>Veille</a:t>
            </a:r>
            <a:r>
              <a:rPr sz="1867" spc="-47">
                <a:solidFill>
                  <a:srgbClr val="F8F5EB"/>
                </a:solidFill>
                <a:latin typeface="Arial MT"/>
                <a:cs typeface="Arial MT"/>
              </a:rPr>
              <a:t> </a:t>
            </a:r>
            <a:r>
              <a:rPr sz="1867" spc="-13">
                <a:solidFill>
                  <a:srgbClr val="F8F5EB"/>
                </a:solidFill>
                <a:latin typeface="Arial MT"/>
                <a:cs typeface="Arial MT"/>
              </a:rPr>
              <a:t>informatique</a:t>
            </a:r>
            <a:endParaRPr sz="1867">
              <a:latin typeface="Arial MT"/>
              <a:cs typeface="Arial MT"/>
            </a:endParaRPr>
          </a:p>
        </p:txBody>
      </p:sp>
      <p:sp>
        <p:nvSpPr>
          <p:cNvPr id="12" name="object 12"/>
          <p:cNvSpPr/>
          <p:nvPr/>
        </p:nvSpPr>
        <p:spPr>
          <a:xfrm>
            <a:off x="4295648" y="3763264"/>
            <a:ext cx="3600873" cy="1999827"/>
          </a:xfrm>
          <a:custGeom>
            <a:avLst/>
            <a:gdLst/>
            <a:ahLst/>
            <a:cxnLst/>
            <a:rect l="l" t="t" r="r" b="b"/>
            <a:pathLst>
              <a:path w="2700654" h="1499870">
                <a:moveTo>
                  <a:pt x="2450591" y="0"/>
                </a:moveTo>
                <a:lnTo>
                  <a:pt x="249936" y="0"/>
                </a:lnTo>
                <a:lnTo>
                  <a:pt x="205006" y="4026"/>
                </a:lnTo>
                <a:lnTo>
                  <a:pt x="162719" y="15635"/>
                </a:lnTo>
                <a:lnTo>
                  <a:pt x="123782" y="34120"/>
                </a:lnTo>
                <a:lnTo>
                  <a:pt x="88900" y="58777"/>
                </a:lnTo>
                <a:lnTo>
                  <a:pt x="58777" y="88900"/>
                </a:lnTo>
                <a:lnTo>
                  <a:pt x="34120" y="123782"/>
                </a:lnTo>
                <a:lnTo>
                  <a:pt x="15635" y="162719"/>
                </a:lnTo>
                <a:lnTo>
                  <a:pt x="4026" y="205006"/>
                </a:lnTo>
                <a:lnTo>
                  <a:pt x="0" y="249935"/>
                </a:lnTo>
                <a:lnTo>
                  <a:pt x="0" y="1249680"/>
                </a:lnTo>
                <a:lnTo>
                  <a:pt x="4026" y="1294606"/>
                </a:lnTo>
                <a:lnTo>
                  <a:pt x="15635" y="1336890"/>
                </a:lnTo>
                <a:lnTo>
                  <a:pt x="34120" y="1375827"/>
                </a:lnTo>
                <a:lnTo>
                  <a:pt x="58777" y="1410710"/>
                </a:lnTo>
                <a:lnTo>
                  <a:pt x="88900" y="1440834"/>
                </a:lnTo>
                <a:lnTo>
                  <a:pt x="123782" y="1465492"/>
                </a:lnTo>
                <a:lnTo>
                  <a:pt x="162719" y="1483979"/>
                </a:lnTo>
                <a:lnTo>
                  <a:pt x="205006" y="1495589"/>
                </a:lnTo>
                <a:lnTo>
                  <a:pt x="249936" y="1499615"/>
                </a:lnTo>
                <a:lnTo>
                  <a:pt x="2450591" y="1499615"/>
                </a:lnTo>
                <a:lnTo>
                  <a:pt x="2495521" y="1495589"/>
                </a:lnTo>
                <a:lnTo>
                  <a:pt x="2537808" y="1483979"/>
                </a:lnTo>
                <a:lnTo>
                  <a:pt x="2576745" y="1465492"/>
                </a:lnTo>
                <a:lnTo>
                  <a:pt x="2611628" y="1440834"/>
                </a:lnTo>
                <a:lnTo>
                  <a:pt x="2641750" y="1410710"/>
                </a:lnTo>
                <a:lnTo>
                  <a:pt x="2666407" y="1375827"/>
                </a:lnTo>
                <a:lnTo>
                  <a:pt x="2684892" y="1336890"/>
                </a:lnTo>
                <a:lnTo>
                  <a:pt x="2696501" y="1294606"/>
                </a:lnTo>
                <a:lnTo>
                  <a:pt x="2700528" y="1249680"/>
                </a:lnTo>
                <a:lnTo>
                  <a:pt x="2700528" y="249935"/>
                </a:lnTo>
                <a:lnTo>
                  <a:pt x="2696501" y="205006"/>
                </a:lnTo>
                <a:lnTo>
                  <a:pt x="2684892" y="162719"/>
                </a:lnTo>
                <a:lnTo>
                  <a:pt x="2666407" y="123782"/>
                </a:lnTo>
                <a:lnTo>
                  <a:pt x="2641750" y="88900"/>
                </a:lnTo>
                <a:lnTo>
                  <a:pt x="2611627" y="58777"/>
                </a:lnTo>
                <a:lnTo>
                  <a:pt x="2576745" y="34120"/>
                </a:lnTo>
                <a:lnTo>
                  <a:pt x="2537808" y="15635"/>
                </a:lnTo>
                <a:lnTo>
                  <a:pt x="2495521" y="4026"/>
                </a:lnTo>
                <a:lnTo>
                  <a:pt x="2450591" y="0"/>
                </a:lnTo>
                <a:close/>
              </a:path>
            </a:pathLst>
          </a:custGeom>
          <a:solidFill>
            <a:srgbClr val="E2E9EC"/>
          </a:solidFill>
        </p:spPr>
        <p:txBody>
          <a:bodyPr wrap="square" lIns="0" tIns="0" rIns="0" bIns="0" rtlCol="0"/>
          <a:lstStyle/>
          <a:p>
            <a:endParaRPr/>
          </a:p>
        </p:txBody>
      </p:sp>
      <p:sp>
        <p:nvSpPr>
          <p:cNvPr id="13" name="object 13"/>
          <p:cNvSpPr txBox="1"/>
          <p:nvPr/>
        </p:nvSpPr>
        <p:spPr>
          <a:xfrm>
            <a:off x="4531868" y="4498171"/>
            <a:ext cx="3130973" cy="497840"/>
          </a:xfrm>
          <a:prstGeom prst="rect">
            <a:avLst/>
          </a:prstGeom>
        </p:spPr>
        <p:txBody>
          <a:bodyPr vert="horz" wrap="square" lIns="0" tIns="44025" rIns="0" bIns="0" rtlCol="0" anchor="t">
            <a:spAutoFit/>
          </a:bodyPr>
          <a:lstStyle/>
          <a:p>
            <a:pPr marL="18415" marR="6350" indent="-2540">
              <a:lnSpc>
                <a:spcPts val="1733"/>
              </a:lnSpc>
              <a:spcBef>
                <a:spcPts val="345"/>
              </a:spcBef>
            </a:pPr>
            <a:r>
              <a:rPr sz="1600">
                <a:solidFill>
                  <a:schemeClr val="bg2">
                    <a:lumMod val="60000"/>
                    <a:lumOff val="40000"/>
                  </a:schemeClr>
                </a:solidFill>
                <a:latin typeface="Arial MT"/>
                <a:cs typeface="Arial MT"/>
              </a:rPr>
              <a:t>Test</a:t>
            </a:r>
            <a:r>
              <a:rPr sz="1600" spc="-27">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et</a:t>
            </a:r>
            <a:r>
              <a:rPr sz="1600" spc="-20">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rédaction</a:t>
            </a:r>
            <a:r>
              <a:rPr sz="1600" spc="-47">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d’avis</a:t>
            </a:r>
            <a:r>
              <a:rPr sz="1600" spc="-27">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sur</a:t>
            </a:r>
            <a:r>
              <a:rPr sz="1600" spc="-7">
                <a:solidFill>
                  <a:schemeClr val="bg2">
                    <a:lumMod val="60000"/>
                    <a:lumOff val="40000"/>
                  </a:schemeClr>
                </a:solidFill>
                <a:latin typeface="Arial MT"/>
                <a:cs typeface="Arial MT"/>
              </a:rPr>
              <a:t> </a:t>
            </a:r>
            <a:r>
              <a:rPr sz="1600" spc="-13">
                <a:solidFill>
                  <a:schemeClr val="bg2">
                    <a:lumMod val="60000"/>
                    <a:lumOff val="40000"/>
                  </a:schemeClr>
                </a:solidFill>
                <a:latin typeface="Arial MT"/>
                <a:cs typeface="Arial MT"/>
              </a:rPr>
              <a:t>certain </a:t>
            </a:r>
            <a:r>
              <a:rPr sz="1600">
                <a:solidFill>
                  <a:schemeClr val="bg2">
                    <a:lumMod val="60000"/>
                    <a:lumOff val="40000"/>
                  </a:schemeClr>
                </a:solidFill>
                <a:latin typeface="Arial MT"/>
                <a:cs typeface="Arial MT"/>
              </a:rPr>
              <a:t>matériel</a:t>
            </a:r>
            <a:r>
              <a:rPr sz="1600" spc="-67">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reçu</a:t>
            </a:r>
            <a:r>
              <a:rPr sz="1600" spc="-27">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(mission</a:t>
            </a:r>
            <a:r>
              <a:rPr sz="1600" spc="-40">
                <a:solidFill>
                  <a:schemeClr val="bg2">
                    <a:lumMod val="60000"/>
                    <a:lumOff val="40000"/>
                  </a:schemeClr>
                </a:solidFill>
                <a:latin typeface="Arial MT"/>
                <a:cs typeface="Arial MT"/>
              </a:rPr>
              <a:t> </a:t>
            </a:r>
            <a:r>
              <a:rPr sz="1600" spc="-13">
                <a:solidFill>
                  <a:schemeClr val="bg2">
                    <a:lumMod val="60000"/>
                    <a:lumOff val="40000"/>
                  </a:schemeClr>
                </a:solidFill>
                <a:latin typeface="Arial MT"/>
                <a:cs typeface="Arial MT"/>
              </a:rPr>
              <a:t>ponctuelle).</a:t>
            </a:r>
            <a:endParaRPr lang="fr-FR" sz="1600">
              <a:solidFill>
                <a:schemeClr val="bg2">
                  <a:lumMod val="60000"/>
                  <a:lumOff val="40000"/>
                </a:schemeClr>
              </a:solidFill>
              <a:latin typeface="Arial MT"/>
              <a:cs typeface="Arial MT"/>
            </a:endParaRPr>
          </a:p>
        </p:txBody>
      </p:sp>
      <p:sp>
        <p:nvSpPr>
          <p:cNvPr id="14" name="object 14"/>
          <p:cNvSpPr/>
          <p:nvPr/>
        </p:nvSpPr>
        <p:spPr>
          <a:xfrm>
            <a:off x="8258048" y="2444497"/>
            <a:ext cx="3600873" cy="1136225"/>
          </a:xfrm>
          <a:custGeom>
            <a:avLst/>
            <a:gdLst/>
            <a:ahLst/>
            <a:cxnLst/>
            <a:rect l="l" t="t" r="r" b="b"/>
            <a:pathLst>
              <a:path w="2700654" h="852169">
                <a:moveTo>
                  <a:pt x="2558541" y="0"/>
                </a:moveTo>
                <a:lnTo>
                  <a:pt x="141986" y="0"/>
                </a:lnTo>
                <a:lnTo>
                  <a:pt x="97129" y="7244"/>
                </a:lnTo>
                <a:lnTo>
                  <a:pt x="58155" y="27411"/>
                </a:lnTo>
                <a:lnTo>
                  <a:pt x="27411" y="58155"/>
                </a:lnTo>
                <a:lnTo>
                  <a:pt x="7244" y="97129"/>
                </a:lnTo>
                <a:lnTo>
                  <a:pt x="0" y="141985"/>
                </a:lnTo>
                <a:lnTo>
                  <a:pt x="0" y="709929"/>
                </a:lnTo>
                <a:lnTo>
                  <a:pt x="7244" y="754786"/>
                </a:lnTo>
                <a:lnTo>
                  <a:pt x="27411" y="793760"/>
                </a:lnTo>
                <a:lnTo>
                  <a:pt x="58155" y="824504"/>
                </a:lnTo>
                <a:lnTo>
                  <a:pt x="97129" y="844671"/>
                </a:lnTo>
                <a:lnTo>
                  <a:pt x="141986" y="851915"/>
                </a:lnTo>
                <a:lnTo>
                  <a:pt x="2558541" y="851915"/>
                </a:lnTo>
                <a:lnTo>
                  <a:pt x="2603398" y="844671"/>
                </a:lnTo>
                <a:lnTo>
                  <a:pt x="2642372" y="824504"/>
                </a:lnTo>
                <a:lnTo>
                  <a:pt x="2673116" y="793760"/>
                </a:lnTo>
                <a:lnTo>
                  <a:pt x="2693283" y="754786"/>
                </a:lnTo>
                <a:lnTo>
                  <a:pt x="2700528" y="709929"/>
                </a:lnTo>
                <a:lnTo>
                  <a:pt x="2700528" y="141985"/>
                </a:lnTo>
                <a:lnTo>
                  <a:pt x="2693283" y="97129"/>
                </a:lnTo>
                <a:lnTo>
                  <a:pt x="2673116" y="58155"/>
                </a:lnTo>
                <a:lnTo>
                  <a:pt x="2642372" y="27411"/>
                </a:lnTo>
                <a:lnTo>
                  <a:pt x="2603398" y="7244"/>
                </a:lnTo>
                <a:lnTo>
                  <a:pt x="2558541" y="0"/>
                </a:lnTo>
                <a:close/>
              </a:path>
            </a:pathLst>
          </a:custGeom>
          <a:solidFill>
            <a:srgbClr val="7993A9"/>
          </a:solidFill>
        </p:spPr>
        <p:txBody>
          <a:bodyPr wrap="square" lIns="0" tIns="0" rIns="0" bIns="0" rtlCol="0"/>
          <a:lstStyle/>
          <a:p>
            <a:endParaRPr/>
          </a:p>
        </p:txBody>
      </p:sp>
      <p:sp>
        <p:nvSpPr>
          <p:cNvPr id="15" name="object 15"/>
          <p:cNvSpPr txBox="1"/>
          <p:nvPr/>
        </p:nvSpPr>
        <p:spPr>
          <a:xfrm>
            <a:off x="9042908" y="2846156"/>
            <a:ext cx="2035387" cy="304421"/>
          </a:xfrm>
          <a:prstGeom prst="rect">
            <a:avLst/>
          </a:prstGeom>
        </p:spPr>
        <p:txBody>
          <a:bodyPr vert="horz" wrap="square" lIns="0" tIns="16933" rIns="0" bIns="0" rtlCol="0">
            <a:spAutoFit/>
          </a:bodyPr>
          <a:lstStyle/>
          <a:p>
            <a:pPr marL="16933">
              <a:lnSpc>
                <a:spcPct val="100000"/>
              </a:lnSpc>
              <a:spcBef>
                <a:spcPts val="133"/>
              </a:spcBef>
            </a:pPr>
            <a:r>
              <a:rPr sz="1867">
                <a:solidFill>
                  <a:srgbClr val="F8F5EB"/>
                </a:solidFill>
                <a:latin typeface="Arial MT"/>
                <a:cs typeface="Arial MT"/>
              </a:rPr>
              <a:t>Garantie</a:t>
            </a:r>
            <a:r>
              <a:rPr sz="1867" spc="-100">
                <a:solidFill>
                  <a:srgbClr val="F8F5EB"/>
                </a:solidFill>
                <a:latin typeface="Arial MT"/>
                <a:cs typeface="Arial MT"/>
              </a:rPr>
              <a:t> </a:t>
            </a:r>
            <a:r>
              <a:rPr sz="1867" spc="-13">
                <a:solidFill>
                  <a:srgbClr val="F8F5EB"/>
                </a:solidFill>
                <a:latin typeface="Arial MT"/>
                <a:cs typeface="Arial MT"/>
              </a:rPr>
              <a:t>matérielle</a:t>
            </a:r>
            <a:endParaRPr sz="1867">
              <a:latin typeface="Arial MT"/>
              <a:cs typeface="Arial MT"/>
            </a:endParaRPr>
          </a:p>
        </p:txBody>
      </p:sp>
      <p:sp>
        <p:nvSpPr>
          <p:cNvPr id="16" name="object 16"/>
          <p:cNvSpPr/>
          <p:nvPr/>
        </p:nvSpPr>
        <p:spPr>
          <a:xfrm>
            <a:off x="8258048" y="3763264"/>
            <a:ext cx="3600873" cy="1999827"/>
          </a:xfrm>
          <a:custGeom>
            <a:avLst/>
            <a:gdLst/>
            <a:ahLst/>
            <a:cxnLst/>
            <a:rect l="l" t="t" r="r" b="b"/>
            <a:pathLst>
              <a:path w="2700654" h="1499870">
                <a:moveTo>
                  <a:pt x="2450591" y="0"/>
                </a:moveTo>
                <a:lnTo>
                  <a:pt x="249936" y="0"/>
                </a:lnTo>
                <a:lnTo>
                  <a:pt x="205006" y="4026"/>
                </a:lnTo>
                <a:lnTo>
                  <a:pt x="162719" y="15635"/>
                </a:lnTo>
                <a:lnTo>
                  <a:pt x="123782" y="34120"/>
                </a:lnTo>
                <a:lnTo>
                  <a:pt x="88900" y="58777"/>
                </a:lnTo>
                <a:lnTo>
                  <a:pt x="58777" y="88900"/>
                </a:lnTo>
                <a:lnTo>
                  <a:pt x="34120" y="123782"/>
                </a:lnTo>
                <a:lnTo>
                  <a:pt x="15635" y="162719"/>
                </a:lnTo>
                <a:lnTo>
                  <a:pt x="4026" y="205006"/>
                </a:lnTo>
                <a:lnTo>
                  <a:pt x="0" y="249935"/>
                </a:lnTo>
                <a:lnTo>
                  <a:pt x="0" y="1249680"/>
                </a:lnTo>
                <a:lnTo>
                  <a:pt x="4026" y="1294606"/>
                </a:lnTo>
                <a:lnTo>
                  <a:pt x="15635" y="1336890"/>
                </a:lnTo>
                <a:lnTo>
                  <a:pt x="34120" y="1375827"/>
                </a:lnTo>
                <a:lnTo>
                  <a:pt x="58777" y="1410710"/>
                </a:lnTo>
                <a:lnTo>
                  <a:pt x="88900" y="1440834"/>
                </a:lnTo>
                <a:lnTo>
                  <a:pt x="123782" y="1465492"/>
                </a:lnTo>
                <a:lnTo>
                  <a:pt x="162719" y="1483979"/>
                </a:lnTo>
                <a:lnTo>
                  <a:pt x="205006" y="1495589"/>
                </a:lnTo>
                <a:lnTo>
                  <a:pt x="249936" y="1499615"/>
                </a:lnTo>
                <a:lnTo>
                  <a:pt x="2450591" y="1499615"/>
                </a:lnTo>
                <a:lnTo>
                  <a:pt x="2495521" y="1495589"/>
                </a:lnTo>
                <a:lnTo>
                  <a:pt x="2537808" y="1483979"/>
                </a:lnTo>
                <a:lnTo>
                  <a:pt x="2576745" y="1465492"/>
                </a:lnTo>
                <a:lnTo>
                  <a:pt x="2611628" y="1440834"/>
                </a:lnTo>
                <a:lnTo>
                  <a:pt x="2641750" y="1410710"/>
                </a:lnTo>
                <a:lnTo>
                  <a:pt x="2666407" y="1375827"/>
                </a:lnTo>
                <a:lnTo>
                  <a:pt x="2684892" y="1336890"/>
                </a:lnTo>
                <a:lnTo>
                  <a:pt x="2696501" y="1294606"/>
                </a:lnTo>
                <a:lnTo>
                  <a:pt x="2700528" y="1249680"/>
                </a:lnTo>
                <a:lnTo>
                  <a:pt x="2700528" y="249935"/>
                </a:lnTo>
                <a:lnTo>
                  <a:pt x="2696501" y="205006"/>
                </a:lnTo>
                <a:lnTo>
                  <a:pt x="2684892" y="162719"/>
                </a:lnTo>
                <a:lnTo>
                  <a:pt x="2666407" y="123782"/>
                </a:lnTo>
                <a:lnTo>
                  <a:pt x="2641750" y="88900"/>
                </a:lnTo>
                <a:lnTo>
                  <a:pt x="2611628" y="58777"/>
                </a:lnTo>
                <a:lnTo>
                  <a:pt x="2576745" y="34120"/>
                </a:lnTo>
                <a:lnTo>
                  <a:pt x="2537808" y="15635"/>
                </a:lnTo>
                <a:lnTo>
                  <a:pt x="2495521" y="4026"/>
                </a:lnTo>
                <a:lnTo>
                  <a:pt x="2450591" y="0"/>
                </a:lnTo>
                <a:close/>
              </a:path>
            </a:pathLst>
          </a:custGeom>
          <a:solidFill>
            <a:srgbClr val="E2E9EC"/>
          </a:solidFill>
        </p:spPr>
        <p:txBody>
          <a:bodyPr wrap="square" lIns="0" tIns="0" rIns="0" bIns="0" rtlCol="0"/>
          <a:lstStyle/>
          <a:p>
            <a:endParaRPr/>
          </a:p>
        </p:txBody>
      </p:sp>
      <p:sp>
        <p:nvSpPr>
          <p:cNvPr id="17" name="object 17"/>
          <p:cNvSpPr txBox="1"/>
          <p:nvPr/>
        </p:nvSpPr>
        <p:spPr>
          <a:xfrm>
            <a:off x="8615341" y="4388443"/>
            <a:ext cx="2893060" cy="717127"/>
          </a:xfrm>
          <a:prstGeom prst="rect">
            <a:avLst/>
          </a:prstGeom>
        </p:spPr>
        <p:txBody>
          <a:bodyPr vert="horz" wrap="square" lIns="0" tIns="44025" rIns="0" bIns="0" rtlCol="0" anchor="t">
            <a:spAutoFit/>
          </a:bodyPr>
          <a:lstStyle/>
          <a:p>
            <a:pPr marL="16510" marR="6350" algn="ctr">
              <a:lnSpc>
                <a:spcPts val="1733"/>
              </a:lnSpc>
              <a:spcBef>
                <a:spcPts val="345"/>
              </a:spcBef>
            </a:pPr>
            <a:r>
              <a:rPr sz="1600">
                <a:solidFill>
                  <a:schemeClr val="bg2">
                    <a:lumMod val="60000"/>
                    <a:lumOff val="40000"/>
                  </a:schemeClr>
                </a:solidFill>
                <a:latin typeface="Arial MT"/>
                <a:cs typeface="Arial MT"/>
              </a:rPr>
              <a:t>Faire</a:t>
            </a:r>
            <a:r>
              <a:rPr sz="1600" spc="-20">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intervenir</a:t>
            </a:r>
            <a:r>
              <a:rPr sz="1600" spc="-33">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des</a:t>
            </a:r>
            <a:r>
              <a:rPr sz="1600" spc="-33">
                <a:solidFill>
                  <a:schemeClr val="bg2">
                    <a:lumMod val="60000"/>
                    <a:lumOff val="40000"/>
                  </a:schemeClr>
                </a:solidFill>
                <a:latin typeface="Arial MT"/>
                <a:cs typeface="Arial MT"/>
              </a:rPr>
              <a:t> </a:t>
            </a:r>
            <a:r>
              <a:rPr sz="1600" spc="-13">
                <a:solidFill>
                  <a:schemeClr val="bg2">
                    <a:lumMod val="60000"/>
                    <a:lumOff val="40000"/>
                  </a:schemeClr>
                </a:solidFill>
                <a:latin typeface="Arial MT"/>
                <a:cs typeface="Arial MT"/>
              </a:rPr>
              <a:t>prestataires </a:t>
            </a:r>
            <a:r>
              <a:rPr sz="1600">
                <a:solidFill>
                  <a:schemeClr val="bg2">
                    <a:lumMod val="60000"/>
                    <a:lumOff val="40000"/>
                  </a:schemeClr>
                </a:solidFill>
                <a:latin typeface="Arial MT"/>
                <a:cs typeface="Arial MT"/>
              </a:rPr>
              <a:t>extérieurs</a:t>
            </a:r>
            <a:r>
              <a:rPr sz="1600" spc="-40">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pour</a:t>
            </a:r>
            <a:r>
              <a:rPr sz="1600" spc="-53">
                <a:solidFill>
                  <a:schemeClr val="bg2">
                    <a:lumMod val="60000"/>
                    <a:lumOff val="40000"/>
                  </a:schemeClr>
                </a:solidFill>
                <a:latin typeface="Arial MT"/>
                <a:cs typeface="Arial MT"/>
              </a:rPr>
              <a:t> </a:t>
            </a:r>
            <a:r>
              <a:rPr sz="1600">
                <a:solidFill>
                  <a:schemeClr val="bg2">
                    <a:lumMod val="60000"/>
                    <a:lumOff val="40000"/>
                  </a:schemeClr>
                </a:solidFill>
                <a:latin typeface="Arial MT"/>
                <a:cs typeface="Arial MT"/>
              </a:rPr>
              <a:t>les</a:t>
            </a:r>
            <a:r>
              <a:rPr sz="1600" spc="-33">
                <a:solidFill>
                  <a:schemeClr val="bg2">
                    <a:lumMod val="60000"/>
                    <a:lumOff val="40000"/>
                  </a:schemeClr>
                </a:solidFill>
                <a:latin typeface="Arial MT"/>
                <a:cs typeface="Arial MT"/>
              </a:rPr>
              <a:t> </a:t>
            </a:r>
            <a:r>
              <a:rPr sz="1600" spc="-13">
                <a:solidFill>
                  <a:schemeClr val="bg2">
                    <a:lumMod val="60000"/>
                    <a:lumOff val="40000"/>
                  </a:schemeClr>
                </a:solidFill>
                <a:latin typeface="Arial MT"/>
                <a:cs typeface="Arial MT"/>
              </a:rPr>
              <a:t>problèmes matériels</a:t>
            </a:r>
            <a:endParaRPr lang="fr-FR" sz="1600">
              <a:solidFill>
                <a:schemeClr val="bg2">
                  <a:lumMod val="60000"/>
                  <a:lumOff val="40000"/>
                </a:schemeClr>
              </a:solidFill>
              <a:latin typeface="Arial MT"/>
              <a:cs typeface="Arial MT"/>
            </a:endParaRPr>
          </a:p>
        </p:txBody>
      </p:sp>
      <p:sp>
        <p:nvSpPr>
          <p:cNvPr id="19" name="Espace réservé du numéro de diapositive 18">
            <a:extLst>
              <a:ext uri="{FF2B5EF4-FFF2-40B4-BE49-F238E27FC236}">
                <a16:creationId xmlns:a16="http://schemas.microsoft.com/office/drawing/2014/main" id="{C9C1E6DF-4E0B-A5E7-D941-7F35E0ED4188}"/>
              </a:ext>
            </a:extLst>
          </p:cNvPr>
          <p:cNvSpPr>
            <a:spLocks noGrp="1"/>
          </p:cNvSpPr>
          <p:nvPr>
            <p:ph type="sldNum" sz="quarter" idx="12"/>
          </p:nvPr>
        </p:nvSpPr>
        <p:spPr>
          <a:xfrm>
            <a:off x="11514638" y="6329611"/>
            <a:ext cx="551167" cy="377825"/>
          </a:xfrm>
        </p:spPr>
        <p:txBody>
          <a:bodyPr/>
          <a:lstStyle/>
          <a:p>
            <a:fld id="{D57F1E4F-1CFF-5643-939E-217C01CDF565}" type="slidenum">
              <a:rPr lang="en-US" dirty="0"/>
              <a:pPr/>
              <a:t>9</a:t>
            </a:fld>
            <a:endParaRPr lang="fr-FR"/>
          </a:p>
        </p:txBody>
      </p:sp>
    </p:spTree>
    <p:extLst>
      <p:ext uri="{BB962C8B-B14F-4D97-AF65-F5344CB8AC3E}">
        <p14:creationId xmlns:p14="http://schemas.microsoft.com/office/powerpoint/2010/main" val="32378122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Celestial</vt:lpstr>
      <vt:lpstr>PARCOURS DE PROFESSIONALISATION</vt:lpstr>
      <vt:lpstr>Sommaire</vt:lpstr>
      <vt:lpstr>1 - Parcours scolaire et professionnel</vt:lpstr>
      <vt:lpstr>2 - Présentation de l'entreprise </vt:lpstr>
      <vt:lpstr>Activités et chiffres</vt:lpstr>
      <vt:lpstr>Place en entreprise :</vt:lpstr>
      <vt:lpstr>Organigramme de la DSIM</vt:lpstr>
      <vt:lpstr>04 - Missions entreprise</vt:lpstr>
      <vt:lpstr>Missions entreprise</vt:lpstr>
      <vt:lpstr>06 - Compétences</vt:lpstr>
      <vt:lpstr>Veille technologique</vt:lpstr>
      <vt:lpstr>08 - Portfolio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19</cp:revision>
  <dcterms:created xsi:type="dcterms:W3CDTF">2024-10-17T16:08:32Z</dcterms:created>
  <dcterms:modified xsi:type="dcterms:W3CDTF">2025-03-12T12:28:13Z</dcterms:modified>
</cp:coreProperties>
</file>