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70" r:id="rId5"/>
    <p:sldId id="269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14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2BB932-E5EB-44C4-B089-EEEF1D72C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6BA7C8-C55B-44D8-BEDC-354244ADA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0613D9-AF80-48A3-BB0E-79BBF5A26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2904-9AA9-4BD4-8E19-A360E542B55C}" type="datetimeFigureOut">
              <a:rPr lang="fr-FR" smtClean="0"/>
              <a:t>15/08/2021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3A1B53-5330-42FE-9AFD-DCE6C3983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BEC7C9-DFA9-486B-9895-21044F9E2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6C7D-D372-469D-B37B-A11641E7F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91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7195EC-11B6-43B7-AA8F-ED5475F7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944136-3037-4F64-B499-20F310328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2BB400-0153-41E8-9DB8-C113533C5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2904-9AA9-4BD4-8E19-A360E542B55C}" type="datetimeFigureOut">
              <a:rPr lang="fr-FR" smtClean="0"/>
              <a:t>15/08/2021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0FF736-690B-41F6-9A3C-A70D7D9E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600E8A-F083-4BDA-8EB8-AE069B2B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6C7D-D372-469D-B37B-A11641E7F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19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BCDC00E-D824-4B97-9069-41731611A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AECA80-1329-4A1B-ADAD-2FF97E589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823A32-1669-4DDC-B25F-A22D3EFEE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2904-9AA9-4BD4-8E19-A360E542B55C}" type="datetimeFigureOut">
              <a:rPr lang="fr-FR" smtClean="0"/>
              <a:t>15/08/2021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E4255B-1CAA-4086-B3EF-37953C766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8A9FCF-F7E5-4E4E-BE23-6EB1BC696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6C7D-D372-469D-B37B-A11641E7F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07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9A864D-D8D4-4710-B501-E6B29D847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AEA534-D58B-496A-AF36-3F5601C6B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1C189C-4A92-410D-ADB2-9EA9B0FC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2904-9AA9-4BD4-8E19-A360E542B55C}" type="datetimeFigureOut">
              <a:rPr lang="fr-FR" smtClean="0"/>
              <a:t>15/08/2021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495E64-B0F2-4DA2-BD75-61C9ED0D4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DC0B19-6E73-4E8A-8E36-9C18F8E8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6C7D-D372-469D-B37B-A11641E7F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47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28D224-41FB-4166-9078-712E60BE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C3D15A-4CC1-42AB-9370-1B1ABA19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F23FA-14EF-4785-8316-837311532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2904-9AA9-4BD4-8E19-A360E542B55C}" type="datetimeFigureOut">
              <a:rPr lang="fr-FR" smtClean="0"/>
              <a:t>15/08/2021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EF9DAA-8914-4F15-9594-3E8CBE8D6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3DD1C2-B556-447A-9C50-19DEEB01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6C7D-D372-469D-B37B-A11641E7F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94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3EE594-7A25-4CD7-AC93-C8E8CF11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91DCC8-EF06-409B-8B82-B4F0088F3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D0039C-9E02-453E-AF82-9B554DEE9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4FEEBB-3FCA-4C31-8BC4-92DCC2EBD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2904-9AA9-4BD4-8E19-A360E542B55C}" type="datetimeFigureOut">
              <a:rPr lang="fr-FR" smtClean="0"/>
              <a:t>15/08/2021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5C8D86-4BF4-4232-9920-FC97FF7F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BD8607-FC31-4B1E-9429-E930A9301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6C7D-D372-469D-B37B-A11641E7F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00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8C9200-82B5-44F6-A815-6E33B45A2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4BD3E2-69D1-4576-805E-A9183F0C9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1685EB-B28E-4B69-A82E-BDB070B5F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71E337-A8E1-48CB-BA65-12A678340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039AE8-1D23-4B20-98ED-4EC7EF55E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3852402-C0C2-40E1-8F82-A22D4B68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2904-9AA9-4BD4-8E19-A360E542B55C}" type="datetimeFigureOut">
              <a:rPr lang="fr-FR" smtClean="0"/>
              <a:t>15/08/2021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4EEA2D1-86F0-4F15-A47A-A2E7E3A25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8807D21-FDD6-485B-91A1-44B9DEA8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6C7D-D372-469D-B37B-A11641E7F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94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7E384E-7150-443B-BCD5-E38744C10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C532E2-7C24-4C69-ACB8-2A51CF914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2904-9AA9-4BD4-8E19-A360E542B55C}" type="datetimeFigureOut">
              <a:rPr lang="fr-FR" smtClean="0"/>
              <a:t>15/08/2021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2959EB8-D553-4FEA-9A26-EFA9C957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8BA5C9-C0DD-4D02-8BBB-704F962A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6C7D-D372-469D-B37B-A11641E7F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247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6C1C3F8-30C3-420B-A8B2-06D74B91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2904-9AA9-4BD4-8E19-A360E542B55C}" type="datetimeFigureOut">
              <a:rPr lang="fr-FR" smtClean="0"/>
              <a:t>15/08/2021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34BC2B8-AFBD-4A11-8C5C-F208C89ED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706F6B-027F-4182-B378-38427354E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6C7D-D372-469D-B37B-A11641E7F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33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7048B7-F8A4-47D9-AE49-2FA85BB53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271BFE-831C-4961-B84E-6F0767CD2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1C8954-91FE-4A71-9198-9B9C9E511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37C5AB-837E-475C-A4F2-6B9F8432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2904-9AA9-4BD4-8E19-A360E542B55C}" type="datetimeFigureOut">
              <a:rPr lang="fr-FR" smtClean="0"/>
              <a:t>15/08/2021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E0F77C-C36C-4A32-830B-63DCC992C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D70E2F-BA4A-4315-BBE6-403F0E5D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6C7D-D372-469D-B37B-A11641E7F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32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70B4B7-4084-4D57-B4B9-1C14711E4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D3978E0-A21D-49E3-B398-F5A299FA4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C291AD-C56B-48E7-BE14-D0660F8C9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C8F68A-1684-4757-BC91-C564829C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2904-9AA9-4BD4-8E19-A360E542B55C}" type="datetimeFigureOut">
              <a:rPr lang="fr-FR" smtClean="0"/>
              <a:t>15/08/2021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9771BA-833E-43F1-862F-2DE3EF453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BEC3CD-8830-4FFF-A712-105BC72A1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6C7D-D372-469D-B37B-A11641E7F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63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34124F3-BB7B-40C7-B5DB-6AC54DBAF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AC013B-AB90-4559-BC48-B8275A1B2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D51C1D-07B0-493F-89EB-34C5CC07D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B2904-9AA9-4BD4-8E19-A360E542B55C}" type="datetimeFigureOut">
              <a:rPr lang="fr-FR" smtClean="0"/>
              <a:t>15/08/2021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183EC9-2312-415A-A05C-5F211A7FE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264DC8-BE42-4F8E-9DDF-0BC9EBF94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66C7D-D372-469D-B37B-A11641E7F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19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14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9005965" y="0"/>
            <a:ext cx="3186035" cy="6858000"/>
            <a:chOff x="0" y="0"/>
            <a:chExt cx="5355113" cy="115269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355113" cy="11526982"/>
            </a:xfrm>
            <a:custGeom>
              <a:avLst/>
              <a:gdLst/>
              <a:ahLst/>
              <a:cxnLst/>
              <a:rect l="l" t="t" r="r" b="b"/>
              <a:pathLst>
                <a:path w="5355113" h="11526982">
                  <a:moveTo>
                    <a:pt x="5355113" y="11526982"/>
                  </a:moveTo>
                  <a:lnTo>
                    <a:pt x="0" y="11526982"/>
                  </a:lnTo>
                  <a:lnTo>
                    <a:pt x="0" y="0"/>
                  </a:lnTo>
                  <a:lnTo>
                    <a:pt x="5355113" y="11526982"/>
                  </a:lnTo>
                  <a:close/>
                </a:path>
              </a:pathLst>
            </a:custGeom>
            <a:solidFill>
              <a:srgbClr val="3B57F4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309868" y="1296812"/>
            <a:ext cx="6379312" cy="35957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334"/>
              </a:lnSpc>
            </a:pPr>
            <a:r>
              <a:rPr lang="en-US" sz="9334" dirty="0" err="1">
                <a:solidFill>
                  <a:srgbClr val="F4F4F4"/>
                </a:solidFill>
                <a:latin typeface="Public Sans Bold"/>
              </a:rPr>
              <a:t>Projet</a:t>
            </a:r>
            <a:r>
              <a:rPr lang="en-US" sz="9334" dirty="0">
                <a:solidFill>
                  <a:srgbClr val="F4F4F4"/>
                </a:solidFill>
                <a:latin typeface="Public Sans Bold"/>
              </a:rPr>
              <a:t> 3</a:t>
            </a:r>
          </a:p>
          <a:p>
            <a:pPr>
              <a:lnSpc>
                <a:spcPts val="9334"/>
              </a:lnSpc>
            </a:pPr>
            <a:r>
              <a:rPr lang="en-US" sz="8000" dirty="0" err="1">
                <a:solidFill>
                  <a:srgbClr val="F4F4F4"/>
                </a:solidFill>
                <a:latin typeface="Public Sans Bold"/>
              </a:rPr>
              <a:t>Visualiser</a:t>
            </a:r>
            <a:r>
              <a:rPr lang="en-US" sz="8000" dirty="0">
                <a:solidFill>
                  <a:srgbClr val="F4F4F4"/>
                </a:solidFill>
                <a:latin typeface="Public Sans Bold"/>
              </a:rPr>
              <a:t> les </a:t>
            </a:r>
            <a:r>
              <a:rPr lang="en-US" sz="8000" dirty="0" err="1">
                <a:solidFill>
                  <a:srgbClr val="F4F4F4"/>
                </a:solidFill>
                <a:latin typeface="Public Sans Bold"/>
              </a:rPr>
              <a:t>projets</a:t>
            </a:r>
            <a:r>
              <a:rPr lang="en-US" sz="9334" dirty="0">
                <a:solidFill>
                  <a:srgbClr val="F4F4F4"/>
                </a:solidFill>
                <a:latin typeface="Public Sans Bold"/>
              </a:rPr>
              <a:t>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09868" y="4892540"/>
            <a:ext cx="3635865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65"/>
              </a:lnSpc>
              <a:spcBef>
                <a:spcPct val="0"/>
              </a:spcBef>
            </a:pPr>
            <a:r>
              <a:rPr lang="en-US" sz="2667" dirty="0">
                <a:solidFill>
                  <a:srgbClr val="F4F4F4"/>
                </a:solidFill>
                <a:latin typeface="Public Sans"/>
              </a:rPr>
              <a:t>Nacim BOUGHANMI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91E33D7-5062-439C-BC20-60A34EB40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797" y="2204543"/>
            <a:ext cx="5752335" cy="218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7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72636" y="836930"/>
            <a:ext cx="7052489" cy="48228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60"/>
              </a:lnSpc>
            </a:pPr>
            <a:r>
              <a:rPr lang="en-US" sz="1867" dirty="0">
                <a:solidFill>
                  <a:srgbClr val="311476"/>
                </a:solidFill>
                <a:latin typeface="Open Sans Light"/>
              </a:rPr>
              <a:t>Je </a:t>
            </a:r>
            <a:r>
              <a:rPr lang="en-US" sz="1867" dirty="0" err="1">
                <a:solidFill>
                  <a:srgbClr val="311476"/>
                </a:solidFill>
                <a:latin typeface="Open Sans Light"/>
              </a:rPr>
              <a:t>suis</a:t>
            </a:r>
            <a:r>
              <a:rPr lang="en-US" sz="1867" dirty="0">
                <a:solidFill>
                  <a:srgbClr val="311476"/>
                </a:solidFill>
                <a:latin typeface="Open Sans Light"/>
              </a:rPr>
              <a:t> Data </a:t>
            </a:r>
            <a:r>
              <a:rPr lang="fr-FR" sz="1870" b="0" i="0" dirty="0" err="1">
                <a:solidFill>
                  <a:srgbClr val="311476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Analyst</a:t>
            </a:r>
            <a:r>
              <a:rPr lang="fr-FR" sz="1870" b="0" i="0" dirty="0">
                <a:solidFill>
                  <a:srgbClr val="311476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indépendant spécialisé dans la visualisation de données</a:t>
            </a:r>
            <a:r>
              <a:rPr lang="en-US" sz="1870" dirty="0">
                <a:solidFill>
                  <a:srgbClr val="311476"/>
                </a:solidFill>
                <a:latin typeface="Open Sans Light"/>
              </a:rPr>
              <a:t>, j’</a:t>
            </a:r>
            <a:r>
              <a:rPr lang="fr-FR" sz="1870" b="0" i="0" dirty="0">
                <a:solidFill>
                  <a:srgbClr val="311476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identifie leurs besoins et créer des visuels facilement compréhensibles qui leur permettent d'interpréter leurs données</a:t>
            </a:r>
            <a:r>
              <a:rPr lang="en-US" sz="1870" dirty="0">
                <a:solidFill>
                  <a:srgbClr val="31147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  <a:p>
            <a:pPr>
              <a:lnSpc>
                <a:spcPts val="2660"/>
              </a:lnSpc>
            </a:pPr>
            <a:r>
              <a:rPr lang="en-US" sz="1870" dirty="0">
                <a:solidFill>
                  <a:srgbClr val="311476"/>
                </a:solidFill>
                <a:latin typeface="Open Sans Light"/>
              </a:rPr>
              <a:t>  </a:t>
            </a:r>
            <a:r>
              <a:rPr lang="fr-FR" sz="1870" b="0" i="0" dirty="0">
                <a:effectLst/>
                <a:latin typeface="Montserrat"/>
              </a:rPr>
              <a:t> </a:t>
            </a:r>
          </a:p>
          <a:p>
            <a:pPr>
              <a:lnSpc>
                <a:spcPts val="2660"/>
              </a:lnSpc>
            </a:pPr>
            <a:r>
              <a:rPr lang="fr-FR" sz="1870" dirty="0">
                <a:solidFill>
                  <a:srgbClr val="31147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</a:t>
            </a:r>
            <a:r>
              <a:rPr lang="fr-FR" sz="1870" b="0" i="0" dirty="0">
                <a:solidFill>
                  <a:srgbClr val="311476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 vient de me recommander mon premier client important. Il s'agit de </a:t>
            </a:r>
            <a:r>
              <a:rPr lang="fr-FR" sz="1870" i="0" dirty="0">
                <a:solidFill>
                  <a:srgbClr val="311476"/>
                </a:solidFill>
                <a:effectLst/>
                <a:latin typeface="Open Sans Light Bold"/>
                <a:ea typeface="Open Sans Light" panose="020B0306030504020204" pitchFamily="34" charset="0"/>
                <a:cs typeface="Open Sans Light" panose="020B0306030504020204" pitchFamily="34" charset="0"/>
              </a:rPr>
              <a:t>Dental Pharma</a:t>
            </a:r>
            <a:r>
              <a:rPr lang="fr-FR" sz="1870" b="0" i="0" dirty="0">
                <a:solidFill>
                  <a:srgbClr val="311476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une société qui fabrique et commercialise des produits pharmaceutiques pour les soins dentaires.</a:t>
            </a:r>
            <a:endParaRPr lang="en-US" sz="1870" dirty="0">
              <a:solidFill>
                <a:srgbClr val="311476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ts val="2660"/>
              </a:lnSpc>
              <a:spcBef>
                <a:spcPct val="0"/>
              </a:spcBef>
            </a:pPr>
            <a:endParaRPr lang="fr-FR" sz="1870" b="0" i="0" dirty="0">
              <a:solidFill>
                <a:srgbClr val="311476"/>
              </a:solidFill>
              <a:effectLst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ts val="2660"/>
              </a:lnSpc>
              <a:spcBef>
                <a:spcPct val="0"/>
              </a:spcBef>
            </a:pPr>
            <a:r>
              <a:rPr lang="fr-FR" sz="1870" dirty="0">
                <a:solidFill>
                  <a:srgbClr val="31147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fr-FR" sz="1870" b="0" i="0" dirty="0">
                <a:solidFill>
                  <a:srgbClr val="311476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Au cours </a:t>
            </a:r>
            <a:r>
              <a:rPr lang="fr-FR" sz="1870" dirty="0">
                <a:solidFill>
                  <a:srgbClr val="31147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d’une </a:t>
            </a:r>
            <a:r>
              <a:rPr lang="fr-FR" sz="1870" b="0" i="0" dirty="0">
                <a:solidFill>
                  <a:srgbClr val="311476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réunion avec la chef de projet de Dental Pharma, j’ai déterminé que </a:t>
            </a:r>
            <a:r>
              <a:rPr lang="fr-FR" sz="1870" i="0" dirty="0">
                <a:solidFill>
                  <a:srgbClr val="311476"/>
                </a:solidFill>
                <a:effectLst/>
                <a:latin typeface="Open Sans Light Bold"/>
                <a:ea typeface="Open Sans Light" panose="020B0306030504020204" pitchFamily="34" charset="0"/>
                <a:cs typeface="Open Sans Light" panose="020B0306030504020204" pitchFamily="34" charset="0"/>
              </a:rPr>
              <a:t>l'entreprise doit pouvoir surveiller le déroulement de ses projets en cours pour être en mesure de contrôler ses performances actuelles et futures.</a:t>
            </a:r>
            <a:endParaRPr lang="en-US" sz="1870" dirty="0">
              <a:solidFill>
                <a:srgbClr val="311476"/>
              </a:solidFill>
              <a:latin typeface="Open Sans Light Bold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-63500" y="0"/>
            <a:ext cx="3186035" cy="6858000"/>
            <a:chOff x="0" y="0"/>
            <a:chExt cx="5355113" cy="1152698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55113" cy="11526982"/>
            </a:xfrm>
            <a:custGeom>
              <a:avLst/>
              <a:gdLst/>
              <a:ahLst/>
              <a:cxnLst/>
              <a:rect l="l" t="t" r="r" b="b"/>
              <a:pathLst>
                <a:path w="5355113" h="11526982">
                  <a:moveTo>
                    <a:pt x="5355113" y="11526982"/>
                  </a:moveTo>
                  <a:lnTo>
                    <a:pt x="0" y="11526982"/>
                  </a:lnTo>
                  <a:lnTo>
                    <a:pt x="0" y="0"/>
                  </a:lnTo>
                  <a:lnTo>
                    <a:pt x="5355113" y="11526982"/>
                  </a:lnTo>
                  <a:close/>
                </a:path>
              </a:pathLst>
            </a:custGeom>
            <a:solidFill>
              <a:srgbClr val="3B57F4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3500" y="0"/>
            <a:ext cx="2231770" cy="2405714"/>
            <a:chOff x="0" y="0"/>
            <a:chExt cx="1204093" cy="1297940"/>
          </a:xfrm>
          <a:solidFill>
            <a:srgbClr val="311476"/>
          </a:solidFill>
        </p:grpSpPr>
        <p:sp>
          <p:nvSpPr>
            <p:cNvPr id="6" name="Freeform 6"/>
            <p:cNvSpPr/>
            <p:nvPr/>
          </p:nvSpPr>
          <p:spPr>
            <a:xfrm>
              <a:off x="0" y="0"/>
              <a:ext cx="1204093" cy="1297940"/>
            </a:xfrm>
            <a:custGeom>
              <a:avLst/>
              <a:gdLst/>
              <a:ahLst/>
              <a:cxnLst/>
              <a:rect l="l" t="t" r="r" b="b"/>
              <a:pathLst>
                <a:path w="1204093" h="1297940">
                  <a:moveTo>
                    <a:pt x="0" y="0"/>
                  </a:moveTo>
                  <a:lnTo>
                    <a:pt x="602047" y="1297940"/>
                  </a:lnTo>
                  <a:lnTo>
                    <a:pt x="1204093" y="0"/>
                  </a:lnTo>
                  <a:close/>
                </a:path>
              </a:pathLst>
            </a:custGeom>
            <a:grpFill/>
          </p:spPr>
        </p:sp>
      </p:grpSp>
    </p:spTree>
    <p:extLst>
      <p:ext uri="{BB962C8B-B14F-4D97-AF65-F5344CB8AC3E}">
        <p14:creationId xmlns:p14="http://schemas.microsoft.com/office/powerpoint/2010/main" val="963060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15885" y="0"/>
            <a:ext cx="2231770" cy="2405714"/>
            <a:chOff x="0" y="0"/>
            <a:chExt cx="1204093" cy="12979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04093" cy="1297940"/>
            </a:xfrm>
            <a:custGeom>
              <a:avLst/>
              <a:gdLst/>
              <a:ahLst/>
              <a:cxnLst/>
              <a:rect l="l" t="t" r="r" b="b"/>
              <a:pathLst>
                <a:path w="1204093" h="1297940">
                  <a:moveTo>
                    <a:pt x="0" y="0"/>
                  </a:moveTo>
                  <a:lnTo>
                    <a:pt x="602047" y="1297940"/>
                  </a:lnTo>
                  <a:lnTo>
                    <a:pt x="1204093" y="0"/>
                  </a:lnTo>
                  <a:close/>
                </a:path>
              </a:pathLst>
            </a:custGeom>
            <a:solidFill>
              <a:srgbClr val="3B57F4"/>
            </a:solidFill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11076115" y="4452286"/>
            <a:ext cx="2231770" cy="2405714"/>
            <a:chOff x="0" y="0"/>
            <a:chExt cx="1204093" cy="12979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04093" cy="1297940"/>
            </a:xfrm>
            <a:custGeom>
              <a:avLst/>
              <a:gdLst/>
              <a:ahLst/>
              <a:cxnLst/>
              <a:rect l="l" t="t" r="r" b="b"/>
              <a:pathLst>
                <a:path w="1204093" h="1297940">
                  <a:moveTo>
                    <a:pt x="0" y="0"/>
                  </a:moveTo>
                  <a:lnTo>
                    <a:pt x="602047" y="1297940"/>
                  </a:lnTo>
                  <a:lnTo>
                    <a:pt x="1204093" y="0"/>
                  </a:lnTo>
                  <a:close/>
                </a:path>
              </a:pathLst>
            </a:custGeom>
            <a:solidFill>
              <a:srgbClr val="311476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2584413" y="211946"/>
            <a:ext cx="7353416" cy="583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8"/>
              </a:lnSpc>
            </a:pPr>
            <a:r>
              <a:rPr lang="en-US" sz="3406" dirty="0" err="1">
                <a:latin typeface="Public Sans Bold"/>
              </a:rPr>
              <a:t>Bilan</a:t>
            </a:r>
            <a:endParaRPr lang="en-US" sz="3406" dirty="0">
              <a:latin typeface="Public Sans Bold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99CCA9A-A99E-4C4D-8BEA-A6C55710F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95504"/>
            <a:ext cx="8112263" cy="568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7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15885" y="0"/>
            <a:ext cx="2231770" cy="2405714"/>
            <a:chOff x="0" y="0"/>
            <a:chExt cx="1204093" cy="12979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04093" cy="1297940"/>
            </a:xfrm>
            <a:custGeom>
              <a:avLst/>
              <a:gdLst/>
              <a:ahLst/>
              <a:cxnLst/>
              <a:rect l="l" t="t" r="r" b="b"/>
              <a:pathLst>
                <a:path w="1204093" h="1297940">
                  <a:moveTo>
                    <a:pt x="0" y="0"/>
                  </a:moveTo>
                  <a:lnTo>
                    <a:pt x="602047" y="1297940"/>
                  </a:lnTo>
                  <a:lnTo>
                    <a:pt x="1204093" y="0"/>
                  </a:lnTo>
                  <a:close/>
                </a:path>
              </a:pathLst>
            </a:custGeom>
            <a:solidFill>
              <a:srgbClr val="3B57F4"/>
            </a:solidFill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11076115" y="4452286"/>
            <a:ext cx="2231770" cy="2405714"/>
            <a:chOff x="0" y="0"/>
            <a:chExt cx="1204093" cy="12979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04093" cy="1297940"/>
            </a:xfrm>
            <a:custGeom>
              <a:avLst/>
              <a:gdLst/>
              <a:ahLst/>
              <a:cxnLst/>
              <a:rect l="l" t="t" r="r" b="b"/>
              <a:pathLst>
                <a:path w="1204093" h="1297940">
                  <a:moveTo>
                    <a:pt x="0" y="0"/>
                  </a:moveTo>
                  <a:lnTo>
                    <a:pt x="602047" y="1297940"/>
                  </a:lnTo>
                  <a:lnTo>
                    <a:pt x="1204093" y="0"/>
                  </a:lnTo>
                  <a:close/>
                </a:path>
              </a:pathLst>
            </a:custGeom>
            <a:solidFill>
              <a:srgbClr val="311476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2584413" y="211946"/>
            <a:ext cx="7353416" cy="583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8"/>
              </a:lnSpc>
            </a:pPr>
            <a:r>
              <a:rPr lang="fr-FR" sz="3600" dirty="0">
                <a:latin typeface="Montserrat"/>
              </a:rPr>
              <a:t>Le </a:t>
            </a:r>
            <a:r>
              <a:rPr lang="fr-FR" sz="3600" dirty="0" err="1">
                <a:latin typeface="Montserrat"/>
              </a:rPr>
              <a:t>Dataset</a:t>
            </a:r>
            <a:endParaRPr lang="fr-FR" sz="3600" dirty="0">
              <a:latin typeface="Montserrat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D4FD95E-8AB9-4595-805D-87BE64EDC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449" y="1657350"/>
            <a:ext cx="9011343" cy="314177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2CA703C-92B6-4DDA-B60E-CB0BB8DC7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270" y="1355257"/>
            <a:ext cx="3369700" cy="394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6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1161060" y="-49828"/>
            <a:ext cx="1616166" cy="3478828"/>
            <a:chOff x="0" y="0"/>
            <a:chExt cx="5355113" cy="115269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355113" cy="11526982"/>
            </a:xfrm>
            <a:custGeom>
              <a:avLst/>
              <a:gdLst/>
              <a:ahLst/>
              <a:cxnLst/>
              <a:rect l="l" t="t" r="r" b="b"/>
              <a:pathLst>
                <a:path w="5355113" h="11526982">
                  <a:moveTo>
                    <a:pt x="5355113" y="11526982"/>
                  </a:moveTo>
                  <a:lnTo>
                    <a:pt x="0" y="11526982"/>
                  </a:lnTo>
                  <a:lnTo>
                    <a:pt x="0" y="0"/>
                  </a:lnTo>
                  <a:lnTo>
                    <a:pt x="5355113" y="11526982"/>
                  </a:lnTo>
                  <a:close/>
                </a:path>
              </a:pathLst>
            </a:custGeom>
            <a:solidFill>
              <a:srgbClr val="311476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" y="4178558"/>
            <a:ext cx="1284599" cy="2765125"/>
            <a:chOff x="0" y="0"/>
            <a:chExt cx="5355113" cy="1152698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55113" cy="11526982"/>
            </a:xfrm>
            <a:custGeom>
              <a:avLst/>
              <a:gdLst/>
              <a:ahLst/>
              <a:cxnLst/>
              <a:rect l="l" t="t" r="r" b="b"/>
              <a:pathLst>
                <a:path w="5355113" h="11526982">
                  <a:moveTo>
                    <a:pt x="5355113" y="11526982"/>
                  </a:moveTo>
                  <a:lnTo>
                    <a:pt x="0" y="11526982"/>
                  </a:lnTo>
                  <a:lnTo>
                    <a:pt x="0" y="0"/>
                  </a:lnTo>
                  <a:lnTo>
                    <a:pt x="5355113" y="11526982"/>
                  </a:lnTo>
                  <a:close/>
                </a:path>
              </a:pathLst>
            </a:custGeom>
            <a:solidFill>
              <a:srgbClr val="3B57F4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2584413" y="211946"/>
            <a:ext cx="7353416" cy="583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8"/>
              </a:lnSpc>
            </a:pPr>
            <a:r>
              <a:rPr lang="en-US" sz="3600" dirty="0">
                <a:solidFill>
                  <a:srgbClr val="000000"/>
                </a:solidFill>
                <a:latin typeface="Public Sans Bold"/>
              </a:rPr>
              <a:t>Blueprint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6F13DD9-50FD-4E0A-B324-91822DF8F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92" y="2247900"/>
            <a:ext cx="10836933" cy="202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77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14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01512" y="2368551"/>
            <a:ext cx="8988977" cy="2088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38"/>
              </a:lnSpc>
            </a:pPr>
            <a:r>
              <a:rPr lang="fr-FR" sz="4400" dirty="0">
                <a:solidFill>
                  <a:srgbClr val="F4F4F4"/>
                </a:solidFill>
                <a:latin typeface="Open Sans Light Bold"/>
              </a:rPr>
              <a:t>Passons maintenant sur Tableau pour visualiser les différents </a:t>
            </a:r>
            <a:r>
              <a:rPr lang="fr-FR" sz="4400" dirty="0" err="1">
                <a:solidFill>
                  <a:srgbClr val="F4F4F4"/>
                </a:solidFill>
                <a:latin typeface="Open Sans Light Bold"/>
              </a:rPr>
              <a:t>Dashboards</a:t>
            </a:r>
            <a:r>
              <a:rPr lang="fr-FR" sz="4400" dirty="0">
                <a:solidFill>
                  <a:srgbClr val="F4F4F4"/>
                </a:solidFill>
                <a:latin typeface="Open Sans Light Bold"/>
              </a:rPr>
              <a:t> que j'ai réalisé.  </a:t>
            </a:r>
            <a:endParaRPr lang="en-US" sz="4400" dirty="0">
              <a:solidFill>
                <a:srgbClr val="F4F4F4"/>
              </a:solidFill>
              <a:latin typeface="Open Sans Light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0" y="2963915"/>
            <a:ext cx="1809083" cy="3894085"/>
            <a:chOff x="0" y="0"/>
            <a:chExt cx="5355113" cy="1152698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55113" cy="11526982"/>
            </a:xfrm>
            <a:custGeom>
              <a:avLst/>
              <a:gdLst/>
              <a:ahLst/>
              <a:cxnLst/>
              <a:rect l="l" t="t" r="r" b="b"/>
              <a:pathLst>
                <a:path w="5355113" h="11526982">
                  <a:moveTo>
                    <a:pt x="5355113" y="11526982"/>
                  </a:moveTo>
                  <a:lnTo>
                    <a:pt x="0" y="11526982"/>
                  </a:lnTo>
                  <a:lnTo>
                    <a:pt x="0" y="0"/>
                  </a:lnTo>
                  <a:lnTo>
                    <a:pt x="5355113" y="11526982"/>
                  </a:lnTo>
                  <a:close/>
                </a:path>
              </a:pathLst>
            </a:custGeom>
            <a:solidFill>
              <a:srgbClr val="3B57F4"/>
            </a:solidFill>
          </p:spPr>
        </p:sp>
      </p:grpSp>
      <p:grpSp>
        <p:nvGrpSpPr>
          <p:cNvPr id="5" name="Group 5"/>
          <p:cNvGrpSpPr/>
          <p:nvPr/>
        </p:nvGrpSpPr>
        <p:grpSpPr>
          <a:xfrm rot="-10800000">
            <a:off x="10838934" y="0"/>
            <a:ext cx="1378287" cy="2966788"/>
            <a:chOff x="0" y="0"/>
            <a:chExt cx="5355113" cy="1152698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55113" cy="11526982"/>
            </a:xfrm>
            <a:custGeom>
              <a:avLst/>
              <a:gdLst/>
              <a:ahLst/>
              <a:cxnLst/>
              <a:rect l="l" t="t" r="r" b="b"/>
              <a:pathLst>
                <a:path w="5355113" h="11526982">
                  <a:moveTo>
                    <a:pt x="5355113" y="11526982"/>
                  </a:moveTo>
                  <a:lnTo>
                    <a:pt x="0" y="11526982"/>
                  </a:lnTo>
                  <a:lnTo>
                    <a:pt x="0" y="0"/>
                  </a:lnTo>
                  <a:lnTo>
                    <a:pt x="5355113" y="11526982"/>
                  </a:lnTo>
                  <a:close/>
                </a:path>
              </a:pathLst>
            </a:custGeom>
            <a:solidFill>
              <a:srgbClr val="F4F4F4"/>
            </a:solidFill>
          </p:spPr>
        </p:sp>
      </p:grpSp>
    </p:spTree>
    <p:extLst>
      <p:ext uri="{BB962C8B-B14F-4D97-AF65-F5344CB8AC3E}">
        <p14:creationId xmlns:p14="http://schemas.microsoft.com/office/powerpoint/2010/main" val="2128659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124</Words>
  <Application>Microsoft Office PowerPoint</Application>
  <PresentationFormat>Grand écran</PresentationFormat>
  <Paragraphs>12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Montserrat</vt:lpstr>
      <vt:lpstr>Open Sans Light</vt:lpstr>
      <vt:lpstr>Open Sans Light Bold</vt:lpstr>
      <vt:lpstr>Public Sans</vt:lpstr>
      <vt:lpstr>Public Sans Bold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nacim boughanmi</dc:creator>
  <cp:lastModifiedBy>nacim boughanmi</cp:lastModifiedBy>
  <cp:revision>8</cp:revision>
  <dcterms:created xsi:type="dcterms:W3CDTF">2021-08-14T16:59:46Z</dcterms:created>
  <dcterms:modified xsi:type="dcterms:W3CDTF">2021-08-15T12:14:38Z</dcterms:modified>
</cp:coreProperties>
</file>