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88825" cy="6858000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1FB5CF-3C41-4D96-B993-DDFE71139D21}">
  <a:tblStyle styleId="{F01FB5CF-3C41-4D96-B993-DDFE71139D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Normalized X-values</a:t>
            </a: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Normalized X-values</a:t>
            </a: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Very rich dataset. Due to time we were only able to look at a portion of the data</a:t>
            </a: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200"/>
              <a:buFont typeface="Century Gothic"/>
              <a:buNone/>
            </a:pPr>
            <a:endParaRPr sz="1200" b="0" i="0" u="none" strike="noStrike" cap="none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Normalized X-values</a:t>
            </a: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Normalized X-values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Due to time, each individual network wasn’t able to be optimized in terms of learning rate, activation function, epochs, etc. General specs were tested, then implemented across the board</a:t>
            </a: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Normalized X-values</a:t>
            </a: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Positive Coefficient &amp; Significant indicator in Hiphop, Latin, Punk, Jazz</a:t>
            </a: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 descr="Map of Europe"/>
          <p:cNvSpPr/>
          <p:nvPr/>
        </p:nvSpPr>
        <p:spPr>
          <a:xfrm>
            <a:off x="3805238" y="0"/>
            <a:ext cx="8380415" cy="6858000"/>
          </a:xfrm>
          <a:custGeom>
            <a:avLst/>
            <a:gdLst/>
            <a:ahLst/>
            <a:cxnLst/>
            <a:rect l="0" t="0" r="0" b="0"/>
            <a:pathLst>
              <a:path w="2647" h="2166" extrusionOk="0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217613" y="1828799"/>
            <a:ext cx="9753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800" b="0" i="0" u="none" strike="noStrike" cap="non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sz="1600" b="0" i="0" u="none" strike="noStrike" cap="non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sz="1600" b="0" i="0" u="none" strike="noStrike" cap="non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sz="1600" b="0" i="0" u="none" strike="noStrike" cap="non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sz="1600" b="0" i="0" u="none" strike="noStrike" cap="non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sz="1600" b="0" i="0" u="none" strike="noStrike" cap="non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sz="1600" b="0" i="0" u="none" strike="noStrike" cap="non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2714" y="-876300"/>
            <a:ext cx="43434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60913" y="2361900"/>
            <a:ext cx="5486400" cy="21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182551" y="-279000"/>
            <a:ext cx="5486400" cy="7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233279" y="1828800"/>
            <a:ext cx="4708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6262479" y="1828800"/>
            <a:ext cx="4708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217614" y="3429000"/>
            <a:ext cx="97536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213150" y="685801"/>
            <a:ext cx="7853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800" b="0" i="0" u="none" strike="noStrike" cap="non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sz="1600" b="0" i="0" u="none" strike="noStrike" cap="non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17614" y="1828799"/>
            <a:ext cx="4709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217614" y="2743200"/>
            <a:ext cx="47091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6262054" y="1828799"/>
            <a:ext cx="4709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6262054" y="2743200"/>
            <a:ext cx="47091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180100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865814" y="685800"/>
            <a:ext cx="5638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5180100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5865813" y="685800"/>
            <a:ext cx="5638800" cy="5486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47000">
              <a:schemeClr val="lt1"/>
            </a:gs>
            <a:gs pos="79000">
              <a:schemeClr val="lt1"/>
            </a:gs>
            <a:gs pos="91000">
              <a:srgbClr val="F2F2F2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761958" y="0"/>
            <a:ext cx="1066491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217613" y="4005517"/>
            <a:ext cx="97536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</a:pPr>
            <a:r>
              <a:rPr lang="en-US" b="1"/>
              <a:t>Young People of Slovakia</a:t>
            </a:r>
            <a:endParaRPr b="1"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217613" y="4581797"/>
            <a:ext cx="9753600" cy="1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1"/>
              <a:t>Michael Mahoney, Tyler Price, Nathan Shepherd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Phobias</a:t>
            </a: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217625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1066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</a:pPr>
            <a:r>
              <a:rPr lang="en-US"/>
              <a:t>10 listed phobias</a:t>
            </a:r>
            <a:endParaRPr/>
          </a:p>
          <a:p>
            <a:pPr marL="457200" marR="0" lvl="0" indent="-350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Flying</a:t>
            </a:r>
            <a:endParaRPr/>
          </a:p>
          <a:p>
            <a:pPr marL="457200" marR="0" lvl="0" indent="-350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Storms</a:t>
            </a:r>
            <a:endParaRPr/>
          </a:p>
          <a:p>
            <a:pPr marL="457200" marR="0" lvl="0" indent="-350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Darkness</a:t>
            </a:r>
            <a:endParaRPr/>
          </a:p>
          <a:p>
            <a:pPr marL="457200" marR="0" lvl="0" indent="-350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Heights</a:t>
            </a:r>
            <a:endParaRPr/>
          </a:p>
          <a:p>
            <a:pPr marL="457200" marR="0" lvl="0" indent="-350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Spiders</a:t>
            </a:r>
            <a:endParaRPr/>
          </a:p>
          <a:p>
            <a:pPr marL="457200" marR="0" lvl="0" indent="-350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Snakes</a:t>
            </a:r>
            <a:endParaRPr/>
          </a:p>
          <a:p>
            <a:pPr marL="457200" marR="0" lvl="0" indent="-350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Rats</a:t>
            </a:r>
            <a:endParaRPr/>
          </a:p>
          <a:p>
            <a:pPr marL="457200" marR="0" lvl="0" indent="-350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Aging</a:t>
            </a:r>
            <a:endParaRPr/>
          </a:p>
          <a:p>
            <a:pPr marL="457200" marR="0" lvl="0" indent="-350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Dangerous Dogs</a:t>
            </a:r>
            <a:endParaRPr/>
          </a:p>
          <a:p>
            <a:pPr marL="457200" marR="0" lvl="0" indent="-350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Public Speaking</a:t>
            </a:r>
            <a:endParaRPr/>
          </a:p>
          <a:p>
            <a:pPr marL="274320" marR="0" lvl="0" indent="-1066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78300" y="274650"/>
            <a:ext cx="9892800" cy="20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Glossophobia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Fear of public speaking</a:t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9825" y="0"/>
            <a:ext cx="3119001" cy="28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9325675" y="2930350"/>
            <a:ext cx="3119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Thomas Jefferson</a:t>
            </a:r>
            <a:endParaRPr sz="2400"/>
          </a:p>
        </p:txBody>
      </p:sp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300" y="2415150"/>
            <a:ext cx="6355700" cy="14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9E4532-2D8B-44F2-AEAA-B6367CE93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9" y="3971160"/>
            <a:ext cx="7968344" cy="2612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022075" y="274650"/>
            <a:ext cx="9949200" cy="20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Cynophobia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/>
              <a:t>Fear of dogs</a:t>
            </a:r>
            <a:endParaRPr sz="2400"/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l="18533" t="23332" b="19453"/>
          <a:stretch/>
        </p:blipFill>
        <p:spPr>
          <a:xfrm>
            <a:off x="9046225" y="0"/>
            <a:ext cx="3142598" cy="364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9227700" y="3797800"/>
            <a:ext cx="2730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Dangerous Dog</a:t>
            </a:r>
            <a:endParaRPr sz="2400"/>
          </a:p>
        </p:txBody>
      </p:sp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075" y="2337462"/>
            <a:ext cx="6244575" cy="17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2075" y="4133375"/>
            <a:ext cx="8205625" cy="24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072625" y="274650"/>
            <a:ext cx="9898500" cy="20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Arachnophobia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/>
              <a:t>Fear of Spiders</a:t>
            </a:r>
            <a:endParaRPr sz="2400"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300" y="0"/>
            <a:ext cx="3664525" cy="31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9202300" y="3268763"/>
            <a:ext cx="28248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Giant Spider</a:t>
            </a:r>
            <a:endParaRPr sz="2400"/>
          </a:p>
        </p:txBody>
      </p:sp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625" y="2316750"/>
            <a:ext cx="5763950" cy="19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2625" y="4350775"/>
            <a:ext cx="8634825" cy="21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37225" y="274650"/>
            <a:ext cx="9933900" cy="19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Ophidiophobia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/>
              <a:t>Fear of Snakes</a:t>
            </a:r>
            <a:endParaRPr sz="2400"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225" y="2265525"/>
            <a:ext cx="5413100" cy="19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4150" y="25"/>
            <a:ext cx="4604700" cy="36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8916775" y="3862450"/>
            <a:ext cx="3748800" cy="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Lord Voldemort</a:t>
            </a:r>
            <a:endParaRPr sz="2400"/>
          </a:p>
        </p:txBody>
      </p:sp>
      <p:pic>
        <p:nvPicPr>
          <p:cNvPr id="217" name="Shape 2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7225" y="4256325"/>
            <a:ext cx="8347075" cy="21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did we do, Phobia wise?</a:t>
            </a: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217625" y="1828800"/>
            <a:ext cx="9753600" cy="31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413" y="1773688"/>
            <a:ext cx="10530000" cy="34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1217625" y="5363075"/>
            <a:ext cx="85485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We can predict Thomas Jefferson but  not Lord Voldemort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Future Steps</a:t>
            </a: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69650" y="1904150"/>
            <a:ext cx="10449600" cy="42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Expanding data source/more participants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Develop individually optimized models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Explore other sections of the dataset/cross-predictions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Develop reusable DNN Classifier Interface</a:t>
            </a:r>
            <a:endParaRPr/>
          </a:p>
          <a:p>
            <a:pPr marL="502919" marR="0" lvl="1" indent="-22859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Upload dataset, specify target, DNN trains, tests, evaluates, reports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217613" y="3077850"/>
            <a:ext cx="9753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Background &amp; Motivation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69650" y="1904150"/>
            <a:ext cx="10449600" cy="42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Survey conducted by Comenius University in Bratislava, 2013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1010 participants, 150 features</a:t>
            </a:r>
            <a:endParaRPr/>
          </a:p>
          <a:p>
            <a:pPr marL="502919" marR="0" lvl="1" indent="-22859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Demographic, Continuous, Categorical</a:t>
            </a:r>
            <a:endParaRPr/>
          </a:p>
          <a:p>
            <a:pPr marL="502919" marR="0" lvl="1" indent="-22859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Music, Movies, Hobbies, Phobias, Health, Opinions, Spending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Can we use participant responses to accurately predict others?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How well can a DNN classifier predict compared to Regression?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825" y="1721775"/>
            <a:ext cx="7969175" cy="4918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69650" y="1904150"/>
            <a:ext cx="10449600" cy="42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Categorical columns converted to Numeric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No duplicate observations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Missing Completely at Random ~1%</a:t>
            </a:r>
            <a:endParaRPr/>
          </a:p>
          <a:p>
            <a:pPr marL="502919" marR="0" lvl="1" indent="-22859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Median Imputation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Targets were transformed into 3 level factors for some models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X columns normalized prior to entering models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70% / 30% training/test split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Music Preferences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589625" y="1997025"/>
            <a:ext cx="9009600" cy="16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400"/>
              <a:buFont typeface="Century Gothic"/>
              <a:buChar char="●"/>
            </a:pPr>
            <a:r>
              <a:rPr lang="en-US"/>
              <a:t>17 Genres of Music</a:t>
            </a:r>
            <a:endParaRPr/>
          </a:p>
          <a:p>
            <a:pPr marL="457200" marR="0" lvl="0" indent="-350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Don’t Enjoy At All.. 1 - 2 - 3 - 4 - 5 ..Enjoy Very Much</a:t>
            </a:r>
            <a:endParaRPr/>
          </a:p>
          <a:p>
            <a:pPr marL="457200" marR="0" lvl="0" indent="-350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-US"/>
              <a:t>Slovakians hate Metal, Punk, EDM, and Opera</a:t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391" t="20125" r="33264" b="61076"/>
          <a:stretch/>
        </p:blipFill>
        <p:spPr>
          <a:xfrm>
            <a:off x="72375" y="3777300"/>
            <a:ext cx="12044074" cy="191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DNN Classifier - Music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69650" y="1904150"/>
            <a:ext cx="10449600" cy="42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3 Fully Connected Layers - 256, 128, 56 nodes per layer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Proximal Adagrad Optimizer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Relu Activation Function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.01 Learning Rate, 250/1500 epochs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.1 Dropout rate to reduce potential overfitting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217601" y="274638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Neural Network vs Ordinal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969650" y="1811250"/>
            <a:ext cx="10449600" cy="4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8600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Used only other music preferences to make predictions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F1-score is the weighted average of precision and recall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Backwards elimination to reduce variables in Ordinal models</a:t>
            </a:r>
            <a:endParaRPr/>
          </a:p>
          <a:p>
            <a:pPr marL="274320" lvl="0" indent="-228600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DNN Classifier outperformed Ordinal in 6 comparative models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4487981"/>
            <a:ext cx="12188826" cy="1210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217625" y="274650"/>
            <a:ext cx="9753600" cy="1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Key Findings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 sz="2400"/>
              <a:t>(Graph Analysis)</a:t>
            </a:r>
            <a:endParaRPr sz="240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69650" y="1904150"/>
            <a:ext cx="10449600" cy="42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Slovaks are a pretty neg bunch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Class Imbalance needs to be addressed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Many genre’s responses were polarized</a:t>
            </a:r>
            <a:endParaRPr/>
          </a:p>
          <a:p>
            <a:pPr marL="27432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●"/>
            </a:pPr>
            <a:r>
              <a:rPr lang="en-US"/>
              <a:t>A Story in Reggae’s Coefficients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6" name="Shape 136"/>
          <p:cNvGraphicFramePr/>
          <p:nvPr/>
        </p:nvGraphicFramePr>
        <p:xfrm>
          <a:off x="2983350" y="458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{F01FB5CF-3C41-4D96-B993-DDFE71139D21}</a:tableStyleId>
              </a:tblPr>
              <a:tblGrid>
                <a:gridCol w="148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Estimate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Std. Error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 value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Pr(&gt;|z|)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Punk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0.55347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0.06524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8.483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2e-16 ***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Hip-Hop/Rap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0.42086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0.05961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7.06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1.67e-12 ***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Swing/Jazz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0.41647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0.06646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6.266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3.69e-10 ***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Latin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0.16484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0.06234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2.644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0.00819 **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17625" y="655950"/>
            <a:ext cx="9753600" cy="11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The History of Reggae</a:t>
            </a:r>
            <a:endParaRPr sz="3000"/>
          </a:p>
        </p:txBody>
      </p:sp>
      <p:sp>
        <p:nvSpPr>
          <p:cNvPr id="142" name="Shape 142"/>
          <p:cNvSpPr/>
          <p:nvPr/>
        </p:nvSpPr>
        <p:spPr>
          <a:xfrm>
            <a:off x="1976975" y="2343425"/>
            <a:ext cx="1904100" cy="94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1950-1960</a:t>
            </a:r>
            <a:endParaRPr sz="10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Jamaican Ska &amp; Rocksteady</a:t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2015663" y="4289925"/>
            <a:ext cx="1826700" cy="1455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1960’s</a:t>
            </a:r>
            <a:endParaRPr sz="10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Rastafari movement to USA through New Orleans</a:t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640563" y="3376225"/>
            <a:ext cx="1547100" cy="825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American Jazz</a:t>
            </a:r>
            <a:r>
              <a:rPr lang="en-US"/>
              <a:t> 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79675" y="4030900"/>
            <a:ext cx="1393200" cy="54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Jamaican R&amp;B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3958478" y="5335925"/>
            <a:ext cx="1671900" cy="825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American R&amp;B</a:t>
            </a:r>
            <a:endParaRPr/>
          </a:p>
        </p:txBody>
      </p:sp>
      <p:cxnSp>
        <p:nvCxnSpPr>
          <p:cNvPr id="147" name="Shape 147"/>
          <p:cNvCxnSpPr>
            <a:stCxn id="145" idx="7"/>
            <a:endCxn id="142" idx="3"/>
          </p:cNvCxnSpPr>
          <p:nvPr/>
        </p:nvCxnSpPr>
        <p:spPr>
          <a:xfrm rot="10800000" flipH="1">
            <a:off x="1368846" y="3149645"/>
            <a:ext cx="887100" cy="9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Shape 148"/>
          <p:cNvCxnSpPr>
            <a:stCxn id="145" idx="5"/>
            <a:endCxn id="143" idx="2"/>
          </p:cNvCxnSpPr>
          <p:nvPr/>
        </p:nvCxnSpPr>
        <p:spPr>
          <a:xfrm>
            <a:off x="1368846" y="4493355"/>
            <a:ext cx="646800" cy="52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Shape 149"/>
          <p:cNvCxnSpPr>
            <a:stCxn id="142" idx="4"/>
            <a:endCxn id="143" idx="0"/>
          </p:cNvCxnSpPr>
          <p:nvPr/>
        </p:nvCxnSpPr>
        <p:spPr>
          <a:xfrm>
            <a:off x="2929025" y="3287825"/>
            <a:ext cx="0" cy="100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Shape 150"/>
          <p:cNvSpPr/>
          <p:nvPr/>
        </p:nvSpPr>
        <p:spPr>
          <a:xfrm>
            <a:off x="5630228" y="3936963"/>
            <a:ext cx="2368500" cy="1166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Reggae</a:t>
            </a:r>
            <a:endParaRPr sz="2400" b="1"/>
          </a:p>
        </p:txBody>
      </p:sp>
      <p:cxnSp>
        <p:nvCxnSpPr>
          <p:cNvPr id="151" name="Shape 151"/>
          <p:cNvCxnSpPr>
            <a:stCxn id="143" idx="6"/>
            <a:endCxn id="150" idx="2"/>
          </p:cNvCxnSpPr>
          <p:nvPr/>
        </p:nvCxnSpPr>
        <p:spPr>
          <a:xfrm rot="10800000" flipH="1">
            <a:off x="3842363" y="4519875"/>
            <a:ext cx="1788000" cy="49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Shape 152"/>
          <p:cNvCxnSpPr>
            <a:stCxn id="144" idx="6"/>
            <a:endCxn id="150" idx="1"/>
          </p:cNvCxnSpPr>
          <p:nvPr/>
        </p:nvCxnSpPr>
        <p:spPr>
          <a:xfrm>
            <a:off x="5187663" y="3788875"/>
            <a:ext cx="789300" cy="3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Shape 153"/>
          <p:cNvCxnSpPr>
            <a:stCxn id="146" idx="7"/>
            <a:endCxn id="150" idx="3"/>
          </p:cNvCxnSpPr>
          <p:nvPr/>
        </p:nvCxnSpPr>
        <p:spPr>
          <a:xfrm rot="10800000" flipH="1">
            <a:off x="5385533" y="4932387"/>
            <a:ext cx="5916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Shape 154"/>
          <p:cNvSpPr/>
          <p:nvPr/>
        </p:nvSpPr>
        <p:spPr>
          <a:xfrm>
            <a:off x="8370425" y="1388213"/>
            <a:ext cx="1547100" cy="1166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American Punk</a:t>
            </a:r>
            <a:endParaRPr b="1"/>
          </a:p>
        </p:txBody>
      </p:sp>
      <p:sp>
        <p:nvSpPr>
          <p:cNvPr id="155" name="Shape 155"/>
          <p:cNvSpPr/>
          <p:nvPr/>
        </p:nvSpPr>
        <p:spPr>
          <a:xfrm>
            <a:off x="8370425" y="3090450"/>
            <a:ext cx="1547100" cy="68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Punk Rock Steady</a:t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6048275" y="2487875"/>
            <a:ext cx="1904100" cy="7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American Ska</a:t>
            </a:r>
            <a:endParaRPr/>
          </a:p>
        </p:txBody>
      </p:sp>
      <p:cxnSp>
        <p:nvCxnSpPr>
          <p:cNvPr id="157" name="Shape 157"/>
          <p:cNvCxnSpPr>
            <a:stCxn id="142" idx="7"/>
            <a:endCxn id="156" idx="1"/>
          </p:cNvCxnSpPr>
          <p:nvPr/>
        </p:nvCxnSpPr>
        <p:spPr>
          <a:xfrm>
            <a:off x="3602226" y="2481729"/>
            <a:ext cx="2724900" cy="11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Shape 158"/>
          <p:cNvCxnSpPr>
            <a:stCxn id="150" idx="0"/>
            <a:endCxn id="156" idx="4"/>
          </p:cNvCxnSpPr>
          <p:nvPr/>
        </p:nvCxnSpPr>
        <p:spPr>
          <a:xfrm rot="10800000" flipH="1">
            <a:off x="6814478" y="3218463"/>
            <a:ext cx="185700" cy="71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Shape 159"/>
          <p:cNvCxnSpPr>
            <a:stCxn id="156" idx="6"/>
            <a:endCxn id="155" idx="1"/>
          </p:cNvCxnSpPr>
          <p:nvPr/>
        </p:nvCxnSpPr>
        <p:spPr>
          <a:xfrm>
            <a:off x="7952375" y="2853125"/>
            <a:ext cx="6447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Shape 160"/>
          <p:cNvCxnSpPr>
            <a:stCxn id="154" idx="4"/>
            <a:endCxn id="155" idx="0"/>
          </p:cNvCxnSpPr>
          <p:nvPr/>
        </p:nvCxnSpPr>
        <p:spPr>
          <a:xfrm>
            <a:off x="9143975" y="2554313"/>
            <a:ext cx="0" cy="53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Shape 161"/>
          <p:cNvSpPr/>
          <p:nvPr/>
        </p:nvSpPr>
        <p:spPr>
          <a:xfrm>
            <a:off x="8540625" y="5267550"/>
            <a:ext cx="1748400" cy="68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Latin American Hip Hop</a:t>
            </a:r>
            <a:endParaRPr b="1"/>
          </a:p>
        </p:txBody>
      </p:sp>
      <p:sp>
        <p:nvSpPr>
          <p:cNvPr id="162" name="Shape 162"/>
          <p:cNvSpPr/>
          <p:nvPr/>
        </p:nvSpPr>
        <p:spPr>
          <a:xfrm>
            <a:off x="9917525" y="4201525"/>
            <a:ext cx="1671900" cy="7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Reggaeton</a:t>
            </a:r>
            <a:endParaRPr/>
          </a:p>
        </p:txBody>
      </p:sp>
      <p:cxnSp>
        <p:nvCxnSpPr>
          <p:cNvPr id="163" name="Shape 163"/>
          <p:cNvCxnSpPr>
            <a:stCxn id="150" idx="6"/>
            <a:endCxn id="162" idx="2"/>
          </p:cNvCxnSpPr>
          <p:nvPr/>
        </p:nvCxnSpPr>
        <p:spPr>
          <a:xfrm>
            <a:off x="7998728" y="4520013"/>
            <a:ext cx="1918800" cy="4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Shape 164"/>
          <p:cNvCxnSpPr>
            <a:stCxn id="161" idx="7"/>
            <a:endCxn id="162" idx="3"/>
          </p:cNvCxnSpPr>
          <p:nvPr/>
        </p:nvCxnSpPr>
        <p:spPr>
          <a:xfrm rot="10800000" flipH="1">
            <a:off x="10032978" y="4825159"/>
            <a:ext cx="129300" cy="5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Shape 165"/>
          <p:cNvSpPr/>
          <p:nvPr/>
        </p:nvSpPr>
        <p:spPr>
          <a:xfrm>
            <a:off x="6319000" y="5604600"/>
            <a:ext cx="1788000" cy="825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American Hip Hop</a:t>
            </a:r>
            <a:endParaRPr b="1"/>
          </a:p>
        </p:txBody>
      </p:sp>
      <p:cxnSp>
        <p:nvCxnSpPr>
          <p:cNvPr id="166" name="Shape 166"/>
          <p:cNvCxnSpPr>
            <a:stCxn id="146" idx="6"/>
            <a:endCxn id="165" idx="2"/>
          </p:cNvCxnSpPr>
          <p:nvPr/>
        </p:nvCxnSpPr>
        <p:spPr>
          <a:xfrm>
            <a:off x="5630378" y="5748575"/>
            <a:ext cx="688500" cy="2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Shape 167"/>
          <p:cNvCxnSpPr>
            <a:stCxn id="150" idx="4"/>
            <a:endCxn id="165" idx="0"/>
          </p:cNvCxnSpPr>
          <p:nvPr/>
        </p:nvCxnSpPr>
        <p:spPr>
          <a:xfrm>
            <a:off x="6814478" y="5103063"/>
            <a:ext cx="3984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Shape 168"/>
          <p:cNvCxnSpPr>
            <a:stCxn id="165" idx="6"/>
            <a:endCxn id="161" idx="3"/>
          </p:cNvCxnSpPr>
          <p:nvPr/>
        </p:nvCxnSpPr>
        <p:spPr>
          <a:xfrm rot="10800000" flipH="1">
            <a:off x="8107000" y="5854050"/>
            <a:ext cx="689700" cy="1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Shape 169"/>
          <p:cNvCxnSpPr>
            <a:stCxn id="150" idx="5"/>
            <a:endCxn id="161" idx="1"/>
          </p:cNvCxnSpPr>
          <p:nvPr/>
        </p:nvCxnSpPr>
        <p:spPr>
          <a:xfrm>
            <a:off x="7651870" y="4932291"/>
            <a:ext cx="1144800" cy="43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Shape 170"/>
          <p:cNvCxnSpPr>
            <a:stCxn id="144" idx="7"/>
            <a:endCxn id="156" idx="2"/>
          </p:cNvCxnSpPr>
          <p:nvPr/>
        </p:nvCxnSpPr>
        <p:spPr>
          <a:xfrm rot="10800000" flipH="1">
            <a:off x="4961095" y="2852987"/>
            <a:ext cx="1087200" cy="64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Shape 171"/>
          <p:cNvSpPr/>
          <p:nvPr/>
        </p:nvSpPr>
        <p:spPr>
          <a:xfrm>
            <a:off x="102725" y="2785550"/>
            <a:ext cx="1547100" cy="52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Caribbean Music</a:t>
            </a:r>
            <a:endParaRPr/>
          </a:p>
        </p:txBody>
      </p:sp>
      <p:cxnSp>
        <p:nvCxnSpPr>
          <p:cNvPr id="172" name="Shape 172"/>
          <p:cNvCxnSpPr>
            <a:stCxn id="171" idx="7"/>
            <a:endCxn id="142" idx="2"/>
          </p:cNvCxnSpPr>
          <p:nvPr/>
        </p:nvCxnSpPr>
        <p:spPr>
          <a:xfrm rot="10800000" flipH="1">
            <a:off x="1423257" y="2815583"/>
            <a:ext cx="553800" cy="4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Custom</PresentationFormat>
  <Paragraphs>126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Times New Roman</vt:lpstr>
      <vt:lpstr>Arial</vt:lpstr>
      <vt:lpstr>Century Gothic</vt:lpstr>
      <vt:lpstr>Continental Europe 16x9</vt:lpstr>
      <vt:lpstr>Young People of Slovakia</vt:lpstr>
      <vt:lpstr>Background &amp; Motivation</vt:lpstr>
      <vt:lpstr>Data Exploration</vt:lpstr>
      <vt:lpstr>Data Preprocessing</vt:lpstr>
      <vt:lpstr>Music Preferences</vt:lpstr>
      <vt:lpstr>DNN Classifier - Music</vt:lpstr>
      <vt:lpstr>Neural Network vs Ordinal</vt:lpstr>
      <vt:lpstr>Key Findings (Graph Analysis)</vt:lpstr>
      <vt:lpstr>The History of Reggae</vt:lpstr>
      <vt:lpstr>Phobias</vt:lpstr>
      <vt:lpstr>Glossophobia Fear of public speaking</vt:lpstr>
      <vt:lpstr>Cynophobia Fear of dogs</vt:lpstr>
      <vt:lpstr>Arachnophobia Fear of Spiders</vt:lpstr>
      <vt:lpstr>Ophidiophobia Fear of Snakes</vt:lpstr>
      <vt:lpstr>How did we do, Phobia wise?</vt:lpstr>
      <vt:lpstr>Future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Young People of Slovakia</dc:title>
  <cp:lastModifiedBy>Mike</cp:lastModifiedBy>
  <cp:revision>1</cp:revision>
  <dcterms:modified xsi:type="dcterms:W3CDTF">2018-06-17T05:46:46Z</dcterms:modified>
</cp:coreProperties>
</file>