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57" r:id="rId9"/>
    <p:sldId id="271" r:id="rId10"/>
    <p:sldId id="260" r:id="rId11"/>
    <p:sldId id="258" r:id="rId12"/>
    <p:sldId id="261" r:id="rId13"/>
    <p:sldId id="293" r:id="rId14"/>
    <p:sldId id="295" r:id="rId15"/>
    <p:sldId id="296" r:id="rId16"/>
    <p:sldId id="297" r:id="rId17"/>
    <p:sldId id="298" r:id="rId18"/>
    <p:sldId id="299" r:id="rId19"/>
    <p:sldId id="273" r:id="rId20"/>
    <p:sldId id="283" r:id="rId21"/>
    <p:sldId id="278" r:id="rId22"/>
    <p:sldId id="280" r:id="rId23"/>
    <p:sldId id="279" r:id="rId24"/>
    <p:sldId id="292" r:id="rId25"/>
    <p:sldId id="281" r:id="rId26"/>
    <p:sldId id="277" r:id="rId27"/>
    <p:sldId id="284" r:id="rId28"/>
    <p:sldId id="285" r:id="rId29"/>
    <p:sldId id="300" r:id="rId30"/>
    <p:sldId id="301" r:id="rId31"/>
    <p:sldId id="269" r:id="rId32"/>
    <p:sldId id="270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171B-9FB0-45E3-B694-58F73E8F2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F7DC3-02EE-4C3B-B5C6-173634B2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the Super Mario Bros Michael Mahoney and Nathan Shepherd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A0335-F56E-4F02-8CB7-D0F2D4FB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596584"/>
            <a:ext cx="292608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F43-735A-4D22-9514-3265C087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7C34-9EFA-428B-9330-C3F44783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/>
              <a:t>Video games relatively new compared to TV, radio</a:t>
            </a:r>
          </a:p>
          <a:p>
            <a:pPr lvl="1"/>
            <a:r>
              <a:rPr lang="en-US" sz="5100" dirty="0"/>
              <a:t>Still unexplored</a:t>
            </a:r>
          </a:p>
          <a:p>
            <a:r>
              <a:rPr lang="en-US" sz="5100" dirty="0"/>
              <a:t>There is no industry standard for the success of a game</a:t>
            </a:r>
          </a:p>
          <a:p>
            <a:r>
              <a:rPr lang="en-US" sz="5100" dirty="0"/>
              <a:t>Companies could use this data to observe research and market trends to</a:t>
            </a:r>
          </a:p>
          <a:p>
            <a:pPr lvl="1"/>
            <a:r>
              <a:rPr lang="en-US" sz="5100" dirty="0"/>
              <a:t>Optimize sales in certain areas</a:t>
            </a:r>
          </a:p>
          <a:p>
            <a:pPr lvl="1"/>
            <a:r>
              <a:rPr lang="en-US" sz="5100" dirty="0"/>
              <a:t>Predict genre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F61-D5EB-4A6E-B49C-20D93D6A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0314-1F81-41EC-BDC1-427AAA85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set from Kaggle</a:t>
            </a:r>
          </a:p>
          <a:p>
            <a:pPr lvl="1"/>
            <a:r>
              <a:rPr lang="en-US" sz="3600" dirty="0"/>
              <a:t>Combined web scrapes</a:t>
            </a:r>
          </a:p>
          <a:p>
            <a:pPr lvl="2"/>
            <a:r>
              <a:rPr lang="en-US" sz="3600" dirty="0" err="1"/>
              <a:t>VGChartz</a:t>
            </a:r>
            <a:endParaRPr lang="en-US" sz="3600" dirty="0"/>
          </a:p>
          <a:p>
            <a:pPr lvl="2"/>
            <a:r>
              <a:rPr lang="en-US" sz="3600" dirty="0"/>
              <a:t>Metacritic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749F9-D22D-4476-8076-A400A269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540482"/>
            <a:ext cx="3076575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3690F-BBD9-49DC-9A1E-1D6705D4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5213419"/>
            <a:ext cx="5124450" cy="11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3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8A6C-0876-406E-A16E-3207BFB3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917D-E306-4F64-B487-A7C074E6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Incomplete data caused 60% of the data to be dropped</a:t>
            </a:r>
          </a:p>
          <a:p>
            <a:r>
              <a:rPr lang="en-US" sz="2800" dirty="0"/>
              <a:t>Total observations we are using is 7191</a:t>
            </a:r>
          </a:p>
          <a:p>
            <a:r>
              <a:rPr lang="en-US" sz="2800" dirty="0"/>
              <a:t>Critic score and User score were not on the same scale</a:t>
            </a:r>
          </a:p>
          <a:p>
            <a:pPr lvl="1"/>
            <a:r>
              <a:rPr lang="en-US" sz="2800" dirty="0"/>
              <a:t>Convert User score to a 100 point scale by multiplying user score by 10</a:t>
            </a:r>
          </a:p>
        </p:txBody>
      </p:sp>
    </p:spTree>
    <p:extLst>
      <p:ext uri="{BB962C8B-B14F-4D97-AF65-F5344CB8AC3E}">
        <p14:creationId xmlns:p14="http://schemas.microsoft.com/office/powerpoint/2010/main" val="33701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4C0C-89CA-4C7E-9ED4-063C048F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FDF8C-E80F-4C13-A992-4ABD5410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453" y="1681128"/>
            <a:ext cx="5609580" cy="4835082"/>
          </a:xfrm>
        </p:spPr>
      </p:pic>
    </p:spTree>
    <p:extLst>
      <p:ext uri="{BB962C8B-B14F-4D97-AF65-F5344CB8AC3E}">
        <p14:creationId xmlns:p14="http://schemas.microsoft.com/office/powerpoint/2010/main" val="347096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F144-A5CC-4681-8649-744AF23B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Global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BEB3-7111-4E15-9D8D-AC44FBA9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Predicting using North American (NA) Sales</a:t>
            </a:r>
          </a:p>
          <a:p>
            <a:pPr lvl="1"/>
            <a:r>
              <a:rPr lang="en-US" sz="2800" dirty="0"/>
              <a:t>Critic Score</a:t>
            </a:r>
          </a:p>
          <a:p>
            <a:pPr lvl="1"/>
            <a:r>
              <a:rPr lang="en-US" sz="2800" dirty="0"/>
              <a:t>Platform</a:t>
            </a:r>
          </a:p>
          <a:p>
            <a:pPr lvl="1"/>
            <a:r>
              <a:rPr lang="en-US" sz="2800" dirty="0"/>
              <a:t>SVM Model</a:t>
            </a:r>
          </a:p>
          <a:p>
            <a:pPr lvl="2"/>
            <a:r>
              <a:rPr lang="en-US" sz="2800" dirty="0"/>
              <a:t>Gamma = 0.1</a:t>
            </a:r>
          </a:p>
          <a:p>
            <a:pPr lvl="2"/>
            <a:r>
              <a:rPr lang="en-US" sz="2800" dirty="0"/>
              <a:t>Cost =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B1F6AA-881D-48B6-8D8A-3283733F2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06016"/>
              </p:ext>
            </p:extLst>
          </p:nvPr>
        </p:nvGraphicFramePr>
        <p:xfrm>
          <a:off x="6009436" y="3253194"/>
          <a:ext cx="3676101" cy="1922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560">
                  <a:extLst>
                    <a:ext uri="{9D8B030D-6E8A-4147-A177-3AD203B41FA5}">
                      <a16:colId xmlns:a16="http://schemas.microsoft.com/office/drawing/2014/main" val="2434281294"/>
                    </a:ext>
                  </a:extLst>
                </a:gridCol>
                <a:gridCol w="1123677">
                  <a:extLst>
                    <a:ext uri="{9D8B030D-6E8A-4147-A177-3AD203B41FA5}">
                      <a16:colId xmlns:a16="http://schemas.microsoft.com/office/drawing/2014/main" val="700443156"/>
                    </a:ext>
                  </a:extLst>
                </a:gridCol>
                <a:gridCol w="733864">
                  <a:extLst>
                    <a:ext uri="{9D8B030D-6E8A-4147-A177-3AD203B41FA5}">
                      <a16:colId xmlns:a16="http://schemas.microsoft.com/office/drawing/2014/main" val="4164699992"/>
                    </a:ext>
                  </a:extLst>
                </a:gridCol>
              </a:tblGrid>
              <a:tr h="474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NA Sales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359688"/>
                  </a:ext>
                </a:extLst>
              </a:tr>
              <a:tr h="972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2017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75944"/>
                  </a:ext>
                </a:extLst>
              </a:tr>
              <a:tr h="474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0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4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AE3-9E2A-4649-A59A-ED9A0D7F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Global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E62E-9374-4710-B8EC-2DF763AC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Predicting using European (EU) Sales</a:t>
            </a:r>
          </a:p>
          <a:p>
            <a:pPr lvl="1"/>
            <a:r>
              <a:rPr lang="en-US" sz="2800" dirty="0"/>
              <a:t>Critic Score</a:t>
            </a:r>
          </a:p>
          <a:p>
            <a:pPr lvl="1"/>
            <a:r>
              <a:rPr lang="en-US" sz="2800" dirty="0"/>
              <a:t>Platform</a:t>
            </a:r>
          </a:p>
          <a:p>
            <a:pPr lvl="1"/>
            <a:r>
              <a:rPr lang="en-US" sz="2800" dirty="0"/>
              <a:t>SVM Model</a:t>
            </a:r>
          </a:p>
          <a:p>
            <a:pPr lvl="2"/>
            <a:r>
              <a:rPr lang="en-US" sz="2800" dirty="0"/>
              <a:t>Gamma = 0.1</a:t>
            </a:r>
          </a:p>
          <a:p>
            <a:pPr lvl="2"/>
            <a:r>
              <a:rPr lang="en-US" sz="2800" dirty="0"/>
              <a:t>Cost = 1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5D86D-8144-464B-BA5E-199C170AE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9814"/>
              </p:ext>
            </p:extLst>
          </p:nvPr>
        </p:nvGraphicFramePr>
        <p:xfrm>
          <a:off x="6096000" y="3287788"/>
          <a:ext cx="3769909" cy="2038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205">
                  <a:extLst>
                    <a:ext uri="{9D8B030D-6E8A-4147-A177-3AD203B41FA5}">
                      <a16:colId xmlns:a16="http://schemas.microsoft.com/office/drawing/2014/main" val="2265737821"/>
                    </a:ext>
                  </a:extLst>
                </a:gridCol>
                <a:gridCol w="1205716">
                  <a:extLst>
                    <a:ext uri="{9D8B030D-6E8A-4147-A177-3AD203B41FA5}">
                      <a16:colId xmlns:a16="http://schemas.microsoft.com/office/drawing/2014/main" val="1113064620"/>
                    </a:ext>
                  </a:extLst>
                </a:gridCol>
                <a:gridCol w="781988">
                  <a:extLst>
                    <a:ext uri="{9D8B030D-6E8A-4147-A177-3AD203B41FA5}">
                      <a16:colId xmlns:a16="http://schemas.microsoft.com/office/drawing/2014/main" val="1304205477"/>
                    </a:ext>
                  </a:extLst>
                </a:gridCol>
              </a:tblGrid>
              <a:tr h="67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EU Sales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016653"/>
                  </a:ext>
                </a:extLst>
              </a:tr>
              <a:tr h="67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2110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208087"/>
                  </a:ext>
                </a:extLst>
              </a:tr>
              <a:tr h="67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67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86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1EF5-EC82-4245-8933-181E17B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Global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0BDE-4C76-4F28-BE16-E8B49388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Predicting using Japan (JP) Sales</a:t>
            </a:r>
          </a:p>
          <a:p>
            <a:pPr lvl="1"/>
            <a:r>
              <a:rPr lang="en-US" sz="2800" dirty="0"/>
              <a:t>Critic Score</a:t>
            </a:r>
          </a:p>
          <a:p>
            <a:pPr lvl="1"/>
            <a:r>
              <a:rPr lang="en-US" sz="2800" dirty="0"/>
              <a:t>Platform</a:t>
            </a:r>
          </a:p>
          <a:p>
            <a:pPr lvl="1"/>
            <a:r>
              <a:rPr lang="en-US" sz="2800" dirty="0"/>
              <a:t>SVM Model</a:t>
            </a:r>
          </a:p>
          <a:p>
            <a:pPr lvl="2"/>
            <a:r>
              <a:rPr lang="en-US" sz="2800" dirty="0"/>
              <a:t>Gamma = 0.1</a:t>
            </a:r>
          </a:p>
          <a:p>
            <a:pPr lvl="2"/>
            <a:r>
              <a:rPr lang="en-US" sz="2800" dirty="0"/>
              <a:t>Cost = 1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8F158D-AF64-4B3F-88CD-2AFF263E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70675"/>
              </p:ext>
            </p:extLst>
          </p:nvPr>
        </p:nvGraphicFramePr>
        <p:xfrm>
          <a:off x="5996126" y="3315338"/>
          <a:ext cx="3645022" cy="186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363">
                  <a:extLst>
                    <a:ext uri="{9D8B030D-6E8A-4147-A177-3AD203B41FA5}">
                      <a16:colId xmlns:a16="http://schemas.microsoft.com/office/drawing/2014/main" val="3868926805"/>
                    </a:ext>
                  </a:extLst>
                </a:gridCol>
                <a:gridCol w="1121415">
                  <a:extLst>
                    <a:ext uri="{9D8B030D-6E8A-4147-A177-3AD203B41FA5}">
                      <a16:colId xmlns:a16="http://schemas.microsoft.com/office/drawing/2014/main" val="1954675501"/>
                    </a:ext>
                  </a:extLst>
                </a:gridCol>
                <a:gridCol w="859244">
                  <a:extLst>
                    <a:ext uri="{9D8B030D-6E8A-4147-A177-3AD203B41FA5}">
                      <a16:colId xmlns:a16="http://schemas.microsoft.com/office/drawing/2014/main" val="230785789"/>
                    </a:ext>
                  </a:extLst>
                </a:gridCol>
              </a:tblGrid>
              <a:tr h="459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JP Sales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035608"/>
                  </a:ext>
                </a:extLst>
              </a:tr>
              <a:tr h="94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2109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539171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071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2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C08B-2342-4FAC-A13E-F241BF54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Global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4F47-09F3-432A-85DA-D4F815EA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Predicting using Other (????) Sales</a:t>
            </a:r>
          </a:p>
          <a:p>
            <a:pPr lvl="1"/>
            <a:r>
              <a:rPr lang="en-US" sz="2800" dirty="0"/>
              <a:t>Critic Score</a:t>
            </a:r>
          </a:p>
          <a:p>
            <a:pPr lvl="1"/>
            <a:r>
              <a:rPr lang="en-US" sz="2800" dirty="0"/>
              <a:t>Platform</a:t>
            </a:r>
          </a:p>
          <a:p>
            <a:pPr lvl="1"/>
            <a:r>
              <a:rPr lang="en-US" sz="2800" dirty="0"/>
              <a:t>SVM Model</a:t>
            </a:r>
          </a:p>
          <a:p>
            <a:pPr lvl="2"/>
            <a:r>
              <a:rPr lang="en-US" sz="2800" dirty="0"/>
              <a:t>Gamma = 0.1</a:t>
            </a:r>
          </a:p>
          <a:p>
            <a:pPr lvl="2"/>
            <a:r>
              <a:rPr lang="en-US" sz="2800" dirty="0"/>
              <a:t>Cost = 1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54F0A-BAE2-4B04-B857-E04857B23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14805"/>
              </p:ext>
            </p:extLst>
          </p:nvPr>
        </p:nvGraphicFramePr>
        <p:xfrm>
          <a:off x="6094411" y="3030159"/>
          <a:ext cx="4070042" cy="198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975">
                  <a:extLst>
                    <a:ext uri="{9D8B030D-6E8A-4147-A177-3AD203B41FA5}">
                      <a16:colId xmlns:a16="http://schemas.microsoft.com/office/drawing/2014/main" val="1487108555"/>
                    </a:ext>
                  </a:extLst>
                </a:gridCol>
                <a:gridCol w="1063229">
                  <a:extLst>
                    <a:ext uri="{9D8B030D-6E8A-4147-A177-3AD203B41FA5}">
                      <a16:colId xmlns:a16="http://schemas.microsoft.com/office/drawing/2014/main" val="465551347"/>
                    </a:ext>
                  </a:extLst>
                </a:gridCol>
                <a:gridCol w="975838">
                  <a:extLst>
                    <a:ext uri="{9D8B030D-6E8A-4147-A177-3AD203B41FA5}">
                      <a16:colId xmlns:a16="http://schemas.microsoft.com/office/drawing/2014/main" val="1703948702"/>
                    </a:ext>
                  </a:extLst>
                </a:gridCol>
              </a:tblGrid>
              <a:tr h="7619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Other Sales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225760"/>
                  </a:ext>
                </a:extLst>
              </a:tr>
              <a:tr h="7619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2107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151768"/>
                  </a:ext>
                </a:extLst>
              </a:tr>
              <a:tr h="372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74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7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6E2C-46A1-4D53-BC4F-8FA0425B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NA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12E2-A9E9-4CBD-AB29-664F9FF2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Critic Score</a:t>
            </a:r>
          </a:p>
          <a:p>
            <a:r>
              <a:rPr lang="en-US" sz="3200" dirty="0"/>
              <a:t>Platform</a:t>
            </a:r>
          </a:p>
          <a:p>
            <a:r>
              <a:rPr lang="en-US" sz="3200" dirty="0"/>
              <a:t>SVM Model</a:t>
            </a:r>
          </a:p>
          <a:p>
            <a:pPr lvl="1"/>
            <a:r>
              <a:rPr lang="en-US" sz="3000" dirty="0"/>
              <a:t>Gamma = 0.1</a:t>
            </a:r>
          </a:p>
          <a:p>
            <a:pPr lvl="1"/>
            <a:r>
              <a:rPr lang="en-US" sz="3000" dirty="0"/>
              <a:t>Cost = 1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5D215F-DA18-466A-99CF-827CBC3D4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26989"/>
              </p:ext>
            </p:extLst>
          </p:nvPr>
        </p:nvGraphicFramePr>
        <p:xfrm>
          <a:off x="5932317" y="2636535"/>
          <a:ext cx="4534456" cy="2283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4334">
                  <a:extLst>
                    <a:ext uri="{9D8B030D-6E8A-4147-A177-3AD203B41FA5}">
                      <a16:colId xmlns:a16="http://schemas.microsoft.com/office/drawing/2014/main" val="867477120"/>
                    </a:ext>
                  </a:extLst>
                </a:gridCol>
                <a:gridCol w="984073">
                  <a:extLst>
                    <a:ext uri="{9D8B030D-6E8A-4147-A177-3AD203B41FA5}">
                      <a16:colId xmlns:a16="http://schemas.microsoft.com/office/drawing/2014/main" val="3982568527"/>
                    </a:ext>
                  </a:extLst>
                </a:gridCol>
                <a:gridCol w="656049">
                  <a:extLst>
                    <a:ext uri="{9D8B030D-6E8A-4147-A177-3AD203B41FA5}">
                      <a16:colId xmlns:a16="http://schemas.microsoft.com/office/drawing/2014/main" val="4090688103"/>
                    </a:ext>
                  </a:extLst>
                </a:gridCol>
              </a:tblGrid>
              <a:tr h="913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Predicting NA Sales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0078855"/>
                  </a:ext>
                </a:extLst>
              </a:tr>
              <a:tr h="913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2110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145413"/>
                  </a:ext>
                </a:extLst>
              </a:tr>
              <a:tr h="446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83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86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30D3-B987-4930-8BF6-9B5E8B5E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215864-0545-44FD-9562-F72DB57B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78"/>
            <a:ext cx="12192000" cy="6848426"/>
          </a:xfrm>
        </p:spPr>
      </p:pic>
    </p:spTree>
    <p:extLst>
      <p:ext uri="{BB962C8B-B14F-4D97-AF65-F5344CB8AC3E}">
        <p14:creationId xmlns:p14="http://schemas.microsoft.com/office/powerpoint/2010/main" val="138074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0E19-95DF-4A12-902A-D7866D1C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 game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5DD1-3BA6-4701-8F7F-F0352827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1972 Atari released pong</a:t>
            </a:r>
          </a:p>
          <a:p>
            <a:r>
              <a:rPr lang="en-US" sz="3600" dirty="0"/>
              <a:t>1983 Nintendo NES</a:t>
            </a:r>
          </a:p>
          <a:p>
            <a:r>
              <a:rPr lang="en-US" sz="3600" dirty="0"/>
              <a:t>1994 Sony </a:t>
            </a:r>
            <a:r>
              <a:rPr lang="en-US" sz="3600" dirty="0" err="1"/>
              <a:t>Playstation</a:t>
            </a:r>
            <a:endParaRPr lang="en-US" sz="3600" dirty="0"/>
          </a:p>
          <a:p>
            <a:r>
              <a:rPr lang="en-US" sz="3600" dirty="0"/>
              <a:t>2001 Microsoft Xbox</a:t>
            </a:r>
          </a:p>
          <a:p>
            <a:r>
              <a:rPr lang="en-US" sz="3600" dirty="0"/>
              <a:t>2006 Nintendo Wii</a:t>
            </a:r>
          </a:p>
        </p:txBody>
      </p:sp>
    </p:spTree>
    <p:extLst>
      <p:ext uri="{BB962C8B-B14F-4D97-AF65-F5344CB8AC3E}">
        <p14:creationId xmlns:p14="http://schemas.microsoft.com/office/powerpoint/2010/main" val="54863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3676-ACFC-4DA9-BAE1-E0E346D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4DF02-27C2-4495-BF38-D76B4A1D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68" y="0"/>
            <a:ext cx="11934264" cy="6858000"/>
          </a:xfrm>
        </p:spPr>
      </p:pic>
    </p:spTree>
    <p:extLst>
      <p:ext uri="{BB962C8B-B14F-4D97-AF65-F5344CB8AC3E}">
        <p14:creationId xmlns:p14="http://schemas.microsoft.com/office/powerpoint/2010/main" val="214180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C6A2-3755-4D55-A2AC-8E5C4427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12B29-0BFC-4E56-90F9-8ECC7E2B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170" y="-16611"/>
            <a:ext cx="6147660" cy="687461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1C51A5-82AC-42A5-8E9A-932137554C96}"/>
              </a:ext>
            </a:extLst>
          </p:cNvPr>
          <p:cNvSpPr txBox="1"/>
          <p:nvPr/>
        </p:nvSpPr>
        <p:spPr>
          <a:xfrm>
            <a:off x="8371643" y="0"/>
            <a:ext cx="6912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62566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97A-29CA-4568-A713-57D7029C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B89A2-9F27-4E04-9508-948D98674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575" y="-17756"/>
            <a:ext cx="4644849" cy="68819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28804-C8A9-41C2-8C94-1D2B54C8F004}"/>
              </a:ext>
            </a:extLst>
          </p:cNvPr>
          <p:cNvSpPr txBox="1"/>
          <p:nvPr/>
        </p:nvSpPr>
        <p:spPr>
          <a:xfrm>
            <a:off x="7643673" y="-17756"/>
            <a:ext cx="6912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23794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DB00-37F1-4274-8709-2DC1710B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8EFB8-3074-4BCC-8580-4ABC9366F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347" y="0"/>
            <a:ext cx="5085305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26FD3-0FA1-454E-A26D-D55ADB3AC6FA}"/>
              </a:ext>
            </a:extLst>
          </p:cNvPr>
          <p:cNvSpPr txBox="1"/>
          <p:nvPr/>
        </p:nvSpPr>
        <p:spPr>
          <a:xfrm>
            <a:off x="7856737" y="0"/>
            <a:ext cx="6912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74995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6C1-F2C9-4653-A0DC-F2642B3F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29DD5-71FA-4F99-AFEA-29F69BF4C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65" y="0"/>
            <a:ext cx="10237693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4C514-7F67-48A9-8190-972740A7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229" y="921400"/>
            <a:ext cx="1133570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7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BBDD-5089-413B-9456-9CA1B67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F167C-1510-48F4-9183-CBABC0548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76" y="0"/>
            <a:ext cx="10962071" cy="6858000"/>
          </a:xfrm>
        </p:spPr>
      </p:pic>
    </p:spTree>
    <p:extLst>
      <p:ext uri="{BB962C8B-B14F-4D97-AF65-F5344CB8AC3E}">
        <p14:creationId xmlns:p14="http://schemas.microsoft.com/office/powerpoint/2010/main" val="257372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DD53-343F-4EC2-B7F1-123C5705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B958F-925A-43E3-9289-489EACCCA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-2913"/>
            <a:ext cx="11220450" cy="686091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F82E02-1D03-4D47-ABB0-1F87046CF46E}"/>
              </a:ext>
            </a:extLst>
          </p:cNvPr>
          <p:cNvSpPr/>
          <p:nvPr/>
        </p:nvSpPr>
        <p:spPr>
          <a:xfrm>
            <a:off x="2894120" y="17756"/>
            <a:ext cx="1242874" cy="3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A4A6-C834-4E2D-BDEC-BCEB8787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BB530-EDB2-4FB3-AD64-FEEF773A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" y="-554"/>
            <a:ext cx="11210925" cy="685855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7FDF7C-D2C8-4DF8-8C5A-E423BE88BDC9}"/>
              </a:ext>
            </a:extLst>
          </p:cNvPr>
          <p:cNvSpPr/>
          <p:nvPr/>
        </p:nvSpPr>
        <p:spPr>
          <a:xfrm>
            <a:off x="2938509" y="62144"/>
            <a:ext cx="1233996" cy="390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5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1086-EBEA-46C0-8739-7F690CB0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58F4C-E0C0-4577-A2B3-0CB9DE9AC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8" y="-1096"/>
            <a:ext cx="9223947" cy="6859096"/>
          </a:xfrm>
        </p:spPr>
      </p:pic>
    </p:spTree>
    <p:extLst>
      <p:ext uri="{BB962C8B-B14F-4D97-AF65-F5344CB8AC3E}">
        <p14:creationId xmlns:p14="http://schemas.microsoft.com/office/powerpoint/2010/main" val="885568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F26B-4D75-48DA-9895-9B4B9BD2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098B-C127-4259-B34A-A2096971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Only includes what publishers want us to know</a:t>
            </a:r>
          </a:p>
          <a:p>
            <a:r>
              <a:rPr lang="en-US" sz="2800" dirty="0"/>
              <a:t>Omissions including the very popular Nintendo 64</a:t>
            </a:r>
          </a:p>
          <a:p>
            <a:r>
              <a:rPr lang="en-US" sz="2800" dirty="0"/>
              <a:t>Variables that should have been included</a:t>
            </a:r>
          </a:p>
          <a:p>
            <a:pPr lvl="1"/>
            <a:r>
              <a:rPr lang="en-US" sz="2800" dirty="0"/>
              <a:t>Rate of sale by month</a:t>
            </a:r>
          </a:p>
          <a:p>
            <a:pPr lvl="1"/>
            <a:r>
              <a:rPr lang="en-US" sz="2800" dirty="0"/>
              <a:t>Bundle</a:t>
            </a:r>
          </a:p>
          <a:p>
            <a:pPr lvl="1"/>
            <a:r>
              <a:rPr lang="en-US" sz="2800" dirty="0"/>
              <a:t>Multiplayer</a:t>
            </a:r>
          </a:p>
          <a:p>
            <a:pPr lvl="1"/>
            <a:r>
              <a:rPr lang="en-US" sz="2800" dirty="0"/>
              <a:t>Franchise</a:t>
            </a:r>
          </a:p>
        </p:txBody>
      </p:sp>
    </p:spTree>
    <p:extLst>
      <p:ext uri="{BB962C8B-B14F-4D97-AF65-F5344CB8AC3E}">
        <p14:creationId xmlns:p14="http://schemas.microsoft.com/office/powerpoint/2010/main" val="9958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3BAF-F3DD-46BC-B85F-192397AB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EB981-5895-4B14-8D8D-FCFD75412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359" y="139801"/>
            <a:ext cx="4499342" cy="6396830"/>
          </a:xfrm>
        </p:spPr>
      </p:pic>
    </p:spTree>
    <p:extLst>
      <p:ext uri="{BB962C8B-B14F-4D97-AF65-F5344CB8AC3E}">
        <p14:creationId xmlns:p14="http://schemas.microsoft.com/office/powerpoint/2010/main" val="2258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5346-652D-4F35-803D-019F537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Words of 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7ACE-1934-4981-82BC-6795C418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“If you assume any rate of improvement at all, the games will become indistinguishable from reality.”</a:t>
            </a:r>
          </a:p>
        </p:txBody>
      </p:sp>
    </p:spTree>
    <p:extLst>
      <p:ext uri="{BB962C8B-B14F-4D97-AF65-F5344CB8AC3E}">
        <p14:creationId xmlns:p14="http://schemas.microsoft.com/office/powerpoint/2010/main" val="3498302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76D1-84B3-4E04-9606-56FF4C98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C1DC-631D-4A3D-BD24-601BAD8C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???????????? ???????????? ???????????? ???????????? ???????????? ???????????? ???????????? ???????????? ???????????? ???????????? ???????????? ???????????? ???????????? ???????????? ???????????? ???????????? ???????????? ???????????? ???????????? ????????????         QUESTIONS          ???????????? ???????????? ???????????? ???????????? ???????????? ???????????? ???????????? ???????????? ???????????? ???????????? ???????????? ???????????? ???????????? ???????????? ???????????? ???????????? ???????????? ???????????? ???????????? ???????????? ???????????? ???????????? ???????????? ???????????? ???????????? ????????????</a:t>
            </a:r>
          </a:p>
        </p:txBody>
      </p:sp>
    </p:spTree>
    <p:extLst>
      <p:ext uri="{BB962C8B-B14F-4D97-AF65-F5344CB8AC3E}">
        <p14:creationId xmlns:p14="http://schemas.microsoft.com/office/powerpoint/2010/main" val="1185429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E77E-5EC9-472D-9200-58FD7B68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and Cites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6BDA-D73A-437C-BF0A-6BD39D73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Kendall Gillies. (2017). Video Game Sales and Ratings [Data File]. Retrieved from https://www.kaggle.com/kendallgillies/video-game-sales-and-ratings</a:t>
            </a:r>
          </a:p>
          <a:p>
            <a:r>
              <a:rPr lang="en-US" dirty="0"/>
              <a:t>Methodology. (</a:t>
            </a:r>
            <a:r>
              <a:rPr lang="en-US" dirty="0" err="1"/>
              <a:t>n.d.</a:t>
            </a:r>
            <a:r>
              <a:rPr lang="en-US" dirty="0"/>
              <a:t>). Retrieved January 15, 2018, from http://www.vgchartz.com/methodology.php</a:t>
            </a:r>
          </a:p>
          <a:p>
            <a:r>
              <a:rPr lang="en-US" dirty="0"/>
              <a:t>Metacritic. (2018, January 8). Retrieved January 15, 2018, from https://en.wikipedia.org/wiki/Metacritic</a:t>
            </a:r>
          </a:p>
          <a:p>
            <a:r>
              <a:rPr lang="en-US" dirty="0"/>
              <a:t>VG </a:t>
            </a:r>
            <a:r>
              <a:rPr lang="en-US" dirty="0" err="1"/>
              <a:t>Chartz</a:t>
            </a:r>
            <a:r>
              <a:rPr lang="en-US" dirty="0"/>
              <a:t>. (2017, December 29). Retrieved January 215 2018, from https://en.wikipedia.org/wiki/VG_Chartz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9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080E-0B1A-4044-9B46-AE996A2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and Cites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839B-F857-4420-A796-F3019067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http://www.history.com/topics/history-of-video-games</a:t>
            </a:r>
          </a:p>
          <a:p>
            <a:r>
              <a:rPr lang="en-US" dirty="0"/>
              <a:t>https://www.atari.com/history/1972-1984-0</a:t>
            </a:r>
          </a:p>
          <a:p>
            <a:r>
              <a:rPr lang="en-US" dirty="0"/>
              <a:t>https://www.nintendo.com/corp/history.jsp</a:t>
            </a:r>
          </a:p>
          <a:p>
            <a:r>
              <a:rPr lang="en-US" dirty="0"/>
              <a:t>http://www.computinghistory.org.uk/det/4032/Sony-Playstation/</a:t>
            </a:r>
          </a:p>
          <a:p>
            <a:r>
              <a:rPr lang="en-US" dirty="0"/>
              <a:t>https://www.digitaltrends.com/gaming/the-history-of-the-xbox/</a:t>
            </a:r>
          </a:p>
          <a:p>
            <a:r>
              <a:rPr lang="en-US" dirty="0"/>
              <a:t>http://www.businessinsider.com/pidgeys-law-bill-aims-to-force-removal-of-pokestops-in-pokemon-go-2016-8</a:t>
            </a:r>
          </a:p>
          <a:p>
            <a:r>
              <a:rPr lang="en-US" dirty="0"/>
              <a:t>http://www.guinnessworldrecords.com/news/2013/10/confirmed-grand-theft-auto-breaks-six-sales-world-records-51900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5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52FD-0765-4520-99AC-C4862F3E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AF653-DF77-46E0-A907-94D46048A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321" y="836948"/>
            <a:ext cx="9216182" cy="5184103"/>
          </a:xfrm>
        </p:spPr>
      </p:pic>
    </p:spTree>
    <p:extLst>
      <p:ext uri="{BB962C8B-B14F-4D97-AF65-F5344CB8AC3E}">
        <p14:creationId xmlns:p14="http://schemas.microsoft.com/office/powerpoint/2010/main" val="20639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D889-9D5A-4D0F-B4EF-66A6DAC0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EF59F-740E-4AFD-B8CF-3E34062C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396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4041-C072-4E99-81D2-AB1BACED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86184-3E48-432A-9DF9-8F274FF30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946" y="2455903"/>
            <a:ext cx="2565146" cy="25651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14667-8308-43E6-B395-3B8ECD35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27" y="2389634"/>
            <a:ext cx="3714612" cy="26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3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1790-34F8-494C-B8FF-E8E1CBDA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September 17, 2013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BC6A7-F3AE-493B-8898-6DEC7260C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884" y="1756667"/>
            <a:ext cx="8731056" cy="4906022"/>
          </a:xfrm>
        </p:spPr>
      </p:pic>
    </p:spTree>
    <p:extLst>
      <p:ext uri="{BB962C8B-B14F-4D97-AF65-F5344CB8AC3E}">
        <p14:creationId xmlns:p14="http://schemas.microsoft.com/office/powerpoint/2010/main" val="41740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181A-A25D-4733-BA26-DC26C0D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03A5-3D16-4414-A186-EB97F4BB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Are there any interesting trends that have shaped games and sales over the years?</a:t>
            </a:r>
          </a:p>
          <a:p>
            <a:pPr lvl="0"/>
            <a:r>
              <a:rPr lang="en-US" dirty="0"/>
              <a:t>Can any variables predict whether a game will be a success or not?</a:t>
            </a:r>
          </a:p>
          <a:p>
            <a:pPr lvl="0"/>
            <a:r>
              <a:rPr lang="en-US" dirty="0"/>
              <a:t>Is there a way to determine the best possible genre for a certain geographic area? </a:t>
            </a:r>
          </a:p>
          <a:p>
            <a:pPr lvl="0"/>
            <a:r>
              <a:rPr lang="en-US" dirty="0"/>
              <a:t>What kind of trends can we find in the customer buying habits?</a:t>
            </a:r>
          </a:p>
        </p:txBody>
      </p:sp>
    </p:spTree>
    <p:extLst>
      <p:ext uri="{BB962C8B-B14F-4D97-AF65-F5344CB8AC3E}">
        <p14:creationId xmlns:p14="http://schemas.microsoft.com/office/powerpoint/2010/main" val="304884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1BBA-6FD8-47AB-BC9C-0F8FEF98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62C8-3BF5-4651-804E-FBCECA8C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Null: Success of the game can not be predicted (Sales)</a:t>
            </a:r>
          </a:p>
          <a:p>
            <a:r>
              <a:rPr lang="en-US" dirty="0"/>
              <a:t>Alternative: We accurately predict the success of a game </a:t>
            </a:r>
          </a:p>
          <a:p>
            <a:r>
              <a:rPr lang="en-US" dirty="0"/>
              <a:t>Null: We can not segment sales by geographic area</a:t>
            </a:r>
          </a:p>
          <a:p>
            <a:r>
              <a:rPr lang="en-US" dirty="0"/>
              <a:t>Alternate: We can segment sales by geographic area</a:t>
            </a:r>
          </a:p>
        </p:txBody>
      </p:sp>
    </p:spTree>
    <p:extLst>
      <p:ext uri="{BB962C8B-B14F-4D97-AF65-F5344CB8AC3E}">
        <p14:creationId xmlns:p14="http://schemas.microsoft.com/office/powerpoint/2010/main" val="2959818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2448</TotalTime>
  <Words>692</Words>
  <Application>Microsoft Office PowerPoint</Application>
  <PresentationFormat>Widescreen</PresentationFormat>
  <Paragraphs>145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Tw Cen MT</vt:lpstr>
      <vt:lpstr>Circuit</vt:lpstr>
      <vt:lpstr>Video Games</vt:lpstr>
      <vt:lpstr>Video game Timeline</vt:lpstr>
      <vt:lpstr>PowerPoint Presentation</vt:lpstr>
      <vt:lpstr>PowerPoint Presentation</vt:lpstr>
      <vt:lpstr>PowerPoint Presentation</vt:lpstr>
      <vt:lpstr>PowerPoint Presentation</vt:lpstr>
      <vt:lpstr>September 17, 2013</vt:lpstr>
      <vt:lpstr>Questions</vt:lpstr>
      <vt:lpstr>Hypothesis</vt:lpstr>
      <vt:lpstr>Problem Statement and Background</vt:lpstr>
      <vt:lpstr>Data</vt:lpstr>
      <vt:lpstr>Data and Preprocessing</vt:lpstr>
      <vt:lpstr>Exploratory Analysis</vt:lpstr>
      <vt:lpstr>Predicting Global Success</vt:lpstr>
      <vt:lpstr>Predicting Global Success</vt:lpstr>
      <vt:lpstr>Predicting Global Success</vt:lpstr>
      <vt:lpstr>Predicting Global Success</vt:lpstr>
      <vt:lpstr>Predicting NA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Problems</vt:lpstr>
      <vt:lpstr>Words of Wisdom</vt:lpstr>
      <vt:lpstr>PowerPoint Presentation</vt:lpstr>
      <vt:lpstr>References and Cites</vt:lpstr>
      <vt:lpstr>References and Cites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</dc:title>
  <dc:creator>Nathan</dc:creator>
  <cp:lastModifiedBy>Nathan</cp:lastModifiedBy>
  <cp:revision>53</cp:revision>
  <dcterms:created xsi:type="dcterms:W3CDTF">2018-01-17T06:07:02Z</dcterms:created>
  <dcterms:modified xsi:type="dcterms:W3CDTF">2018-01-30T04:04:57Z</dcterms:modified>
</cp:coreProperties>
</file>