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24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20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9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66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241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95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45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86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412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4639-AF01-3706-EAB8-3CB24A6EA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osvjetljenje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54D8-C091-BAB9-D796-6954B067B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Jakov Biškup</a:t>
            </a:r>
          </a:p>
        </p:txBody>
      </p:sp>
    </p:spTree>
    <p:extLst>
      <p:ext uri="{BB962C8B-B14F-4D97-AF65-F5344CB8AC3E}">
        <p14:creationId xmlns:p14="http://schemas.microsoft.com/office/powerpoint/2010/main" val="36418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274-2015-6142-3EB1-93F7770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PBR – </a:t>
            </a:r>
            <a:r>
              <a:rPr lang="hr-HR" dirty="0" err="1"/>
              <a:t>Physics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rendering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B38B-3797-5896-22F2-CA5906E8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renderiranje na bazi fizike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tri vrste svijetlosti: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/>
              <a:t>difuzna svjetlost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 err="1"/>
              <a:t>spekularni</a:t>
            </a:r>
            <a:r>
              <a:rPr lang="hr-HR" sz="2000" dirty="0"/>
              <a:t> odsjaj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 err="1"/>
              <a:t>ambientalna</a:t>
            </a:r>
            <a:r>
              <a:rPr lang="hr-HR" sz="2000" dirty="0"/>
              <a:t> svijetlost</a:t>
            </a:r>
          </a:p>
        </p:txBody>
      </p:sp>
      <p:pic>
        <p:nvPicPr>
          <p:cNvPr id="5" name="Picture 4" descr="A screenshot of a red sphere&#10;&#10;AI-generated content may be incorrect.">
            <a:extLst>
              <a:ext uri="{FF2B5EF4-FFF2-40B4-BE49-F238E27FC236}">
                <a16:creationId xmlns:a16="http://schemas.microsoft.com/office/drawing/2014/main" id="{A183184A-E762-70B7-CA42-B17A819A8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67" y="2031020"/>
            <a:ext cx="5844459" cy="36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7E0D-5697-170E-70B7-BD181374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Difuzna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FBE1-6662-24CB-ACE1-C692C782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grubi materijali imaju većinom difuzne površine</a:t>
            </a:r>
          </a:p>
        </p:txBody>
      </p:sp>
      <p:pic>
        <p:nvPicPr>
          <p:cNvPr id="5" name="Picture 4" descr="A diagram of a ray of light&#10;&#10;AI-generated content may be incorrect.">
            <a:extLst>
              <a:ext uri="{FF2B5EF4-FFF2-40B4-BE49-F238E27FC236}">
                <a16:creationId xmlns:a16="http://schemas.microsoft.com/office/drawing/2014/main" id="{3B898AA9-BDD8-A717-47B3-E698252F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5" y="2470835"/>
            <a:ext cx="10150945" cy="3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8FBB-A087-D052-A7F4-81AD67F6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Spekularni</a:t>
            </a:r>
            <a:r>
              <a:rPr lang="hr-HR" dirty="0"/>
              <a:t> odsjaj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4C1865-E10C-B9D1-F7D4-38AF12B7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sjajni/glatki materijali imaju većinom </a:t>
            </a:r>
            <a:r>
              <a:rPr lang="hr-HR" sz="2400" dirty="0" err="1"/>
              <a:t>spekularni</a:t>
            </a:r>
            <a:r>
              <a:rPr lang="hr-HR" sz="2400" dirty="0"/>
              <a:t> odsjaj</a:t>
            </a:r>
          </a:p>
        </p:txBody>
      </p:sp>
      <p:pic>
        <p:nvPicPr>
          <p:cNvPr id="8" name="Content Placeholder 4" descr="A diagram of a shiny surface&#10;&#10;AI-generated content may be incorrect.">
            <a:extLst>
              <a:ext uri="{FF2B5EF4-FFF2-40B4-BE49-F238E27FC236}">
                <a16:creationId xmlns:a16="http://schemas.microsoft.com/office/drawing/2014/main" id="{B6BEB89A-C4C9-9176-4A38-EB651409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2" y="3252027"/>
            <a:ext cx="3181485" cy="1450757"/>
          </a:xfrm>
          <a:prstGeom prst="rect">
            <a:avLst/>
          </a:prstGeom>
        </p:spPr>
      </p:pic>
      <p:pic>
        <p:nvPicPr>
          <p:cNvPr id="10" name="Picture 9" descr="Several round objects with a white background&#10;&#10;AI-generated content may be incorrect.">
            <a:extLst>
              <a:ext uri="{FF2B5EF4-FFF2-40B4-BE49-F238E27FC236}">
                <a16:creationId xmlns:a16="http://schemas.microsoft.com/office/drawing/2014/main" id="{28C43ECB-8486-A87C-DA9F-1B52678BA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35" y="2390097"/>
            <a:ext cx="6824045" cy="356415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62C2991-86B4-144A-D2E5-EE829715BD78}"/>
              </a:ext>
            </a:extLst>
          </p:cNvPr>
          <p:cNvSpPr/>
          <p:nvPr/>
        </p:nvSpPr>
        <p:spPr>
          <a:xfrm>
            <a:off x="7946136" y="3565925"/>
            <a:ext cx="850392" cy="822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579927-3E61-983D-FE67-8B0D57EB3A32}"/>
              </a:ext>
            </a:extLst>
          </p:cNvPr>
          <p:cNvSpPr/>
          <p:nvPr/>
        </p:nvSpPr>
        <p:spPr>
          <a:xfrm>
            <a:off x="10244328" y="3565925"/>
            <a:ext cx="850392" cy="822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907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DB8-D24B-A5E1-8FD6-479204C0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Ambijentalna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9985-672E-2466-3448-B42C0DF6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predstavlja svijetlost koja ne dolazi direktno iz izvora svijetlosti već svjetlost koja je dospjela do objekta odbijanjem od drugih površina</a:t>
            </a:r>
          </a:p>
          <a:p>
            <a:pPr marL="201168" lvl="1" indent="0">
              <a:buNone/>
            </a:pPr>
            <a:endParaRPr lang="hr-HR" sz="2400" dirty="0"/>
          </a:p>
        </p:txBody>
      </p:sp>
      <p:pic>
        <p:nvPicPr>
          <p:cNvPr id="5" name="Picture 4" descr="A white ball on a white surface&#10;&#10;AI-generated content may be incorrect.">
            <a:extLst>
              <a:ext uri="{FF2B5EF4-FFF2-40B4-BE49-F238E27FC236}">
                <a16:creationId xmlns:a16="http://schemas.microsoft.com/office/drawing/2014/main" id="{B223B975-8252-278A-A343-9E3AED154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09" y="2916546"/>
            <a:ext cx="4589142" cy="30609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6D179C-17F7-4C9B-ACEA-D6C0A260191F}"/>
              </a:ext>
            </a:extLst>
          </p:cNvPr>
          <p:cNvSpPr/>
          <p:nvPr/>
        </p:nvSpPr>
        <p:spPr>
          <a:xfrm rot="19550884">
            <a:off x="5245768" y="4321743"/>
            <a:ext cx="1540043" cy="962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33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E593-4B7F-1547-A332-105F9DD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difuzna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DA28-C7FA-286D-5B6D-BB8DC949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uzimamo vektor normale površine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ovisno o kutu između normale i svijetlosti osvijetlimo površinu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494C42-4C8B-A78D-4D61-2652B69B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95" y="2581445"/>
            <a:ext cx="5838825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5161C-C7F3-FF99-57A4-CF7BFF8B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05" y="3017382"/>
            <a:ext cx="3468190" cy="30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03C-A962-C866-C957-26B3052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</a:t>
            </a:r>
            <a:r>
              <a:rPr lang="hr-HR" dirty="0" err="1"/>
              <a:t>spekularna</a:t>
            </a:r>
            <a:r>
              <a:rPr lang="hr-HR" dirty="0"/>
              <a:t>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BC8C-F718-F58C-13D7-BCE1AF29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na mjestu gdje je normala na pola puta između vektora prema kameri i prema svjetlosti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7E251-E3A4-DEB1-3079-C0DDA342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98" y="2806423"/>
            <a:ext cx="3120983" cy="32470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1E683B7-E479-D758-2C56-59538E6E1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" y="3272589"/>
            <a:ext cx="6825752" cy="2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9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B51E-40A9-EC9B-1709-43C9CB8D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ambijentalna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9B4E-C344-BAEA-D1FC-9B619068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dodajemo svjetlost na sve dijelove modela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cilj je izbjeći u potpunosti crna područja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97F7E-5747-7ADD-F86E-51ECEEF0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03" y="2373399"/>
            <a:ext cx="3659516" cy="36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3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113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Blinn-Phong osvjetljenje</vt:lpstr>
      <vt:lpstr>PBR – Physics based rendering</vt:lpstr>
      <vt:lpstr>Difuzna svijetlost</vt:lpstr>
      <vt:lpstr>Spekularni odsjaj</vt:lpstr>
      <vt:lpstr>Ambijentalna svijetlost</vt:lpstr>
      <vt:lpstr>Blinn-Phong difuzna svijetlost</vt:lpstr>
      <vt:lpstr>Blinn-Phong spekularna svijetlost</vt:lpstr>
      <vt:lpstr>Blinn-Phong ambijentalna svijetlost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Jakov Biškup</dc:creator>
  <cp:lastModifiedBy>Jakov Biškup</cp:lastModifiedBy>
  <cp:revision>35</cp:revision>
  <dcterms:created xsi:type="dcterms:W3CDTF">2025-02-24T09:06:31Z</dcterms:created>
  <dcterms:modified xsi:type="dcterms:W3CDTF">2025-02-24T09:51:53Z</dcterms:modified>
</cp:coreProperties>
</file>