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58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44E5-36B1-3543-B7EE-6F5EDB6C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8C615-5762-FE4D-88DA-0036F7EB1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BC99-6B19-E142-AB82-817726DD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9F26-A9E8-F741-A034-BB9FE78A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8E36-E7A0-7742-A60C-762E61D1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0B86-E042-9C4F-8515-FB49995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8C03B-42C5-5A42-9487-58D25DF7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4743-3E5F-0B40-8B7B-D5FDAE82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5469-A5BE-E14D-8DAF-87B0C935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9875-9D5F-2843-9BC9-4694947C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2E1B6-BA7C-9A41-90D2-4F89D0044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F6E1D-748F-0644-B8C5-6EC990A1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96846-38AF-7842-BE40-A8BDB079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4059-A478-F445-99CF-115551C3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7EE53-34C6-3C45-868E-B7C348DC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3530-C25B-194C-993D-772F937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E7BB-A58E-164C-9126-2F441045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399B-20C9-2043-BB2B-F451F414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FE7F-009B-0F48-B901-286D5E97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D19F-A3D9-8C45-BE65-D68D5032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4A08-64B5-8D42-8183-395209CC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86296-AB35-F34E-96E0-ABE279F8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849C-ACF4-4C46-ABD7-CC760473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C152-FAD2-7941-8F8A-4C1D651A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7BD0-0487-8A48-B0BC-E7F6CF3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8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33F8-427E-8D4C-8EEB-F9F49CD4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D7627-B640-4943-B281-A43FAC5C3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84F0D-CED1-7848-AD1C-41B31C07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FD75-0910-FB41-93E1-608A99BE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87FD9-D380-8F4A-9DA6-A06252CB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3F41-7353-F642-B464-6D7C953D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20AD-66E7-CF41-912B-AE0F75C8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13B6-C250-4246-A31A-A99BA355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7231D-A8BE-C149-9D50-E79F202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11263-213E-1144-ACC1-0213857EA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A323B-322C-D147-B0CD-06E4CFFBD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B0E3C-8CC0-3A48-BB71-4179A9CF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F4241-5473-3041-8615-A9F3BA14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CC480-257C-B64D-BDA6-F06AFD60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FF34-8B20-3D42-BF65-C92B8973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0E2A6-4A98-6344-8155-05FB101A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9A4E0-FBD0-5848-A960-A075196B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C4B80-1633-D04C-8704-020E2DF5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2D5F0-D296-0A4A-B9E4-E43C7807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9BF20-9B7A-EF49-979C-8ABFCAA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084CD-A253-5B4B-A0DB-F878D7DC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0C86-7841-6948-9FAD-C0B77BAB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2751-0F35-EE44-977E-2EC12D4E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1AF49-21C1-D54B-9337-EFF02A123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4E1B-7CD5-B94F-92B6-2C24DA05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7C87B-88F2-3A4E-937E-0784986A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C82A-470E-DC4A-A838-5985B9F4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711A-FF86-CD41-9817-5F96E860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220B-081C-4B45-A2AE-9F14F6F11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19E5-38BE-3248-961D-778415275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83205-78F3-774D-918B-2CA060E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A58DC-FFFE-B94B-9C85-58B9C742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4CEE3-3A8A-5845-9348-7B24EC2E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7CEAD-57C2-4E42-A2EC-16687797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01E83-AD4B-2F4F-B419-8119E6F1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90C5-8C2E-CB4D-B92E-9F1C73198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6C40-1336-554B-B443-FF7A21717153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B6AE-6751-0E45-B97E-4893C773A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C179-34F3-D246-9476-146A6A67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06D6-2189-7842-AFCB-F9EEF88B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240A4-A889-E34F-8B2C-337765A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“class” keyword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5F5AF-C8B2-7D4F-A7B6-59101B3D3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8875" y="1981903"/>
            <a:ext cx="2152650" cy="4038781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8FC19-3C69-1544-A524-CF1F507B8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000080"/>
                </a:solidFill>
              </a:rPr>
              <a:t>from </a:t>
            </a:r>
            <a:r>
              <a:rPr lang="en-GB" sz="2400" dirty="0"/>
              <a:t>Prince </a:t>
            </a:r>
            <a:r>
              <a:rPr lang="en-GB" sz="2400" b="1" dirty="0">
                <a:solidFill>
                  <a:srgbClr val="000080"/>
                </a:solidFill>
              </a:rPr>
              <a:t>import </a:t>
            </a:r>
            <a:r>
              <a:rPr lang="en-GB" sz="2400" dirty="0"/>
              <a:t>Prince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nick = Prince(</a:t>
            </a:r>
            <a:r>
              <a:rPr lang="en-GB" sz="2400" b="1" dirty="0">
                <a:solidFill>
                  <a:srgbClr val="008080"/>
                </a:solidFill>
              </a:rPr>
              <a:t>"Nick"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660099"/>
                </a:solidFill>
              </a:rPr>
              <a:t>son_of</a:t>
            </a:r>
            <a:r>
              <a:rPr lang="en-GB" sz="2400"/>
              <a:t>=</a:t>
            </a:r>
            <a:r>
              <a:rPr lang="en-GB" sz="2400" b="1">
                <a:solidFill>
                  <a:srgbClr val="008080"/>
                </a:solidFill>
              </a:rPr>
              <a:t>"Ken"</a:t>
            </a:r>
            <a:r>
              <a:rPr lang="en-GB" sz="2400"/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69633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BB3DA-E93E-5F47-89F4-B4F6CDB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“Prince”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14880-4178-7648-91A7-6FABB488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>
                <a:solidFill>
                  <a:srgbClr val="0033B3"/>
                </a:solidFill>
              </a:rPr>
              <a:t>class </a:t>
            </a:r>
            <a:r>
              <a:rPr lang="en-GB">
                <a:solidFill>
                  <a:srgbClr val="000000"/>
                </a:solidFill>
              </a:rPr>
              <a:t>Prince</a:t>
            </a:r>
            <a:r>
              <a:rPr lang="en-GB"/>
              <a:t>:</a:t>
            </a:r>
            <a:br>
              <a:rPr lang="en-GB"/>
            </a:br>
            <a:r>
              <a:rPr lang="en-GB"/>
              <a:t>    siblings = []</a:t>
            </a:r>
            <a:br>
              <a:rPr lang="en-GB"/>
            </a:br>
            <a:br>
              <a:rPr lang="en-GB"/>
            </a:br>
            <a:r>
              <a:rPr lang="en-GB"/>
              <a:t>    </a:t>
            </a:r>
            <a:r>
              <a:rPr lang="en-GB">
                <a:solidFill>
                  <a:srgbClr val="0033B3"/>
                </a:solidFill>
              </a:rPr>
              <a:t>def </a:t>
            </a:r>
            <a:r>
              <a:rPr lang="en-GB">
                <a:solidFill>
                  <a:srgbClr val="B200B2"/>
                </a:solidFill>
              </a:rPr>
              <a:t>__</a:t>
            </a:r>
            <a:r>
              <a:rPr lang="en-GB" err="1">
                <a:solidFill>
                  <a:srgbClr val="B200B2"/>
                </a:solidFill>
              </a:rPr>
              <a:t>init</a:t>
            </a:r>
            <a:r>
              <a:rPr lang="en-GB">
                <a:solidFill>
                  <a:srgbClr val="B200B2"/>
                </a:solidFill>
              </a:rPr>
              <a:t>__</a:t>
            </a:r>
            <a:r>
              <a:rPr lang="en-GB"/>
              <a:t>(</a:t>
            </a:r>
            <a:r>
              <a:rPr lang="en-GB">
                <a:solidFill>
                  <a:srgbClr val="94558D"/>
                </a:solidFill>
              </a:rPr>
              <a:t>self</a:t>
            </a:r>
            <a:r>
              <a:rPr lang="en-GB"/>
              <a:t>, name, </a:t>
            </a:r>
            <a:r>
              <a:rPr lang="en-GB" err="1"/>
              <a:t>son_of</a:t>
            </a:r>
            <a:r>
              <a:rPr lang="en-GB"/>
              <a:t>):</a:t>
            </a:r>
            <a:br>
              <a:rPr lang="en-GB"/>
            </a:br>
            <a:r>
              <a:rPr lang="en-GB"/>
              <a:t>        </a:t>
            </a:r>
            <a:r>
              <a:rPr lang="en-GB" err="1">
                <a:solidFill>
                  <a:srgbClr val="94558D"/>
                </a:solidFill>
              </a:rPr>
              <a:t>self</a:t>
            </a:r>
            <a:r>
              <a:rPr lang="en-GB" err="1"/>
              <a:t>.name</a:t>
            </a:r>
            <a:r>
              <a:rPr lang="en-GB"/>
              <a:t> = name</a:t>
            </a:r>
            <a:br>
              <a:rPr lang="en-GB"/>
            </a:br>
            <a:r>
              <a:rPr lang="en-GB"/>
              <a:t>        </a:t>
            </a:r>
            <a:r>
              <a:rPr lang="en-GB" err="1">
                <a:solidFill>
                  <a:srgbClr val="94558D"/>
                </a:solidFill>
              </a:rPr>
              <a:t>self</a:t>
            </a:r>
            <a:r>
              <a:rPr lang="en-GB" err="1"/>
              <a:t>.son</a:t>
            </a:r>
            <a:r>
              <a:rPr lang="en-GB"/>
              <a:t> = </a:t>
            </a:r>
            <a:r>
              <a:rPr lang="en-GB" err="1"/>
              <a:t>son_of</a:t>
            </a:r>
            <a:br>
              <a:rPr lang="en-GB"/>
            </a:br>
            <a:br>
              <a:rPr lang="en-GB"/>
            </a:br>
            <a:r>
              <a:rPr lang="en-GB"/>
              <a:t>    </a:t>
            </a:r>
            <a:r>
              <a:rPr lang="en-GB">
                <a:solidFill>
                  <a:srgbClr val="0033B3"/>
                </a:solidFill>
              </a:rPr>
              <a:t>def </a:t>
            </a:r>
            <a:r>
              <a:rPr lang="en-GB">
                <a:solidFill>
                  <a:srgbClr val="00627A"/>
                </a:solidFill>
              </a:rPr>
              <a:t>announce</a:t>
            </a:r>
            <a:r>
              <a:rPr lang="en-GB"/>
              <a:t>(</a:t>
            </a:r>
            <a:r>
              <a:rPr lang="en-GB">
                <a:solidFill>
                  <a:srgbClr val="94558D"/>
                </a:solidFill>
              </a:rPr>
              <a:t>self</a:t>
            </a:r>
            <a:r>
              <a:rPr lang="en-GB"/>
              <a:t>):</a:t>
            </a:r>
            <a:br>
              <a:rPr lang="en-GB"/>
            </a:br>
            <a:r>
              <a:rPr lang="en-GB"/>
              <a:t>        </a:t>
            </a:r>
            <a:r>
              <a:rPr lang="en-GB">
                <a:solidFill>
                  <a:srgbClr val="000080"/>
                </a:solidFill>
              </a:rPr>
              <a:t>print</a:t>
            </a:r>
            <a:r>
              <a:rPr lang="en-GB"/>
              <a:t>(</a:t>
            </a:r>
            <a:r>
              <a:rPr lang="en-GB" err="1">
                <a:solidFill>
                  <a:srgbClr val="067D17"/>
                </a:solidFill>
              </a:rPr>
              <a:t>f"I</a:t>
            </a:r>
            <a:r>
              <a:rPr lang="en-GB">
                <a:solidFill>
                  <a:srgbClr val="067D17"/>
                </a:solidFill>
              </a:rPr>
              <a:t> am </a:t>
            </a:r>
            <a:r>
              <a:rPr lang="en-GB">
                <a:solidFill>
                  <a:srgbClr val="0037A6"/>
                </a:solidFill>
              </a:rPr>
              <a:t>{</a:t>
            </a:r>
            <a:r>
              <a:rPr lang="en-GB" err="1">
                <a:solidFill>
                  <a:srgbClr val="94558D"/>
                </a:solidFill>
              </a:rPr>
              <a:t>self</a:t>
            </a:r>
            <a:r>
              <a:rPr lang="en-GB" err="1"/>
              <a:t>.name</a:t>
            </a:r>
            <a:r>
              <a:rPr lang="en-GB">
                <a:solidFill>
                  <a:srgbClr val="0037A6"/>
                </a:solidFill>
              </a:rPr>
              <a:t>}</a:t>
            </a:r>
            <a:r>
              <a:rPr lang="en-GB">
                <a:solidFill>
                  <a:srgbClr val="067D17"/>
                </a:solidFill>
              </a:rPr>
              <a:t>, son of </a:t>
            </a:r>
            <a:r>
              <a:rPr lang="en-GB">
                <a:solidFill>
                  <a:srgbClr val="0037A6"/>
                </a:solidFill>
              </a:rPr>
              <a:t>{</a:t>
            </a:r>
            <a:r>
              <a:rPr lang="en-GB" err="1">
                <a:solidFill>
                  <a:srgbClr val="94558D"/>
                </a:solidFill>
              </a:rPr>
              <a:t>self</a:t>
            </a:r>
            <a:r>
              <a:rPr lang="en-GB" err="1"/>
              <a:t>.son</a:t>
            </a:r>
            <a:r>
              <a:rPr lang="en-GB">
                <a:solidFill>
                  <a:srgbClr val="0037A6"/>
                </a:solidFill>
              </a:rPr>
              <a:t>}</a:t>
            </a:r>
            <a:r>
              <a:rPr lang="en-GB">
                <a:solidFill>
                  <a:srgbClr val="067D17"/>
                </a:solidFill>
              </a:rPr>
              <a:t>"</a:t>
            </a:r>
            <a:r>
              <a:rPr lang="en-GB"/>
              <a:t>)</a:t>
            </a:r>
            <a:br>
              <a:rPr lang="en-GB"/>
            </a:br>
            <a:br>
              <a:rPr lang="en-GB"/>
            </a:br>
            <a:r>
              <a:rPr lang="en-GB"/>
              <a:t>        </a:t>
            </a:r>
            <a:r>
              <a:rPr lang="en-GB">
                <a:solidFill>
                  <a:srgbClr val="0033B3"/>
                </a:solidFill>
              </a:rPr>
              <a:t>for </a:t>
            </a:r>
            <a:r>
              <a:rPr lang="en-GB"/>
              <a:t>sibling </a:t>
            </a:r>
            <a:r>
              <a:rPr lang="en-GB">
                <a:solidFill>
                  <a:srgbClr val="0033B3"/>
                </a:solidFill>
              </a:rPr>
              <a:t>in </a:t>
            </a:r>
            <a:r>
              <a:rPr lang="en-GB" err="1">
                <a:solidFill>
                  <a:srgbClr val="94558D"/>
                </a:solidFill>
              </a:rPr>
              <a:t>self</a:t>
            </a:r>
            <a:r>
              <a:rPr lang="en-GB" err="1"/>
              <a:t>.siblings</a:t>
            </a:r>
            <a:r>
              <a:rPr lang="en-GB"/>
              <a:t>:</a:t>
            </a:r>
            <a:br>
              <a:rPr lang="en-GB"/>
            </a:br>
            <a:r>
              <a:rPr lang="en-GB"/>
              <a:t>            </a:t>
            </a:r>
            <a:r>
              <a:rPr lang="en-GB">
                <a:solidFill>
                  <a:srgbClr val="000080"/>
                </a:solidFill>
              </a:rPr>
              <a:t>print</a:t>
            </a:r>
            <a:r>
              <a:rPr lang="en-GB"/>
              <a:t>(</a:t>
            </a:r>
            <a:r>
              <a:rPr lang="en-GB" err="1">
                <a:solidFill>
                  <a:srgbClr val="067D17"/>
                </a:solidFill>
              </a:rPr>
              <a:t>f"I</a:t>
            </a:r>
            <a:r>
              <a:rPr lang="en-GB">
                <a:solidFill>
                  <a:srgbClr val="067D17"/>
                </a:solidFill>
              </a:rPr>
              <a:t> am also the brother of </a:t>
            </a:r>
            <a:r>
              <a:rPr lang="en-GB">
                <a:solidFill>
                  <a:srgbClr val="0037A6"/>
                </a:solidFill>
              </a:rPr>
              <a:t>{</a:t>
            </a:r>
            <a:r>
              <a:rPr lang="en-GB"/>
              <a:t>sibling</a:t>
            </a:r>
            <a:r>
              <a:rPr lang="en-GB">
                <a:solidFill>
                  <a:srgbClr val="0037A6"/>
                </a:solidFill>
              </a:rPr>
              <a:t>}</a:t>
            </a:r>
            <a:r>
              <a:rPr lang="en-GB">
                <a:solidFill>
                  <a:srgbClr val="067D17"/>
                </a:solidFill>
              </a:rPr>
              <a:t> but we don't talk about him"</a:t>
            </a:r>
            <a:r>
              <a:rPr lang="en-GB"/>
              <a:t>)</a:t>
            </a:r>
            <a:br>
              <a:rPr lang="en-GB"/>
            </a:br>
            <a:br>
              <a:rPr lang="en-GB"/>
            </a:br>
            <a:r>
              <a:rPr lang="en-GB"/>
              <a:t>    </a:t>
            </a:r>
            <a:r>
              <a:rPr lang="en-GB">
                <a:solidFill>
                  <a:srgbClr val="0033B3"/>
                </a:solidFill>
              </a:rPr>
              <a:t>def </a:t>
            </a:r>
            <a:r>
              <a:rPr lang="en-GB" err="1">
                <a:solidFill>
                  <a:srgbClr val="00627A"/>
                </a:solidFill>
              </a:rPr>
              <a:t>add_sibling</a:t>
            </a:r>
            <a:r>
              <a:rPr lang="en-GB"/>
              <a:t>(</a:t>
            </a:r>
            <a:r>
              <a:rPr lang="en-GB">
                <a:solidFill>
                  <a:srgbClr val="94558D"/>
                </a:solidFill>
              </a:rPr>
              <a:t>self</a:t>
            </a:r>
            <a:r>
              <a:rPr lang="en-GB"/>
              <a:t>, </a:t>
            </a:r>
            <a:r>
              <a:rPr lang="en-GB" err="1"/>
              <a:t>sibling_of</a:t>
            </a:r>
            <a:r>
              <a:rPr lang="en-GB"/>
              <a:t>):</a:t>
            </a:r>
            <a:br>
              <a:rPr lang="en-GB"/>
            </a:br>
            <a:r>
              <a:rPr lang="en-GB"/>
              <a:t>        </a:t>
            </a:r>
            <a:r>
              <a:rPr lang="en-GB" err="1">
                <a:solidFill>
                  <a:srgbClr val="94558D"/>
                </a:solidFill>
              </a:rPr>
              <a:t>self</a:t>
            </a:r>
            <a:r>
              <a:rPr lang="en-GB" err="1"/>
              <a:t>.siblings.append</a:t>
            </a:r>
            <a:r>
              <a:rPr lang="en-GB"/>
              <a:t>(</a:t>
            </a:r>
            <a:r>
              <a:rPr lang="en-GB" err="1"/>
              <a:t>sibling_of</a:t>
            </a:r>
            <a:r>
              <a:rPr lang="en-GB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29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240A4-A889-E34F-8B2C-337765A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“class” keyword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5F5AF-C8B2-7D4F-A7B6-59101B3D3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8875" y="1981903"/>
            <a:ext cx="2152650" cy="4038781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8FC19-3C69-1544-A524-CF1F507B8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rgbClr val="000080"/>
                </a:solidFill>
              </a:rPr>
              <a:t>from </a:t>
            </a:r>
            <a:r>
              <a:rPr lang="en-GB" sz="2400"/>
              <a:t>Prince </a:t>
            </a:r>
            <a:r>
              <a:rPr lang="en-GB" sz="2400" b="1">
                <a:solidFill>
                  <a:srgbClr val="000080"/>
                </a:solidFill>
              </a:rPr>
              <a:t>import </a:t>
            </a:r>
            <a:r>
              <a:rPr lang="en-GB" sz="2400"/>
              <a:t>Prince</a:t>
            </a:r>
            <a:br>
              <a:rPr lang="en-GB" sz="2400"/>
            </a:br>
            <a:br>
              <a:rPr lang="en-GB" sz="2400"/>
            </a:br>
            <a:r>
              <a:rPr lang="en-GB" sz="2400"/>
              <a:t>nick = Prince(</a:t>
            </a:r>
            <a:r>
              <a:rPr lang="en-GB" sz="2400" b="1">
                <a:solidFill>
                  <a:srgbClr val="008080"/>
                </a:solidFill>
              </a:rPr>
              <a:t>"Nick"</a:t>
            </a:r>
            <a:r>
              <a:rPr lang="en-GB" sz="2400"/>
              <a:t>, </a:t>
            </a:r>
            <a:r>
              <a:rPr lang="en-GB" sz="2400" err="1">
                <a:solidFill>
                  <a:srgbClr val="660099"/>
                </a:solidFill>
              </a:rPr>
              <a:t>son_of</a:t>
            </a:r>
            <a:r>
              <a:rPr lang="en-GB" sz="2400"/>
              <a:t>=</a:t>
            </a:r>
            <a:r>
              <a:rPr lang="en-GB" sz="2400" b="1">
                <a:solidFill>
                  <a:srgbClr val="008080"/>
                </a:solidFill>
              </a:rPr>
              <a:t>"Ken"</a:t>
            </a:r>
            <a:r>
              <a:rPr lang="en-GB" sz="2400"/>
              <a:t>)</a:t>
            </a:r>
            <a:br>
              <a:rPr lang="en-GB" sz="2400"/>
            </a:br>
            <a:r>
              <a:rPr lang="en-GB" sz="2400" err="1"/>
              <a:t>nick.announce</a:t>
            </a:r>
            <a:r>
              <a:rPr lang="en-GB" sz="2400"/>
              <a:t>()</a:t>
            </a:r>
            <a:endParaRPr lang="en-US" sz="240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8B7BCAA-F785-8444-850C-DFC79D61EA26}"/>
              </a:ext>
            </a:extLst>
          </p:cNvPr>
          <p:cNvSpPr/>
          <p:nvPr/>
        </p:nvSpPr>
        <p:spPr>
          <a:xfrm>
            <a:off x="5210651" y="3429000"/>
            <a:ext cx="1923098" cy="844296"/>
          </a:xfrm>
          <a:prstGeom prst="wedgeRoundRectCallout">
            <a:avLst>
              <a:gd name="adj1" fmla="val -93435"/>
              <a:gd name="adj2" fmla="val 4154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am “Nick”, son of “Ken”</a:t>
            </a:r>
          </a:p>
        </p:txBody>
      </p:sp>
    </p:spTree>
    <p:extLst>
      <p:ext uri="{BB962C8B-B14F-4D97-AF65-F5344CB8AC3E}">
        <p14:creationId xmlns:p14="http://schemas.microsoft.com/office/powerpoint/2010/main" val="32415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240A4-A889-E34F-8B2C-337765A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“class” keyword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5F5AF-C8B2-7D4F-A7B6-59101B3D3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690688"/>
            <a:ext cx="1328523" cy="249256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8FC19-3C69-1544-A524-CF1F507B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rgbClr val="000080"/>
                </a:solidFill>
              </a:rPr>
              <a:t>from </a:t>
            </a:r>
            <a:r>
              <a:rPr lang="en-GB" sz="2400"/>
              <a:t>Prince </a:t>
            </a:r>
            <a:r>
              <a:rPr lang="en-GB" sz="2400" b="1">
                <a:solidFill>
                  <a:srgbClr val="000080"/>
                </a:solidFill>
              </a:rPr>
              <a:t>import </a:t>
            </a:r>
            <a:r>
              <a:rPr lang="en-GB" sz="2400"/>
              <a:t>Prince</a:t>
            </a:r>
            <a:br>
              <a:rPr lang="en-GB" sz="2400"/>
            </a:br>
            <a:br>
              <a:rPr lang="en-GB" sz="2400"/>
            </a:br>
            <a:r>
              <a:rPr lang="en-GB" sz="2400"/>
              <a:t>nick = Prince(</a:t>
            </a:r>
            <a:r>
              <a:rPr lang="en-GB" sz="2400" b="1">
                <a:solidFill>
                  <a:srgbClr val="008080"/>
                </a:solidFill>
              </a:rPr>
              <a:t>"Nick"</a:t>
            </a:r>
            <a:r>
              <a:rPr lang="en-GB" sz="2400"/>
              <a:t>, </a:t>
            </a:r>
            <a:r>
              <a:rPr lang="en-GB" sz="2400" err="1">
                <a:solidFill>
                  <a:srgbClr val="660099"/>
                </a:solidFill>
              </a:rPr>
              <a:t>son_of</a:t>
            </a:r>
            <a:r>
              <a:rPr lang="en-GB" sz="2400"/>
              <a:t>=</a:t>
            </a:r>
            <a:r>
              <a:rPr lang="en-GB" sz="2400" b="1">
                <a:solidFill>
                  <a:srgbClr val="008080"/>
                </a:solidFill>
              </a:rPr>
              <a:t>"Ken"</a:t>
            </a:r>
            <a:r>
              <a:rPr lang="en-GB" sz="2400"/>
              <a:t>)</a:t>
            </a:r>
            <a:br>
              <a:rPr lang="en-GB" sz="2400"/>
            </a:br>
            <a:r>
              <a:rPr lang="en-GB" sz="2400" err="1"/>
              <a:t>nick.announce</a:t>
            </a:r>
            <a:r>
              <a:rPr lang="en-GB" sz="2400"/>
              <a:t>()</a:t>
            </a:r>
            <a:br>
              <a:rPr lang="en-GB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3842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240A4-A889-E34F-8B2C-337765A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“class” keyword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5F5AF-C8B2-7D4F-A7B6-59101B3D3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8875" y="1981903"/>
            <a:ext cx="2152650" cy="4038781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8FC19-3C69-1544-A524-CF1F507B8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tom = Prince(</a:t>
            </a:r>
            <a:r>
              <a:rPr lang="en-GB" sz="2400" b="1">
                <a:solidFill>
                  <a:srgbClr val="008080"/>
                </a:solidFill>
              </a:rPr>
              <a:t>"Thomas"</a:t>
            </a:r>
            <a:r>
              <a:rPr lang="en-GB" sz="2400"/>
              <a:t>, </a:t>
            </a:r>
            <a:r>
              <a:rPr lang="en-GB" sz="2400" err="1">
                <a:solidFill>
                  <a:srgbClr val="660099"/>
                </a:solidFill>
              </a:rPr>
              <a:t>son_of</a:t>
            </a:r>
            <a:r>
              <a:rPr lang="en-GB" sz="2400"/>
              <a:t>=</a:t>
            </a:r>
            <a:r>
              <a:rPr lang="en-GB" sz="2400" b="1">
                <a:solidFill>
                  <a:srgbClr val="008080"/>
                </a:solidFill>
              </a:rPr>
              <a:t>"Nick"</a:t>
            </a:r>
            <a:r>
              <a:rPr lang="en-GB" sz="2400"/>
              <a:t>)</a:t>
            </a:r>
            <a:endParaRPr lang="en-US" sz="240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72FB7181-11AE-6946-8232-06433563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690688"/>
            <a:ext cx="1328523" cy="24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240A4-A889-E34F-8B2C-337765A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“class” keyword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5F5AF-C8B2-7D4F-A7B6-59101B3D3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8875" y="1981903"/>
            <a:ext cx="2152650" cy="4038781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8FC19-3C69-1544-A524-CF1F507B8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tom = Prince(</a:t>
            </a:r>
            <a:r>
              <a:rPr lang="en-GB" sz="2400" b="1">
                <a:solidFill>
                  <a:srgbClr val="008080"/>
                </a:solidFill>
              </a:rPr>
              <a:t>"Thomas"</a:t>
            </a:r>
            <a:r>
              <a:rPr lang="en-GB" sz="2400"/>
              <a:t>, </a:t>
            </a:r>
            <a:r>
              <a:rPr lang="en-GB" sz="2400" err="1">
                <a:solidFill>
                  <a:srgbClr val="660099"/>
                </a:solidFill>
              </a:rPr>
              <a:t>son_of</a:t>
            </a:r>
            <a:r>
              <a:rPr lang="en-GB" sz="2400"/>
              <a:t>=</a:t>
            </a:r>
            <a:r>
              <a:rPr lang="en-GB" sz="2400" b="1">
                <a:solidFill>
                  <a:srgbClr val="008080"/>
                </a:solidFill>
              </a:rPr>
              <a:t>"Nick"</a:t>
            </a:r>
            <a:r>
              <a:rPr lang="en-GB" sz="2400"/>
              <a:t>)</a:t>
            </a:r>
            <a:br>
              <a:rPr lang="en-GB" sz="2400"/>
            </a:br>
            <a:r>
              <a:rPr lang="en-GB" sz="2400" err="1"/>
              <a:t>tom.announce</a:t>
            </a:r>
            <a:r>
              <a:rPr lang="en-GB" sz="2400"/>
              <a:t>()</a:t>
            </a:r>
            <a:endParaRPr lang="en-US" sz="240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8B7BCAA-F785-8444-850C-DFC79D61EA26}"/>
              </a:ext>
            </a:extLst>
          </p:cNvPr>
          <p:cNvSpPr/>
          <p:nvPr/>
        </p:nvSpPr>
        <p:spPr>
          <a:xfrm>
            <a:off x="4602862" y="2767584"/>
            <a:ext cx="1923098" cy="844296"/>
          </a:xfrm>
          <a:prstGeom prst="wedgeRoundRectCallout">
            <a:avLst>
              <a:gd name="adj1" fmla="val -79319"/>
              <a:gd name="adj2" fmla="val 11431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am “Thomas”, son of “Nick”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72FB7181-11AE-6946-8232-06433563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690688"/>
            <a:ext cx="1328523" cy="24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7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240A4-A889-E34F-8B2C-337765A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“class” keyword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8FC19-3C69-1544-A524-CF1F507B8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72FB7181-11AE-6946-8232-06433563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690688"/>
            <a:ext cx="1328523" cy="2492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858A-2AFC-E943-98ED-9C700F727A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8FB48CA3-8056-7044-BCF3-1B4BC947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7356" y="3453855"/>
            <a:ext cx="1097055" cy="20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EF25E89-BC82-ED47-A4F7-A635801CD6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7356" y="3453855"/>
            <a:ext cx="1097055" cy="2058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7240A4-A889-E34F-8B2C-337765A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“class” keyword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5F5AF-C8B2-7D4F-A7B6-59101B3D3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8875" y="1981903"/>
            <a:ext cx="2152650" cy="4038781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8FC19-3C69-1544-A524-CF1F507B8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err="1"/>
              <a:t>matthew</a:t>
            </a:r>
            <a:r>
              <a:rPr lang="en-GB" sz="2400"/>
              <a:t> = Prince(</a:t>
            </a:r>
            <a:r>
              <a:rPr lang="en-GB" sz="2400" b="1">
                <a:solidFill>
                  <a:srgbClr val="008080"/>
                </a:solidFill>
              </a:rPr>
              <a:t>"Matthew"</a:t>
            </a:r>
            <a:r>
              <a:rPr lang="en-GB" sz="2400"/>
              <a:t>, 	</a:t>
            </a:r>
            <a:r>
              <a:rPr lang="en-GB" sz="2400" err="1">
                <a:solidFill>
                  <a:srgbClr val="660099"/>
                </a:solidFill>
              </a:rPr>
              <a:t>son_of</a:t>
            </a:r>
            <a:r>
              <a:rPr lang="en-GB" sz="2400"/>
              <a:t>=</a:t>
            </a:r>
            <a:r>
              <a:rPr lang="en-GB" sz="2400" b="1">
                <a:solidFill>
                  <a:srgbClr val="008080"/>
                </a:solidFill>
              </a:rPr>
              <a:t>"Nick"</a:t>
            </a:r>
            <a:r>
              <a:rPr lang="en-GB" sz="2400"/>
              <a:t>)</a:t>
            </a:r>
            <a:br>
              <a:rPr lang="en-GB" sz="2400"/>
            </a:br>
            <a:r>
              <a:rPr lang="en-GB" sz="2400" err="1"/>
              <a:t>matthew.announce</a:t>
            </a:r>
            <a:r>
              <a:rPr lang="en-GB" sz="2400"/>
              <a:t>()</a:t>
            </a:r>
            <a:endParaRPr lang="en-US" sz="240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8B7BCAA-F785-8444-850C-DFC79D61EA26}"/>
              </a:ext>
            </a:extLst>
          </p:cNvPr>
          <p:cNvSpPr/>
          <p:nvPr/>
        </p:nvSpPr>
        <p:spPr>
          <a:xfrm>
            <a:off x="4602862" y="2767584"/>
            <a:ext cx="1923098" cy="844296"/>
          </a:xfrm>
          <a:prstGeom prst="wedgeRoundRectCallout">
            <a:avLst>
              <a:gd name="adj1" fmla="val -79319"/>
              <a:gd name="adj2" fmla="val 114314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am “Matthew” son of “Nick”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340E14B0-E7F8-DE48-9078-85FFCCD3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690688"/>
            <a:ext cx="1328523" cy="24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EF25E89-BC82-ED47-A4F7-A635801CD6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7356" y="3453855"/>
            <a:ext cx="1097055" cy="2058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7240A4-A889-E34F-8B2C-337765A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“class” keyword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5F5AF-C8B2-7D4F-A7B6-59101B3D3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8875" y="1981903"/>
            <a:ext cx="2152650" cy="4038781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8FC19-3C69-1544-A524-CF1F507B8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err="1"/>
              <a:t>matthew.add_sibling</a:t>
            </a:r>
            <a:r>
              <a:rPr lang="en-GB" sz="2400"/>
              <a:t>(</a:t>
            </a:r>
            <a:r>
              <a:rPr lang="en-GB" sz="2400" b="1">
                <a:solidFill>
                  <a:srgbClr val="008080"/>
                </a:solidFill>
              </a:rPr>
              <a:t>"Thomas"</a:t>
            </a:r>
            <a:r>
              <a:rPr lang="en-GB" sz="2400"/>
              <a:t>)</a:t>
            </a:r>
            <a:br>
              <a:rPr lang="en-GB" sz="2400"/>
            </a:br>
            <a:r>
              <a:rPr lang="en-GB" sz="2400" err="1"/>
              <a:t>matthew.announce</a:t>
            </a:r>
            <a:r>
              <a:rPr lang="en-GB" sz="2400"/>
              <a:t>()</a:t>
            </a:r>
            <a:endParaRPr lang="en-US" sz="240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8B7BCAA-F785-8444-850C-DFC79D61EA26}"/>
              </a:ext>
            </a:extLst>
          </p:cNvPr>
          <p:cNvSpPr/>
          <p:nvPr/>
        </p:nvSpPr>
        <p:spPr>
          <a:xfrm>
            <a:off x="6019801" y="3926737"/>
            <a:ext cx="3469576" cy="1112520"/>
          </a:xfrm>
          <a:prstGeom prst="wedgeRoundRectCallout">
            <a:avLst>
              <a:gd name="adj1" fmla="val -109792"/>
              <a:gd name="adj2" fmla="val -24385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 am also the brother of Thomas, but we don’t talk about him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340E14B0-E7F8-DE48-9078-85FFCCD3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690688"/>
            <a:ext cx="1328523" cy="24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BEF25E89-BC82-ED47-A4F7-A635801CD6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7356" y="3453855"/>
            <a:ext cx="1097055" cy="2058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7240A4-A889-E34F-8B2C-337765A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Python: “class” keyword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5F5AF-C8B2-7D4F-A7B6-59101B3D3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8875" y="1981903"/>
            <a:ext cx="2152650" cy="4038781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8FC19-3C69-1544-A524-CF1F507B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0436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2400" b="1" dirty="0">
                <a:solidFill>
                  <a:srgbClr val="000080"/>
                </a:solidFill>
              </a:rPr>
              <a:t>from </a:t>
            </a:r>
            <a:r>
              <a:rPr lang="en-GB" sz="2400" dirty="0"/>
              <a:t>Prince </a:t>
            </a:r>
            <a:r>
              <a:rPr lang="en-GB" sz="2400" b="1" dirty="0">
                <a:solidFill>
                  <a:srgbClr val="000080"/>
                </a:solidFill>
              </a:rPr>
              <a:t>import </a:t>
            </a:r>
            <a:r>
              <a:rPr lang="en-GB" sz="2400" dirty="0"/>
              <a:t>Prince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nick = Prince(</a:t>
            </a:r>
            <a:r>
              <a:rPr lang="en-GB" sz="2400" b="1" dirty="0">
                <a:solidFill>
                  <a:srgbClr val="008080"/>
                </a:solidFill>
              </a:rPr>
              <a:t>"Nick"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660099"/>
                </a:solidFill>
              </a:rPr>
              <a:t>son_of</a:t>
            </a:r>
            <a:r>
              <a:rPr lang="en-GB" sz="2400" dirty="0"/>
              <a:t>=</a:t>
            </a:r>
            <a:r>
              <a:rPr lang="en-GB" sz="2400" b="1" dirty="0">
                <a:solidFill>
                  <a:srgbClr val="008080"/>
                </a:solidFill>
              </a:rPr>
              <a:t>"Ken"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 err="1"/>
              <a:t>nick.announce</a:t>
            </a:r>
            <a:r>
              <a:rPr lang="en-GB" sz="2400" dirty="0"/>
              <a:t>()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tom = Prince(</a:t>
            </a:r>
            <a:r>
              <a:rPr lang="en-GB" sz="2400" b="1" dirty="0">
                <a:solidFill>
                  <a:srgbClr val="008080"/>
                </a:solidFill>
              </a:rPr>
              <a:t>"Thomas"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660099"/>
                </a:solidFill>
              </a:rPr>
              <a:t>son_of</a:t>
            </a:r>
            <a:r>
              <a:rPr lang="en-GB" sz="2400" dirty="0"/>
              <a:t>=</a:t>
            </a:r>
            <a:r>
              <a:rPr lang="en-GB" sz="2400" b="1" dirty="0">
                <a:solidFill>
                  <a:srgbClr val="008080"/>
                </a:solidFill>
              </a:rPr>
              <a:t>"Nick"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 err="1"/>
              <a:t>tom.announce</a:t>
            </a:r>
            <a:r>
              <a:rPr lang="en-GB" sz="2400" dirty="0"/>
              <a:t>()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 err="1"/>
              <a:t>matthew</a:t>
            </a:r>
            <a:r>
              <a:rPr lang="en-GB" sz="2400" dirty="0"/>
              <a:t> = Prince(</a:t>
            </a:r>
            <a:r>
              <a:rPr lang="en-GB" sz="2400" b="1" dirty="0">
                <a:solidFill>
                  <a:srgbClr val="008080"/>
                </a:solidFill>
              </a:rPr>
              <a:t>"Matthew"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660099"/>
                </a:solidFill>
              </a:rPr>
              <a:t>son_of</a:t>
            </a:r>
            <a:r>
              <a:rPr lang="en-GB" sz="2400" dirty="0"/>
              <a:t>=</a:t>
            </a:r>
            <a:r>
              <a:rPr lang="en-GB" sz="2400" b="1" dirty="0">
                <a:solidFill>
                  <a:srgbClr val="008080"/>
                </a:solidFill>
              </a:rPr>
              <a:t>"Nick"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 err="1"/>
              <a:t>matthew.announce</a:t>
            </a:r>
            <a:r>
              <a:rPr lang="en-GB" sz="2400" dirty="0"/>
              <a:t>()</a:t>
            </a:r>
            <a:br>
              <a:rPr lang="en-GB" sz="2400" dirty="0"/>
            </a:br>
            <a:r>
              <a:rPr lang="en-GB" sz="2400" dirty="0" err="1"/>
              <a:t>matthew.add_sibling</a:t>
            </a:r>
            <a:r>
              <a:rPr lang="en-GB" sz="2400" dirty="0"/>
              <a:t>(</a:t>
            </a:r>
            <a:r>
              <a:rPr lang="en-GB" sz="2400" b="1" dirty="0">
                <a:solidFill>
                  <a:srgbClr val="008080"/>
                </a:solidFill>
              </a:rPr>
              <a:t>"Thomas"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 err="1"/>
              <a:t>matthew.announce</a:t>
            </a:r>
            <a:r>
              <a:rPr lang="en-GB" sz="2400" dirty="0"/>
              <a:t>()</a:t>
            </a:r>
            <a:endParaRPr lang="en-US" sz="2400" dirty="0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340E14B0-E7F8-DE48-9078-85FFCCD3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8200" y="1690688"/>
            <a:ext cx="1328523" cy="24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428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Python: “class” keyword</vt:lpstr>
      <vt:lpstr>Python: “class” keyword</vt:lpstr>
      <vt:lpstr>Python: “class” keyword</vt:lpstr>
      <vt:lpstr>Python: “class” keyword</vt:lpstr>
      <vt:lpstr>Python: “class” keyword</vt:lpstr>
      <vt:lpstr>Python: “class” keyword</vt:lpstr>
      <vt:lpstr>Python: “class” keyword</vt:lpstr>
      <vt:lpstr>Python: “class” keyword</vt:lpstr>
      <vt:lpstr>Python: “class” keyword</vt:lpstr>
      <vt:lpstr>The “Prince”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“class” keyword</dc:title>
  <dc:creator>Nick Allan</dc:creator>
  <cp:lastModifiedBy>Nick Allan</cp:lastModifiedBy>
  <cp:revision>9</cp:revision>
  <dcterms:created xsi:type="dcterms:W3CDTF">2019-02-10T10:53:15Z</dcterms:created>
  <dcterms:modified xsi:type="dcterms:W3CDTF">2021-08-30T10:48:39Z</dcterms:modified>
</cp:coreProperties>
</file>