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6858000" cx="9144000"/>
  <p:notesSz cx="6858000" cy="9144000"/>
  <p:embeddedFontLst>
    <p:embeddedFont>
      <p:font typeface="Constanti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GW9cZmnuEh0USY9HwR14JBNFg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48ACD4-3CB3-4166-89F9-1AB5D464FFD8}">
  <a:tblStyle styleId="{DA48ACD4-3CB3-4166-89F9-1AB5D464FFD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6A7CBCF-D954-4987-A3F4-49DEA39A9D29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DDE"/>
          </a:solidFill>
        </a:fill>
      </a:tcStyle>
    </a:band1H>
    <a:band2H>
      <a:tcTxStyle/>
    </a:band2H>
    <a:band1V>
      <a:tcTxStyle/>
      <a:tcStyle>
        <a:fill>
          <a:solidFill>
            <a:srgbClr val="CAEDDE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Constantia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Constantia-italic.fntdata"/><Relationship Id="rId12" Type="http://schemas.openxmlformats.org/officeDocument/2006/relationships/slide" Target="slides/slide5.xml"/><Relationship Id="rId34" Type="http://schemas.openxmlformats.org/officeDocument/2006/relationships/font" Target="fonts/Constantia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Constantia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37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37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7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37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37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2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2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2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26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2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2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2514600" y="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Database</a:t>
            </a:r>
            <a:endParaRPr/>
          </a:p>
        </p:txBody>
      </p:sp>
      <p:pic>
        <p:nvPicPr>
          <p:cNvPr descr="inde9x.jpeg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180" y="1905000"/>
            <a:ext cx="5253839" cy="388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295" y="2743200"/>
            <a:ext cx="74104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In/not in  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Display the name, job, and salary for all employees whose job is Manager or  ANALYST and their salary is not equal to $1000, $3000, $5000.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Data Retrieval </a:t>
            </a:r>
            <a:endParaRPr/>
          </a:p>
        </p:txBody>
      </p:sp>
      <p:sp>
        <p:nvSpPr>
          <p:cNvPr id="188" name="Google Shape;188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lname like ‘_ _ali</a:t>
            </a:r>
            <a:r>
              <a:rPr lang="en-US"/>
              <a:t>%</a:t>
            </a:r>
            <a:r>
              <a:rPr lang="en-US"/>
              <a:t>’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bdate like  ‘%1996’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189" name="Google Shape;189;p12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khalil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0" name="Google Shape;190;p12"/>
          <p:cNvGraphicFramePr/>
          <p:nvPr/>
        </p:nvGraphicFramePr>
        <p:xfrm>
          <a:off x="5334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Data Retrieval 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fname 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lname like ‘_ _ali%’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id , address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bdate like  ‘%1986’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13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144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8" name="Google Shape;198;p13"/>
          <p:cNvGraphicFramePr/>
          <p:nvPr/>
        </p:nvGraphicFramePr>
        <p:xfrm>
          <a:off x="5334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14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Order by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5"/>
              <a:buChar char="⚫"/>
            </a:pPr>
            <a:r>
              <a:rPr lang="en-US" sz="2405">
                <a:solidFill>
                  <a:srgbClr val="FF0000"/>
                </a:solidFill>
              </a:rPr>
              <a:t>Select</a:t>
            </a:r>
            <a:r>
              <a:rPr lang="en-US" sz="2405"/>
              <a:t> * </a:t>
            </a:r>
            <a:r>
              <a:rPr lang="en-US" sz="2405">
                <a:solidFill>
                  <a:srgbClr val="FF0000"/>
                </a:solidFill>
              </a:rPr>
              <a:t>from</a:t>
            </a:r>
            <a:r>
              <a:rPr lang="en-US" sz="2405"/>
              <a:t> doctors </a:t>
            </a:r>
            <a:r>
              <a:rPr lang="en-US" sz="2405">
                <a:solidFill>
                  <a:srgbClr val="FF0000"/>
                </a:solidFill>
              </a:rPr>
              <a:t>order by </a:t>
            </a:r>
            <a:r>
              <a:rPr lang="en-US" sz="2405"/>
              <a:t>fname</a:t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274320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Char char="⚫"/>
            </a:pPr>
            <a:r>
              <a:rPr lang="en-US" sz="2405"/>
              <a:t>Two choices :Asc  ,Desc</a:t>
            </a:r>
            <a:endParaRPr sz="2405"/>
          </a:p>
          <a:p>
            <a:pPr indent="-274320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Char char="⚫"/>
            </a:pPr>
            <a:r>
              <a:rPr lang="en-US" sz="2405"/>
              <a:t>Char / Number /Date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Char char="⚫"/>
            </a:pPr>
            <a:r>
              <a:rPr lang="en-US" sz="2405"/>
              <a:t>Two columns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Char char="⚫"/>
            </a:pPr>
            <a:r>
              <a:rPr lang="en-US" sz="2405"/>
              <a:t>Aliases</a:t>
            </a:r>
            <a:endParaRPr sz="2405"/>
          </a:p>
        </p:txBody>
      </p:sp>
      <p:graphicFrame>
        <p:nvGraphicFramePr>
          <p:cNvPr id="205" name="Google Shape;205;p14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9-May-1979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wesam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10-feb-1987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10-aug-1988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khalil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Order by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order by </a:t>
            </a:r>
            <a:r>
              <a:rPr lang="en-US"/>
              <a:t>fname desc 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15"/>
          <p:cNvGraphicFramePr/>
          <p:nvPr/>
        </p:nvGraphicFramePr>
        <p:xfrm>
          <a:off x="533400" y="274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khalil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10-aug-1988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wesam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10-feb-1987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9-May-1979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Order by/alias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fname, sal*12 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doctors </a:t>
            </a:r>
            <a:r>
              <a:rPr lang="en-US">
                <a:solidFill>
                  <a:srgbClr val="FF0000"/>
                </a:solidFill>
              </a:rPr>
              <a:t>order by </a:t>
            </a:r>
            <a:r>
              <a:rPr lang="en-US"/>
              <a:t>sal*12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16"/>
          <p:cNvGraphicFramePr/>
          <p:nvPr/>
        </p:nvGraphicFramePr>
        <p:xfrm>
          <a:off x="857250" y="325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1447800"/>
                <a:gridCol w="106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Sal*12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18600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68400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0" name="Google Shape;220;p16"/>
          <p:cNvSpPr/>
          <p:nvPr/>
        </p:nvSpPr>
        <p:spPr>
          <a:xfrm>
            <a:off x="4572000" y="1981200"/>
            <a:ext cx="4572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Select</a:t>
            </a: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fname, sal*12 as “The salary” </a:t>
            </a:r>
            <a:r>
              <a:rPr lang="en-US" sz="26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from</a:t>
            </a: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doctors </a:t>
            </a:r>
            <a:r>
              <a:rPr lang="en-US" sz="26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order by </a:t>
            </a: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“The salary”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221" name="Google Shape;221;p16"/>
          <p:cNvGraphicFramePr/>
          <p:nvPr/>
        </p:nvGraphicFramePr>
        <p:xfrm>
          <a:off x="5600700" y="32786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1447800"/>
                <a:gridCol w="106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18600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68400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2" name="Google Shape;222;p16"/>
          <p:cNvSpPr/>
          <p:nvPr/>
        </p:nvSpPr>
        <p:spPr>
          <a:xfrm>
            <a:off x="304800" y="1981200"/>
            <a:ext cx="4038600" cy="3810000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4572000" y="1981200"/>
            <a:ext cx="4419600" cy="3810000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Single row functions</a:t>
            </a:r>
            <a:endParaRPr/>
          </a:p>
        </p:txBody>
      </p:sp>
      <p:pic>
        <p:nvPicPr>
          <p:cNvPr id="229" name="Google Shape;22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35163"/>
            <a:ext cx="6754950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Character</a:t>
            </a:r>
            <a:endParaRPr/>
          </a:p>
        </p:txBody>
      </p:sp>
      <p:pic>
        <p:nvPicPr>
          <p:cNvPr id="235" name="Google Shape;23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402" y="1935163"/>
            <a:ext cx="7173195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Case conversion functions</a:t>
            </a:r>
            <a:endParaRPr/>
          </a:p>
        </p:txBody>
      </p:sp>
      <p:pic>
        <p:nvPicPr>
          <p:cNvPr id="241" name="Google Shape;24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15" y="2962906"/>
            <a:ext cx="7659169" cy="23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Select Statement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905000" y="22860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b="1" lang="en-US" sz="3200"/>
              <a:t>Select      </a:t>
            </a:r>
            <a:r>
              <a:rPr b="1" lang="en-US" sz="3200">
                <a:solidFill>
                  <a:srgbClr val="FF0000"/>
                </a:solidFill>
              </a:rPr>
              <a:t>cols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b="1" lang="en-US" sz="3200"/>
              <a:t>From     </a:t>
            </a:r>
            <a:r>
              <a:rPr b="1" lang="en-US" sz="3200">
                <a:solidFill>
                  <a:srgbClr val="FF0000"/>
                </a:solidFill>
              </a:rPr>
              <a:t>Table-Name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b="1" lang="en-US" sz="3200"/>
              <a:t>Where  </a:t>
            </a:r>
            <a:r>
              <a:rPr b="1" lang="en-US" sz="3200">
                <a:solidFill>
                  <a:srgbClr val="FF0000"/>
                </a:solidFill>
              </a:rPr>
              <a:t>Condition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b="1" lang="en-US" sz="3200"/>
              <a:t>Order by </a:t>
            </a:r>
            <a:r>
              <a:rPr b="1" lang="en-US" sz="3200">
                <a:solidFill>
                  <a:srgbClr val="FF0000"/>
                </a:solidFill>
              </a:rPr>
              <a:t>cols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676400" y="2209800"/>
            <a:ext cx="4876800" cy="2585323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pic>
        <p:nvPicPr>
          <p:cNvPr id="247" name="Google Shape;24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047" y="2458010"/>
            <a:ext cx="7563906" cy="334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pic>
        <p:nvPicPr>
          <p:cNvPr id="253" name="Google Shape;25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834" y="1935163"/>
            <a:ext cx="6698332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Character manipulation functions</a:t>
            </a:r>
            <a:endParaRPr sz="4500"/>
          </a:p>
        </p:txBody>
      </p:sp>
      <p:pic>
        <p:nvPicPr>
          <p:cNvPr id="259" name="Google Shape;25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31" y="2458010"/>
            <a:ext cx="7249537" cy="334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65" name="Google Shape;26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152" y="2400852"/>
            <a:ext cx="7849696" cy="345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Number Functions</a:t>
            </a:r>
            <a:endParaRPr/>
          </a:p>
        </p:txBody>
      </p:sp>
      <p:pic>
        <p:nvPicPr>
          <p:cNvPr id="271" name="Google Shape;27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277" y="1925538"/>
            <a:ext cx="6725400" cy="43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77" name="Google Shape;27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652" y="2572326"/>
            <a:ext cx="7668696" cy="311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</a:t>
            </a:r>
            <a:endParaRPr/>
          </a:p>
        </p:txBody>
      </p:sp>
      <p:graphicFrame>
        <p:nvGraphicFramePr>
          <p:cNvPr id="124" name="Google Shape;124;p3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{DA48ACD4-3CB3-4166-89F9-1AB5D464FFD8}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9-May-1979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khalil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10-aug-1988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wesam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10-feb-1987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5" name="Google Shape;125;p3"/>
          <p:cNvSpPr txBox="1"/>
          <p:nvPr/>
        </p:nvSpPr>
        <p:spPr>
          <a:xfrm>
            <a:off x="472440" y="2089666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Doctors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Data Retrieval 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sal=2000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fname=‘Sara’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4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9-May-1979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3" name="Google Shape;133;p4"/>
          <p:cNvGraphicFramePr/>
          <p:nvPr/>
        </p:nvGraphicFramePr>
        <p:xfrm>
          <a:off x="457200" y="46024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Data Retrieval 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sal  &gt;= 3000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bdate&gt; ‘1-jan-1986’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5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khalil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10-aug-1988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1" name="Google Shape;141;p5"/>
          <p:cNvGraphicFramePr/>
          <p:nvPr/>
        </p:nvGraphicFramePr>
        <p:xfrm>
          <a:off x="5334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10-aug-1988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wesam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10-feb-1987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Data Retrieval 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20240"/>
            <a:ext cx="8458200" cy="455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Data Retrieval 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8229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Null values-is Null/is not Null</a:t>
            </a:r>
            <a:endParaRPr/>
          </a:p>
        </p:txBody>
      </p:sp>
      <p:pic>
        <p:nvPicPr>
          <p:cNvPr id="161" name="Google Shape;16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5999"/>
            <a:ext cx="6400800" cy="377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Data Retrieval 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sal  &gt;= 3000 and Dno = 1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bdate&gt; ‘1-jan-1986’ or Lname=‘khalil’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9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khalil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9" name="Google Shape;169;p9"/>
          <p:cNvGraphicFramePr/>
          <p:nvPr/>
        </p:nvGraphicFramePr>
        <p:xfrm>
          <a:off x="5334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{D6A7CBCF-D954-4987-A3F4-49DEA39A9D29}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10-aug-1988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wesam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10-feb-1987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khalil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2015-10-06T06:32:12Z</dcterms:created>
  <dc:creator>binary</dc:creator>
</cp:coreProperties>
</file>