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6858000" cy="9144000"/>
  <p:embeddedFontLst>
    <p:embeddedFont>
      <p:font typeface="Constantia" pitchFamily="18" charset="0"/>
      <p:regular r:id="rId34"/>
      <p:bold r:id="rId35"/>
      <p:italic r:id="rId36"/>
      <p:boldItalic r:id="rId37"/>
    </p:embeddedFont>
    <p:embeddedFont>
      <p:font typeface="Calibri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Mk999pQdPDf0I3svVaeipiDh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CE30B3E-97B2-4B36-890F-7119F4FE16DE}">
  <a:tblStyle styleId="{7CE30B3E-97B2-4B36-890F-7119F4FE16DE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B79BB8-95A5-4D3A-A74F-82FB556C8C5F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CAA8B0-7A99-4B0D-A409-8445BB9A8D21}" styleName="Table_2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6EF"/>
          </a:solidFill>
        </a:fill>
      </a:tcStyle>
    </a:wholeTbl>
    <a:band1H>
      <a:tcTxStyle/>
      <a:tcStyle>
        <a:tcBdr/>
        <a:fill>
          <a:solidFill>
            <a:srgbClr val="CAEDD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DD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7475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42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42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42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92" name="Google Shape;92;p42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42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sz="5600" b="1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32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3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3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3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3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31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3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3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3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sm2017@std.psut.edu.jo" TargetMode="External"/><Relationship Id="rId7" Type="http://schemas.openxmlformats.org/officeDocument/2006/relationships/hyperlink" Target="mailto:ali2014@std.psut.edu.j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a2011@std.psut.edu.jo" TargetMode="External"/><Relationship Id="rId5" Type="http://schemas.openxmlformats.org/officeDocument/2006/relationships/hyperlink" Target="mailto:ana2019@std.psut.edu.jo" TargetMode="External"/><Relationship Id="rId4" Type="http://schemas.openxmlformats.org/officeDocument/2006/relationships/hyperlink" Target="mailto:ama2015@std.psut.edu.j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2514600" y="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Database</a:t>
            </a:r>
            <a:endParaRPr/>
          </a:p>
        </p:txBody>
      </p:sp>
      <p:pic>
        <p:nvPicPr>
          <p:cNvPr id="111" name="Google Shape;111;p1" descr="inde9x.jpe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2180" y="1905000"/>
            <a:ext cx="5253839" cy="388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 this course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Oracle DBMS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SQL*Plus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457200" y="25424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dirty="0"/>
              <a:t>Why should we study DB?????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Why should we study DB?????</a:t>
            </a:r>
            <a:endParaRPr/>
          </a:p>
        </p:txBody>
      </p:sp>
      <p:pic>
        <p:nvPicPr>
          <p:cNvPr id="184" name="Google Shape;184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19400" y="2286000"/>
            <a:ext cx="4038600" cy="381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/>
              <a:t>Structured query language (SQL)</a:t>
            </a:r>
            <a:endParaRPr/>
          </a:p>
        </p:txBody>
      </p:sp>
      <p:pic>
        <p:nvPicPr>
          <p:cNvPr id="190" name="Google Shape;190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98978" y="1935163"/>
            <a:ext cx="5146044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</a:t>
            </a:r>
            <a:endParaRPr/>
          </a:p>
        </p:txBody>
      </p:sp>
      <p:graphicFrame>
        <p:nvGraphicFramePr>
          <p:cNvPr id="196" name="Google Shape;196;p14"/>
          <p:cNvGraphicFramePr/>
          <p:nvPr/>
        </p:nvGraphicFramePr>
        <p:xfrm>
          <a:off x="501445" y="2443808"/>
          <a:ext cx="4572000" cy="2494340"/>
        </p:xfrm>
        <a:graphic>
          <a:graphicData uri="http://schemas.openxmlformats.org/drawingml/2006/table">
            <a:tbl>
              <a:tblPr firstRow="1" bandRow="1">
                <a:noFill/>
                <a:tableStyleId>{7CE30B3E-97B2-4B36-890F-7119F4FE16DE}</a:tableStyleId>
              </a:tblPr>
              <a:tblGrid>
                <a:gridCol w="533400"/>
                <a:gridCol w="990600"/>
                <a:gridCol w="762000"/>
                <a:gridCol w="762000"/>
                <a:gridCol w="762000"/>
                <a:gridCol w="762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97" name="Google Shape;197;p14"/>
          <p:cNvSpPr/>
          <p:nvPr/>
        </p:nvSpPr>
        <p:spPr>
          <a:xfrm>
            <a:off x="6880860" y="4419600"/>
            <a:ext cx="195834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Appointments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6934200" y="3337560"/>
            <a:ext cx="192024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Departments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5699760" y="5562600"/>
            <a:ext cx="123444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Patient 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5593080" y="2148840"/>
            <a:ext cx="134112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Doctors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533400" y="208430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Doctors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33400" y="5105400"/>
            <a:ext cx="381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Query: retrieve the id and salary for the doctors who lives in Amman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</a:t>
            </a:r>
            <a:endParaRPr/>
          </a:p>
        </p:txBody>
      </p:sp>
      <p:graphicFrame>
        <p:nvGraphicFramePr>
          <p:cNvPr id="208" name="Google Shape;208;p15"/>
          <p:cNvGraphicFramePr/>
          <p:nvPr/>
        </p:nvGraphicFramePr>
        <p:xfrm>
          <a:off x="533400" y="2476418"/>
          <a:ext cx="4572000" cy="2494340"/>
        </p:xfrm>
        <a:graphic>
          <a:graphicData uri="http://schemas.openxmlformats.org/drawingml/2006/table">
            <a:tbl>
              <a:tblPr firstRow="1" bandRow="1">
                <a:noFill/>
                <a:tableStyleId>{7CE30B3E-97B2-4B36-890F-7119F4FE16DE}</a:tableStyleId>
              </a:tblPr>
              <a:tblGrid>
                <a:gridCol w="533400"/>
                <a:gridCol w="990600"/>
                <a:gridCol w="762000"/>
                <a:gridCol w="1295400"/>
                <a:gridCol w="228600"/>
                <a:gridCol w="762000"/>
              </a:tblGrid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….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…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FFFF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09" name="Google Shape;209;p15"/>
          <p:cNvSpPr/>
          <p:nvPr/>
        </p:nvSpPr>
        <p:spPr>
          <a:xfrm>
            <a:off x="6880860" y="4419600"/>
            <a:ext cx="195834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Appointments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6934200" y="3337560"/>
            <a:ext cx="192024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Departments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5699760" y="5562600"/>
            <a:ext cx="123444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Patient 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5593080" y="2148840"/>
            <a:ext cx="1341120" cy="609600"/>
          </a:xfrm>
          <a:prstGeom prst="flowChartInternalStorage">
            <a:avLst/>
          </a:prstGeom>
          <a:solidFill>
            <a:schemeClr val="accent1"/>
          </a:solidFill>
          <a:ln w="254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Doctors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3" name="Google Shape;213;p15"/>
          <p:cNvSpPr txBox="1"/>
          <p:nvPr/>
        </p:nvSpPr>
        <p:spPr>
          <a:xfrm>
            <a:off x="533400" y="2084308"/>
            <a:ext cx="1676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Doctors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4" name="Google Shape;214;p15"/>
          <p:cNvSpPr txBox="1"/>
          <p:nvPr/>
        </p:nvSpPr>
        <p:spPr>
          <a:xfrm>
            <a:off x="685800" y="5105400"/>
            <a:ext cx="34290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Determine the following: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1)Which table?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2) Which columns?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3)Which rows?(condition)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4)How to order the result?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Select Statement</a:t>
            </a:r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body" idx="1"/>
          </p:nvPr>
        </p:nvSpPr>
        <p:spPr>
          <a:xfrm>
            <a:off x="1905000" y="22860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rPr lang="en-US" sz="3200" b="1"/>
              <a:t>Select      </a:t>
            </a:r>
            <a:r>
              <a:rPr lang="en-US" sz="3200" b="1">
                <a:solidFill>
                  <a:srgbClr val="FF0000"/>
                </a:solidFill>
              </a:rPr>
              <a:t>cols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lang="en-US" sz="3200" b="1"/>
              <a:t>From     </a:t>
            </a:r>
            <a:r>
              <a:rPr lang="en-US" sz="3200" b="1">
                <a:solidFill>
                  <a:srgbClr val="FF0000"/>
                </a:solidFill>
              </a:rPr>
              <a:t>Table-Name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lang="en-US" sz="3200" b="1"/>
              <a:t>Where  </a:t>
            </a:r>
            <a:r>
              <a:rPr lang="en-US" sz="3200" b="1">
                <a:solidFill>
                  <a:srgbClr val="FF0000"/>
                </a:solidFill>
              </a:rPr>
              <a:t>Condition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SzPts val="3040"/>
              <a:buNone/>
            </a:pPr>
            <a:r>
              <a:rPr lang="en-US" sz="3200" b="1"/>
              <a:t>Order by </a:t>
            </a:r>
            <a:r>
              <a:rPr lang="en-US" sz="3200" b="1">
                <a:solidFill>
                  <a:srgbClr val="FF0000"/>
                </a:solidFill>
              </a:rPr>
              <a:t>cols</a:t>
            </a:r>
            <a:endParaRPr/>
          </a:p>
        </p:txBody>
      </p:sp>
      <p:sp>
        <p:nvSpPr>
          <p:cNvPr id="221" name="Google Shape;221;p16"/>
          <p:cNvSpPr txBox="1"/>
          <p:nvPr/>
        </p:nvSpPr>
        <p:spPr>
          <a:xfrm>
            <a:off x="1676400" y="2209800"/>
            <a:ext cx="4876800" cy="2585323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</a:t>
            </a:r>
            <a:endParaRPr/>
          </a:p>
        </p:txBody>
      </p:sp>
      <p:graphicFrame>
        <p:nvGraphicFramePr>
          <p:cNvPr id="227" name="Google Shape;227;p17"/>
          <p:cNvGraphicFramePr/>
          <p:nvPr/>
        </p:nvGraphicFramePr>
        <p:xfrm>
          <a:off x="457200" y="2514600"/>
          <a:ext cx="7696200" cy="2225100"/>
        </p:xfrm>
        <a:graphic>
          <a:graphicData uri="http://schemas.openxmlformats.org/drawingml/2006/table">
            <a:tbl>
              <a:tblPr firstRow="1" bandRow="1">
                <a:noFill/>
                <a:tableStyleId>{7CE30B3E-97B2-4B36-890F-7119F4FE16DE}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9-May-1979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wesam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28" name="Google Shape;228;p17"/>
          <p:cNvSpPr txBox="1"/>
          <p:nvPr/>
        </p:nvSpPr>
        <p:spPr>
          <a:xfrm>
            <a:off x="472440" y="2089666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Doctors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Select  </a:t>
            </a:r>
            <a:r>
              <a:rPr lang="en-US">
                <a:solidFill>
                  <a:srgbClr val="FF0000"/>
                </a:solidFill>
              </a:rPr>
              <a:t>fname, bdate, sal </a:t>
            </a:r>
            <a:r>
              <a:rPr lang="en-US"/>
              <a:t>from </a:t>
            </a:r>
            <a:r>
              <a:rPr lang="en-US">
                <a:solidFill>
                  <a:srgbClr val="FF0000"/>
                </a:solidFill>
              </a:rPr>
              <a:t>doctors</a:t>
            </a:r>
            <a:endParaRPr>
              <a:solidFill>
                <a:srgbClr val="FF0000"/>
              </a:solidFill>
            </a:endParaRPr>
          </a:p>
        </p:txBody>
      </p:sp>
      <p:graphicFrame>
        <p:nvGraphicFramePr>
          <p:cNvPr id="235" name="Google Shape;235;p18"/>
          <p:cNvGraphicFramePr/>
          <p:nvPr/>
        </p:nvGraphicFramePr>
        <p:xfrm>
          <a:off x="2209800" y="3276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{18B79BB8-95A5-4D3A-A74F-82FB556C8C5F}</a:tableStyleId>
              </a:tblPr>
              <a:tblGrid>
                <a:gridCol w="1447800"/>
                <a:gridCol w="1371600"/>
                <a:gridCol w="685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9-May-1979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Basic Data Retrieval 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*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242" name="Google Shape;242;p19"/>
          <p:cNvGraphicFramePr/>
          <p:nvPr/>
        </p:nvGraphicFramePr>
        <p:xfrm>
          <a:off x="457200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685800"/>
                <a:gridCol w="1447800"/>
                <a:gridCol w="1371600"/>
                <a:gridCol w="1371600"/>
                <a:gridCol w="1143000"/>
                <a:gridCol w="685800"/>
                <a:gridCol w="990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bdate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Dno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9-May-1979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1-jan-1996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1550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khalil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5-mar-1960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qais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10-aug-1988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5700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wesam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10-feb-1987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everywhere !!!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5375" y="4521625"/>
            <a:ext cx="22288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0558" y="1981200"/>
            <a:ext cx="3210124" cy="223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785" y="2016531"/>
            <a:ext cx="3967241" cy="223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512" y="4488172"/>
            <a:ext cx="3153708" cy="18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(operations) 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fname, sal * 12 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249" name="Google Shape;249;p20"/>
          <p:cNvGraphicFramePr/>
          <p:nvPr/>
        </p:nvGraphicFramePr>
        <p:xfrm>
          <a:off x="2133600" y="2971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1913175"/>
                <a:gridCol w="9062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 * 12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1860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68400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(operations) </a:t>
            </a:r>
            <a:endParaRPr/>
          </a:p>
        </p:txBody>
      </p:sp>
      <p:pic>
        <p:nvPicPr>
          <p:cNvPr id="255" name="Google Shape;255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2266564"/>
            <a:ext cx="5391903" cy="27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67000" y="4936507"/>
            <a:ext cx="3429000" cy="118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(Alias)</a:t>
            </a:r>
            <a:endParaRPr/>
          </a:p>
        </p:txBody>
      </p:sp>
      <p:sp>
        <p:nvSpPr>
          <p:cNvPr id="262" name="Google Shape;262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fname </a:t>
            </a:r>
            <a:r>
              <a:rPr lang="en-US">
                <a:solidFill>
                  <a:srgbClr val="FF0000"/>
                </a:solidFill>
              </a:rPr>
              <a:t>as </a:t>
            </a:r>
            <a:r>
              <a:rPr lang="en-US"/>
              <a:t>“First Name”, sal * 12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“Annual Salary” 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263" name="Google Shape;263;p22"/>
          <p:cNvGraphicFramePr/>
          <p:nvPr/>
        </p:nvGraphicFramePr>
        <p:xfrm>
          <a:off x="2590800" y="3429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1913175"/>
                <a:gridCol w="17444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 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Annual Salary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1860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68400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(Alias)</a:t>
            </a:r>
            <a:endParaRPr/>
          </a:p>
        </p:txBody>
      </p:sp>
      <p:sp>
        <p:nvSpPr>
          <p:cNvPr id="269" name="Google Shape;269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fname  “First Name”, sal * 12 “Annual Salary” 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 b="1" i="1"/>
              <a:t>As</a:t>
            </a:r>
            <a:r>
              <a:rPr lang="en-US"/>
              <a:t> is optional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270" name="Google Shape;270;p23"/>
          <p:cNvGraphicFramePr/>
          <p:nvPr/>
        </p:nvGraphicFramePr>
        <p:xfrm>
          <a:off x="2590800" y="3429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1913175"/>
                <a:gridCol w="17444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 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Annual Salary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1860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68400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(Alias)</a:t>
            </a:r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fname  FirstName, sal * 12 “Annual Salary” 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“” is optional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277" name="Google Shape;277;p24"/>
          <p:cNvGraphicFramePr/>
          <p:nvPr/>
        </p:nvGraphicFramePr>
        <p:xfrm>
          <a:off x="2590800" y="3429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1913175"/>
                <a:gridCol w="17444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FIRSTNAME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Annual Salary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1860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36000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68400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30000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</a:t>
            </a: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address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284" name="Google Shape;284;p25"/>
          <p:cNvGraphicFramePr/>
          <p:nvPr/>
        </p:nvGraphicFramePr>
        <p:xfrm>
          <a:off x="2286000" y="3048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1143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 Retrieval (distinct)</a:t>
            </a:r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distinct</a:t>
            </a:r>
            <a:r>
              <a:rPr lang="en-US"/>
              <a:t> address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Two columns </a:t>
            </a:r>
            <a:endParaRPr>
              <a:solidFill>
                <a:srgbClr val="FF0000"/>
              </a:solidFill>
            </a:endParaRPr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graphicFrame>
        <p:nvGraphicFramePr>
          <p:cNvPr id="291" name="Google Shape;291;p26"/>
          <p:cNvGraphicFramePr/>
          <p:nvPr/>
        </p:nvGraphicFramePr>
        <p:xfrm>
          <a:off x="2286000" y="3048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1143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address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Amman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Irbid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Ajloun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Karak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292" name="Google Shape;292;p26"/>
          <p:cNvGraphicFramePr/>
          <p:nvPr/>
        </p:nvGraphicFramePr>
        <p:xfrm>
          <a:off x="4648200" y="48768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{7CE30B3E-97B2-4B36-890F-7119F4FE16DE}</a:tableStyleId>
              </a:tblPr>
              <a:tblGrid>
                <a:gridCol w="1752600"/>
                <a:gridCol w="17526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Sama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Sama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Concatenation </a:t>
            </a:r>
            <a:endParaRPr/>
          </a:p>
        </p:txBody>
      </p:sp>
      <p:sp>
        <p:nvSpPr>
          <p:cNvPr id="298" name="Google Shape;298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id, fname </a:t>
            </a:r>
            <a:r>
              <a:rPr lang="en-US">
                <a:solidFill>
                  <a:srgbClr val="FF0000"/>
                </a:solidFill>
              </a:rPr>
              <a:t>||</a:t>
            </a:r>
            <a:r>
              <a:rPr lang="en-US"/>
              <a:t> lname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“Name”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</p:txBody>
      </p:sp>
      <p:graphicFrame>
        <p:nvGraphicFramePr>
          <p:cNvPr id="299" name="Google Shape;299;p27"/>
          <p:cNvGraphicFramePr/>
          <p:nvPr/>
        </p:nvGraphicFramePr>
        <p:xfrm>
          <a:off x="609600" y="2895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894525"/>
                <a:gridCol w="367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Ahmadsami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Saraali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Sanakhalil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mohammadqais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leenwesam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Concatenation </a:t>
            </a:r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id, fname </a:t>
            </a:r>
            <a:r>
              <a:rPr lang="en-US">
                <a:solidFill>
                  <a:srgbClr val="FF0000"/>
                </a:solidFill>
              </a:rPr>
              <a:t>||</a:t>
            </a:r>
            <a:r>
              <a:rPr lang="en-US"/>
              <a:t>’    ’</a:t>
            </a:r>
            <a:r>
              <a:rPr lang="en-US">
                <a:solidFill>
                  <a:srgbClr val="FF0000"/>
                </a:solidFill>
              </a:rPr>
              <a:t>||</a:t>
            </a:r>
            <a:r>
              <a:rPr lang="en-US"/>
              <a:t> lname </a:t>
            </a:r>
            <a:r>
              <a:rPr lang="en-US">
                <a:solidFill>
                  <a:srgbClr val="FF0000"/>
                </a:solidFill>
              </a:rPr>
              <a:t>as</a:t>
            </a:r>
            <a:r>
              <a:rPr lang="en-US"/>
              <a:t> “Name”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</p:txBody>
      </p:sp>
      <p:graphicFrame>
        <p:nvGraphicFramePr>
          <p:cNvPr id="306" name="Google Shape;306;p28"/>
          <p:cNvGraphicFramePr/>
          <p:nvPr/>
        </p:nvGraphicFramePr>
        <p:xfrm>
          <a:off x="609600" y="2895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894525"/>
                <a:gridCol w="367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  sami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Sara  ali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1772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Sana  khalil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5988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Mohammad  qais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Leen  wesam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Concatenation </a:t>
            </a:r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rgbClr val="FF0000"/>
                </a:solidFill>
              </a:rPr>
              <a:t>Select</a:t>
            </a:r>
            <a:r>
              <a:rPr lang="en-US"/>
              <a:t>  fname </a:t>
            </a:r>
            <a:r>
              <a:rPr lang="en-US">
                <a:solidFill>
                  <a:srgbClr val="FF0000"/>
                </a:solidFill>
              </a:rPr>
              <a:t>||</a:t>
            </a:r>
            <a:r>
              <a:rPr lang="en-US"/>
              <a:t>’    lives in   ’</a:t>
            </a:r>
            <a:r>
              <a:rPr lang="en-US">
                <a:solidFill>
                  <a:srgbClr val="FF0000"/>
                </a:solidFill>
              </a:rPr>
              <a:t>||</a:t>
            </a:r>
            <a:r>
              <a:rPr lang="en-US"/>
              <a:t> address  details </a:t>
            </a:r>
            <a:r>
              <a:rPr lang="en-US">
                <a:solidFill>
                  <a:srgbClr val="FF0000"/>
                </a:solidFill>
              </a:rPr>
              <a:t>from</a:t>
            </a:r>
            <a:r>
              <a:rPr lang="en-US"/>
              <a:t> doctors</a:t>
            </a:r>
            <a:endParaRPr/>
          </a:p>
        </p:txBody>
      </p:sp>
      <p:graphicFrame>
        <p:nvGraphicFramePr>
          <p:cNvPr id="313" name="Google Shape;313;p29"/>
          <p:cNvGraphicFramePr/>
          <p:nvPr/>
        </p:nvGraphicFramePr>
        <p:xfrm>
          <a:off x="609600" y="2895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{19CAA8B0-7A99-4B0D-A409-8445BB9A8D21}</a:tableStyleId>
              </a:tblPr>
              <a:tblGrid>
                <a:gridCol w="3677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DETAILS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Ahmad lives in Amman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/>
                        <a:t>Sara lives in Irbid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/>
                        <a:t>Sana lives in Ajloun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/>
                        <a:t>Mohammad lives in Karak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nstantia"/>
                        <a:buNone/>
                      </a:pPr>
                      <a:r>
                        <a:rPr lang="en-US" sz="1800"/>
                        <a:t>Leen lives in Amman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What is database ??</a:t>
            </a:r>
            <a:endParaRPr/>
          </a:p>
        </p:txBody>
      </p:sp>
      <p:pic>
        <p:nvPicPr>
          <p:cNvPr id="126" name="Google Shape;126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1847088"/>
            <a:ext cx="3886200" cy="480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Describe </a:t>
            </a:r>
            <a:endParaRPr/>
          </a:p>
        </p:txBody>
      </p:sp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To view the structure of the table use </a:t>
            </a:r>
            <a:r>
              <a:rPr lang="en-US" b="1"/>
              <a:t>describe</a:t>
            </a:r>
            <a:r>
              <a:rPr lang="en-US"/>
              <a:t> keyword: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describe TableName</a:t>
            </a: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Example:</a:t>
            </a:r>
            <a:endParaRPr/>
          </a:p>
          <a:p>
            <a:pPr marL="393192" lvl="1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describe  books</a:t>
            </a:r>
            <a:endParaRPr/>
          </a:p>
          <a:p>
            <a:pPr marL="393192" lvl="1" indent="0" algn="l" rtl="0"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30" descr="E:\describ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4191000"/>
            <a:ext cx="58102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What about files ???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0525" y="2895599"/>
            <a:ext cx="3660339" cy="2061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2813037"/>
            <a:ext cx="3886200" cy="2144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Files</a:t>
            </a:r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Asma, 20179000,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asm2017@std.psut.edu.jo</a:t>
            </a:r>
            <a:r>
              <a:rPr lang="en-US"/>
              <a:t>, 0777888888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Amal, 20155000,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ama2015@std.psut.edu.jo</a:t>
            </a:r>
            <a:r>
              <a:rPr lang="en-US"/>
              <a:t>, 0777999998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Anas, 20199000,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ana2019@std.psut.edu.jo</a:t>
            </a:r>
            <a:r>
              <a:rPr lang="en-US"/>
              <a:t>, 0799888888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Alaa, 20119000,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ala2011@std.psut.edu.jo</a:t>
            </a:r>
            <a:r>
              <a:rPr lang="en-US"/>
              <a:t>, 0788888888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Ali, 20149000,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ali2014@std.psut.edu.jo</a:t>
            </a:r>
            <a:r>
              <a:rPr lang="en-US"/>
              <a:t>, 0787777778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Database features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Self-describing nature of a database system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Insulation between programs and data, and data abstraction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Support of multiple views of the data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Sharing of data and multiuser transaction processing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The complete process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Requirements specification and analysis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Conceptual design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Logical design 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Physical design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How to access the database</a:t>
            </a:r>
            <a:endParaRPr/>
          </a:p>
        </p:txBody>
      </p:sp>
      <p:pic>
        <p:nvPicPr>
          <p:cNvPr id="157" name="Google Shape;157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85900" y="2667000"/>
            <a:ext cx="6172200" cy="297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DBMS</a:t>
            </a:r>
            <a:endParaRPr/>
          </a:p>
        </p:txBody>
      </p:sp>
      <p:pic>
        <p:nvPicPr>
          <p:cNvPr id="163" name="Google Shape;16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2057400"/>
            <a:ext cx="5638800" cy="413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On-screen Show (4:3)</PresentationFormat>
  <Paragraphs>323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Times New Roman</vt:lpstr>
      <vt:lpstr>Constantia</vt:lpstr>
      <vt:lpstr>Noto Sans Symbols</vt:lpstr>
      <vt:lpstr>Calibri</vt:lpstr>
      <vt:lpstr>Flow</vt:lpstr>
      <vt:lpstr>Flow</vt:lpstr>
      <vt:lpstr>Database</vt:lpstr>
      <vt:lpstr>Data everywhere !!!</vt:lpstr>
      <vt:lpstr>What is database ??</vt:lpstr>
      <vt:lpstr>What about files ???</vt:lpstr>
      <vt:lpstr>Files</vt:lpstr>
      <vt:lpstr>Database features</vt:lpstr>
      <vt:lpstr>The complete process</vt:lpstr>
      <vt:lpstr>How to access the database</vt:lpstr>
      <vt:lpstr>DBMS</vt:lpstr>
      <vt:lpstr>In this course</vt:lpstr>
      <vt:lpstr>Why should we study DB?????</vt:lpstr>
      <vt:lpstr>Why should we study DB?????</vt:lpstr>
      <vt:lpstr>Structured query language (SQL)</vt:lpstr>
      <vt:lpstr>Data Retrieval </vt:lpstr>
      <vt:lpstr>Data Retrieval </vt:lpstr>
      <vt:lpstr>Select Statement</vt:lpstr>
      <vt:lpstr>Data Retrieval </vt:lpstr>
      <vt:lpstr>Basic Data Retrieval </vt:lpstr>
      <vt:lpstr>Basic Data Retrieval </vt:lpstr>
      <vt:lpstr>Data Retrieval (operations) </vt:lpstr>
      <vt:lpstr>Data Retrieval (operations) </vt:lpstr>
      <vt:lpstr>Data Retrieval (Alias)</vt:lpstr>
      <vt:lpstr>Data Retrieval (Alias)</vt:lpstr>
      <vt:lpstr>Data Retrieval (Alias)</vt:lpstr>
      <vt:lpstr>Data Retrieval</vt:lpstr>
      <vt:lpstr>Data Retrieval (distinct)</vt:lpstr>
      <vt:lpstr>Concatenation </vt:lpstr>
      <vt:lpstr>Concatenation </vt:lpstr>
      <vt:lpstr>Concatenation </vt:lpstr>
      <vt:lpstr>Describe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binary</dc:creator>
  <cp:lastModifiedBy>Philadelphia University</cp:lastModifiedBy>
  <cp:revision>1</cp:revision>
  <dcterms:created xsi:type="dcterms:W3CDTF">2015-10-06T06:32:12Z</dcterms:created>
  <dcterms:modified xsi:type="dcterms:W3CDTF">2023-02-21T20:29:54Z</dcterms:modified>
</cp:coreProperties>
</file>