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4" r:id="rId3"/>
    <p:sldId id="317" r:id="rId4"/>
    <p:sldId id="315" r:id="rId5"/>
    <p:sldId id="275" r:id="rId6"/>
    <p:sldId id="277" r:id="rId7"/>
    <p:sldId id="276" r:id="rId8"/>
    <p:sldId id="318" r:id="rId9"/>
    <p:sldId id="319" r:id="rId10"/>
    <p:sldId id="321" r:id="rId11"/>
    <p:sldId id="282" r:id="rId12"/>
    <p:sldId id="322" r:id="rId13"/>
    <p:sldId id="320" r:id="rId14"/>
    <p:sldId id="323" r:id="rId15"/>
    <p:sldId id="324" r:id="rId16"/>
    <p:sldId id="325" r:id="rId17"/>
    <p:sldId id="326" r:id="rId18"/>
    <p:sldId id="327" r:id="rId19"/>
    <p:sldId id="328" r:id="rId20"/>
    <p:sldId id="291" r:id="rId21"/>
    <p:sldId id="293" r:id="rId22"/>
    <p:sldId id="294" r:id="rId23"/>
    <p:sldId id="330" r:id="rId24"/>
    <p:sldId id="332" r:id="rId25"/>
    <p:sldId id="333" r:id="rId26"/>
    <p:sldId id="334" r:id="rId27"/>
    <p:sldId id="336" r:id="rId28"/>
    <p:sldId id="33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66592" autoAdjust="0"/>
  </p:normalViewPr>
  <p:slideViewPr>
    <p:cSldViewPr snapToGrid="0">
      <p:cViewPr varScale="1">
        <p:scale>
          <a:sx n="46" d="100"/>
          <a:sy n="46" d="100"/>
        </p:scale>
        <p:origin x="125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06B5E-B20E-4EC1-B856-FF36D4DE382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22D75-EB6C-4367-BDE1-DF4735DC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0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10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46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04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64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27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06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08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26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57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50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parameter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syntax allows a function to accept an indefinite number of arguments as an array,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64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6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9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ca5f8ee30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gca5f8ee30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5560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ca5f8ee30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519" name="Google Shape;519;gca5f8ee30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410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ca5f8ee30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gca5f8ee30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268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ca5f8ee30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gca5f8ee30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946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19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20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11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1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49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95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Its not placed under the window object..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39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2D75-EB6C-4367-BDE1-DF4735DCB3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69C-5477-40D1-8256-14837BDC27A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6C93-F6C0-466B-876A-7AE51C54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4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69C-5477-40D1-8256-14837BDC27A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6C93-F6C0-466B-876A-7AE51C54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6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69C-5477-40D1-8256-14837BDC27A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6C93-F6C0-466B-876A-7AE51C54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7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69C-5477-40D1-8256-14837BDC27A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6C93-F6C0-466B-876A-7AE51C54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69C-5477-40D1-8256-14837BDC27A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6C93-F6C0-466B-876A-7AE51C54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3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69C-5477-40D1-8256-14837BDC27A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6C93-F6C0-466B-876A-7AE51C54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69C-5477-40D1-8256-14837BDC27A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6C93-F6C0-466B-876A-7AE51C54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69C-5477-40D1-8256-14837BDC27A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6C93-F6C0-466B-876A-7AE51C54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0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69C-5477-40D1-8256-14837BDC27A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6C93-F6C0-466B-876A-7AE51C54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5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69C-5477-40D1-8256-14837BDC27A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6C93-F6C0-466B-876A-7AE51C54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69C-5477-40D1-8256-14837BDC27A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6C93-F6C0-466B-876A-7AE51C54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6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A869C-5477-40D1-8256-14837BDC27A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6C93-F6C0-466B-876A-7AE51C54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6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4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0702"/>
          </a:xfrm>
        </p:spPr>
        <p:txBody>
          <a:bodyPr>
            <a:normAutofit/>
          </a:bodyPr>
          <a:lstStyle/>
          <a:p>
            <a:r>
              <a:rPr lang="en-US" b="1" dirty="0"/>
              <a:t>Template Literals</a:t>
            </a:r>
            <a:r>
              <a:rPr lang="en-US" dirty="0"/>
              <a:t> use back-ticks (``) rather than the quotes ("") to define a </a:t>
            </a:r>
            <a:r>
              <a:rPr lang="en-US" dirty="0" smtClean="0"/>
              <a:t>string: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With</a:t>
            </a:r>
            <a:r>
              <a:rPr lang="en-US" dirty="0"/>
              <a:t> </a:t>
            </a:r>
            <a:r>
              <a:rPr lang="en-US" b="1" dirty="0"/>
              <a:t>template literals</a:t>
            </a:r>
            <a:r>
              <a:rPr lang="en-US" dirty="0"/>
              <a:t>, you can use both single and double quotes inside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/>
              <a:t>Template literals</a:t>
            </a:r>
            <a:r>
              <a:rPr lang="en-US" dirty="0"/>
              <a:t> allows multiline strings: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522;gca5f8ee30a_0_222"/>
          <p:cNvSpPr/>
          <p:nvPr/>
        </p:nvSpPr>
        <p:spPr>
          <a:xfrm>
            <a:off x="1271866" y="2738385"/>
            <a:ext cx="7848600" cy="489724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text = `Hello World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!`;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" name="Google Shape;522;gca5f8ee30a_0_222"/>
          <p:cNvSpPr/>
          <p:nvPr/>
        </p:nvSpPr>
        <p:spPr>
          <a:xfrm>
            <a:off x="1271866" y="4140869"/>
            <a:ext cx="7848600" cy="489724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text = `He's often called "Johnny"`;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" name="Google Shape;522;gca5f8ee30a_0_222"/>
          <p:cNvSpPr/>
          <p:nvPr/>
        </p:nvSpPr>
        <p:spPr>
          <a:xfrm>
            <a:off x="1271866" y="5153070"/>
            <a:ext cx="7848600" cy="1618193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 text =</a:t>
            </a:r>
            <a:b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`The quick</a:t>
            </a:r>
            <a:b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brown fox</a:t>
            </a:r>
            <a:b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jumps over</a:t>
            </a:r>
            <a:b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the lazy dog`;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7534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literals  - interpolation</a:t>
            </a:r>
            <a:endParaRPr lang="en-US" dirty="0"/>
          </a:p>
        </p:txBody>
      </p:sp>
      <p:sp>
        <p:nvSpPr>
          <p:cNvPr id="4" name="Google Shape;522;gca5f8ee30a_0_222"/>
          <p:cNvSpPr/>
          <p:nvPr/>
        </p:nvSpPr>
        <p:spPr>
          <a:xfrm>
            <a:off x="1050194" y="2139050"/>
            <a:ext cx="7848600" cy="3042549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</a:t>
            </a:r>
            <a:r>
              <a:rPr lang="en-US" sz="20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et </a:t>
            </a:r>
            <a:r>
              <a:rPr lang="en-US" sz="20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a = “We love”;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</a:t>
            </a:r>
            <a:r>
              <a:rPr lang="en-US" sz="20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et </a:t>
            </a:r>
            <a:r>
              <a:rPr lang="en-US" sz="20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b =“</a:t>
            </a:r>
            <a:r>
              <a:rPr lang="en-US" sz="2000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Javascript</a:t>
            </a:r>
            <a:r>
              <a:rPr lang="en-US" sz="20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”;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</a:t>
            </a:r>
            <a:r>
              <a:rPr lang="en-US" sz="20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et </a:t>
            </a:r>
            <a:r>
              <a:rPr lang="en-US" sz="20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 =“and”;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</a:t>
            </a:r>
            <a:r>
              <a:rPr lang="en-US" sz="20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et </a:t>
            </a:r>
            <a:r>
              <a:rPr lang="en-US" sz="20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d=“programming</a:t>
            </a:r>
            <a:r>
              <a:rPr lang="en-US" sz="20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”;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console.log(a</a:t>
            </a:r>
            <a:r>
              <a:rPr lang="en-US" sz="20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+ ”  ” +</a:t>
            </a:r>
            <a:r>
              <a:rPr lang="en-US" sz="20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b</a:t>
            </a:r>
            <a:r>
              <a:rPr lang="en-US" sz="20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+  ”\</a:t>
            </a:r>
            <a:r>
              <a:rPr lang="en-US" sz="2000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n”+c</a:t>
            </a:r>
            <a:r>
              <a:rPr lang="en-US" sz="20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+” “+d);  //old way</a:t>
            </a:r>
          </a:p>
          <a:p>
            <a:endParaRPr lang="en-US" sz="2000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sz="20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sz="20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onsole.log(a</a:t>
            </a:r>
            <a:r>
              <a:rPr lang="en-US" sz="20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+” \”\” “+b+”\</a:t>
            </a:r>
            <a:r>
              <a:rPr lang="en-US" sz="2000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n”+c</a:t>
            </a:r>
            <a:r>
              <a:rPr lang="en-US" sz="20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+” “+d);  //old way</a:t>
            </a:r>
          </a:p>
          <a:p>
            <a:r>
              <a:rPr lang="en-US" sz="20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</a:t>
            </a:r>
            <a:r>
              <a:rPr lang="en-US" sz="20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(`${a} </a:t>
            </a:r>
            <a:r>
              <a:rPr lang="en-US" sz="20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${</a:t>
            </a:r>
            <a:r>
              <a:rPr lang="en-US" sz="20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b} </a:t>
            </a:r>
            <a:endParaRPr lang="en-US" sz="2000" dirty="0" smtClean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sz="20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${</a:t>
            </a:r>
            <a:r>
              <a:rPr lang="en-US" sz="20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c} ${d}` </a:t>
            </a:r>
            <a:r>
              <a:rPr lang="en-US" sz="20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2000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" name="Google Shape;524;gca5f8ee30a_0_222"/>
          <p:cNvSpPr/>
          <p:nvPr/>
        </p:nvSpPr>
        <p:spPr>
          <a:xfrm>
            <a:off x="1050194" y="1506038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dirty="0"/>
          </a:p>
        </p:txBody>
      </p:sp>
      <p:sp>
        <p:nvSpPr>
          <p:cNvPr id="6" name="Google Shape;527;gca5f8ee30a_0_222"/>
          <p:cNvSpPr/>
          <p:nvPr/>
        </p:nvSpPr>
        <p:spPr>
          <a:xfrm>
            <a:off x="1050194" y="5292436"/>
            <a:ext cx="7848600" cy="122233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/>
              <a:t>Use `${…}`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81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literals  - Expression substitution</a:t>
            </a:r>
            <a:endParaRPr lang="en-US" dirty="0"/>
          </a:p>
        </p:txBody>
      </p:sp>
      <p:sp>
        <p:nvSpPr>
          <p:cNvPr id="4" name="Google Shape;522;gca5f8ee30a_0_222"/>
          <p:cNvSpPr/>
          <p:nvPr/>
        </p:nvSpPr>
        <p:spPr>
          <a:xfrm>
            <a:off x="1050194" y="2139050"/>
            <a:ext cx="7848600" cy="3042549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 smtClean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…..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price = 10;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VAT = 0.25;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total = `Total: ${(price * (1 + VAT)).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toFixed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(2)}`;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document.getElementById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("demo").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innerHTML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= total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….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" name="Google Shape;524;gca5f8ee30a_0_222"/>
          <p:cNvSpPr/>
          <p:nvPr/>
        </p:nvSpPr>
        <p:spPr>
          <a:xfrm>
            <a:off x="1050194" y="1506038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dirty="0"/>
          </a:p>
        </p:txBody>
      </p:sp>
      <p:sp>
        <p:nvSpPr>
          <p:cNvPr id="6" name="Google Shape;527;gca5f8ee30a_0_222"/>
          <p:cNvSpPr/>
          <p:nvPr/>
        </p:nvSpPr>
        <p:spPr>
          <a:xfrm>
            <a:off x="1465830" y="5292436"/>
            <a:ext cx="6260400" cy="122233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The </a:t>
            </a:r>
            <a:r>
              <a:rPr lang="en-US" dirty="0" err="1"/>
              <a:t>toFixed</a:t>
            </a:r>
            <a:r>
              <a:rPr lang="en-US" dirty="0"/>
              <a:t>() method formats a number using fixed-point notation. </a:t>
            </a:r>
            <a:r>
              <a:rPr lang="en-US" dirty="0" err="1"/>
              <a:t>toFixed</a:t>
            </a:r>
            <a:r>
              <a:rPr lang="en-US" dirty="0"/>
              <a:t>() returns a string representation of </a:t>
            </a:r>
            <a:r>
              <a:rPr lang="en-US" dirty="0" err="1"/>
              <a:t>numObj</a:t>
            </a:r>
            <a:r>
              <a:rPr lang="en-US" dirty="0"/>
              <a:t> that </a:t>
            </a:r>
            <a:r>
              <a:rPr lang="en-US" dirty="0" smtClean="0"/>
              <a:t>has </a:t>
            </a:r>
            <a:r>
              <a:rPr lang="en-US" dirty="0"/>
              <a:t>exactly digits </a:t>
            </a:r>
            <a:r>
              <a:rPr lang="en-US" dirty="0" err="1"/>
              <a:t>digits</a:t>
            </a:r>
            <a:r>
              <a:rPr lang="en-US" dirty="0"/>
              <a:t> after the decimal place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97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literals  - HTML templates</a:t>
            </a:r>
            <a:endParaRPr lang="en-US" dirty="0"/>
          </a:p>
        </p:txBody>
      </p:sp>
      <p:sp>
        <p:nvSpPr>
          <p:cNvPr id="4" name="Google Shape;522;gca5f8ee30a_0_222"/>
          <p:cNvSpPr/>
          <p:nvPr/>
        </p:nvSpPr>
        <p:spPr>
          <a:xfrm>
            <a:off x="1050194" y="2139050"/>
            <a:ext cx="7848600" cy="3042549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markup=`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	&lt;div class=“card”&gt;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		&lt;div class=“child”&gt;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			&lt;h2&gt;Title&lt;/h2&gt;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			&lt;p&gt; paragraph&lt;/p&gt;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                         &lt;/div&gt;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              &lt;/div&gt;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             `;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document.write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(markup);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`;</a:t>
            </a:r>
          </a:p>
        </p:txBody>
      </p:sp>
      <p:sp>
        <p:nvSpPr>
          <p:cNvPr id="5" name="Google Shape;524;gca5f8ee30a_0_222"/>
          <p:cNvSpPr/>
          <p:nvPr/>
        </p:nvSpPr>
        <p:spPr>
          <a:xfrm>
            <a:off x="1050194" y="1506038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dirty="0"/>
          </a:p>
        </p:txBody>
      </p:sp>
      <p:sp>
        <p:nvSpPr>
          <p:cNvPr id="6" name="Google Shape;527;gca5f8ee30a_0_222"/>
          <p:cNvSpPr/>
          <p:nvPr/>
        </p:nvSpPr>
        <p:spPr>
          <a:xfrm>
            <a:off x="1465830" y="5292436"/>
            <a:ext cx="6260400" cy="122233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Template literals are literals delimited with </a:t>
            </a:r>
            <a:r>
              <a:rPr lang="en-US" dirty="0" err="1"/>
              <a:t>backticks</a:t>
            </a:r>
            <a:r>
              <a:rPr lang="en-US" dirty="0"/>
              <a:t> (`), allowing embedded expressions called substitutions.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89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using the ternary operator</a:t>
            </a:r>
            <a:endParaRPr lang="en-US" dirty="0"/>
          </a:p>
        </p:txBody>
      </p:sp>
      <p:sp>
        <p:nvSpPr>
          <p:cNvPr id="5" name="Google Shape;522;gca5f8ee30a_0_222"/>
          <p:cNvSpPr/>
          <p:nvPr/>
        </p:nvSpPr>
        <p:spPr>
          <a:xfrm>
            <a:off x="955964" y="2042069"/>
            <a:ext cx="7901267" cy="798113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Condition ? If True : If False</a:t>
            </a:r>
          </a:p>
        </p:txBody>
      </p:sp>
      <p:sp>
        <p:nvSpPr>
          <p:cNvPr id="7" name="Google Shape;524;gca5f8ee30a_0_222"/>
          <p:cNvSpPr/>
          <p:nvPr/>
        </p:nvSpPr>
        <p:spPr>
          <a:xfrm>
            <a:off x="1050194" y="1506038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Syntax</a:t>
            </a:r>
            <a:endParaRPr dirty="0"/>
          </a:p>
        </p:txBody>
      </p:sp>
      <p:sp>
        <p:nvSpPr>
          <p:cNvPr id="9" name="Google Shape;522;gca5f8ee30a_0_222"/>
          <p:cNvSpPr/>
          <p:nvPr/>
        </p:nvSpPr>
        <p:spPr>
          <a:xfrm>
            <a:off x="1050194" y="3454799"/>
            <a:ext cx="3175442" cy="3042549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name=“John”;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gender=“male”;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age=20;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If (gender==“male”){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onsole.log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(“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mr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”);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}else{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onsole.log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(“”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Mrs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”);}</a:t>
            </a:r>
          </a:p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`;</a:t>
            </a:r>
          </a:p>
        </p:txBody>
      </p:sp>
      <p:sp>
        <p:nvSpPr>
          <p:cNvPr id="10" name="Google Shape;522;gca5f8ee30a_0_222"/>
          <p:cNvSpPr/>
          <p:nvPr/>
        </p:nvSpPr>
        <p:spPr>
          <a:xfrm>
            <a:off x="4585855" y="3191563"/>
            <a:ext cx="7398327" cy="1338873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name=“John”;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gender=“male”;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age=20;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Gender==“male” ? 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(“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Mr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”):console.log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(“female”)</a:t>
            </a:r>
          </a:p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1" name="Google Shape;522;gca5f8ee30a_0_222"/>
          <p:cNvSpPr/>
          <p:nvPr/>
        </p:nvSpPr>
        <p:spPr>
          <a:xfrm>
            <a:off x="4585855" y="4712837"/>
            <a:ext cx="7398327" cy="2165562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name=“John”;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gender=“male”;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age=20;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result=Gender==“male” ?“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Mr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” : “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Mrs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”</a:t>
            </a:r>
          </a:p>
          <a:p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d</a:t>
            </a:r>
            <a:r>
              <a:rPr lang="en-US" dirty="0" err="1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ocument.write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(result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onsole.log(Gender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==“male”? “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Mr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” : “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Mrs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”);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onsole.log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(`hello ${Gender==“male”? “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Mr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” : “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Mrs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”} ${name}`));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" name="Google Shape;524;gca5f8ee30a_0_222"/>
          <p:cNvSpPr/>
          <p:nvPr/>
        </p:nvSpPr>
        <p:spPr>
          <a:xfrm rot="10800000" flipV="1">
            <a:off x="1050194" y="2992581"/>
            <a:ext cx="1071000" cy="46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30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ternary operator</a:t>
            </a:r>
            <a:endParaRPr lang="en-US" dirty="0"/>
          </a:p>
        </p:txBody>
      </p:sp>
      <p:sp>
        <p:nvSpPr>
          <p:cNvPr id="5" name="Google Shape;522;gca5f8ee30a_0_222"/>
          <p:cNvSpPr/>
          <p:nvPr/>
        </p:nvSpPr>
        <p:spPr>
          <a:xfrm>
            <a:off x="1202594" y="2005003"/>
            <a:ext cx="2939915" cy="2788670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condition1 </a:t>
            </a:r>
            <a:endParaRPr lang="en-US" dirty="0" smtClean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      ? statement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       : condition2 </a:t>
            </a:r>
            <a:endParaRPr lang="en-US" dirty="0" smtClean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      ? statement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       : condition3 </a:t>
            </a:r>
            <a:endParaRPr lang="en-US" dirty="0" smtClean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      ? 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statement</a:t>
            </a:r>
          </a:p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       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statement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;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" name="Google Shape;524;gca5f8ee30a_0_222"/>
          <p:cNvSpPr/>
          <p:nvPr/>
        </p:nvSpPr>
        <p:spPr>
          <a:xfrm>
            <a:off x="4894830" y="1658438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dirty="0"/>
          </a:p>
        </p:txBody>
      </p:sp>
      <p:sp>
        <p:nvSpPr>
          <p:cNvPr id="9" name="Google Shape;522;gca5f8ee30a_0_222"/>
          <p:cNvSpPr/>
          <p:nvPr/>
        </p:nvSpPr>
        <p:spPr>
          <a:xfrm>
            <a:off x="4742430" y="2091562"/>
            <a:ext cx="6611370" cy="2576513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theAge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&lt; 20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? console.log(20)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: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theAge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&gt; 20 &amp;&amp;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theAge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&lt; 60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? console.log("20 To 60")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: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theAge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&gt; 60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? console.log("Larger Than 60")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: console.log("Unknown");  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" name="Google Shape;524;gca5f8ee30a_0_222"/>
          <p:cNvSpPr/>
          <p:nvPr/>
        </p:nvSpPr>
        <p:spPr>
          <a:xfrm>
            <a:off x="1202594" y="1658438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Syntax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52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Array methods (slice)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95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slice() method </a:t>
            </a:r>
            <a:r>
              <a:rPr lang="en-US" dirty="0" smtClean="0"/>
              <a:t>a </a:t>
            </a:r>
            <a:r>
              <a:rPr lang="en-US" dirty="0"/>
              <a:t>portion of an array into a new array object selected from start to end (end not included) where start and end represent the index of items in that array.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original array will not be modified.</a:t>
            </a:r>
          </a:p>
        </p:txBody>
      </p:sp>
      <p:sp>
        <p:nvSpPr>
          <p:cNvPr id="5" name="Google Shape;524;gca5f8ee30a_0_222"/>
          <p:cNvSpPr/>
          <p:nvPr/>
        </p:nvSpPr>
        <p:spPr>
          <a:xfrm>
            <a:off x="1389630" y="3505200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dirty="0"/>
          </a:p>
        </p:txBody>
      </p:sp>
      <p:sp>
        <p:nvSpPr>
          <p:cNvPr id="6" name="Google Shape;522;gca5f8ee30a_0_222"/>
          <p:cNvSpPr/>
          <p:nvPr/>
        </p:nvSpPr>
        <p:spPr>
          <a:xfrm>
            <a:off x="1237230" y="3938324"/>
            <a:ext cx="6611370" cy="2576513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et 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friends=[“”,””,””,””,””,””];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Console.log(friends);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friends.slice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());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friends.slice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(1));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friends.slice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(1,3));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friends.slice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(-3));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friends.slice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(1,-2));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friends.slice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(-4,-2));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Console.log(friends);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3085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Array methods (</a:t>
            </a:r>
            <a:r>
              <a:rPr lang="en-US" dirty="0" smtClean="0"/>
              <a:t>splice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362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smtClean="0"/>
              <a:t>splice</a:t>
            </a:r>
            <a:r>
              <a:rPr lang="en-US" dirty="0"/>
              <a:t>() method </a:t>
            </a:r>
            <a:r>
              <a:rPr lang="en-US" dirty="0" smtClean="0"/>
              <a:t>adds </a:t>
            </a:r>
            <a:r>
              <a:rPr lang="en-US" dirty="0"/>
              <a:t>or removes (start deletion or </a:t>
            </a:r>
            <a:r>
              <a:rPr lang="en-US" dirty="0" smtClean="0"/>
              <a:t>insertion </a:t>
            </a:r>
            <a:r>
              <a:rPr lang="en-US" dirty="0"/>
              <a:t>index, </a:t>
            </a:r>
            <a:r>
              <a:rPr lang="en-US" dirty="0" err="1"/>
              <a:t>deletecount</a:t>
            </a:r>
            <a:r>
              <a:rPr lang="en-US" dirty="0"/>
              <a:t>, add elements</a:t>
            </a:r>
            <a:r>
              <a:rPr lang="en-US" dirty="0" smtClean="0"/>
              <a:t>); </a:t>
            </a:r>
          </a:p>
          <a:p>
            <a:r>
              <a:rPr lang="en-US" dirty="0"/>
              <a:t> </a:t>
            </a:r>
            <a:r>
              <a:rPr lang="en-US" dirty="0" smtClean="0"/>
              <a:t>It overwrites </a:t>
            </a:r>
            <a:r>
              <a:rPr lang="en-US" dirty="0"/>
              <a:t>the original array.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Google Shape;524;gca5f8ee30a_0_222"/>
          <p:cNvSpPr/>
          <p:nvPr/>
        </p:nvSpPr>
        <p:spPr>
          <a:xfrm>
            <a:off x="838200" y="4433454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dirty="0"/>
          </a:p>
        </p:txBody>
      </p:sp>
      <p:sp>
        <p:nvSpPr>
          <p:cNvPr id="6" name="Google Shape;522;gca5f8ee30a_0_222"/>
          <p:cNvSpPr/>
          <p:nvPr/>
        </p:nvSpPr>
        <p:spPr>
          <a:xfrm>
            <a:off x="838201" y="4973782"/>
            <a:ext cx="10924308" cy="1541055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myCourses.splice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(1, 2, "Art", "Sports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");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myCourses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);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myCourses.splice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(0,1,"Art", "Sports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");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//deletes then 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adds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myCourses.splice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(0,2,"Art", "Sports"); //deletes then adds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" name="Google Shape;522;gca5f8ee30a_0_222"/>
          <p:cNvSpPr/>
          <p:nvPr/>
        </p:nvSpPr>
        <p:spPr>
          <a:xfrm>
            <a:off x="838200" y="3429574"/>
            <a:ext cx="8776855" cy="798113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i="1" dirty="0" err="1"/>
              <a:t>array</a:t>
            </a:r>
            <a:r>
              <a:rPr lang="en-US" dirty="0" err="1"/>
              <a:t>.splice</a:t>
            </a:r>
            <a:r>
              <a:rPr lang="en-US" dirty="0"/>
              <a:t>(</a:t>
            </a:r>
            <a:r>
              <a:rPr lang="en-US" i="1" dirty="0"/>
              <a:t>index</a:t>
            </a:r>
            <a:r>
              <a:rPr lang="en-US" dirty="0"/>
              <a:t>,</a:t>
            </a:r>
            <a:r>
              <a:rPr lang="en-US" i="1" dirty="0"/>
              <a:t> </a:t>
            </a:r>
            <a:r>
              <a:rPr lang="en-US" i="1" dirty="0" err="1" smtClean="0"/>
              <a:t>howmanytodelete</a:t>
            </a:r>
            <a:r>
              <a:rPr lang="en-US" i="1" dirty="0" smtClean="0"/>
              <a:t>(optional)</a:t>
            </a:r>
            <a:r>
              <a:rPr lang="en-US" dirty="0" smtClean="0"/>
              <a:t>,</a:t>
            </a:r>
            <a:r>
              <a:rPr lang="en-US" i="1" dirty="0"/>
              <a:t> </a:t>
            </a:r>
            <a:r>
              <a:rPr lang="en-US" i="1" dirty="0" smtClean="0"/>
              <a:t>item1(optional)</a:t>
            </a:r>
            <a:r>
              <a:rPr lang="en-US" dirty="0" smtClean="0"/>
              <a:t>, </a:t>
            </a:r>
            <a:r>
              <a:rPr lang="en-US" dirty="0"/>
              <a:t>.....,</a:t>
            </a:r>
            <a:r>
              <a:rPr lang="en-US" i="1" dirty="0"/>
              <a:t> </a:t>
            </a:r>
            <a:r>
              <a:rPr lang="en-US" i="1" dirty="0" err="1" smtClean="0"/>
              <a:t>itemX</a:t>
            </a:r>
            <a:r>
              <a:rPr lang="en-US" i="1" dirty="0" smtClean="0"/>
              <a:t>(optional</a:t>
            </a:r>
            <a:r>
              <a:rPr lang="en-US" dirty="0" smtClean="0"/>
              <a:t>)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" name="Google Shape;524;gca5f8ee30a_0_222"/>
          <p:cNvSpPr/>
          <p:nvPr/>
        </p:nvSpPr>
        <p:spPr>
          <a:xfrm>
            <a:off x="838200" y="2991457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Syntax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428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Array methods </a:t>
            </a:r>
            <a:r>
              <a:rPr lang="en-US" dirty="0" smtClean="0"/>
              <a:t>(</a:t>
            </a:r>
            <a:r>
              <a:rPr lang="en-US" dirty="0" err="1" smtClean="0"/>
              <a:t>concat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362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 smtClean="0"/>
              <a:t>concat</a:t>
            </a:r>
            <a:r>
              <a:rPr lang="en-US" dirty="0" smtClean="0"/>
              <a:t>() </a:t>
            </a:r>
            <a:r>
              <a:rPr lang="en-US" dirty="0"/>
              <a:t> method is used to merge two or more arrays. This method does not change the existing arrays, but instead returns a new array.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Google Shape;524;gca5f8ee30a_0_222"/>
          <p:cNvSpPr/>
          <p:nvPr/>
        </p:nvSpPr>
        <p:spPr>
          <a:xfrm>
            <a:off x="838200" y="4433454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dirty="0"/>
          </a:p>
        </p:txBody>
      </p:sp>
      <p:sp>
        <p:nvSpPr>
          <p:cNvPr id="6" name="Google Shape;522;gca5f8ee30a_0_222"/>
          <p:cNvSpPr/>
          <p:nvPr/>
        </p:nvSpPr>
        <p:spPr>
          <a:xfrm>
            <a:off x="838200" y="4802754"/>
            <a:ext cx="10924308" cy="1944410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myfrielnds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=["Ahmed", "Sayed", "Ali", "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Osama“]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mynewfriends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=…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schoolFriends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=..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allFriends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myfriends.conact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myNewFriend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allFriends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myfriends.conact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myNewFriend,schholfriends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allFriends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myfriends.conact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myNewFriend,schholfriends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, “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sara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”);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" name="Google Shape;522;gca5f8ee30a_0_222"/>
          <p:cNvSpPr/>
          <p:nvPr/>
        </p:nvSpPr>
        <p:spPr>
          <a:xfrm>
            <a:off x="838200" y="3372001"/>
            <a:ext cx="8776855" cy="798113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array1.concat(array2</a:t>
            </a:r>
            <a:r>
              <a:rPr lang="en-US" dirty="0" smtClean="0"/>
              <a:t>,</a:t>
            </a:r>
            <a:r>
              <a:rPr lang="en-US" i="1" dirty="0"/>
              <a:t> 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array3</a:t>
            </a:r>
            <a:r>
              <a:rPr lang="en-US" dirty="0"/>
              <a:t>, ...,</a:t>
            </a:r>
            <a:r>
              <a:rPr lang="en-US" i="1" dirty="0"/>
              <a:t> 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arrayX</a:t>
            </a:r>
            <a:r>
              <a:rPr lang="en-US" dirty="0" smtClean="0"/>
              <a:t>)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" name="Google Shape;524;gca5f8ee30a_0_222"/>
          <p:cNvSpPr/>
          <p:nvPr/>
        </p:nvSpPr>
        <p:spPr>
          <a:xfrm>
            <a:off x="838200" y="2991457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Syntax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8439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array methods (join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join() method creates and returns a </a:t>
            </a:r>
            <a:r>
              <a:rPr lang="en-US" b="1" dirty="0"/>
              <a:t>new string</a:t>
            </a:r>
            <a:r>
              <a:rPr lang="en-US" dirty="0"/>
              <a:t> by concatenating all of the elements in an </a:t>
            </a:r>
            <a:r>
              <a:rPr lang="en-US" dirty="0" smtClean="0"/>
              <a:t>array, </a:t>
            </a:r>
            <a:r>
              <a:rPr lang="en-US" dirty="0"/>
              <a:t>separated by commas or a specified separator string.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array has only one item, then that item will be returned without using the separator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Google Shape;522;gca5f8ee30a_0_222"/>
          <p:cNvSpPr/>
          <p:nvPr/>
        </p:nvSpPr>
        <p:spPr>
          <a:xfrm>
            <a:off x="1195666" y="4627291"/>
            <a:ext cx="9694007" cy="1549672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 smtClean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….</a:t>
            </a:r>
          </a:p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</a:t>
            </a:r>
            <a:r>
              <a:rPr lang="en-US" dirty="0" err="1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allFriends.join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());  //returns a string 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separated 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by 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comma</a:t>
            </a:r>
          </a:p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…..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" name="Google Shape;524;gca5f8ee30a_0_222"/>
          <p:cNvSpPr/>
          <p:nvPr/>
        </p:nvSpPr>
        <p:spPr>
          <a:xfrm>
            <a:off x="1195666" y="4047903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94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 using </a:t>
            </a:r>
            <a:r>
              <a:rPr lang="en-US" dirty="0" err="1" smtClean="0"/>
              <a:t>var</a:t>
            </a:r>
            <a:r>
              <a:rPr lang="en-US" dirty="0" smtClean="0"/>
              <a:t>, let, </a:t>
            </a:r>
            <a:r>
              <a:rPr lang="en-US" dirty="0" err="1"/>
              <a:t>c</a:t>
            </a:r>
            <a:r>
              <a:rPr lang="en-US" dirty="0" err="1" smtClean="0"/>
              <a:t>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Re-declare</a:t>
            </a:r>
          </a:p>
          <a:p>
            <a:r>
              <a:rPr lang="en-US" dirty="0" smtClean="0"/>
              <a:t>Access before declare</a:t>
            </a:r>
          </a:p>
          <a:p>
            <a:r>
              <a:rPr lang="en-US" dirty="0" smtClean="0"/>
              <a:t>Global Variable </a:t>
            </a:r>
            <a:r>
              <a:rPr lang="en-US" dirty="0" smtClean="0"/>
              <a:t>scope </a:t>
            </a:r>
          </a:p>
          <a:p>
            <a:r>
              <a:rPr lang="en-US" dirty="0" smtClean="0"/>
              <a:t>Block or function scope (later in the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76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rest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don’t know the number of arguments (Ex: skills)</a:t>
            </a:r>
          </a:p>
          <a:p>
            <a:r>
              <a:rPr lang="en-US" dirty="0" smtClean="0"/>
              <a:t>Using rest parameters, you can allow the function to receive an unknown number of </a:t>
            </a:r>
            <a:r>
              <a:rPr lang="en-US" dirty="0" smtClean="0"/>
              <a:t>parameters</a:t>
            </a:r>
            <a:endParaRPr lang="en-US" dirty="0" smtClean="0"/>
          </a:p>
        </p:txBody>
      </p:sp>
      <p:sp>
        <p:nvSpPr>
          <p:cNvPr id="4" name="Google Shape;522;gca5f8ee30a_0_222"/>
          <p:cNvSpPr/>
          <p:nvPr/>
        </p:nvSpPr>
        <p:spPr>
          <a:xfrm>
            <a:off x="838200" y="3472717"/>
            <a:ext cx="10924308" cy="2704245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Let result=0;</a:t>
            </a:r>
          </a:p>
          <a:p>
            <a:r>
              <a:rPr lang="en-US" dirty="0" smtClean="0"/>
              <a:t>function </a:t>
            </a:r>
            <a:r>
              <a:rPr lang="en-US" dirty="0" err="1"/>
              <a:t>calc</a:t>
            </a:r>
            <a:r>
              <a:rPr lang="en-US" dirty="0"/>
              <a:t>(…numbers){   /*numbers is an array of arguments */</a:t>
            </a:r>
          </a:p>
          <a:p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</a:t>
            </a:r>
            <a:r>
              <a:rPr lang="en-US" dirty="0" err="1"/>
              <a:t>numbers.length;i</a:t>
            </a:r>
            <a:r>
              <a:rPr lang="en-US" dirty="0"/>
              <a:t>++){</a:t>
            </a:r>
          </a:p>
          <a:p>
            <a:r>
              <a:rPr lang="en-US" dirty="0"/>
              <a:t>Result+=numbers[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return </a:t>
            </a:r>
            <a:r>
              <a:rPr lang="en-US" dirty="0"/>
              <a:t>`final result is ${result}`;</a:t>
            </a:r>
          </a:p>
          <a:p>
            <a:endParaRPr lang="en-US" dirty="0"/>
          </a:p>
          <a:p>
            <a:r>
              <a:rPr lang="en-US" dirty="0" smtClean="0"/>
              <a:t>Console.log(</a:t>
            </a:r>
            <a:r>
              <a:rPr lang="en-US" dirty="0" err="1" smtClean="0"/>
              <a:t>calc</a:t>
            </a:r>
            <a:r>
              <a:rPr lang="en-US" dirty="0" smtClean="0"/>
              <a:t>(10,33,44,55,33</a:t>
            </a:r>
            <a:r>
              <a:rPr lang="en-US" dirty="0"/>
              <a:t>));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03709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3648"/>
          </a:xfrm>
        </p:spPr>
        <p:txBody>
          <a:bodyPr/>
          <a:lstStyle/>
          <a:p>
            <a:r>
              <a:rPr lang="en-US" dirty="0"/>
              <a:t>Anonymous Function is </a:t>
            </a:r>
            <a:r>
              <a:rPr lang="en-US" b="1" dirty="0"/>
              <a:t>a function that does not have any name associated with it</a:t>
            </a:r>
            <a:r>
              <a:rPr lang="en-US" dirty="0"/>
              <a:t>. Normally we use the function keyword before the function name to define a function in JavaScript, however, in anonymous functions in JavaScript, we use only the function keyword without the function name.</a:t>
            </a:r>
            <a:endParaRPr lang="en-US" dirty="0"/>
          </a:p>
        </p:txBody>
      </p:sp>
      <p:sp>
        <p:nvSpPr>
          <p:cNvPr id="4" name="Google Shape;522;gca5f8ee30a_0_222"/>
          <p:cNvSpPr/>
          <p:nvPr/>
        </p:nvSpPr>
        <p:spPr>
          <a:xfrm>
            <a:off x="1043266" y="4481730"/>
            <a:ext cx="9694007" cy="1549672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function() {</a:t>
            </a:r>
          </a:p>
          <a:p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  // Function Body</a:t>
            </a:r>
          </a:p>
          <a:p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}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" name="Google Shape;524;gca5f8ee30a_0_222"/>
          <p:cNvSpPr/>
          <p:nvPr/>
        </p:nvSpPr>
        <p:spPr>
          <a:xfrm>
            <a:off x="1043266" y="4014210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Syntax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247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nested function </a:t>
            </a:r>
            <a:r>
              <a:rPr lang="en-US" dirty="0" smtClean="0"/>
              <a:t>is</a:t>
            </a:r>
            <a:r>
              <a:rPr lang="en-US" dirty="0"/>
              <a:t> </a:t>
            </a:r>
            <a:r>
              <a:rPr lang="en-US" b="1" dirty="0"/>
              <a:t>a function which is defined within another function, the enclosing function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Google Shape;522;gca5f8ee30a_0_222"/>
          <p:cNvSpPr/>
          <p:nvPr/>
        </p:nvSpPr>
        <p:spPr>
          <a:xfrm>
            <a:off x="1227967" y="3068058"/>
            <a:ext cx="8303959" cy="3485142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function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sayMessage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fName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lName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) {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let message = `Hello`;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// Nested Function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function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concatMsg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() {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  message = `${message} ${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fName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} ${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lName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}`;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}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concatMsg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return message;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sayMessage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("Sara", "Tedmori"));</a:t>
            </a:r>
            <a:endParaRPr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" name="Google Shape;524;gca5f8ee30a_0_222"/>
          <p:cNvSpPr/>
          <p:nvPr/>
        </p:nvSpPr>
        <p:spPr>
          <a:xfrm>
            <a:off x="1112911" y="2639291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96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a5f8ee30a_0_22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3000"/>
            </a:pPr>
            <a:r>
              <a:rPr lang="en-US" dirty="0"/>
              <a:t>G</a:t>
            </a:r>
            <a:r>
              <a:rPr lang="en-US" dirty="0" smtClean="0"/>
              <a:t>lobal </a:t>
            </a:r>
            <a:r>
              <a:rPr lang="en-US" dirty="0"/>
              <a:t>S</a:t>
            </a:r>
            <a:r>
              <a:rPr lang="en-US" dirty="0" smtClean="0"/>
              <a:t>cope </a:t>
            </a:r>
            <a:r>
              <a:rPr lang="en-US" dirty="0" smtClean="0"/>
              <a:t>vs </a:t>
            </a:r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S</a:t>
            </a:r>
            <a:r>
              <a:rPr lang="en-US" dirty="0" smtClean="0"/>
              <a:t>cope</a:t>
            </a:r>
            <a:endParaRPr dirty="0"/>
          </a:p>
        </p:txBody>
      </p:sp>
      <p:sp>
        <p:nvSpPr>
          <p:cNvPr id="522" name="Google Shape;522;gca5f8ee30a_0_222"/>
          <p:cNvSpPr/>
          <p:nvPr/>
        </p:nvSpPr>
        <p:spPr>
          <a:xfrm>
            <a:off x="2294768" y="2333767"/>
            <a:ext cx="2590800" cy="1754400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v</a:t>
            </a:r>
            <a:r>
              <a:rPr lang="en-US" dirty="0" err="1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ar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a=1;</a:t>
            </a:r>
          </a:p>
          <a:p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v</a:t>
            </a:r>
            <a:r>
              <a:rPr lang="en-US" dirty="0" err="1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ar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b=2;</a:t>
            </a:r>
          </a:p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Function add(){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lang="en-US" dirty="0" smtClean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}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</a:t>
            </a:r>
            <a:endParaRPr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4" name="Google Shape;524;gca5f8ee30a_0_222"/>
          <p:cNvSpPr/>
          <p:nvPr/>
        </p:nvSpPr>
        <p:spPr>
          <a:xfrm>
            <a:off x="2179711" y="1905000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/>
          </a:p>
        </p:txBody>
      </p:sp>
      <p:sp>
        <p:nvSpPr>
          <p:cNvPr id="526" name="Google Shape;526;gca5f8ee30a_0_222"/>
          <p:cNvSpPr/>
          <p:nvPr/>
        </p:nvSpPr>
        <p:spPr>
          <a:xfrm>
            <a:off x="1752600" y="6191666"/>
            <a:ext cx="0" cy="9867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0" tIns="214225" rIns="0" bIns="214225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ca5f8ee30a_0_222"/>
          <p:cNvSpPr/>
          <p:nvPr/>
        </p:nvSpPr>
        <p:spPr>
          <a:xfrm>
            <a:off x="2294768" y="4366279"/>
            <a:ext cx="2810249" cy="1591176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/>
              <a:t>When </a:t>
            </a:r>
            <a:r>
              <a:rPr lang="en-US" dirty="0" err="1" smtClean="0"/>
              <a:t>decalared</a:t>
            </a:r>
            <a:r>
              <a:rPr lang="en-US" dirty="0" smtClean="0"/>
              <a:t> outside a function, a and b are both global variables that can be accessed from anywhere!</a:t>
            </a:r>
            <a:endParaRPr dirty="0"/>
          </a:p>
        </p:txBody>
      </p:sp>
      <p:sp>
        <p:nvSpPr>
          <p:cNvPr id="9" name="Google Shape;522;gca5f8ee30a_0_222"/>
          <p:cNvSpPr/>
          <p:nvPr/>
        </p:nvSpPr>
        <p:spPr>
          <a:xfrm>
            <a:off x="6041878" y="2274300"/>
            <a:ext cx="2590800" cy="1754400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v</a:t>
            </a:r>
            <a:r>
              <a:rPr lang="en-US" dirty="0" err="1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ar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a=1;</a:t>
            </a:r>
          </a:p>
          <a:p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v</a:t>
            </a:r>
            <a:r>
              <a:rPr lang="en-US" dirty="0" err="1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ar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b=2;</a:t>
            </a:r>
          </a:p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Function add(){</a:t>
            </a:r>
          </a:p>
          <a:p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c=2;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d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=3;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} </a:t>
            </a:r>
            <a:endParaRPr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" name="Google Shape;527;gca5f8ee30a_0_222"/>
          <p:cNvSpPr/>
          <p:nvPr/>
        </p:nvSpPr>
        <p:spPr>
          <a:xfrm>
            <a:off x="6041878" y="4366279"/>
            <a:ext cx="2810249" cy="1591176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/>
              <a:t>When </a:t>
            </a:r>
            <a:r>
              <a:rPr lang="en-US" dirty="0" err="1" smtClean="0"/>
              <a:t>decalared</a:t>
            </a:r>
            <a:r>
              <a:rPr lang="en-US" dirty="0" smtClean="0"/>
              <a:t> inside a function, c and d are both local variables that can be accessed only from inside the function.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8915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a5f8ee30a_0_22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3000"/>
            </a:pPr>
            <a:r>
              <a:rPr lang="en-US" dirty="0" smtClean="0"/>
              <a:t>Block scope vs function scope </a:t>
            </a:r>
            <a:endParaRPr dirty="0"/>
          </a:p>
        </p:txBody>
      </p:sp>
      <p:sp>
        <p:nvSpPr>
          <p:cNvPr id="522" name="Google Shape;522;gca5f8ee30a_0_222"/>
          <p:cNvSpPr/>
          <p:nvPr/>
        </p:nvSpPr>
        <p:spPr>
          <a:xfrm>
            <a:off x="1378527" y="2409565"/>
            <a:ext cx="4897582" cy="3052602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x = 10;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if (10 === 10) {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x = 50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;    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console.log(`From If Block ${x}`);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console.log(`From Global ${x}`);</a:t>
            </a:r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3" name="Google Shape;523;gca5f8ee30a_0_222"/>
          <p:cNvSpPr/>
          <p:nvPr/>
        </p:nvSpPr>
        <p:spPr>
          <a:xfrm>
            <a:off x="1752600" y="5933080"/>
            <a:ext cx="3913909" cy="646200"/>
          </a:xfrm>
          <a:prstGeom prst="rect">
            <a:avLst/>
          </a:prstGeom>
          <a:solidFill>
            <a:srgbClr val="FDF4D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Consolas"/>
                <a:ea typeface="Century Schoolbook"/>
                <a:cs typeface="Century Schoolbook"/>
                <a:sym typeface="Consolas"/>
              </a:rPr>
              <a:t>From if Block 50</a:t>
            </a:r>
          </a:p>
          <a:p>
            <a:r>
              <a:rPr lang="en-US" dirty="0" smtClean="0">
                <a:solidFill>
                  <a:schemeClr val="dk1"/>
                </a:solidFill>
                <a:latin typeface="Consolas"/>
                <a:ea typeface="Century Schoolbook"/>
                <a:cs typeface="Century Schoolbook"/>
                <a:sym typeface="Consolas"/>
              </a:rPr>
              <a:t>From Global 50</a:t>
            </a:r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4" name="Google Shape;524;gca5f8ee30a_0_222"/>
          <p:cNvSpPr/>
          <p:nvPr/>
        </p:nvSpPr>
        <p:spPr>
          <a:xfrm>
            <a:off x="2179711" y="1905000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/>
          </a:p>
        </p:txBody>
      </p:sp>
      <p:sp>
        <p:nvSpPr>
          <p:cNvPr id="525" name="Google Shape;525;gca5f8ee30a_0_222"/>
          <p:cNvSpPr/>
          <p:nvPr/>
        </p:nvSpPr>
        <p:spPr>
          <a:xfrm>
            <a:off x="2211955" y="5563780"/>
            <a:ext cx="94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dirty="0"/>
          </a:p>
        </p:txBody>
      </p:sp>
      <p:sp>
        <p:nvSpPr>
          <p:cNvPr id="526" name="Google Shape;526;gca5f8ee30a_0_222"/>
          <p:cNvSpPr/>
          <p:nvPr/>
        </p:nvSpPr>
        <p:spPr>
          <a:xfrm>
            <a:off x="1752600" y="6191666"/>
            <a:ext cx="0" cy="9867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0" tIns="214225" rIns="0" bIns="214225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22;gca5f8ee30a_0_222"/>
          <p:cNvSpPr/>
          <p:nvPr/>
        </p:nvSpPr>
        <p:spPr>
          <a:xfrm>
            <a:off x="6518564" y="2409565"/>
            <a:ext cx="4897582" cy="3052602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x = 10;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if (10 === 10) {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let 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x = 50;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 console.log(`From If Block ${x}`);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console.log(`From Global ${x}`);</a:t>
            </a:r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" name="Google Shape;523;gca5f8ee30a_0_222"/>
          <p:cNvSpPr/>
          <p:nvPr/>
        </p:nvSpPr>
        <p:spPr>
          <a:xfrm>
            <a:off x="6781802" y="5899482"/>
            <a:ext cx="3913909" cy="646200"/>
          </a:xfrm>
          <a:prstGeom prst="rect">
            <a:avLst/>
          </a:prstGeom>
          <a:solidFill>
            <a:srgbClr val="FDF4D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Consolas"/>
                <a:ea typeface="Century Schoolbook"/>
                <a:cs typeface="Century Schoolbook"/>
                <a:sym typeface="Consolas"/>
              </a:rPr>
              <a:t>From if Block 50</a:t>
            </a:r>
          </a:p>
          <a:p>
            <a:r>
              <a:rPr lang="en-US" dirty="0" smtClean="0">
                <a:solidFill>
                  <a:schemeClr val="dk1"/>
                </a:solidFill>
                <a:latin typeface="Consolas"/>
                <a:ea typeface="Century Schoolbook"/>
                <a:cs typeface="Century Schoolbook"/>
                <a:sym typeface="Consolas"/>
              </a:rPr>
              <a:t>From Global 10</a:t>
            </a:r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765177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a5f8ee30a_0_222"/>
          <p:cNvSpPr/>
          <p:nvPr/>
        </p:nvSpPr>
        <p:spPr>
          <a:xfrm>
            <a:off x="2083278" y="520451"/>
            <a:ext cx="7848600" cy="6165162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function run() {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var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foo = "Foo";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let bar = "Bar";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console.log(foo, bar); // Foo Bar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{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var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moo = "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Mooo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"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let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baz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= "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Bazz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";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console.log(moo,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baz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); //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Mooo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Bazz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}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console.log(moo); //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Mooo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console.log(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baz</a:t>
            </a:r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); // </a:t>
            </a:r>
            <a:r>
              <a:rPr lang="en-US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ReferenceError</a:t>
            </a:r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}</a:t>
            </a:r>
          </a:p>
          <a:p>
            <a:endParaRPr lang="en-US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run();</a:t>
            </a:r>
            <a:endParaRPr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</p:txBody>
      </p:sp>
      <p:sp>
        <p:nvSpPr>
          <p:cNvPr id="524" name="Google Shape;524;gca5f8ee30a_0_222"/>
          <p:cNvSpPr/>
          <p:nvPr/>
        </p:nvSpPr>
        <p:spPr>
          <a:xfrm>
            <a:off x="2209800" y="151151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dirty="0"/>
          </a:p>
        </p:txBody>
      </p:sp>
      <p:sp>
        <p:nvSpPr>
          <p:cNvPr id="526" name="Google Shape;526;gca5f8ee30a_0_222"/>
          <p:cNvSpPr/>
          <p:nvPr/>
        </p:nvSpPr>
        <p:spPr>
          <a:xfrm>
            <a:off x="1752600" y="6191666"/>
            <a:ext cx="0" cy="9867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0" tIns="214225" rIns="0" bIns="214225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6352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a5f8ee30a_0_222"/>
          <p:cNvSpPr/>
          <p:nvPr/>
        </p:nvSpPr>
        <p:spPr>
          <a:xfrm>
            <a:off x="1149292" y="0"/>
            <a:ext cx="5058561" cy="6858000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// </a:t>
            </a:r>
            <a:r>
              <a:rPr lang="en-US" sz="140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i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IS NOT known here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// j IS NOT known here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// k IS known here, but undefined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// l IS NOT known </a:t>
            </a:r>
            <a:r>
              <a:rPr lang="en-US" sz="14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here</a:t>
            </a:r>
            <a:endParaRPr lang="en-US" sz="1400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function loop(</a:t>
            </a:r>
            <a:r>
              <a:rPr lang="en-US" sz="140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arr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) </a:t>
            </a:r>
            <a:r>
              <a:rPr lang="en-US" sz="14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{</a:t>
            </a:r>
          </a:p>
          <a:p>
            <a:endParaRPr lang="en-US" sz="1400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// </a:t>
            </a:r>
            <a:r>
              <a:rPr lang="en-US" sz="140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i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IS known here, but undefined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// j IS NOT known here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// k IS known here, but has a value only the </a:t>
            </a:r>
            <a:r>
              <a:rPr lang="en-US" sz="14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	second 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time loop is called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// l IS NOT known </a:t>
            </a:r>
            <a:r>
              <a:rPr lang="en-US" sz="14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here</a:t>
            </a:r>
          </a:p>
          <a:p>
            <a:endParaRPr lang="en-US" sz="1400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for( </a:t>
            </a:r>
            <a:r>
              <a:rPr lang="en-US" sz="14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entury Schoolbook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entury Schoolbook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entury Schoolbook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entury Schoolbook"/>
              </a:rPr>
              <a:t> = 0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; </a:t>
            </a:r>
            <a:r>
              <a:rPr lang="en-US" sz="140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i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&lt; </a:t>
            </a:r>
            <a:r>
              <a:rPr lang="en-US" sz="140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arr.length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; </a:t>
            </a:r>
            <a:r>
              <a:rPr lang="en-US" sz="140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i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++ ) {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    // </a:t>
            </a:r>
            <a:r>
              <a:rPr lang="en-US" sz="140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i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IS known here, and has a value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    // j IS NOT known here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    // k IS known here, but has a value only </a:t>
            </a:r>
            <a:r>
              <a:rPr lang="en-US" sz="14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	 the 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second time loop is called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    // l IS NOT known here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};</a:t>
            </a:r>
          </a:p>
          <a:p>
            <a:endParaRPr lang="en-US" sz="1400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// </a:t>
            </a:r>
            <a:r>
              <a:rPr lang="en-US" sz="140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i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IS known here, and has a value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// j IS NOT known here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// k IS known here, but has a value only the </a:t>
            </a:r>
            <a:r>
              <a:rPr lang="en-US" sz="14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	second 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time loop is called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// l IS NOT known </a:t>
            </a:r>
            <a:r>
              <a:rPr lang="en-US" sz="14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here</a:t>
            </a:r>
            <a:endParaRPr lang="en-US" sz="1400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for( 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entury Schoolbook"/>
              </a:rPr>
              <a:t>let j = 0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; j &lt; </a:t>
            </a:r>
            <a:r>
              <a:rPr lang="en-US" sz="140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arr.length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; </a:t>
            </a:r>
            <a:r>
              <a:rPr lang="en-US" sz="140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j++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) {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    // </a:t>
            </a:r>
            <a:r>
              <a:rPr lang="en-US" sz="140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i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IS known here, and has a value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    // j IS known here, and has a value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    // k IS known here, but has a value only </a:t>
            </a:r>
            <a:r>
              <a:rPr lang="en-US" sz="14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	  the 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second time loop is called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    // l IS NOT known here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};</a:t>
            </a:r>
          </a:p>
          <a:p>
            <a:endParaRPr lang="en-US" sz="1400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</p:txBody>
      </p:sp>
      <p:sp>
        <p:nvSpPr>
          <p:cNvPr id="524" name="Google Shape;524;gca5f8ee30a_0_222"/>
          <p:cNvSpPr/>
          <p:nvPr/>
        </p:nvSpPr>
        <p:spPr>
          <a:xfrm>
            <a:off x="153793" y="151151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dirty="0"/>
          </a:p>
        </p:txBody>
      </p:sp>
      <p:sp>
        <p:nvSpPr>
          <p:cNvPr id="526" name="Google Shape;526;gca5f8ee30a_0_222"/>
          <p:cNvSpPr/>
          <p:nvPr/>
        </p:nvSpPr>
        <p:spPr>
          <a:xfrm>
            <a:off x="1752600" y="6191666"/>
            <a:ext cx="0" cy="9867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0" tIns="214225" rIns="0" bIns="214225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22;gca5f8ee30a_0_222"/>
          <p:cNvSpPr/>
          <p:nvPr/>
        </p:nvSpPr>
        <p:spPr>
          <a:xfrm>
            <a:off x="6326698" y="0"/>
            <a:ext cx="5058561" cy="6858000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</a:t>
            </a:r>
            <a:r>
              <a:rPr lang="en-US" sz="14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// </a:t>
            </a:r>
            <a:r>
              <a:rPr lang="en-US" sz="140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i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IS known here, and has a value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// j IS NOT known here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// k IS known here, but has a value only the </a:t>
            </a:r>
            <a:r>
              <a:rPr lang="en-US" sz="14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	second 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time loop is called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// l IS NOT known here</a:t>
            </a:r>
          </a:p>
          <a:p>
            <a:r>
              <a:rPr lang="en-US" sz="14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}</a:t>
            </a:r>
          </a:p>
          <a:p>
            <a:endParaRPr lang="en-US" sz="1400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  <a:p>
            <a:r>
              <a:rPr lang="en-US" sz="14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loop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([1,2,3,4]);</a:t>
            </a:r>
          </a:p>
          <a:p>
            <a:endParaRPr lang="en-US" sz="1400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for( </a:t>
            </a:r>
            <a:r>
              <a:rPr lang="en-US" sz="14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entury Schoolbook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entury Schoolbook"/>
              </a:rPr>
              <a:t> k = 0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; k &lt; </a:t>
            </a:r>
            <a:r>
              <a:rPr lang="en-US" sz="140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arr.length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; k++ ) {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// </a:t>
            </a:r>
            <a:r>
              <a:rPr lang="en-US" sz="140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i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IS NOT known here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// j IS NOT known here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// k IS known here, and has a value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// l IS NOT known here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};</a:t>
            </a:r>
          </a:p>
          <a:p>
            <a:endParaRPr lang="en-US" sz="1400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for( 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entury Schoolbook"/>
              </a:rPr>
              <a:t>let l = 0; 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l &lt; </a:t>
            </a:r>
            <a:r>
              <a:rPr lang="en-US" sz="140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arr.length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; l++ ) {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// </a:t>
            </a:r>
            <a:r>
              <a:rPr lang="en-US" sz="140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i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IS NOT known here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// j IS NOT known here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// k IS known here, and has a value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// l IS known here, and has a value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};</a:t>
            </a:r>
          </a:p>
          <a:p>
            <a:endParaRPr lang="en-US" sz="1400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loop([1,2,3,4]);</a:t>
            </a:r>
          </a:p>
          <a:p>
            <a:endParaRPr lang="en-US" sz="1400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// </a:t>
            </a:r>
            <a:r>
              <a:rPr lang="en-US" sz="140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i</a:t>
            </a:r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IS NOT known here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// j IS NOT known here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// k IS known here, and has a value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// l IS NOT known here</a:t>
            </a:r>
          </a:p>
        </p:txBody>
      </p:sp>
    </p:spTree>
    <p:extLst>
      <p:ext uri="{BB962C8B-B14F-4D97-AF65-F5344CB8AC3E}">
        <p14:creationId xmlns:p14="http://schemas.microsoft.com/office/powerpoint/2010/main" val="2944421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26" y="0"/>
            <a:ext cx="10515600" cy="1325563"/>
          </a:xfrm>
        </p:spPr>
        <p:txBody>
          <a:bodyPr/>
          <a:lstStyle/>
          <a:p>
            <a:r>
              <a:rPr lang="en-US" dirty="0" smtClean="0"/>
              <a:t>Lexical Scope</a:t>
            </a:r>
            <a:endParaRPr lang="en-US" dirty="0"/>
          </a:p>
        </p:txBody>
      </p:sp>
      <p:sp>
        <p:nvSpPr>
          <p:cNvPr id="4" name="Google Shape;522;gca5f8ee30a_0_222"/>
          <p:cNvSpPr>
            <a:spLocks noGrp="1"/>
          </p:cNvSpPr>
          <p:nvPr>
            <p:ph idx="1"/>
          </p:nvPr>
        </p:nvSpPr>
        <p:spPr>
          <a:xfrm>
            <a:off x="493426" y="1021148"/>
            <a:ext cx="8248792" cy="5621312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function parent()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let a = 10</a:t>
            </a:r>
            <a:r>
              <a:rPr lang="en-US" sz="18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;</a:t>
            </a:r>
            <a:endParaRPr lang="en-US" sz="1800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function child()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console.log(a);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console.log(`From Child ${b}`); //uncaught reference error</a:t>
            </a:r>
            <a:r>
              <a:rPr lang="en-US" sz="18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..</a:t>
            </a:r>
            <a:endParaRPr lang="en-US" sz="1800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function grand()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  let b = 100;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  console.log(`From Grand ${a}`);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  console.log(`From Grand ${b}`);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  grand();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  child();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entury Schoolbook"/>
              </a:rPr>
              <a:t>parent();</a:t>
            </a:r>
            <a:endParaRPr sz="1800" dirty="0">
              <a:solidFill>
                <a:srgbClr val="0000CD"/>
              </a:solidFill>
              <a:latin typeface="Consolas"/>
              <a:ea typeface="Consolas"/>
              <a:cs typeface="Consolas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703495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9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24;gca5f8ee30a_0_222"/>
          <p:cNvSpPr/>
          <p:nvPr/>
        </p:nvSpPr>
        <p:spPr>
          <a:xfrm>
            <a:off x="1261077" y="1921811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dirty="0"/>
          </a:p>
        </p:txBody>
      </p:sp>
      <p:sp>
        <p:nvSpPr>
          <p:cNvPr id="7" name="Google Shape;525;gca5f8ee30a_0_222"/>
          <p:cNvSpPr/>
          <p:nvPr/>
        </p:nvSpPr>
        <p:spPr>
          <a:xfrm>
            <a:off x="1201111" y="4267427"/>
            <a:ext cx="94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dirty="0"/>
          </a:p>
        </p:txBody>
      </p:sp>
      <p:sp>
        <p:nvSpPr>
          <p:cNvPr id="8" name="Google Shape;526;gca5f8ee30a_0_222"/>
          <p:cNvSpPr/>
          <p:nvPr/>
        </p:nvSpPr>
        <p:spPr>
          <a:xfrm>
            <a:off x="1752600" y="6191666"/>
            <a:ext cx="0" cy="9867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0" tIns="214225" rIns="0" bIns="214225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527;gca5f8ee30a_0_222"/>
          <p:cNvSpPr/>
          <p:nvPr/>
        </p:nvSpPr>
        <p:spPr>
          <a:xfrm>
            <a:off x="2819400" y="5867400"/>
            <a:ext cx="6260400" cy="646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10" name="Google Shape;522;gca5f8ee30a_0_222"/>
          <p:cNvSpPr/>
          <p:nvPr/>
        </p:nvSpPr>
        <p:spPr>
          <a:xfrm>
            <a:off x="1201111" y="2378750"/>
            <a:ext cx="7848600" cy="1754400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 err="1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sz="28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x=5;</a:t>
            </a:r>
          </a:p>
          <a:p>
            <a:r>
              <a:rPr lang="en-US" sz="28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console.log(x);</a:t>
            </a:r>
            <a:endParaRPr sz="2800" dirty="0" smtClean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" name="Google Shape;523;gca5f8ee30a_0_222"/>
          <p:cNvSpPr/>
          <p:nvPr/>
        </p:nvSpPr>
        <p:spPr>
          <a:xfrm>
            <a:off x="1201112" y="4676001"/>
            <a:ext cx="7848600" cy="646200"/>
          </a:xfrm>
          <a:prstGeom prst="rect">
            <a:avLst/>
          </a:prstGeom>
          <a:solidFill>
            <a:srgbClr val="FDF4D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 smtClean="0">
                <a:solidFill>
                  <a:schemeClr val="dk1"/>
                </a:solidFill>
                <a:latin typeface="Consolas"/>
                <a:ea typeface="Century Schoolbook"/>
                <a:cs typeface="Century Schoolbook"/>
                <a:sym typeface="Consolas"/>
              </a:rPr>
              <a:t>5</a:t>
            </a:r>
            <a:r>
              <a:rPr lang="en-US" sz="2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/>
            </a:r>
            <a:br>
              <a:rPr lang="en-US" sz="2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sz="2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" name="Google Shape;527;gca5f8ee30a_0_222"/>
          <p:cNvSpPr/>
          <p:nvPr/>
        </p:nvSpPr>
        <p:spPr>
          <a:xfrm>
            <a:off x="1261077" y="5868566"/>
            <a:ext cx="7788634" cy="646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/>
              <a:t>Variables are containers for storing data (values).</a:t>
            </a:r>
          </a:p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 using </a:t>
            </a:r>
            <a:r>
              <a:rPr lang="en-US" dirty="0" err="1" smtClean="0"/>
              <a:t>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0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Re-declaration </a:t>
            </a:r>
            <a:r>
              <a:rPr lang="en-US" dirty="0"/>
              <a:t>using </a:t>
            </a:r>
            <a:r>
              <a:rPr lang="en-US" dirty="0" err="1"/>
              <a:t>var</a:t>
            </a:r>
            <a:endParaRPr lang="en-US" dirty="0"/>
          </a:p>
        </p:txBody>
      </p:sp>
      <p:sp>
        <p:nvSpPr>
          <p:cNvPr id="6" name="Google Shape;524;gca5f8ee30a_0_222"/>
          <p:cNvSpPr/>
          <p:nvPr/>
        </p:nvSpPr>
        <p:spPr>
          <a:xfrm>
            <a:off x="856236" y="1905000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dirty="0"/>
          </a:p>
        </p:txBody>
      </p:sp>
      <p:sp>
        <p:nvSpPr>
          <p:cNvPr id="7" name="Google Shape;525;gca5f8ee30a_0_222"/>
          <p:cNvSpPr/>
          <p:nvPr/>
        </p:nvSpPr>
        <p:spPr>
          <a:xfrm>
            <a:off x="971293" y="4191000"/>
            <a:ext cx="94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8" name="Google Shape;526;gca5f8ee30a_0_222"/>
          <p:cNvSpPr/>
          <p:nvPr/>
        </p:nvSpPr>
        <p:spPr>
          <a:xfrm>
            <a:off x="1752600" y="6191666"/>
            <a:ext cx="0" cy="9867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0" tIns="214225" rIns="0" bIns="214225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522;gca5f8ee30a_0_222"/>
          <p:cNvSpPr/>
          <p:nvPr/>
        </p:nvSpPr>
        <p:spPr>
          <a:xfrm>
            <a:off x="971293" y="2415153"/>
            <a:ext cx="7848600" cy="1754400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sz="28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a=1;  //declaration</a:t>
            </a:r>
          </a:p>
          <a:p>
            <a:r>
              <a:rPr lang="en-US" sz="2800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sz="28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a=2;  //</a:t>
            </a:r>
            <a:r>
              <a:rPr lang="en-US" sz="2800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redeclaration</a:t>
            </a:r>
            <a:endParaRPr lang="en-US" sz="2800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sz="28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console.log(a); </a:t>
            </a:r>
          </a:p>
        </p:txBody>
      </p:sp>
      <p:sp>
        <p:nvSpPr>
          <p:cNvPr id="11" name="Google Shape;523;gca5f8ee30a_0_222"/>
          <p:cNvSpPr/>
          <p:nvPr/>
        </p:nvSpPr>
        <p:spPr>
          <a:xfrm>
            <a:off x="991429" y="4623448"/>
            <a:ext cx="7467600" cy="646200"/>
          </a:xfrm>
          <a:prstGeom prst="rect">
            <a:avLst/>
          </a:prstGeom>
          <a:solidFill>
            <a:srgbClr val="FDF4D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 smtClean="0">
                <a:solidFill>
                  <a:schemeClr val="dk1"/>
                </a:solidFill>
                <a:latin typeface="Consolas"/>
                <a:ea typeface="Century Schoolbook"/>
                <a:cs typeface="Century Schoolbook"/>
                <a:sym typeface="Consolas"/>
              </a:rPr>
              <a:t>2</a:t>
            </a:r>
            <a:r>
              <a:rPr lang="en-US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/>
            </a:r>
            <a:br>
              <a:rPr lang="en-US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" name="Google Shape;527;gca5f8ee30a_0_222"/>
          <p:cNvSpPr/>
          <p:nvPr/>
        </p:nvSpPr>
        <p:spPr>
          <a:xfrm>
            <a:off x="1370308" y="5545466"/>
            <a:ext cx="6260400" cy="646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 smtClean="0"/>
              <a:t>Using the keyword </a:t>
            </a:r>
            <a:r>
              <a:rPr lang="en-US" sz="2000" dirty="0" err="1" smtClean="0"/>
              <a:t>var</a:t>
            </a:r>
            <a:r>
              <a:rPr lang="en-US" sz="2000" dirty="0" smtClean="0"/>
              <a:t> you can declare </a:t>
            </a:r>
            <a:r>
              <a:rPr lang="en-US" sz="2000" dirty="0"/>
              <a:t>and </a:t>
            </a:r>
            <a:r>
              <a:rPr lang="en-US" sz="2000" dirty="0" err="1" smtClean="0"/>
              <a:t>redeclare</a:t>
            </a:r>
            <a:r>
              <a:rPr lang="en-US" sz="2000" dirty="0"/>
              <a:t>..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05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Redeclaration</a:t>
            </a:r>
            <a:r>
              <a:rPr lang="en-US" dirty="0"/>
              <a:t> using </a:t>
            </a:r>
            <a:r>
              <a:rPr lang="en-US" dirty="0" smtClean="0"/>
              <a:t>let </a:t>
            </a:r>
            <a:r>
              <a:rPr lang="en-US" dirty="0"/>
              <a:t>and </a:t>
            </a:r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7" name="Google Shape;524;gca5f8ee30a_0_222"/>
          <p:cNvSpPr/>
          <p:nvPr/>
        </p:nvSpPr>
        <p:spPr>
          <a:xfrm>
            <a:off x="838200" y="1818608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dirty="0"/>
          </a:p>
        </p:txBody>
      </p:sp>
      <p:sp>
        <p:nvSpPr>
          <p:cNvPr id="8" name="Google Shape;525;gca5f8ee30a_0_222"/>
          <p:cNvSpPr/>
          <p:nvPr/>
        </p:nvSpPr>
        <p:spPr>
          <a:xfrm>
            <a:off x="971287" y="4191000"/>
            <a:ext cx="94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dirty="0"/>
          </a:p>
        </p:txBody>
      </p:sp>
      <p:sp>
        <p:nvSpPr>
          <p:cNvPr id="9" name="Google Shape;526;gca5f8ee30a_0_222"/>
          <p:cNvSpPr/>
          <p:nvPr/>
        </p:nvSpPr>
        <p:spPr>
          <a:xfrm>
            <a:off x="1752600" y="6191666"/>
            <a:ext cx="0" cy="9867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0" tIns="214225" rIns="0" bIns="214225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522;gca5f8ee30a_0_222"/>
          <p:cNvSpPr/>
          <p:nvPr/>
        </p:nvSpPr>
        <p:spPr>
          <a:xfrm>
            <a:off x="856230" y="2393905"/>
            <a:ext cx="7848600" cy="1754400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a=1;  //declaration</a:t>
            </a:r>
          </a:p>
          <a:p>
            <a:r>
              <a:rPr lang="en-US" sz="24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a=2;  //</a:t>
            </a:r>
            <a:r>
              <a:rPr lang="en-US" sz="2400" dirty="0" err="1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redeclaration</a:t>
            </a:r>
            <a:r>
              <a:rPr lang="en-US" sz="24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ERROR</a:t>
            </a:r>
            <a:endParaRPr lang="en-US" sz="2400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sz="24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console.log(a); </a:t>
            </a:r>
          </a:p>
          <a:p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" name="Google Shape;523;gca5f8ee30a_0_222"/>
          <p:cNvSpPr/>
          <p:nvPr/>
        </p:nvSpPr>
        <p:spPr>
          <a:xfrm>
            <a:off x="856230" y="4692462"/>
            <a:ext cx="7467600" cy="646200"/>
          </a:xfrm>
          <a:prstGeom prst="rect">
            <a:avLst/>
          </a:prstGeom>
          <a:solidFill>
            <a:srgbClr val="FDF4D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Consolas"/>
                <a:ea typeface="Century Schoolbook"/>
                <a:cs typeface="Century Schoolbook"/>
                <a:sym typeface="Consolas"/>
              </a:rPr>
              <a:t>Error</a:t>
            </a:r>
            <a:r>
              <a:rPr lang="en-US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/>
            </a:r>
            <a:br>
              <a:rPr lang="en-US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" name="Google Shape;527;gca5f8ee30a_0_222"/>
          <p:cNvSpPr/>
          <p:nvPr/>
        </p:nvSpPr>
        <p:spPr>
          <a:xfrm>
            <a:off x="856230" y="5706433"/>
            <a:ext cx="6749915" cy="646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Using the keyword </a:t>
            </a:r>
            <a:r>
              <a:rPr lang="en-US" dirty="0" smtClean="0"/>
              <a:t>let or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you </a:t>
            </a:r>
            <a:r>
              <a:rPr lang="en-US" dirty="0" smtClean="0"/>
              <a:t>are NOT ALLOWED to </a:t>
            </a:r>
            <a:r>
              <a:rPr lang="en-US" dirty="0" err="1" smtClean="0"/>
              <a:t>redeclare</a:t>
            </a:r>
            <a:r>
              <a:rPr lang="en-US" dirty="0"/>
              <a:t>..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38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variables before declaration</a:t>
            </a:r>
            <a:endParaRPr lang="en-US" dirty="0"/>
          </a:p>
        </p:txBody>
      </p:sp>
      <p:sp>
        <p:nvSpPr>
          <p:cNvPr id="12" name="Google Shape;522;gca5f8ee30a_0_222"/>
          <p:cNvSpPr/>
          <p:nvPr/>
        </p:nvSpPr>
        <p:spPr>
          <a:xfrm>
            <a:off x="886319" y="2392739"/>
            <a:ext cx="7848600" cy="1754400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console.log(x);</a:t>
            </a:r>
          </a:p>
          <a:p>
            <a:r>
              <a:rPr lang="en-US" dirty="0" err="1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x=5;</a:t>
            </a:r>
          </a:p>
          <a:p>
            <a:r>
              <a:rPr lang="en-US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console.log(x);</a:t>
            </a:r>
            <a:endParaRPr dirty="0" smtClean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" name="Google Shape;524;gca5f8ee30a_0_222"/>
          <p:cNvSpPr/>
          <p:nvPr/>
        </p:nvSpPr>
        <p:spPr>
          <a:xfrm>
            <a:off x="856230" y="1905000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dirty="0"/>
          </a:p>
        </p:txBody>
      </p:sp>
      <p:sp>
        <p:nvSpPr>
          <p:cNvPr id="15" name="Google Shape;525;gca5f8ee30a_0_222"/>
          <p:cNvSpPr/>
          <p:nvPr/>
        </p:nvSpPr>
        <p:spPr>
          <a:xfrm>
            <a:off x="971287" y="4191000"/>
            <a:ext cx="94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dirty="0"/>
          </a:p>
        </p:txBody>
      </p:sp>
      <p:sp>
        <p:nvSpPr>
          <p:cNvPr id="16" name="Google Shape;527;gca5f8ee30a_0_222"/>
          <p:cNvSpPr/>
          <p:nvPr/>
        </p:nvSpPr>
        <p:spPr>
          <a:xfrm>
            <a:off x="1495919" y="5867400"/>
            <a:ext cx="6260400" cy="646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17" name="Google Shape;522;gca5f8ee30a_0_222"/>
          <p:cNvSpPr/>
          <p:nvPr/>
        </p:nvSpPr>
        <p:spPr>
          <a:xfrm>
            <a:off x="856230" y="2393905"/>
            <a:ext cx="7848600" cy="1754400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console.log(x);</a:t>
            </a:r>
          </a:p>
          <a:p>
            <a:r>
              <a:rPr lang="en-US" sz="2800" dirty="0" err="1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sz="28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x=5;</a:t>
            </a:r>
          </a:p>
          <a:p>
            <a:r>
              <a:rPr lang="en-US" sz="28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console.log(x);</a:t>
            </a:r>
            <a:endParaRPr sz="2800" dirty="0" smtClean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" name="Google Shape;523;gca5f8ee30a_0_222"/>
          <p:cNvSpPr/>
          <p:nvPr/>
        </p:nvSpPr>
        <p:spPr>
          <a:xfrm>
            <a:off x="838200" y="4744046"/>
            <a:ext cx="7467600" cy="933924"/>
          </a:xfrm>
          <a:prstGeom prst="rect">
            <a:avLst/>
          </a:prstGeom>
          <a:solidFill>
            <a:srgbClr val="FDF4D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smtClean="0">
                <a:solidFill>
                  <a:schemeClr val="dk1"/>
                </a:solidFill>
                <a:latin typeface="Consolas"/>
                <a:ea typeface="Century Schoolbook"/>
                <a:cs typeface="Century Schoolbook"/>
                <a:sym typeface="Consolas"/>
              </a:rPr>
              <a:t>Undefined</a:t>
            </a:r>
          </a:p>
          <a:p>
            <a:r>
              <a:rPr lang="en-US" sz="2400" dirty="0">
                <a:solidFill>
                  <a:schemeClr val="dk1"/>
                </a:solidFill>
                <a:latin typeface="Consolas"/>
                <a:ea typeface="Century Schoolbook"/>
                <a:cs typeface="Century Schoolbook"/>
                <a:sym typeface="Consolas"/>
              </a:rPr>
              <a:t>5</a:t>
            </a:r>
            <a:r>
              <a:rPr lang="en-US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/>
            </a:r>
            <a:br>
              <a:rPr lang="en-US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" name="Google Shape;527;gca5f8ee30a_0_222"/>
          <p:cNvSpPr/>
          <p:nvPr/>
        </p:nvSpPr>
        <p:spPr>
          <a:xfrm>
            <a:off x="971287" y="5867400"/>
            <a:ext cx="6260400" cy="646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 smtClean="0"/>
              <a:t>The undefined output is not clear, especially when you are dealing with a complex program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87422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variables before </a:t>
            </a:r>
            <a:r>
              <a:rPr lang="en-US" dirty="0" smtClean="0"/>
              <a:t>declaration using let </a:t>
            </a:r>
            <a:r>
              <a:rPr lang="en-US" dirty="0" smtClean="0"/>
              <a:t>and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4" name="Google Shape;522;gca5f8ee30a_0_222"/>
          <p:cNvSpPr/>
          <p:nvPr/>
        </p:nvSpPr>
        <p:spPr>
          <a:xfrm>
            <a:off x="838199" y="2378167"/>
            <a:ext cx="8763001" cy="1754400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console.log(a);  //uncaught </a:t>
            </a:r>
            <a:r>
              <a:rPr lang="en-US" sz="2800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ReferenceError</a:t>
            </a:r>
            <a:r>
              <a:rPr lang="en-US" sz="28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:</a:t>
            </a:r>
            <a:endParaRPr lang="en-US" sz="2800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sz="28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</a:t>
            </a:r>
            <a:r>
              <a:rPr lang="en-US" sz="28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et </a:t>
            </a:r>
            <a:r>
              <a:rPr lang="en-US" sz="28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a=1;</a:t>
            </a:r>
          </a:p>
          <a:p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" name="Google Shape;525;gca5f8ee30a_0_222"/>
          <p:cNvSpPr/>
          <p:nvPr/>
        </p:nvSpPr>
        <p:spPr>
          <a:xfrm>
            <a:off x="971287" y="4191000"/>
            <a:ext cx="94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dirty="0"/>
          </a:p>
        </p:txBody>
      </p:sp>
      <p:sp>
        <p:nvSpPr>
          <p:cNvPr id="6" name="Google Shape;523;gca5f8ee30a_0_222"/>
          <p:cNvSpPr/>
          <p:nvPr/>
        </p:nvSpPr>
        <p:spPr>
          <a:xfrm>
            <a:off x="856230" y="4677167"/>
            <a:ext cx="7467600" cy="646200"/>
          </a:xfrm>
          <a:prstGeom prst="rect">
            <a:avLst/>
          </a:prstGeom>
          <a:solidFill>
            <a:srgbClr val="FDF4D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/>
              <a:t>//uncaught </a:t>
            </a:r>
            <a:r>
              <a:rPr lang="en-US" sz="2800" dirty="0" err="1"/>
              <a:t>ReferenceError</a:t>
            </a:r>
            <a:r>
              <a:rPr lang="en-US" sz="2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/>
            </a:r>
            <a:br>
              <a:rPr lang="en-US" sz="2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sz="2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" name="Google Shape;527;gca5f8ee30a_0_222"/>
          <p:cNvSpPr/>
          <p:nvPr/>
        </p:nvSpPr>
        <p:spPr>
          <a:xfrm>
            <a:off x="971287" y="5544867"/>
            <a:ext cx="6260400" cy="646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/>
              <a:t>When declaring a variable using let or </a:t>
            </a:r>
            <a:r>
              <a:rPr lang="en-US" dirty="0" err="1" smtClean="0"/>
              <a:t>const</a:t>
            </a:r>
            <a:r>
              <a:rPr lang="en-US" dirty="0" smtClean="0"/>
              <a:t>, you cannot </a:t>
            </a:r>
            <a:r>
              <a:rPr lang="en-US" dirty="0"/>
              <a:t>access a before declaration</a:t>
            </a:r>
            <a:endParaRPr dirty="0"/>
          </a:p>
        </p:txBody>
      </p:sp>
      <p:sp>
        <p:nvSpPr>
          <p:cNvPr id="8" name="Google Shape;524;gca5f8ee30a_0_222"/>
          <p:cNvSpPr/>
          <p:nvPr/>
        </p:nvSpPr>
        <p:spPr>
          <a:xfrm>
            <a:off x="856230" y="1905000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46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scope drama</a:t>
            </a:r>
            <a:endParaRPr lang="en-US" dirty="0"/>
          </a:p>
        </p:txBody>
      </p:sp>
      <p:sp>
        <p:nvSpPr>
          <p:cNvPr id="4" name="Google Shape;522;gca5f8ee30a_0_222"/>
          <p:cNvSpPr/>
          <p:nvPr/>
        </p:nvSpPr>
        <p:spPr>
          <a:xfrm>
            <a:off x="838199" y="2378167"/>
            <a:ext cx="8278091" cy="1754400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sz="28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800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abc</a:t>
            </a:r>
            <a:r>
              <a:rPr lang="en-US" sz="28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=1</a:t>
            </a:r>
            <a:r>
              <a:rPr lang="en-US" sz="28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2800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sz="28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</a:t>
            </a:r>
            <a:r>
              <a:rPr lang="en-US" sz="2800" dirty="0" err="1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window.abc</a:t>
            </a:r>
            <a:r>
              <a:rPr lang="en-US" sz="28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); // will output 1</a:t>
            </a:r>
          </a:p>
          <a:p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" name="Google Shape;525;gca5f8ee30a_0_222"/>
          <p:cNvSpPr/>
          <p:nvPr/>
        </p:nvSpPr>
        <p:spPr>
          <a:xfrm>
            <a:off x="971287" y="4191000"/>
            <a:ext cx="94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dirty="0"/>
          </a:p>
        </p:txBody>
      </p:sp>
      <p:sp>
        <p:nvSpPr>
          <p:cNvPr id="6" name="Google Shape;523;gca5f8ee30a_0_222"/>
          <p:cNvSpPr/>
          <p:nvPr/>
        </p:nvSpPr>
        <p:spPr>
          <a:xfrm>
            <a:off x="856230" y="4677167"/>
            <a:ext cx="8260060" cy="646200"/>
          </a:xfrm>
          <a:prstGeom prst="rect">
            <a:avLst/>
          </a:prstGeom>
          <a:solidFill>
            <a:srgbClr val="FDF4D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 smtClean="0"/>
              <a:t>1</a:t>
            </a:r>
            <a:r>
              <a:rPr lang="en-US" sz="2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/>
            </a:r>
            <a:br>
              <a:rPr lang="en-US" sz="2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sz="2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" name="Google Shape;527;gca5f8ee30a_0_222"/>
          <p:cNvSpPr/>
          <p:nvPr/>
        </p:nvSpPr>
        <p:spPr>
          <a:xfrm>
            <a:off x="856230" y="5597236"/>
            <a:ext cx="8260060" cy="916931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smtClean="0"/>
              <a:t>When declaring a variable using let or </a:t>
            </a:r>
            <a:r>
              <a:rPr lang="en-US" sz="2400" dirty="0" err="1" smtClean="0"/>
              <a:t>const</a:t>
            </a:r>
            <a:r>
              <a:rPr lang="en-US" sz="2400" dirty="0" smtClean="0"/>
              <a:t>, you cannot </a:t>
            </a:r>
            <a:r>
              <a:rPr lang="en-US" sz="2400" dirty="0"/>
              <a:t>access a before declaration</a:t>
            </a:r>
            <a:endParaRPr sz="2400" dirty="0"/>
          </a:p>
        </p:txBody>
      </p:sp>
      <p:sp>
        <p:nvSpPr>
          <p:cNvPr id="8" name="Google Shape;524;gca5f8ee30a_0_222"/>
          <p:cNvSpPr/>
          <p:nvPr/>
        </p:nvSpPr>
        <p:spPr>
          <a:xfrm>
            <a:off x="856230" y="1905000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59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 scope</a:t>
            </a:r>
            <a:endParaRPr lang="en-US" dirty="0"/>
          </a:p>
        </p:txBody>
      </p:sp>
      <p:sp>
        <p:nvSpPr>
          <p:cNvPr id="4" name="Google Shape;522;gca5f8ee30a_0_222"/>
          <p:cNvSpPr/>
          <p:nvPr/>
        </p:nvSpPr>
        <p:spPr>
          <a:xfrm>
            <a:off x="838200" y="2378167"/>
            <a:ext cx="8347364" cy="1754400"/>
          </a:xfrm>
          <a:prstGeom prst="rect">
            <a:avLst/>
          </a:prstGeom>
          <a:solidFill>
            <a:srgbClr val="E2E3E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let </a:t>
            </a:r>
            <a:r>
              <a:rPr lang="en-US" sz="2800" dirty="0" err="1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abc</a:t>
            </a:r>
            <a:r>
              <a:rPr lang="en-US" sz="28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=1</a:t>
            </a:r>
            <a:r>
              <a:rPr lang="en-US" sz="28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2800" dirty="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r>
              <a:rPr lang="en-US" sz="2800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console.log(</a:t>
            </a:r>
            <a:r>
              <a:rPr lang="en-US" sz="2800" dirty="0" err="1" smtClean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window.abc</a:t>
            </a:r>
            <a:r>
              <a:rPr lang="en-US" sz="28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); // will output 1</a:t>
            </a:r>
          </a:p>
          <a:p>
            <a:endParaRPr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" name="Google Shape;525;gca5f8ee30a_0_222"/>
          <p:cNvSpPr/>
          <p:nvPr/>
        </p:nvSpPr>
        <p:spPr>
          <a:xfrm>
            <a:off x="971287" y="4191000"/>
            <a:ext cx="94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dirty="0"/>
          </a:p>
        </p:txBody>
      </p:sp>
      <p:sp>
        <p:nvSpPr>
          <p:cNvPr id="6" name="Google Shape;523;gca5f8ee30a_0_222"/>
          <p:cNvSpPr/>
          <p:nvPr/>
        </p:nvSpPr>
        <p:spPr>
          <a:xfrm>
            <a:off x="856230" y="4677167"/>
            <a:ext cx="7467600" cy="646200"/>
          </a:xfrm>
          <a:prstGeom prst="rect">
            <a:avLst/>
          </a:prstGeom>
          <a:solidFill>
            <a:srgbClr val="FDF4D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 smtClean="0">
                <a:sym typeface="Century Schoolbook"/>
              </a:rPr>
              <a:t>undefined</a:t>
            </a:r>
            <a:r>
              <a:rPr lang="en-US" sz="2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/>
            </a:r>
            <a:br>
              <a:rPr lang="en-US" sz="2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sz="2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" name="Google Shape;527;gca5f8ee30a_0_222"/>
          <p:cNvSpPr/>
          <p:nvPr/>
        </p:nvSpPr>
        <p:spPr>
          <a:xfrm>
            <a:off x="1465830" y="5868566"/>
            <a:ext cx="6260400" cy="646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/>
              <a:t>When declaring a variable using let or </a:t>
            </a:r>
            <a:r>
              <a:rPr lang="en-US" dirty="0" err="1" smtClean="0"/>
              <a:t>const</a:t>
            </a:r>
            <a:r>
              <a:rPr lang="en-US" dirty="0" smtClean="0"/>
              <a:t>, it is not placed in the global scope under the window object</a:t>
            </a:r>
            <a:endParaRPr dirty="0"/>
          </a:p>
        </p:txBody>
      </p:sp>
      <p:sp>
        <p:nvSpPr>
          <p:cNvPr id="8" name="Google Shape;524;gca5f8ee30a_0_222"/>
          <p:cNvSpPr/>
          <p:nvPr/>
        </p:nvSpPr>
        <p:spPr>
          <a:xfrm>
            <a:off x="856230" y="1905000"/>
            <a:ext cx="10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07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26643</TotalTime>
  <Words>1424</Words>
  <Application>Microsoft Office PowerPoint</Application>
  <PresentationFormat>Widescreen</PresentationFormat>
  <Paragraphs>398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Century Schoolbook</vt:lpstr>
      <vt:lpstr>Consolas</vt:lpstr>
      <vt:lpstr>Office Theme</vt:lpstr>
      <vt:lpstr>More on Javascript</vt:lpstr>
      <vt:lpstr>Declaration using var, let, const</vt:lpstr>
      <vt:lpstr>Declaration using var</vt:lpstr>
      <vt:lpstr>Re-declaration using var</vt:lpstr>
      <vt:lpstr>Redeclaration using let and const</vt:lpstr>
      <vt:lpstr>Accessing variables before declaration</vt:lpstr>
      <vt:lpstr>Accessing variables before declaration using let and const</vt:lpstr>
      <vt:lpstr>Variable scope drama</vt:lpstr>
      <vt:lpstr>Global Variable scope</vt:lpstr>
      <vt:lpstr>Template literals</vt:lpstr>
      <vt:lpstr>Template literals  - interpolation</vt:lpstr>
      <vt:lpstr>Template literals  - Expression substitution</vt:lpstr>
      <vt:lpstr>Template literals  - HTML templates</vt:lpstr>
      <vt:lpstr>Conditional using the ternary operator</vt:lpstr>
      <vt:lpstr>Chained ternary operator</vt:lpstr>
      <vt:lpstr>Additional Array methods (slice)</vt:lpstr>
      <vt:lpstr>Additional Array methods (splice)</vt:lpstr>
      <vt:lpstr>Additional Array methods (concat)</vt:lpstr>
      <vt:lpstr>Additional array methods (join)</vt:lpstr>
      <vt:lpstr>Functions rest parameters</vt:lpstr>
      <vt:lpstr>Anonymous Function</vt:lpstr>
      <vt:lpstr>Nested functions</vt:lpstr>
      <vt:lpstr>Global Scope vs Local Scope</vt:lpstr>
      <vt:lpstr>Block scope vs function scope </vt:lpstr>
      <vt:lpstr>PowerPoint Presentation</vt:lpstr>
      <vt:lpstr>PowerPoint Presentation</vt:lpstr>
      <vt:lpstr>Lexical Scope</vt:lpstr>
      <vt:lpstr>PowerPoint Presentation</vt:lpstr>
    </vt:vector>
  </TitlesOfParts>
  <Company>PSUT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يارا نجاد امين النجداوي</dc:creator>
  <cp:lastModifiedBy>يارا نجاد امين النجداوي</cp:lastModifiedBy>
  <cp:revision>119</cp:revision>
  <dcterms:created xsi:type="dcterms:W3CDTF">2021-09-09T06:02:50Z</dcterms:created>
  <dcterms:modified xsi:type="dcterms:W3CDTF">2021-10-13T07:31:52Z</dcterms:modified>
</cp:coreProperties>
</file>