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7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D8EA6-78C3-4AE4-8F28-06E9EE98931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79A33-F55E-4ACB-8FA3-A51D4D769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8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79A33-F55E-4ACB-8FA3-A51D4D769E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19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FAC73-909C-4D29-8190-FAE96491181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8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FAC73-909C-4D29-8190-FAE96491181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06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FAC73-909C-4D29-8190-FAE96491181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FAC73-909C-4D29-8190-FAE96491181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9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FAC73-909C-4D29-8190-FAE9649118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79A33-F55E-4ACB-8FA3-A51D4D769E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4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79A33-F55E-4ACB-8FA3-A51D4D769E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8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0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FAC73-909C-4D29-8190-FAE9649118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9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FAC73-909C-4D29-8190-FAE9649118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1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FAC73-909C-4D29-8190-FAE96491181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2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FAC73-909C-4D29-8190-FAE9649118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52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FAC73-909C-4D29-8190-FAE96491181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5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073-85C1-4772-BBFD-FD158685C045}" type="datetime10">
              <a:rPr lang="ar-JO" smtClean="0"/>
              <a:pPr/>
              <a:t>الإثنين، 04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6C3A-D886-4900-9628-AF2D3854E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C495-AC0F-4370-9305-70033B051734}" type="datetime10">
              <a:rPr lang="ar-JO" smtClean="0"/>
              <a:pPr/>
              <a:t>الإثنين، 04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6C3A-D886-4900-9628-AF2D3854E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E2B-4C8F-4665-8018-54F732A90EFA}" type="datetime10">
              <a:rPr lang="ar-JO" smtClean="0"/>
              <a:pPr/>
              <a:t>الإثنين، 04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6C3A-D886-4900-9628-AF2D3854E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666D-A02B-481B-B557-A1E1E3AD6E22}" type="datetime10">
              <a:rPr lang="ar-JO" smtClean="0"/>
              <a:pPr/>
              <a:t>الإثنين، 04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6C3A-D886-4900-9628-AF2D3854E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1031-3EC9-4018-85F7-28F0EF8952A5}" type="datetime10">
              <a:rPr lang="ar-JO" smtClean="0"/>
              <a:pPr/>
              <a:t>الإثنين، 04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6C3A-D886-4900-9628-AF2D3854E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A8B6-3FD4-49A1-A655-712AF55A1829}" type="datetime10">
              <a:rPr lang="ar-JO" smtClean="0"/>
              <a:pPr/>
              <a:t>الإثنين، 04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6C3A-D886-4900-9628-AF2D3854E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B0F8-7A7B-4F16-8D83-4DBDED250E13}" type="datetime10">
              <a:rPr lang="ar-JO" smtClean="0"/>
              <a:pPr/>
              <a:t>الإثنين، 04 تشرين الأول،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6C3A-D886-4900-9628-AF2D3854E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073-81DA-4ABE-AAAE-D297C3A70C8A}" type="datetime10">
              <a:rPr lang="ar-JO" smtClean="0"/>
              <a:pPr/>
              <a:t>الإثنين، 04 تشرين الأول،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6C3A-D886-4900-9628-AF2D3854E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D855-000F-4D30-A6A0-4D91F952AA7D}" type="datetime10">
              <a:rPr lang="ar-JO" smtClean="0"/>
              <a:pPr/>
              <a:t>الإثنين، 04 تشرين الأول،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6C3A-D886-4900-9628-AF2D3854E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0569-7615-49ED-B27B-6DBE7C2A55FD}" type="datetime10">
              <a:rPr lang="ar-JO" smtClean="0"/>
              <a:pPr/>
              <a:t>الإثنين، 04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6C3A-D886-4900-9628-AF2D3854E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6773-61D8-49C6-9971-820E7A6E016D}" type="datetime10">
              <a:rPr lang="ar-JO" smtClean="0"/>
              <a:pPr/>
              <a:t>الإثنين، 04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6C3A-D886-4900-9628-AF2D3854E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3E222-C188-4AF8-AF5C-6473B2805905}" type="datetime10">
              <a:rPr lang="ar-JO" smtClean="0"/>
              <a:pPr/>
              <a:t>الإثنين، 04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6C3A-D886-4900-9628-AF2D3854E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"/>
            <a:ext cx="1295401" cy="1080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295400" y="1447801"/>
            <a:ext cx="6096000" cy="830997"/>
          </a:xfrm>
          <a:prstGeom prst="rect">
            <a:avLst/>
          </a:prstGeom>
          <a:ln>
            <a:solidFill>
              <a:srgbClr val="FFFF00"/>
            </a:solidFill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Physics Laboratory 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       (20147)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Physics Laboratory Syllabus for first semester 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2021 /2022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96446"/>
              </p:ext>
            </p:extLst>
          </p:nvPr>
        </p:nvGraphicFramePr>
        <p:xfrm>
          <a:off x="304800" y="2464255"/>
          <a:ext cx="7666740" cy="3977576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6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004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Exp. No.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Name of experiment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Week 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Date-week starts on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501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Lab instructions </a:t>
                      </a:r>
                      <a:endParaRPr lang="en-US" sz="10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10/10/2021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54199"/>
                  </a:ext>
                </a:extLst>
              </a:tr>
              <a:tr h="170501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Introduction to errors and graphs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17/10/2021</a:t>
                      </a: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12046"/>
                  </a:ext>
                </a:extLst>
              </a:tr>
              <a:tr h="170501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Basic Measurements I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24/10/2021</a:t>
                      </a: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38421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Basic Measurement II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31/10/2021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23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Static Equilibrium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07/11/2021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37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2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عطلة المختبر اسبوع الامتحان الاول للجامعة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14/11/2021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60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Newton second law Acceleration due to gravity.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21/11/2021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60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Midterm Exam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28/11/2021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Simple Harmonic Motion I.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05/12/2021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560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Simple Harmonic Motion II.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12/12/2021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624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2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عطلة المختبر اسبوع الامتحان الثاني</a:t>
                      </a:r>
                      <a:r>
                        <a:rPr lang="ar-JO" sz="12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للجامعة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19/12/2021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999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Moment of Inertia.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26/05/2021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230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02/01/2022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200">
                <a:tc>
                  <a:txBody>
                    <a:bodyPr/>
                    <a:lstStyle/>
                    <a:p>
                      <a:pPr algn="l"/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09/01/2022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Final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Exam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16/01/2022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2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الامتحانات النهائية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/1/2022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-1524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286000" cy="304800"/>
          </a:xfrm>
        </p:spPr>
        <p:txBody>
          <a:bodyPr/>
          <a:lstStyle/>
          <a:p>
            <a:fld id="{66494529-B397-436F-AA68-FE3B78B9BD2C}" type="datetime10">
              <a:rPr lang="ar-JO" smtClean="0">
                <a:solidFill>
                  <a:srgbClr val="FF0000"/>
                </a:solidFill>
              </a:rPr>
              <a:pPr/>
              <a:t>الإثنين، 04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6781800" y="6629400"/>
            <a:ext cx="1066800" cy="2286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534400" cy="6019800"/>
          </a:xfr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600" b="1" u="sng" dirty="0">
                <a:solidFill>
                  <a:srgbClr val="C00000"/>
                </a:solidFill>
              </a:rPr>
              <a:t>Percentage error .</a:t>
            </a:r>
          </a:p>
          <a:p>
            <a:pPr>
              <a:buNone/>
            </a:pPr>
            <a:endParaRPr lang="en-US" sz="2600" b="1" u="sng" baseline="30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600" b="1" baseline="30000" dirty="0">
                <a:solidFill>
                  <a:srgbClr val="00B050"/>
                </a:solidFill>
              </a:rPr>
              <a:t>               </a:t>
            </a:r>
          </a:p>
          <a:p>
            <a:pPr>
              <a:buNone/>
            </a:pPr>
            <a:r>
              <a:rPr lang="en-US" sz="2600" b="1" baseline="30000" dirty="0">
                <a:solidFill>
                  <a:srgbClr val="00B050"/>
                </a:solidFill>
              </a:rPr>
              <a:t>   </a:t>
            </a:r>
            <a:r>
              <a:rPr lang="en-US" sz="2600" b="1" dirty="0">
                <a:solidFill>
                  <a:srgbClr val="00B050"/>
                </a:solidFill>
              </a:rPr>
              <a:t> </a:t>
            </a:r>
            <a:r>
              <a:rPr lang="en-US" sz="2600" b="1" dirty="0">
                <a:solidFill>
                  <a:srgbClr val="002060"/>
                </a:solidFill>
              </a:rPr>
              <a:t>Percentage error </a:t>
            </a:r>
            <a:r>
              <a:rPr lang="en-US" sz="2600" b="1" dirty="0">
                <a:solidFill>
                  <a:srgbClr val="00B0F0"/>
                </a:solidFill>
              </a:rPr>
              <a:t>=  </a:t>
            </a:r>
            <a:r>
              <a:rPr lang="en-US" sz="2600" b="1" baseline="30000" dirty="0">
                <a:solidFill>
                  <a:srgbClr val="00B0F0"/>
                </a:solidFill>
              </a:rPr>
              <a:t>                            </a:t>
            </a:r>
            <a:r>
              <a:rPr lang="en-US" sz="2600" b="1" dirty="0">
                <a:solidFill>
                  <a:srgbClr val="00B0F0"/>
                </a:solidFill>
              </a:rPr>
              <a:t> X 100%</a:t>
            </a:r>
            <a:r>
              <a:rPr lang="en-US" sz="2600" b="1" baseline="30000" dirty="0">
                <a:solidFill>
                  <a:srgbClr val="00B0F0"/>
                </a:solidFill>
              </a:rPr>
              <a:t>                                                                       </a:t>
            </a:r>
          </a:p>
          <a:p>
            <a:pPr>
              <a:buNone/>
            </a:pPr>
            <a:r>
              <a:rPr lang="en-US" sz="2600" b="1" baseline="30000" dirty="0">
                <a:solidFill>
                  <a:srgbClr val="00B050"/>
                </a:solidFill>
              </a:rPr>
              <a:t>      </a:t>
            </a:r>
            <a:r>
              <a:rPr lang="en-US" sz="2600" b="1" dirty="0">
                <a:solidFill>
                  <a:srgbClr val="00B050"/>
                </a:solidFill>
              </a:rPr>
              <a:t>   Where </a:t>
            </a:r>
            <a:r>
              <a:rPr lang="en-US" sz="2600" b="1" baseline="30000" dirty="0">
                <a:solidFill>
                  <a:srgbClr val="00B050"/>
                </a:solidFill>
              </a:rPr>
              <a:t>                                            </a:t>
            </a:r>
          </a:p>
          <a:p>
            <a:pPr>
              <a:buNone/>
            </a:pPr>
            <a:r>
              <a:rPr lang="en-US" sz="2600" b="1" baseline="30000" dirty="0"/>
              <a:t>  </a:t>
            </a:r>
            <a:r>
              <a:rPr lang="en-US" sz="2600" b="1" dirty="0"/>
              <a:t>  </a:t>
            </a:r>
            <a:r>
              <a:rPr lang="en-US" sz="2600" b="1" dirty="0">
                <a:solidFill>
                  <a:srgbClr val="00B0F0"/>
                </a:solidFill>
              </a:rPr>
              <a:t>E</a:t>
            </a:r>
            <a:r>
              <a:rPr lang="en-US" sz="2600" b="1" dirty="0"/>
              <a:t> is the experimental value and </a:t>
            </a:r>
            <a:r>
              <a:rPr lang="en-US" sz="2600" b="1" dirty="0">
                <a:solidFill>
                  <a:srgbClr val="00B0F0"/>
                </a:solidFill>
              </a:rPr>
              <a:t>K </a:t>
            </a:r>
            <a:r>
              <a:rPr lang="en-US" sz="2600" b="1" dirty="0">
                <a:solidFill>
                  <a:srgbClr val="002060"/>
                </a:solidFill>
              </a:rPr>
              <a:t>is theoretical value.</a:t>
            </a:r>
            <a:endParaRPr lang="en-US" sz="2600" dirty="0"/>
          </a:p>
          <a:p>
            <a:pPr>
              <a:buNone/>
            </a:pPr>
            <a:endParaRPr lang="en-US" sz="26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400" b="1" u="sng" dirty="0"/>
              <a:t>Example: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let  </a:t>
            </a:r>
            <a:r>
              <a:rPr lang="en-US" sz="2400" b="1" dirty="0" err="1">
                <a:solidFill>
                  <a:srgbClr val="FF0000"/>
                </a:solidFill>
              </a:rPr>
              <a:t>theo</a:t>
            </a:r>
            <a:r>
              <a:rPr lang="en-US" sz="2400" b="1" dirty="0">
                <a:solidFill>
                  <a:srgbClr val="FF0000"/>
                </a:solidFill>
              </a:rPr>
              <a:t>. Value of g = 9.85  and Exp. Value of g = 9.65 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then  Percentage error in exp. =  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Percentage difference.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                Percentage difference =  </a:t>
            </a:r>
          </a:p>
          <a:p>
            <a:pPr>
              <a:buNone/>
            </a:pPr>
            <a:r>
              <a:rPr lang="en-US" sz="2400" b="1" u="sng" dirty="0"/>
              <a:t> </a:t>
            </a:r>
          </a:p>
          <a:p>
            <a:pPr>
              <a:buNone/>
            </a:pPr>
            <a:r>
              <a:rPr lang="en-US" sz="2400" b="1" dirty="0"/>
              <a:t>    Let          =  9.65    and           = 9.75 ,  then </a:t>
            </a:r>
          </a:p>
          <a:p>
            <a:pPr>
              <a:buNone/>
            </a:pPr>
            <a:r>
              <a:rPr lang="en-US" sz="2400" b="1" dirty="0"/>
              <a:t>      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   </a:t>
            </a:r>
            <a:r>
              <a:rPr lang="en-US" sz="2000" b="1" dirty="0">
                <a:solidFill>
                  <a:schemeClr val="tx1"/>
                </a:solidFill>
              </a:rPr>
              <a:t>Percentage difference =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4378166"/>
            <a:ext cx="1981200" cy="838200"/>
          </a:xfrm>
          <a:prstGeom prst="rect">
            <a:avLst/>
          </a:prstGeom>
          <a:noFill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1162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3438" y="5069521"/>
            <a:ext cx="345003" cy="416879"/>
          </a:xfrm>
          <a:prstGeom prst="rect">
            <a:avLst/>
          </a:prstGeom>
          <a:noFill/>
        </p:spPr>
      </p:pic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5741" y="5066187"/>
            <a:ext cx="345003" cy="416879"/>
          </a:xfrm>
          <a:prstGeom prst="rect">
            <a:avLst/>
          </a:prstGeom>
          <a:noFill/>
        </p:spPr>
      </p:pic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5553075"/>
            <a:ext cx="2800350" cy="704850"/>
          </a:xfrm>
          <a:prstGeom prst="rect">
            <a:avLst/>
          </a:prstGeom>
          <a:noFill/>
        </p:spPr>
      </p:pic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1162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209800" cy="501650"/>
          </a:xfrm>
        </p:spPr>
        <p:txBody>
          <a:bodyPr/>
          <a:lstStyle/>
          <a:p>
            <a:fld id="{FF4BB1B7-6F6F-4286-8328-9B2B8F55DFA1}" type="datetime10">
              <a:rPr lang="ar-JO" smtClean="0">
                <a:solidFill>
                  <a:srgbClr val="FF0000"/>
                </a:solidFill>
              </a:rPr>
              <a:pPr/>
              <a:t>الإثنين، 04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09800" cy="501650"/>
          </a:xfrm>
        </p:spPr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10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29025" y="3489325"/>
            <a:ext cx="2924175" cy="561975"/>
          </a:xfrm>
          <a:prstGeom prst="rect">
            <a:avLst/>
          </a:prstGeom>
          <a:noFill/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435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69C0AE10-082C-442E-A04F-EC762C88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1173163"/>
            <a:ext cx="990600" cy="5613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</a:rPr>
              <a:t>               Using graphs to obtain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382000" cy="5410200"/>
          </a:xfrm>
          <a:ln>
            <a:solidFill>
              <a:srgbClr val="FFFF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In many cases, we need to plot a graph to obtain unknown values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without  making direct calculation and finally taking the required average.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The graph give us the average value directly.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Each experiment has a definite relation between the quantities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understudying , we shall discuss here only three cases of this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relation that will face us in our lab.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4917" y="990600"/>
            <a:ext cx="45719" cy="5562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BFF5-C9A8-4A14-A392-F283C5ACF39F}" type="datetime10">
              <a:rPr lang="ar-JO" smtClean="0">
                <a:solidFill>
                  <a:srgbClr val="FF0000"/>
                </a:solidFill>
              </a:rPr>
              <a:pPr/>
              <a:t>الإثنين، 04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11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>
            <a:solidFill>
              <a:srgbClr val="FFFF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/>
              <a:t>Case 1 : The form of relation is   </a:t>
            </a:r>
            <a:r>
              <a:rPr lang="en-US" sz="2800" dirty="0">
                <a:solidFill>
                  <a:srgbClr val="0070C0"/>
                </a:solidFill>
              </a:rPr>
              <a:t>R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l-GR" sz="2800" dirty="0">
                <a:solidFill>
                  <a:srgbClr val="00B050"/>
                </a:solidFill>
              </a:rPr>
              <a:t>α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495800" cy="5334000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 this relation, </a:t>
            </a:r>
            <a:r>
              <a:rPr lang="en-US" sz="2400" dirty="0">
                <a:solidFill>
                  <a:srgbClr val="0070C0"/>
                </a:solidFill>
              </a:rPr>
              <a:t>R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and </a:t>
            </a:r>
            <a:r>
              <a:rPr lang="en-US" sz="2400" dirty="0">
                <a:solidFill>
                  <a:srgbClr val="FF0000"/>
                </a:solidFill>
              </a:rPr>
              <a:t>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are two experimental quantities, </a:t>
            </a:r>
            <a:r>
              <a:rPr lang="el-GR" sz="2400" dirty="0">
                <a:solidFill>
                  <a:srgbClr val="00B050"/>
                </a:solidFill>
              </a:rPr>
              <a:t>α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unknown constant that will be determined from the graph between </a:t>
            </a:r>
            <a:r>
              <a:rPr lang="en-US" sz="2400" dirty="0">
                <a:solidFill>
                  <a:srgbClr val="0070C0"/>
                </a:solidFill>
              </a:rPr>
              <a:t>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sz="2400" dirty="0">
                <a:solidFill>
                  <a:srgbClr val="FF0000"/>
                </a:solidFill>
              </a:rPr>
              <a:t>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above relation, when plotted give us the graph shown in the figure 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From the graph, the constant </a:t>
            </a:r>
            <a:r>
              <a:rPr lang="el-GR" sz="2400" dirty="0">
                <a:solidFill>
                  <a:srgbClr val="00B050"/>
                </a:solidFill>
              </a:rPr>
              <a:t>α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determined by        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or      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4724400"/>
            <a:ext cx="1524000" cy="60960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01200" y="457200"/>
            <a:ext cx="2162175" cy="276225"/>
          </a:xfrm>
          <a:prstGeom prst="rect">
            <a:avLst/>
          </a:prstGeom>
          <a:noFill/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1559649"/>
            <a:ext cx="3810000" cy="4348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8E95-DFA4-46C6-851C-CB5EE64865E7}" type="datetime10">
              <a:rPr lang="ar-JO" smtClean="0">
                <a:solidFill>
                  <a:srgbClr val="FF0000"/>
                </a:solidFill>
              </a:rPr>
              <a:pPr/>
              <a:t>الإثنين، 04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12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95400" y="5486400"/>
            <a:ext cx="3200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α 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fornian FB" pitchFamily="18" charset="0"/>
                <a:ea typeface="Calibri" pitchFamily="34" charset="0"/>
                <a:cs typeface="Arial" pitchFamily="34" charset="0"/>
              </a:rPr>
              <a:t>Slope of the graph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/>
              <a:t>Case 2 : The form of relation is  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V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sz="2800" dirty="0">
                <a:solidFill>
                  <a:srgbClr val="FFC000"/>
                </a:solidFill>
              </a:rPr>
              <a:t>b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a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4648200" cy="5334000"/>
          </a:xfrm>
          <a:ln>
            <a:solidFill>
              <a:schemeClr val="accent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In this relation,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and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 </a:t>
            </a:r>
            <a:r>
              <a:rPr lang="en-US" sz="2400" dirty="0">
                <a:solidFill>
                  <a:srgbClr val="00B0F0"/>
                </a:solidFill>
              </a:rPr>
              <a:t>are two experimental quantities, </a:t>
            </a:r>
            <a:r>
              <a:rPr lang="en-US" sz="2400" dirty="0">
                <a:solidFill>
                  <a:srgbClr val="00B050"/>
                </a:solidFill>
              </a:rPr>
              <a:t>a </a:t>
            </a:r>
            <a:r>
              <a:rPr lang="en-US" sz="2400" dirty="0">
                <a:solidFill>
                  <a:srgbClr val="00B0F0"/>
                </a:solidFill>
              </a:rPr>
              <a:t>and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b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are unknown constant that will be determined from the graph between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V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and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above relation, when plotted give us the graph shown in the figure 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From the graph, the constant </a:t>
            </a:r>
            <a:r>
              <a:rPr lang="en-US" sz="2400" dirty="0">
                <a:solidFill>
                  <a:srgbClr val="00B050"/>
                </a:solidFill>
              </a:rPr>
              <a:t>a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determined by                                </a:t>
            </a:r>
          </a:p>
          <a:p>
            <a:pPr marL="0" indent="0">
              <a:buNone/>
            </a:pP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 and                        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4495800"/>
            <a:ext cx="1933575" cy="533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5334000"/>
            <a:ext cx="2590800" cy="4572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4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1797967"/>
            <a:ext cx="3276600" cy="387166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F253-F13B-49A8-BFFF-FE61D1BC660A}" type="datetime10">
              <a:rPr lang="ar-JO" smtClean="0">
                <a:solidFill>
                  <a:srgbClr val="FF0000"/>
                </a:solidFill>
              </a:rPr>
              <a:pPr/>
              <a:t>الإثنين، 04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13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ln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/>
              <a:t>Case 3 : The form of relation is  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sz="2800" dirty="0">
                <a:solidFill>
                  <a:srgbClr val="00B0F0"/>
                </a:solidFill>
              </a:rPr>
              <a:t>m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a -</a:t>
            </a:r>
            <a:r>
              <a:rPr lang="en-US" sz="2800" dirty="0">
                <a:solidFill>
                  <a:srgbClr val="FFC000"/>
                </a:solidFill>
              </a:rPr>
              <a:t>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724400" cy="5410200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 this relation,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 are two experimental quantities,</a:t>
            </a:r>
            <a:r>
              <a:rPr lang="en-US" sz="2400" dirty="0">
                <a:solidFill>
                  <a:srgbClr val="00B0F0"/>
                </a:solidFill>
              </a:rPr>
              <a:t> m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d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are unknown constant that will be determined from the graph between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above relation, when plotted give us the graph shown in the figure 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From the graph, the constant </a:t>
            </a:r>
            <a:r>
              <a:rPr lang="en-US" sz="2400" dirty="0">
                <a:solidFill>
                  <a:srgbClr val="00B0F0"/>
                </a:solidFill>
              </a:rPr>
              <a:t>m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determined by                                      </a:t>
            </a:r>
          </a:p>
          <a:p>
            <a:pPr marL="0" indent="0">
              <a:buNone/>
            </a:pP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and       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                            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4572000"/>
            <a:ext cx="2362200" cy="4572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5410200"/>
            <a:ext cx="2609850" cy="5334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198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1885112"/>
            <a:ext cx="3276600" cy="3621176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3E1-D97C-4661-8770-B109D5A9DB84}" type="datetime10">
              <a:rPr lang="ar-JO" smtClean="0">
                <a:solidFill>
                  <a:srgbClr val="FF0000"/>
                </a:solidFill>
              </a:rPr>
              <a:pPr/>
              <a:t>الإثنين، 04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14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57200"/>
            <a:ext cx="4572000" cy="4267200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228600"/>
            <a:r>
              <a:rPr lang="en-US" b="1" dirty="0">
                <a:solidFill>
                  <a:srgbClr val="00B050"/>
                </a:solidFill>
              </a:rPr>
              <a:t>Reports.                        </a:t>
            </a:r>
            <a:r>
              <a:rPr lang="en-US" b="1" dirty="0">
                <a:solidFill>
                  <a:srgbClr val="7030A0"/>
                </a:solidFill>
              </a:rPr>
              <a:t>40%</a:t>
            </a:r>
          </a:p>
          <a:p>
            <a:pPr marL="457200" indent="22860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457200" indent="57150"/>
            <a:r>
              <a:rPr lang="en-US" b="1" dirty="0">
                <a:solidFill>
                  <a:srgbClr val="C00000"/>
                </a:solidFill>
              </a:rPr>
              <a:t> Mid Term Exam.          </a:t>
            </a:r>
            <a:r>
              <a:rPr lang="en-US" b="1" dirty="0">
                <a:solidFill>
                  <a:srgbClr val="00B0F0"/>
                </a:solidFill>
              </a:rPr>
              <a:t>20%</a:t>
            </a:r>
            <a:endParaRPr lang="en-US" dirty="0">
              <a:solidFill>
                <a:srgbClr val="00B0F0"/>
              </a:solidFill>
            </a:endParaRPr>
          </a:p>
          <a:p>
            <a:pPr marL="457200" indent="57150">
              <a:buNone/>
            </a:pPr>
            <a:endParaRPr lang="en-US" dirty="0"/>
          </a:p>
          <a:p>
            <a:pPr marL="400050" indent="57150"/>
            <a:r>
              <a:rPr lang="en-US" b="1" dirty="0">
                <a:solidFill>
                  <a:srgbClr val="002060"/>
                </a:solidFill>
              </a:rPr>
              <a:t> Final Exam.                   </a:t>
            </a:r>
            <a:r>
              <a:rPr lang="en-US" b="1" dirty="0">
                <a:solidFill>
                  <a:srgbClr val="FF0000"/>
                </a:solidFill>
              </a:rPr>
              <a:t>40%</a:t>
            </a:r>
          </a:p>
          <a:p>
            <a:pPr marL="400050" indent="5715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 Total Grades                 </a:t>
            </a:r>
            <a:r>
              <a:rPr lang="en-US" b="1" dirty="0">
                <a:solidFill>
                  <a:schemeClr val="accent3"/>
                </a:solidFill>
              </a:rPr>
              <a:t>100%</a:t>
            </a:r>
            <a:endParaRPr lang="en-US" dirty="0">
              <a:solidFill>
                <a:schemeClr val="accent3"/>
              </a:solidFill>
            </a:endParaRPr>
          </a:p>
          <a:p>
            <a:pPr indent="0"/>
            <a:endParaRPr lang="en-US" dirty="0"/>
          </a:p>
          <a:p>
            <a:pPr marL="514350" indent="-57150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362200" cy="396875"/>
          </a:xfrm>
        </p:spPr>
        <p:txBody>
          <a:bodyPr/>
          <a:lstStyle/>
          <a:p>
            <a:fld id="{89BDF3B0-55F2-4121-934D-E9998E8ACC29}" type="datetime10">
              <a:rPr lang="ar-JO" smtClean="0">
                <a:solidFill>
                  <a:srgbClr val="FF0000"/>
                </a:solidFill>
              </a:rPr>
              <a:pPr/>
              <a:t>الإثنين، 04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057400" cy="533400"/>
          </a:xfrm>
        </p:spPr>
        <p:txBody>
          <a:bodyPr/>
          <a:lstStyle/>
          <a:p>
            <a:fld id="{83F56C3A-D886-4900-9628-AF2D3854E7D9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33400" y="457200"/>
            <a:ext cx="8229600" cy="5668963"/>
          </a:xfrm>
          <a:prstGeom prst="rect">
            <a:avLst/>
          </a:prstGeom>
          <a:ln w="25400" cap="flat" cmpd="sng" algn="ctr">
            <a:solidFill>
              <a:srgbClr val="FFFF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PHYSICS LAB.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( 20147)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Experiment No.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Introduction to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Errors and Graphs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609600"/>
            <a:ext cx="1676634" cy="1628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509C-B736-4971-A5EC-3D0E3B5F63EA}" type="datetime10">
              <a:rPr lang="ar-JO" smtClean="0">
                <a:solidFill>
                  <a:srgbClr val="FF0000"/>
                </a:solidFill>
              </a:rPr>
              <a:pPr/>
              <a:t>الإثنين، 04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Lab. 1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 to Errors and Graphs</a:t>
            </a:r>
            <a:endParaRPr lang="en-US" sz="3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257800"/>
          </a:xfr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Types of Errors: </a:t>
            </a:r>
          </a:p>
          <a:p>
            <a:pPr indent="-169863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Personal errors.</a:t>
            </a:r>
          </a:p>
          <a:p>
            <a:pPr indent="-169863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Systematic errors.</a:t>
            </a:r>
          </a:p>
          <a:p>
            <a:pPr indent="-169863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Random errors.</a:t>
            </a:r>
          </a:p>
          <a:p>
            <a:pPr indent="-169863">
              <a:buNone/>
            </a:pPr>
            <a:r>
              <a:rPr lang="en-US" sz="2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to calculate random error:</a:t>
            </a:r>
          </a:p>
          <a:p>
            <a:pPr indent="-169863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     </a:t>
            </a:r>
            <a:r>
              <a:rPr lang="en-US" sz="2400" b="1" u="sng" dirty="0">
                <a:solidFill>
                  <a:srgbClr val="C00000"/>
                </a:solidFill>
              </a:rPr>
              <a:t>In case of many readings :</a:t>
            </a:r>
            <a:endParaRPr lang="en-US" sz="2400" b="1" u="sng" dirty="0">
              <a:solidFill>
                <a:schemeClr val="bg2">
                  <a:lumMod val="50000"/>
                </a:schemeClr>
              </a:solidFill>
            </a:endParaRPr>
          </a:p>
          <a:p>
            <a:pPr indent="-169863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Assume we have N readings for the same quantity X, and we want to write the final result of this quantity with its random error, then we follow the following step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s: </a:t>
            </a:r>
          </a:p>
          <a:p>
            <a:pPr indent="-169863"/>
            <a:r>
              <a:rPr lang="en-US" sz="2400" b="1" u="sng" dirty="0">
                <a:solidFill>
                  <a:srgbClr val="FFC000"/>
                </a:solidFill>
              </a:rPr>
              <a:t>Step 1 : Calculation of the average quantity of X.</a:t>
            </a:r>
          </a:p>
          <a:p>
            <a:pPr indent="-169863">
              <a:buNone/>
            </a:pP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indent="-169863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            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of X   =                    </a:t>
            </a:r>
          </a:p>
          <a:p>
            <a:pPr indent="-169863">
              <a:buNone/>
            </a:pP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indent="-169863">
              <a:buNone/>
            </a:pP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indent="-169863">
              <a:buNone/>
            </a:pPr>
            <a:endParaRPr lang="en-US" sz="1300" b="1" dirty="0">
              <a:solidFill>
                <a:schemeClr val="bg2">
                  <a:lumMod val="50000"/>
                </a:schemeClr>
              </a:solidFill>
            </a:endParaRPr>
          </a:p>
          <a:p>
            <a:pPr indent="-169863">
              <a:buNone/>
            </a:pP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indent="-169863">
              <a:buNone/>
            </a:pP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pPr indent="-169863">
              <a:buNone/>
            </a:pP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pPr indent="-169863">
              <a:buNone/>
            </a:pP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indent="-169863">
              <a:buNone/>
            </a:pP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indent="-169863">
              <a:buNone/>
            </a:pP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indent="-169863">
              <a:buNone/>
            </a:pP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indent="-169863">
              <a:buNone/>
            </a:pP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indent="-169863">
              <a:buNone/>
            </a:pP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6BA-9417-4C7B-AE2A-7C49F3723B32}" type="datetime10">
              <a:rPr lang="ar-JO" smtClean="0">
                <a:solidFill>
                  <a:srgbClr val="FF0000"/>
                </a:solidFill>
              </a:rPr>
              <a:pPr/>
              <a:t>الإثنين، 04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5334000"/>
            <a:ext cx="1143000" cy="809625"/>
          </a:xfrm>
          <a:prstGeom prst="rect">
            <a:avLst/>
          </a:prstGeom>
          <a:noFill/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534400" cy="5943600"/>
          </a:xfr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indent="-169863"/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Step 2 : Calculation of the standard deviation.</a:t>
            </a:r>
          </a:p>
          <a:p>
            <a:pPr indent="-169863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The standard deviation is defined as :</a:t>
            </a:r>
          </a:p>
          <a:p>
            <a:pPr indent="-169863">
              <a:buNone/>
            </a:pP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indent="-169863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S =  </a:t>
            </a:r>
          </a:p>
          <a:p>
            <a:pPr indent="-169863">
              <a:buNone/>
            </a:pP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indent="-169863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indent="-169863"/>
            <a:r>
              <a:rPr lang="en-US" sz="2400" b="1" u="sng" dirty="0">
                <a:solidFill>
                  <a:srgbClr val="00B050"/>
                </a:solidFill>
              </a:rPr>
              <a:t>Step 3. Calculation of the random error </a:t>
            </a:r>
            <a:r>
              <a:rPr lang="el-GR" sz="2400" b="1" u="sng" dirty="0">
                <a:solidFill>
                  <a:srgbClr val="00B050"/>
                </a:solidFill>
              </a:rPr>
              <a:t>σ</a:t>
            </a:r>
            <a:r>
              <a:rPr lang="en-US" sz="2400" b="1" u="sng" dirty="0">
                <a:solidFill>
                  <a:srgbClr val="00B050"/>
                </a:solidFill>
              </a:rPr>
              <a:t> .</a:t>
            </a:r>
          </a:p>
          <a:p>
            <a:pPr indent="-169863"/>
            <a:endParaRPr lang="en-US" sz="2400" b="1" u="sng" dirty="0">
              <a:solidFill>
                <a:srgbClr val="00B050"/>
              </a:solidFill>
            </a:endParaRPr>
          </a:p>
          <a:p>
            <a:pPr indent="-169863">
              <a:buNone/>
            </a:pPr>
            <a:r>
              <a:rPr lang="en-US" sz="2400" b="1" dirty="0">
                <a:solidFill>
                  <a:srgbClr val="7030A0"/>
                </a:solidFill>
              </a:rPr>
              <a:t>The random ( standard ) error  </a:t>
            </a:r>
            <a:r>
              <a:rPr lang="el-GR" sz="2400" b="1" dirty="0">
                <a:solidFill>
                  <a:srgbClr val="7030A0"/>
                </a:solidFill>
              </a:rPr>
              <a:t>σ</a:t>
            </a:r>
            <a:r>
              <a:rPr lang="en-US" sz="2400" b="1" dirty="0">
                <a:solidFill>
                  <a:srgbClr val="7030A0"/>
                </a:solidFill>
              </a:rPr>
              <a:t> is defined as :</a:t>
            </a:r>
          </a:p>
          <a:p>
            <a:pPr indent="-169863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                         </a:t>
            </a:r>
          </a:p>
          <a:p>
            <a:pPr indent="-169863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                                  </a:t>
            </a:r>
            <a:r>
              <a:rPr lang="el-GR" sz="2400" b="1" dirty="0">
                <a:solidFill>
                  <a:srgbClr val="7030A0"/>
                </a:solidFill>
              </a:rPr>
              <a:t>σ</a:t>
            </a:r>
            <a:r>
              <a:rPr lang="en-US" sz="1400" b="1" dirty="0">
                <a:solidFill>
                  <a:srgbClr val="7030A0"/>
                </a:solidFill>
              </a:rPr>
              <a:t>x</a:t>
            </a:r>
            <a:r>
              <a:rPr lang="en-US" sz="2400" b="1" dirty="0">
                <a:solidFill>
                  <a:srgbClr val="7030A0"/>
                </a:solidFill>
              </a:rPr>
              <a:t>  = </a:t>
            </a:r>
          </a:p>
          <a:p>
            <a:pPr indent="-169863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1447800"/>
            <a:ext cx="3200400" cy="122872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4724400"/>
            <a:ext cx="762000" cy="762000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/>
          <a:p>
            <a:fld id="{5FC2EBA5-28ED-4661-883D-FFA4A3345788}" type="datetime10">
              <a:rPr lang="ar-JO" smtClean="0">
                <a:solidFill>
                  <a:srgbClr val="FF0000"/>
                </a:solidFill>
              </a:rPr>
              <a:pPr/>
              <a:t>الإثنين، 04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458200" cy="5867400"/>
          </a:xfrm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/>
              <a:t>      </a:t>
            </a:r>
            <a:r>
              <a:rPr lang="en-US" sz="2800" b="1" u="sng" dirty="0"/>
              <a:t>Example :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    </a:t>
            </a:r>
            <a:r>
              <a:rPr lang="en-US" sz="2400" b="1" dirty="0"/>
              <a:t>Assume four measurements are made for the same quantity X,</a:t>
            </a:r>
          </a:p>
          <a:p>
            <a:pPr>
              <a:buNone/>
            </a:pPr>
            <a:r>
              <a:rPr lang="en-US" sz="2400" b="1" dirty="0"/>
              <a:t>     the results are: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18.6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, 19.3, 17.7,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20.4</a:t>
            </a:r>
            <a:r>
              <a:rPr lang="en-US" sz="2400" b="1" dirty="0"/>
              <a:t>.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Find the average value of X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the standard deviation S</a:t>
            </a:r>
            <a:r>
              <a:rPr lang="en-US" sz="2400" b="1" dirty="0"/>
              <a:t>, and the </a:t>
            </a:r>
            <a:r>
              <a:rPr lang="en-US" sz="2400" b="1" dirty="0">
                <a:solidFill>
                  <a:srgbClr val="7030A0"/>
                </a:solidFill>
              </a:rPr>
              <a:t>random error </a:t>
            </a:r>
            <a:r>
              <a:rPr lang="el-GR" sz="2400" b="1" dirty="0">
                <a:solidFill>
                  <a:srgbClr val="7030A0"/>
                </a:solidFill>
              </a:rPr>
              <a:t>σ</a:t>
            </a:r>
            <a:r>
              <a:rPr lang="en-US" sz="1400" b="1" dirty="0">
                <a:solidFill>
                  <a:srgbClr val="7030A0"/>
                </a:solidFill>
              </a:rPr>
              <a:t>x</a:t>
            </a:r>
            <a:r>
              <a:rPr lang="en-US" sz="2400" b="1" dirty="0"/>
              <a:t>,</a:t>
            </a:r>
          </a:p>
          <a:p>
            <a:pPr>
              <a:buNone/>
            </a:pPr>
            <a:r>
              <a:rPr lang="en-US" sz="2400" b="1" dirty="0"/>
              <a:t>      then write the final value of x.</a:t>
            </a:r>
          </a:p>
          <a:p>
            <a:pPr indent="-107950"/>
            <a:r>
              <a:rPr lang="en-US" sz="2400" b="1" dirty="0"/>
              <a:t>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Calculations of the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average value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indent="-10795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Average X = </a:t>
            </a:r>
          </a:p>
          <a:p>
            <a:pPr indent="-107950">
              <a:buNone/>
            </a:pP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indent="-107950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Average X = (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18.6 + 19.3 + 17.7 + 20.4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/ 4 = 19.0 </a:t>
            </a:r>
          </a:p>
          <a:p>
            <a:pPr indent="-107950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Calculation of the </a:t>
            </a:r>
            <a:r>
              <a:rPr lang="en-US" sz="2400" b="1" dirty="0">
                <a:solidFill>
                  <a:srgbClr val="00B050"/>
                </a:solidFill>
              </a:rPr>
              <a:t>standard deviation 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indent="-10795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indent="-10795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US" sz="2400" b="1" dirty="0">
                <a:solidFill>
                  <a:srgbClr val="00B050"/>
                </a:solidFill>
              </a:rPr>
              <a:t> S =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3200400"/>
            <a:ext cx="1152525" cy="904875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5334000"/>
            <a:ext cx="3200400" cy="923925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629C-8303-4DCF-8DA8-CB000B5895AB}" type="datetime10">
              <a:rPr lang="ar-JO" smtClean="0">
                <a:solidFill>
                  <a:srgbClr val="FF0000"/>
                </a:solidFill>
              </a:rPr>
              <a:pPr/>
              <a:t>الإثنين، 04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382000" cy="5867400"/>
          </a:xfr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/>
              <a:t>    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S =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       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      S = 1.14 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 indent="-107950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Calculation of the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random error </a:t>
            </a:r>
            <a:r>
              <a:rPr lang="el-GR" sz="2400" dirty="0">
                <a:solidFill>
                  <a:schemeClr val="accent4">
                    <a:lumMod val="75000"/>
                  </a:schemeClr>
                </a:solidFill>
              </a:rPr>
              <a:t>σ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indent="-107950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indent="-10795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el-GR" sz="2400" dirty="0">
                <a:solidFill>
                  <a:schemeClr val="accent4">
                    <a:lumMod val="75000"/>
                  </a:schemeClr>
                </a:solidFill>
              </a:rPr>
              <a:t>σ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 = </a:t>
            </a:r>
          </a:p>
          <a:p>
            <a:pPr indent="-107950">
              <a:buNone/>
            </a:pP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indent="-10795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        </a:t>
            </a:r>
            <a:r>
              <a:rPr lang="el-GR" sz="2400" dirty="0">
                <a:solidFill>
                  <a:schemeClr val="accent4">
                    <a:lumMod val="75000"/>
                  </a:schemeClr>
                </a:solidFill>
              </a:rPr>
              <a:t>σ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= </a:t>
            </a:r>
          </a:p>
          <a:p>
            <a:pPr indent="-10795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        </a:t>
            </a:r>
          </a:p>
          <a:p>
            <a:pPr indent="-10795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        </a:t>
            </a:r>
            <a:r>
              <a:rPr lang="el-GR" sz="2400" dirty="0">
                <a:solidFill>
                  <a:schemeClr val="accent4">
                    <a:lumMod val="75000"/>
                  </a:schemeClr>
                </a:solidFill>
              </a:rPr>
              <a:t>σ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= 0.57</a:t>
            </a:r>
          </a:p>
          <a:p>
            <a:pPr indent="-107950">
              <a:buNone/>
            </a:pPr>
            <a:r>
              <a:rPr lang="en-US" sz="2400" dirty="0">
                <a:solidFill>
                  <a:srgbClr val="FF0000"/>
                </a:solidFill>
              </a:rPr>
              <a:t>     The final result is  X = </a:t>
            </a:r>
            <a:r>
              <a:rPr lang="en-US" sz="2400" dirty="0">
                <a:solidFill>
                  <a:srgbClr val="00B050"/>
                </a:solidFill>
              </a:rPr>
              <a:t>19.0 ± 0.57 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-247650"/>
            <a:ext cx="4876800" cy="45719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3429000"/>
            <a:ext cx="533400" cy="533400"/>
          </a:xfrm>
          <a:prstGeom prst="rect">
            <a:avLst/>
          </a:prstGeom>
          <a:noFill/>
        </p:spPr>
      </p:pic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4267200"/>
            <a:ext cx="533400" cy="609600"/>
          </a:xfrm>
          <a:prstGeom prst="rect">
            <a:avLst/>
          </a:prstGeom>
          <a:noFill/>
        </p:spPr>
      </p:pic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3052-2133-4C8A-AEF6-8EC4EFD6FBC1}" type="datetime10">
              <a:rPr lang="ar-JO" smtClean="0">
                <a:solidFill>
                  <a:srgbClr val="FF0000"/>
                </a:solidFill>
              </a:rPr>
              <a:pPr/>
              <a:t>الإثنين، 04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533400"/>
            <a:ext cx="5972175" cy="657225"/>
          </a:xfrm>
          <a:prstGeom prst="rect">
            <a:avLst/>
          </a:prstGeom>
          <a:noFill/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435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458200" cy="6019800"/>
          </a:xfrm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indent="-58738">
              <a:buNone/>
            </a:pP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Incase of one reading only.</a:t>
            </a:r>
          </a:p>
          <a:p>
            <a:pPr indent="-58738">
              <a:buNone/>
            </a:pPr>
            <a:r>
              <a:rPr lang="en-US" sz="2400" b="1" dirty="0">
                <a:solidFill>
                  <a:srgbClr val="00B050"/>
                </a:solidFill>
              </a:rPr>
              <a:t>If we made only one measurement of some quantity, the </a:t>
            </a:r>
            <a:r>
              <a:rPr lang="en-US" sz="2400" b="1" dirty="0" err="1">
                <a:solidFill>
                  <a:srgbClr val="00B050"/>
                </a:solidFill>
              </a:rPr>
              <a:t>the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</a:p>
          <a:p>
            <a:pPr indent="-58738">
              <a:buNone/>
            </a:pPr>
            <a:r>
              <a:rPr lang="en-US" sz="2400" b="1" dirty="0">
                <a:solidFill>
                  <a:srgbClr val="00B050"/>
                </a:solidFill>
              </a:rPr>
              <a:t>Random error </a:t>
            </a:r>
            <a:r>
              <a:rPr lang="el-GR" sz="2400" b="1" dirty="0">
                <a:solidFill>
                  <a:schemeClr val="accent4">
                    <a:lumMod val="75000"/>
                  </a:schemeClr>
                </a:solidFill>
              </a:rPr>
              <a:t>σ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in this value is given by :</a:t>
            </a:r>
          </a:p>
          <a:p>
            <a:pPr indent="-58738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                 </a:t>
            </a:r>
            <a:r>
              <a:rPr lang="el-GR" sz="2400" b="1" dirty="0">
                <a:solidFill>
                  <a:schemeClr val="accent4">
                    <a:lumMod val="75000"/>
                  </a:schemeClr>
                </a:solidFill>
              </a:rPr>
              <a:t>σ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 = 0.5 x </a:t>
            </a:r>
            <a:r>
              <a:rPr lang="en-US" sz="2400" b="1" dirty="0">
                <a:solidFill>
                  <a:srgbClr val="00B0F0"/>
                </a:solidFill>
              </a:rPr>
              <a:t>least count of the instrument used.</a:t>
            </a:r>
          </a:p>
          <a:p>
            <a:pPr indent="-58738">
              <a:buNone/>
            </a:pPr>
            <a:r>
              <a:rPr lang="en-US" sz="2400" b="1" dirty="0">
                <a:solidFill>
                  <a:srgbClr val="00B050"/>
                </a:solidFill>
              </a:rPr>
              <a:t> Where the </a:t>
            </a:r>
            <a:r>
              <a:rPr lang="en-US" sz="2400" b="1" dirty="0">
                <a:solidFill>
                  <a:srgbClr val="00B0F0"/>
                </a:solidFill>
              </a:rPr>
              <a:t>least count </a:t>
            </a:r>
            <a:r>
              <a:rPr lang="en-US" sz="2400" b="1" dirty="0">
                <a:solidFill>
                  <a:srgbClr val="00B050"/>
                </a:solidFill>
              </a:rPr>
              <a:t>is the minimum value that the instrument used can read. </a:t>
            </a:r>
          </a:p>
          <a:p>
            <a:pPr indent="-58738">
              <a:buNone/>
            </a:pPr>
            <a:r>
              <a:rPr lang="en-US" sz="2400" b="1" dirty="0">
                <a:solidFill>
                  <a:srgbClr val="00B050"/>
                </a:solidFill>
              </a:rPr>
              <a:t>As an example, the least count of the simple ruler is 1 mm or 0.1 cm. so if we used the simple ruler to measure the </a:t>
            </a:r>
            <a:r>
              <a:rPr lang="en-US" sz="2400" b="1" dirty="0">
                <a:solidFill>
                  <a:srgbClr val="FF0000"/>
                </a:solidFill>
              </a:rPr>
              <a:t>length</a:t>
            </a:r>
            <a:r>
              <a:rPr lang="en-US" sz="2400" b="1" dirty="0">
                <a:solidFill>
                  <a:srgbClr val="00B050"/>
                </a:solidFill>
              </a:rPr>
              <a:t> of a certain object, and we get it as 12.6 cm, the random error in our measurement is  </a:t>
            </a:r>
          </a:p>
          <a:p>
            <a:pPr indent="-58738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                      </a:t>
            </a:r>
            <a:r>
              <a:rPr lang="el-GR" sz="2400" b="1" dirty="0">
                <a:solidFill>
                  <a:srgbClr val="7030A0"/>
                </a:solidFill>
              </a:rPr>
              <a:t>σ</a:t>
            </a:r>
            <a:r>
              <a:rPr lang="en-US" sz="1400" b="1" dirty="0">
                <a:solidFill>
                  <a:srgbClr val="7030A0"/>
                </a:solidFill>
              </a:rPr>
              <a:t>L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 =  0.5 x 0.1 = 0.05 cm </a:t>
            </a:r>
          </a:p>
          <a:p>
            <a:pPr indent="-58738">
              <a:buNone/>
            </a:pPr>
            <a:r>
              <a:rPr lang="en-US" sz="2400" b="1" dirty="0">
                <a:solidFill>
                  <a:srgbClr val="00B050"/>
                </a:solidFill>
              </a:rPr>
              <a:t>So our result of measurement is written as </a:t>
            </a:r>
          </a:p>
          <a:p>
            <a:pPr indent="-58738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indent="-58738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                      </a:t>
            </a:r>
            <a:r>
              <a:rPr lang="en-US" sz="2400" b="1" dirty="0">
                <a:solidFill>
                  <a:srgbClr val="FF0000"/>
                </a:solidFill>
              </a:rPr>
              <a:t>Length</a:t>
            </a:r>
            <a:r>
              <a:rPr lang="en-US" sz="2400" b="1" dirty="0">
                <a:solidFill>
                  <a:srgbClr val="00B050"/>
                </a:solidFill>
              </a:rPr>
              <a:t> = 12.6 ± </a:t>
            </a:r>
            <a:r>
              <a:rPr lang="en-US" sz="2400" b="1" dirty="0">
                <a:solidFill>
                  <a:srgbClr val="7030A0"/>
                </a:solidFill>
              </a:rPr>
              <a:t>0.05</a:t>
            </a:r>
            <a:r>
              <a:rPr lang="en-US" sz="2400" b="1" dirty="0">
                <a:solidFill>
                  <a:srgbClr val="00B050"/>
                </a:solidFill>
              </a:rPr>
              <a:t>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/>
          <a:p>
            <a:fld id="{0F53560B-5166-4D96-967F-FD0632BCE3EF}" type="datetime10">
              <a:rPr lang="ar-JO" smtClean="0">
                <a:solidFill>
                  <a:srgbClr val="FF0000"/>
                </a:solidFill>
              </a:rPr>
              <a:pPr/>
              <a:t>الإثنين، 04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986</Words>
  <Application>Microsoft Office PowerPoint</Application>
  <PresentationFormat>On-screen Show (4:3)</PresentationFormat>
  <Paragraphs>246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Californian FB</vt:lpstr>
      <vt:lpstr>Times New Roman</vt:lpstr>
      <vt:lpstr>Office Theme</vt:lpstr>
      <vt:lpstr>PowerPoint Presentation</vt:lpstr>
      <vt:lpstr>PowerPoint Presentation</vt:lpstr>
      <vt:lpstr>Grades</vt:lpstr>
      <vt:lpstr>لا</vt:lpstr>
      <vt:lpstr>Lab. 1 Introduction to Errors and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Using graphs to obtain results</vt:lpstr>
      <vt:lpstr>Case 1 : The form of relation is   R = α T</vt:lpstr>
      <vt:lpstr>Case 2 : The form of relation is   V = b + a t</vt:lpstr>
      <vt:lpstr>Case 3 : The form of relation is   F = m a -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Khalid</dc:creator>
  <cp:lastModifiedBy>User</cp:lastModifiedBy>
  <cp:revision>57</cp:revision>
  <dcterms:created xsi:type="dcterms:W3CDTF">2010-09-03T19:39:40Z</dcterms:created>
  <dcterms:modified xsi:type="dcterms:W3CDTF">2021-10-04T14:10:47Z</dcterms:modified>
</cp:coreProperties>
</file>