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4" r:id="rId11"/>
    <p:sldId id="265" r:id="rId12"/>
    <p:sldId id="266" r:id="rId13"/>
    <p:sldId id="271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87" autoAdjust="0"/>
  </p:normalViewPr>
  <p:slideViewPr>
    <p:cSldViewPr>
      <p:cViewPr varScale="1">
        <p:scale>
          <a:sx n="65" d="100"/>
          <a:sy n="65" d="100"/>
        </p:scale>
        <p:origin x="11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8C4A9-8FC6-4B4A-93C2-40E38DEF3BE1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C21AF-96D8-4ADC-B221-05EB25AD1E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D52B-4BCD-40B7-9742-500685DC888B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768F-C352-4241-B76E-EDCA6059D7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92213-53B3-4EDC-BDE1-F5B9A2B822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68F-C352-4241-B76E-EDCA6059D7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462-0C40-4706-9637-D6C917A776C4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4508-8C5B-4EF9-9AF0-4A9CE7CEA9FA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C623-403E-483B-8461-A2E20CD041E5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3FBD-4819-46CE-8FA7-752E02EC2D3E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78AE-B142-403D-87B3-89C6DD301C88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9D83-A60B-4D24-97AE-BFD5593EF9AC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9CBF-A44F-47AB-B456-E9E0D9BE61FA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39D0-BA11-4F5C-A98D-DA1A3C162F94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F3-953A-4955-94D2-80886FA8FB58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6A23-2CF3-47C8-808C-F9F32EAC27EC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7B7B-F0F7-4F03-913B-0D1E1CE3D30B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2B7A-43EB-4413-B706-3DB7A55F716F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7B81-4A6F-4D4F-9A77-0B700354C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33400" y="457200"/>
            <a:ext cx="8229600" cy="5668963"/>
          </a:xfrm>
          <a:prstGeom prst="rect">
            <a:avLst/>
          </a:prstGeom>
          <a:ln w="25400" cap="flat" cmpd="sng" algn="ctr">
            <a:solidFill>
              <a:srgbClr val="FFFF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PHYSICS LAB.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( 20147)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Experiment No.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Basic Measurement II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Spherometer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609600"/>
            <a:ext cx="1676634" cy="162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0BF5-93CB-417F-8BF2-B85AF9D30C50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364163"/>
          </a:xfr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To find the thickness </a:t>
            </a:r>
            <a:r>
              <a:rPr lang="en-US" sz="3200" b="1" u="sng" dirty="0">
                <a:solidFill>
                  <a:srgbClr val="00B0F0"/>
                </a:solidFill>
              </a:rPr>
              <a:t>a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of a </a:t>
            </a:r>
            <a:r>
              <a:rPr lang="en-US" sz="3200" b="1" u="sng" dirty="0" err="1">
                <a:solidFill>
                  <a:schemeClr val="accent2">
                    <a:lumMod val="75000"/>
                  </a:schemeClr>
                </a:solidFill>
              </a:rPr>
              <a:t>microscopis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 slide.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We put the spherometer on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both plane surface and the slide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We adjust the fourth leg so as to touch the top  surface of the slide as shown in the figure1.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We take the main reading  V.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We take the </a:t>
            </a:r>
            <a:r>
              <a:rPr lang="en-US" b="1" dirty="0" err="1">
                <a:solidFill>
                  <a:srgbClr val="002060"/>
                </a:solidFill>
              </a:rPr>
              <a:t>vernier</a:t>
            </a:r>
            <a:r>
              <a:rPr lang="en-US" b="1" dirty="0">
                <a:solidFill>
                  <a:srgbClr val="002060"/>
                </a:solidFill>
              </a:rPr>
              <a:t> reading C.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count value = </a:t>
            </a:r>
            <a:r>
              <a:rPr lang="en-US" b="1" dirty="0">
                <a:solidFill>
                  <a:srgbClr val="FF0000"/>
                </a:solidFill>
              </a:rPr>
              <a:t>V </a:t>
            </a:r>
            <a:r>
              <a:rPr lang="en-US" b="1" dirty="0">
                <a:solidFill>
                  <a:srgbClr val="7030A0"/>
                </a:solidFill>
              </a:rPr>
              <a:t>+ </a:t>
            </a:r>
            <a:r>
              <a:rPr lang="en-US" b="1" dirty="0">
                <a:solidFill>
                  <a:srgbClr val="002060"/>
                </a:solidFill>
              </a:rPr>
              <a:t>C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The thickness of the microscopic slide 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FFC000"/>
                </a:solidFill>
              </a:rPr>
              <a:t> as shown in fig.2 is given by 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            </a:t>
            </a: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 ( </a:t>
            </a:r>
            <a:r>
              <a:rPr lang="en-US" b="1" dirty="0">
                <a:solidFill>
                  <a:srgbClr val="FF0000"/>
                </a:solidFill>
              </a:rPr>
              <a:t>V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b="1" dirty="0">
                <a:solidFill>
                  <a:srgbClr val="002060"/>
                </a:solidFill>
              </a:rPr>
              <a:t>C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- </a:t>
            </a:r>
            <a:r>
              <a:rPr lang="en-US" b="1" dirty="0">
                <a:solidFill>
                  <a:srgbClr val="00B050"/>
                </a:solidFill>
              </a:rPr>
              <a:t>b </a:t>
            </a:r>
            <a:endParaRPr lang="en-US" b="1" dirty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14CF-93D7-4139-828E-09BAA8B49228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096000" y="44958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105400"/>
            <a:ext cx="381000" cy="17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219200"/>
            <a:ext cx="3657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6172200" y="42672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6019800" y="52578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343399"/>
            <a:ext cx="533400" cy="230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1447800"/>
            <a:ext cx="685800" cy="22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5029200"/>
            <a:ext cx="361121" cy="15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5181600"/>
            <a:ext cx="219075" cy="26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3. </a:t>
            </a:r>
            <a:r>
              <a:rPr lang="en-US" sz="2800" dirty="0">
                <a:solidFill>
                  <a:srgbClr val="7030A0"/>
                </a:solidFill>
              </a:rPr>
              <a:t>Data :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334000"/>
          </a:xfr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A. Determining the zero of the </a:t>
            </a:r>
            <a:r>
              <a:rPr lang="en-US" sz="2400" dirty="0" err="1">
                <a:solidFill>
                  <a:srgbClr val="FF0000"/>
                </a:solidFill>
              </a:rPr>
              <a:t>spherometer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Complete the following table :                                                  Sample :  </a:t>
            </a:r>
          </a:p>
          <a:p>
            <a:pPr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 1 : The plane surface</a:t>
            </a:r>
          </a:p>
          <a:p>
            <a:pPr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</a:rPr>
              <a:t>                             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          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43D-3C47-4A2C-BEFA-CCF0D7B598B4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911037"/>
          <a:ext cx="6858000" cy="254488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67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29948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Term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Vertical scale     V</a:t>
                      </a:r>
                    </a:p>
                    <a:p>
                      <a:pPr algn="ctr"/>
                      <a:r>
                        <a:rPr lang="en-US" sz="1600" dirty="0"/>
                        <a:t>  ( mm )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Circular</a:t>
                      </a:r>
                    </a:p>
                    <a:p>
                      <a:pPr algn="ctr"/>
                      <a:r>
                        <a:rPr lang="en-US" dirty="0"/>
                        <a:t>Scale    C</a:t>
                      </a:r>
                    </a:p>
                    <a:p>
                      <a:pPr algn="ctr"/>
                      <a:r>
                        <a:rPr lang="en-US" dirty="0"/>
                        <a:t> ( mm )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 value</a:t>
                      </a:r>
                    </a:p>
                    <a:p>
                      <a:pPr algn="l"/>
                      <a:r>
                        <a:rPr lang="en-US" sz="1600" dirty="0"/>
                        <a:t>  b =  V + C </a:t>
                      </a:r>
                    </a:p>
                    <a:p>
                      <a:pPr algn="ctr"/>
                      <a:r>
                        <a:rPr lang="en-US" sz="1600" dirty="0"/>
                        <a:t> ( mm ) </a:t>
                      </a:r>
                      <a:endParaRPr 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   b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baseline="0" dirty="0"/>
                        <a:t> mm )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Plane</a:t>
                      </a:r>
                    </a:p>
                    <a:p>
                      <a:pPr algn="ctr"/>
                      <a:r>
                        <a:rPr lang="en-US" dirty="0"/>
                        <a:t>surface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-1539240" y="3916680"/>
          <a:ext cx="208280" cy="807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7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943600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     </a:t>
            </a:r>
            <a:endParaRPr lang="en-US" sz="2000" dirty="0"/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To find the radius of the Spherical surface R. </a:t>
            </a:r>
            <a:r>
              <a:rPr lang="en-US" sz="1800" b="1" dirty="0"/>
              <a:t> </a:t>
            </a:r>
            <a:endParaRPr lang="en-US" sz="1800" dirty="0"/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a)     Complete the following table. 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                                </a:t>
            </a:r>
            <a:r>
              <a:rPr lang="en-US" sz="2000" dirty="0">
                <a:solidFill>
                  <a:srgbClr val="92D050"/>
                </a:solidFill>
              </a:rPr>
              <a:t>Table 2 Large Spherical surface.</a:t>
            </a:r>
          </a:p>
          <a:p>
            <a:pPr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981200" cy="168275"/>
          </a:xfrm>
        </p:spPr>
        <p:txBody>
          <a:bodyPr/>
          <a:lstStyle/>
          <a:p>
            <a:fld id="{8C4C31BE-9946-472F-B3C7-BD33A2A9DBD3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99" y="2743202"/>
          <a:ext cx="6858001" cy="171877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68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Case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Vertical reading </a:t>
                      </a:r>
                    </a:p>
                    <a:p>
                      <a:pPr algn="l"/>
                      <a:r>
                        <a:rPr lang="en-US" sz="1200" dirty="0"/>
                        <a:t>V( mm )</a:t>
                      </a:r>
                      <a:r>
                        <a:rPr lang="en-US" sz="1400" baseline="0" dirty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Circular</a:t>
                      </a:r>
                      <a:r>
                        <a:rPr lang="en-US" sz="1200" baseline="0" dirty="0"/>
                        <a:t> reading</a:t>
                      </a:r>
                    </a:p>
                    <a:p>
                      <a:pPr algn="ctr"/>
                      <a:r>
                        <a:rPr lang="en-US" sz="1200" baseline="0" dirty="0"/>
                        <a:t>C ( mm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 value</a:t>
                      </a:r>
                    </a:p>
                    <a:p>
                      <a:pPr algn="l"/>
                      <a:r>
                        <a:rPr lang="en-US" sz="1200" dirty="0"/>
                        <a:t>V+C(mm)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  <a:r>
                        <a:rPr lang="en-US" sz="1100" baseline="0" dirty="0"/>
                        <a:t> = </a:t>
                      </a:r>
                    </a:p>
                    <a:p>
                      <a:pPr algn="ctr"/>
                      <a:r>
                        <a:rPr lang="en-US" sz="1100" baseline="0" dirty="0"/>
                        <a:t>(V+C) –b</a:t>
                      </a:r>
                    </a:p>
                    <a:p>
                      <a:pPr algn="ctr"/>
                      <a:r>
                        <a:rPr lang="en-US" sz="1100" baseline="0" dirty="0"/>
                        <a:t>( mm )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Leg distance</a:t>
                      </a:r>
                    </a:p>
                    <a:p>
                      <a:pPr algn="l"/>
                      <a:r>
                        <a:rPr lang="en-US" sz="1200" dirty="0"/>
                        <a:t>S ( mm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  <a:p>
                      <a:pPr algn="l"/>
                      <a:r>
                        <a:rPr lang="en-US" sz="1200" dirty="0"/>
                        <a:t>( mm)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</a:t>
                      </a:r>
                    </a:p>
                    <a:p>
                      <a:pPr algn="ctr"/>
                      <a:r>
                        <a:rPr lang="en-US" sz="1200" dirty="0"/>
                        <a:t>R</a:t>
                      </a:r>
                    </a:p>
                    <a:p>
                      <a:pPr algn="ctr"/>
                      <a:r>
                        <a:rPr lang="en-US" sz="1200" dirty="0"/>
                        <a:t>(mm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Large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Convex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7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Concave</a:t>
                      </a:r>
                      <a:endParaRPr lang="en-US" sz="1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168275"/>
          </a:xfrm>
        </p:spPr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 flipV="1">
            <a:off x="-1693335" y="-1523999"/>
            <a:ext cx="508000" cy="228600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0" y="1227722"/>
            <a:ext cx="114300" cy="67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943600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     </a:t>
            </a:r>
            <a:endParaRPr lang="en-US" sz="2000" dirty="0"/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800" dirty="0"/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/>
              <a:t>      </a:t>
            </a:r>
            <a:r>
              <a:rPr lang="en-US" sz="1800" dirty="0"/>
              <a:t>  </a:t>
            </a: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b)     Complete the following table. 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                                </a:t>
            </a:r>
            <a:r>
              <a:rPr lang="en-US" sz="2000" dirty="0">
                <a:solidFill>
                  <a:srgbClr val="92D050"/>
                </a:solidFill>
              </a:rPr>
              <a:t>Table 3: Small Spherical surface.</a:t>
            </a:r>
          </a:p>
          <a:p>
            <a:pPr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981200" cy="168275"/>
          </a:xfrm>
        </p:spPr>
        <p:txBody>
          <a:bodyPr/>
          <a:lstStyle/>
          <a:p>
            <a:fld id="{8C4C31BE-9946-472F-B3C7-BD33A2A9DBD3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99" y="2902884"/>
          <a:ext cx="6858001" cy="15590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3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Case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Vertical reading </a:t>
                      </a:r>
                    </a:p>
                    <a:p>
                      <a:pPr algn="l"/>
                      <a:r>
                        <a:rPr lang="en-US" sz="1200" dirty="0"/>
                        <a:t>V( mm )</a:t>
                      </a:r>
                      <a:r>
                        <a:rPr lang="en-US" sz="1400" baseline="0" dirty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Circular</a:t>
                      </a:r>
                      <a:r>
                        <a:rPr lang="en-US" sz="1200" baseline="0" dirty="0"/>
                        <a:t> reading</a:t>
                      </a:r>
                    </a:p>
                    <a:p>
                      <a:pPr algn="ctr"/>
                      <a:r>
                        <a:rPr lang="en-US" sz="1200" baseline="0" dirty="0"/>
                        <a:t>C ( mm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 value</a:t>
                      </a:r>
                    </a:p>
                    <a:p>
                      <a:pPr algn="l"/>
                      <a:r>
                        <a:rPr lang="en-US" sz="1200" dirty="0"/>
                        <a:t>V+C(mm)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  <a:r>
                        <a:rPr lang="en-US" sz="1100" baseline="0" dirty="0"/>
                        <a:t> = </a:t>
                      </a:r>
                    </a:p>
                    <a:p>
                      <a:pPr algn="ctr"/>
                      <a:r>
                        <a:rPr lang="en-US" sz="1100" baseline="0" dirty="0"/>
                        <a:t>(V+C) –b</a:t>
                      </a:r>
                    </a:p>
                    <a:p>
                      <a:pPr algn="ctr"/>
                      <a:r>
                        <a:rPr lang="en-US" sz="1100" baseline="0" dirty="0"/>
                        <a:t>( mm )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Leg distance</a:t>
                      </a:r>
                    </a:p>
                    <a:p>
                      <a:pPr algn="l"/>
                      <a:r>
                        <a:rPr lang="en-US" sz="1200" dirty="0"/>
                        <a:t>S ( mm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  <a:p>
                      <a:pPr algn="l"/>
                      <a:r>
                        <a:rPr lang="en-US" sz="1200" dirty="0"/>
                        <a:t>( mm)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 </a:t>
                      </a:r>
                    </a:p>
                    <a:p>
                      <a:pPr algn="ctr"/>
                      <a:r>
                        <a:rPr lang="en-US" sz="1200" dirty="0"/>
                        <a:t>R</a:t>
                      </a:r>
                    </a:p>
                    <a:p>
                      <a:pPr algn="ctr"/>
                      <a:r>
                        <a:rPr lang="en-US" sz="1200" dirty="0"/>
                        <a:t>(mm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4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Small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Convex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Concave</a:t>
                      </a:r>
                      <a:endParaRPr lang="en-US" sz="11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168275"/>
          </a:xfrm>
        </p:spPr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13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 flipV="1">
            <a:off x="-1693334" y="-761999"/>
            <a:ext cx="1312333" cy="590550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943600"/>
          </a:xfrm>
          <a:ln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7030A0"/>
                </a:solidFill>
              </a:rPr>
              <a:t>     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c) Complete the following table. 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000" dirty="0"/>
              <a:t>                                </a:t>
            </a:r>
            <a:r>
              <a:rPr lang="en-US" sz="2000" dirty="0">
                <a:solidFill>
                  <a:srgbClr val="92D050"/>
                </a:solidFill>
              </a:rPr>
              <a:t>Table 4: Thickness of a slide.</a:t>
            </a:r>
          </a:p>
          <a:p>
            <a:pPr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981200" cy="168275"/>
          </a:xfrm>
        </p:spPr>
        <p:txBody>
          <a:bodyPr/>
          <a:lstStyle/>
          <a:p>
            <a:fld id="{8C4C31BE-9946-472F-B3C7-BD33A2A9DBD3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667000"/>
          <a:ext cx="5385372" cy="12193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Vertical reading </a:t>
                      </a:r>
                    </a:p>
                    <a:p>
                      <a:pPr algn="l"/>
                      <a:r>
                        <a:rPr lang="en-US" sz="1200" dirty="0"/>
                        <a:t>V( mm )</a:t>
                      </a:r>
                      <a:r>
                        <a:rPr lang="en-US" sz="1400" baseline="0" dirty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Circular</a:t>
                      </a:r>
                      <a:r>
                        <a:rPr lang="en-US" sz="1200" baseline="0" dirty="0"/>
                        <a:t> reading</a:t>
                      </a:r>
                    </a:p>
                    <a:p>
                      <a:pPr algn="ctr"/>
                      <a:r>
                        <a:rPr lang="en-US" sz="1200" baseline="0" dirty="0"/>
                        <a:t>C ( mm 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reading</a:t>
                      </a:r>
                    </a:p>
                    <a:p>
                      <a:pPr algn="l"/>
                      <a:r>
                        <a:rPr lang="en-US" sz="1200" dirty="0"/>
                        <a:t>V+C(mm)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Thickness</a:t>
                      </a:r>
                      <a:r>
                        <a:rPr lang="en-US" sz="1100" baseline="0" dirty="0"/>
                        <a:t> of slide </a:t>
                      </a:r>
                    </a:p>
                    <a:p>
                      <a:pPr algn="l"/>
                      <a:r>
                        <a:rPr lang="en-US" sz="1100" dirty="0"/>
                        <a:t>        a</a:t>
                      </a:r>
                      <a:r>
                        <a:rPr lang="en-US" sz="1100" baseline="0" dirty="0"/>
                        <a:t> = (V+C) –b</a:t>
                      </a:r>
                    </a:p>
                    <a:p>
                      <a:pPr algn="ctr"/>
                      <a:r>
                        <a:rPr lang="en-US" sz="1100" baseline="0" dirty="0"/>
                        <a:t>( mm )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Slide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168275"/>
          </a:xfrm>
        </p:spPr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14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 flipV="1">
            <a:off x="-1693334" y="-761999"/>
            <a:ext cx="1312333" cy="590550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06200" y="381000"/>
            <a:ext cx="266700" cy="42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 Exp.no. 3 </a:t>
            </a:r>
            <a:r>
              <a:rPr lang="en-US" sz="3200" b="1" dirty="0">
                <a:solidFill>
                  <a:srgbClr val="FF0000"/>
                </a:solidFill>
              </a:rPr>
              <a:t> Basic measurement II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The Spherometer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572000" cy="4953000"/>
          </a:xfr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3038" indent="-173038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 spherical surface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It is a part of a sphere with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radius of curvature  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as shown in fig.1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173038" indent="-173038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173038" indent="-173038"/>
            <a:r>
              <a:rPr lang="en-US" sz="2400" b="1" u="sng" dirty="0">
                <a:solidFill>
                  <a:schemeClr val="accent4"/>
                </a:solidFill>
              </a:rPr>
              <a:t>Concave spherical surface.</a:t>
            </a:r>
          </a:p>
          <a:p>
            <a:pPr marL="52388" indent="-52388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It a part of a sphere lies as shown in fig.2 which has the same radius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173038" indent="-173038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marL="173038" indent="-173038"/>
            <a:r>
              <a:rPr lang="en-US" sz="2400" b="1" u="sng" dirty="0">
                <a:solidFill>
                  <a:srgbClr val="00B050"/>
                </a:solidFill>
              </a:rPr>
              <a:t>Convex spherical surface.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It is a part of a sphere lies as shown in fig.3 which has also the same radius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935E-CAE7-407C-A086-86E4BF01F5E6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76400"/>
            <a:ext cx="2520340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Construction of the Spherometer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25AE-42E5-429F-BAD7-3F15B9CEAF6A}" type="datetime10">
              <a:rPr lang="ar-JO" smtClean="0"/>
              <a:pPr/>
              <a:t>الثلاثاء، 05 تشرين الأول، 2021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305800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5562600" y="2057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429000" y="1295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5410200" y="52578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067300" y="47625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38400" y="4572000"/>
            <a:ext cx="28194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514600" y="4419600"/>
            <a:ext cx="2590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133600"/>
            <a:ext cx="2076450" cy="35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219200"/>
            <a:ext cx="2371725" cy="31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5867400"/>
            <a:ext cx="2181225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5486400"/>
            <a:ext cx="2162175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343400" cy="5364163"/>
          </a:xfrm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The three fixed-length legs of the spherometer lies on a circle with radius </a:t>
            </a:r>
            <a:r>
              <a:rPr lang="en-US" sz="2400" dirty="0">
                <a:solidFill>
                  <a:srgbClr val="00B05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, as shown in the figure,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While the fourth leg lie on the center of the circle which is point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n-US" sz="2400" dirty="0">
                <a:solidFill>
                  <a:srgbClr val="FF0000"/>
                </a:solidFill>
              </a:rPr>
              <a:t>in the figure, the center of the circle and the center of the triangle are  the same.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We can show that 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AF72-9AB6-40CF-9AEE-53A499084C2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4572000"/>
            <a:ext cx="1600200" cy="762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7325" y="1986756"/>
            <a:ext cx="3105150" cy="29146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How to use the Spherometer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5181600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First to find the zero of the spherometer.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 put the spherometer on a plane surface as shown in the figure.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We adjust the fourth length so as all the legs touch the plane surface.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We read the vertical ( main ) reading,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Let it be  V 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We read the circular ( </a:t>
            </a:r>
            <a:r>
              <a:rPr lang="en-US" sz="2000" b="1" dirty="0" err="1">
                <a:solidFill>
                  <a:srgbClr val="FF0000"/>
                </a:solidFill>
              </a:rPr>
              <a:t>vernier</a:t>
            </a:r>
            <a:r>
              <a:rPr lang="en-US" sz="2000" b="1" dirty="0">
                <a:solidFill>
                  <a:srgbClr val="FF0000"/>
                </a:solidFill>
              </a:rPr>
              <a:t> ) reading, let it be C.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The count value </a:t>
            </a:r>
            <a:r>
              <a:rPr lang="en-US" sz="2000" b="1" dirty="0">
                <a:solidFill>
                  <a:srgbClr val="7030A0"/>
                </a:solidFill>
              </a:rPr>
              <a:t>V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en-US" sz="2000" b="1" dirty="0">
                <a:solidFill>
                  <a:srgbClr val="FF0000"/>
                </a:solidFill>
              </a:rPr>
              <a:t>C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is the zero of the spherometer, let it be </a:t>
            </a:r>
            <a:r>
              <a:rPr lang="en-US" sz="2000" b="1" dirty="0">
                <a:solidFill>
                  <a:srgbClr val="00B050"/>
                </a:solidFill>
              </a:rPr>
              <a:t> b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b="1" u="sng" dirty="0">
                <a:solidFill>
                  <a:srgbClr val="7030A0"/>
                </a:solidFill>
              </a:rPr>
              <a:t>V 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000" b="1" u="sng" dirty="0">
                <a:solidFill>
                  <a:srgbClr val="FF0000"/>
                </a:solidFill>
              </a:rPr>
              <a:t>C 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000" b="1" u="sng" dirty="0">
                <a:solidFill>
                  <a:srgbClr val="00B050"/>
                </a:solidFill>
              </a:rPr>
              <a:t> b 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zero of spherometer</a:t>
            </a:r>
            <a:endParaRPr lang="en-US" sz="2000" b="1" u="sng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F13-D6F4-4235-83AE-0A9F6B960FE0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00200"/>
            <a:ext cx="41910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5668963"/>
          </a:xfr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To find the radius </a:t>
            </a:r>
            <a:r>
              <a:rPr lang="en-US" sz="2400" b="1" u="sng" dirty="0">
                <a:solidFill>
                  <a:srgbClr val="00B0F0"/>
                </a:solidFill>
              </a:rPr>
              <a:t>R 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of a concave surface.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We put the spherometer on the concave surface.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2D050"/>
                </a:solidFill>
              </a:rPr>
              <a:t>We adjust the fourth leg so as to touch the bottom of the surface as shown in the figure1.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We take the main reading  V.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We take the </a:t>
            </a:r>
            <a:r>
              <a:rPr lang="en-US" sz="2000" b="1" dirty="0" err="1">
                <a:solidFill>
                  <a:srgbClr val="002060"/>
                </a:solidFill>
              </a:rPr>
              <a:t>vernier</a:t>
            </a:r>
            <a:r>
              <a:rPr lang="en-US" sz="2000" b="1" dirty="0">
                <a:solidFill>
                  <a:srgbClr val="002060"/>
                </a:solidFill>
              </a:rPr>
              <a:t> reading C.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The count value = </a:t>
            </a:r>
            <a:r>
              <a:rPr lang="en-US" sz="2000" b="1" dirty="0">
                <a:solidFill>
                  <a:srgbClr val="FF0000"/>
                </a:solidFill>
              </a:rPr>
              <a:t>V </a:t>
            </a:r>
            <a:r>
              <a:rPr lang="en-US" sz="2000" b="1" dirty="0">
                <a:solidFill>
                  <a:srgbClr val="7030A0"/>
                </a:solidFill>
              </a:rPr>
              <a:t>+ </a:t>
            </a:r>
            <a:r>
              <a:rPr lang="en-US" sz="2000" b="1" dirty="0">
                <a:solidFill>
                  <a:srgbClr val="002060"/>
                </a:solidFill>
              </a:rPr>
              <a:t>C 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The depth of the concave surface  </a:t>
            </a:r>
            <a:r>
              <a:rPr lang="en-US" sz="2000" b="1" dirty="0">
                <a:solidFill>
                  <a:srgbClr val="0070C0"/>
                </a:solidFill>
              </a:rPr>
              <a:t>a</a:t>
            </a:r>
            <a:r>
              <a:rPr lang="en-US" sz="2000" b="1" dirty="0">
                <a:solidFill>
                  <a:srgbClr val="FFC000"/>
                </a:solidFill>
              </a:rPr>
              <a:t> as shown in fig.2 is given by </a:t>
            </a:r>
          </a:p>
          <a:p>
            <a:pPr marL="0" indent="0">
              <a:buNone/>
            </a:pPr>
            <a:endParaRPr lang="en-US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             </a:t>
            </a:r>
            <a:r>
              <a:rPr lang="en-US" sz="2000" b="1" dirty="0">
                <a:solidFill>
                  <a:srgbClr val="0070C0"/>
                </a:solidFill>
              </a:rPr>
              <a:t>a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 ( </a:t>
            </a:r>
            <a:r>
              <a:rPr lang="en-US" sz="2000" b="1" dirty="0">
                <a:solidFill>
                  <a:srgbClr val="FF0000"/>
                </a:solidFill>
              </a:rPr>
              <a:t>V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sz="2000" b="1" dirty="0">
                <a:solidFill>
                  <a:srgbClr val="002060"/>
                </a:solidFill>
              </a:rPr>
              <a:t>C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- </a:t>
            </a:r>
            <a:r>
              <a:rPr lang="en-US" sz="2000" b="1" dirty="0">
                <a:solidFill>
                  <a:srgbClr val="00B050"/>
                </a:solidFill>
              </a:rPr>
              <a:t>b 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CF84-84CA-4668-8DF1-CFBF93AC17A4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38800" y="5791200"/>
            <a:ext cx="1828800" cy="76200"/>
          </a:xfrm>
          <a:prstGeom prst="straightConnector1">
            <a:avLst/>
          </a:prstGeom>
          <a:ln>
            <a:headEnd type="arrow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3429000"/>
            <a:ext cx="702126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447800"/>
            <a:ext cx="32361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1676400"/>
            <a:ext cx="729343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3962400"/>
            <a:ext cx="609600" cy="24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/>
          <p:cNvCxnSpPr/>
          <p:nvPr/>
        </p:nvCxnSpPr>
        <p:spPr>
          <a:xfrm>
            <a:off x="5486400" y="5715000"/>
            <a:ext cx="2133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629400" y="5867400"/>
            <a:ext cx="1539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6705600" y="57912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705600" y="57912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6705600" y="57912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57912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To find the radius </a:t>
            </a:r>
            <a:r>
              <a:rPr lang="en-US" sz="3200" b="1" u="sng" dirty="0">
                <a:solidFill>
                  <a:srgbClr val="00B0F0"/>
                </a:solidFill>
              </a:rPr>
              <a:t>R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of a convex surface.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We put the </a:t>
            </a:r>
            <a:r>
              <a:rPr lang="en-US" b="1" dirty="0" err="1">
                <a:solidFill>
                  <a:srgbClr val="7030A0"/>
                </a:solidFill>
              </a:rPr>
              <a:t>spherometer</a:t>
            </a:r>
            <a:r>
              <a:rPr lang="en-US" b="1" dirty="0">
                <a:solidFill>
                  <a:srgbClr val="7030A0"/>
                </a:solidFill>
              </a:rPr>
              <a:t> on the </a:t>
            </a:r>
            <a:r>
              <a:rPr lang="en-US" b="1" dirty="0" err="1">
                <a:solidFill>
                  <a:srgbClr val="7030A0"/>
                </a:solidFill>
              </a:rPr>
              <a:t>covex</a:t>
            </a:r>
            <a:r>
              <a:rPr lang="en-US" b="1" dirty="0">
                <a:solidFill>
                  <a:srgbClr val="7030A0"/>
                </a:solidFill>
              </a:rPr>
              <a:t> surface.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We adjust the fourth leg so as to touch the top of the surface as shown in the figure3.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We take the main reading  V.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We take the </a:t>
            </a:r>
            <a:r>
              <a:rPr lang="en-US" b="1" dirty="0" err="1">
                <a:solidFill>
                  <a:srgbClr val="002060"/>
                </a:solidFill>
              </a:rPr>
              <a:t>vernier</a:t>
            </a:r>
            <a:r>
              <a:rPr lang="en-US" b="1" dirty="0">
                <a:solidFill>
                  <a:srgbClr val="002060"/>
                </a:solidFill>
              </a:rPr>
              <a:t> reading C.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count value = </a:t>
            </a:r>
            <a:r>
              <a:rPr lang="en-US" b="1" dirty="0">
                <a:solidFill>
                  <a:srgbClr val="FF0000"/>
                </a:solidFill>
              </a:rPr>
              <a:t>V </a:t>
            </a:r>
            <a:r>
              <a:rPr lang="en-US" b="1" dirty="0">
                <a:solidFill>
                  <a:srgbClr val="7030A0"/>
                </a:solidFill>
              </a:rPr>
              <a:t>+ </a:t>
            </a:r>
            <a:r>
              <a:rPr lang="en-US" b="1" dirty="0">
                <a:solidFill>
                  <a:srgbClr val="002060"/>
                </a:solidFill>
              </a:rPr>
              <a:t>C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The height of the convex surface 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FFC000"/>
                </a:solidFill>
              </a:rPr>
              <a:t> as shown in fig.4 is given by 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            </a:t>
            </a: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 ( </a:t>
            </a:r>
            <a:r>
              <a:rPr lang="en-US" b="1" dirty="0">
                <a:solidFill>
                  <a:srgbClr val="FF0000"/>
                </a:solidFill>
              </a:rPr>
              <a:t>V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b="1" dirty="0">
                <a:solidFill>
                  <a:srgbClr val="002060"/>
                </a:solidFill>
              </a:rPr>
              <a:t>C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- </a:t>
            </a:r>
            <a:r>
              <a:rPr lang="en-US" b="1" dirty="0">
                <a:solidFill>
                  <a:srgbClr val="00B050"/>
                </a:solidFill>
              </a:rPr>
              <a:t>b 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9D83-A60B-4D24-97AE-BFD5593EF9A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7395" y="1143001"/>
            <a:ext cx="30402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685800"/>
            <a:ext cx="3810000" cy="5440363"/>
          </a:xfr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To find the legs distance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S.</a:t>
            </a:r>
          </a:p>
          <a:p>
            <a:pPr marL="52388" indent="-52388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We measure the distance </a:t>
            </a:r>
          </a:p>
          <a:p>
            <a:pPr marL="52388" indent="-52388">
              <a:buNone/>
            </a:pP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52388" indent="-52388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between the legs of the </a:t>
            </a:r>
          </a:p>
          <a:p>
            <a:pPr marL="52388" indent="-52388">
              <a:buNone/>
            </a:pP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52388" indent="-52388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spherometer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S 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as shown in the</a:t>
            </a:r>
          </a:p>
          <a:p>
            <a:pPr marL="52388" indent="-52388">
              <a:buNone/>
            </a:pP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52388" indent="-52388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figure.</a:t>
            </a:r>
          </a:p>
          <a:p>
            <a:pPr>
              <a:buNone/>
            </a:pP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B981-3CF4-4966-B6DA-0A6D14D8DDBB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76400"/>
            <a:ext cx="472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5257800" y="4191000"/>
            <a:ext cx="28956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1507" idx="0"/>
          </p:cNvCxnSpPr>
          <p:nvPr/>
        </p:nvCxnSpPr>
        <p:spPr>
          <a:xfrm rot="16200000" flipH="1">
            <a:off x="6210300" y="2247900"/>
            <a:ext cx="251460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507" idx="0"/>
          </p:cNvCxnSpPr>
          <p:nvPr/>
        </p:nvCxnSpPr>
        <p:spPr>
          <a:xfrm rot="16200000" flipH="1" flipV="1">
            <a:off x="4686300" y="2247900"/>
            <a:ext cx="26670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14800"/>
            <a:ext cx="400050" cy="31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2743200"/>
            <a:ext cx="400050" cy="31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590800"/>
            <a:ext cx="400050" cy="31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en-US" sz="3100" b="1" u="sng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To determine the radius </a:t>
            </a:r>
            <a:r>
              <a:rPr lang="en-US" sz="3100" b="1" dirty="0">
                <a:solidFill>
                  <a:srgbClr val="00B050"/>
                </a:solidFill>
              </a:rPr>
              <a:t>R </a:t>
            </a:r>
            <a:r>
              <a:rPr lang="en-US" sz="3100" b="1" dirty="0">
                <a:solidFill>
                  <a:schemeClr val="accent6">
                    <a:lumMod val="50000"/>
                  </a:schemeClr>
                </a:solidFill>
              </a:rPr>
              <a:t>of the concave surface.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/>
              <a:t> 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9D83-A60B-4D24-97AE-BFD5593EF9AC}" type="datetime10">
              <a:rPr lang="ar-JO" smtClean="0">
                <a:solidFill>
                  <a:srgbClr val="FF0000"/>
                </a:solidFill>
              </a:rPr>
              <a:pPr/>
              <a:t>الثلاثاء، 05 تشرين الأول، 2021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7B81-4A6F-4D4F-9A77-0B700354C967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828800"/>
            <a:ext cx="1971675" cy="2762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438400"/>
            <a:ext cx="2352675" cy="2762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59323"/>
            <a:ext cx="231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971800"/>
            <a:ext cx="1257300" cy="4953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3581400"/>
            <a:ext cx="2438400" cy="523875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495800"/>
            <a:ext cx="2133600" cy="6572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905000"/>
            <a:ext cx="4114800" cy="29513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892</Words>
  <Application>Microsoft Office PowerPoint</Application>
  <PresentationFormat>On-screen Show (4:3)</PresentationFormat>
  <Paragraphs>216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 Exp.no. 3  Basic measurement II The Spherometer</vt:lpstr>
      <vt:lpstr>Construction of the Spherometer</vt:lpstr>
      <vt:lpstr>PowerPoint Presentation</vt:lpstr>
      <vt:lpstr>How to use the Spherometer</vt:lpstr>
      <vt:lpstr>PowerPoint Presentation</vt:lpstr>
      <vt:lpstr>PowerPoint Presentation</vt:lpstr>
      <vt:lpstr>PowerPoint Presentation</vt:lpstr>
      <vt:lpstr> To determine the radius R of the concave surface. </vt:lpstr>
      <vt:lpstr>PowerPoint Presentation</vt:lpstr>
      <vt:lpstr>3. Data 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</dc:creator>
  <cp:lastModifiedBy>User</cp:lastModifiedBy>
  <cp:revision>118</cp:revision>
  <dcterms:created xsi:type="dcterms:W3CDTF">2010-08-30T06:39:11Z</dcterms:created>
  <dcterms:modified xsi:type="dcterms:W3CDTF">2021-10-05T09:18:03Z</dcterms:modified>
</cp:coreProperties>
</file>