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D52B-4BCD-40B7-9742-500685DC888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768F-C352-4241-B76E-EDCA6059D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2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2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DF464-950B-4CA0-B7D8-CDE7A7A534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C3DA-D2AD-4E62-8B3C-423DD06D26E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BBE7-D684-4789-8685-1DF56103E2B4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E79-EF9B-4D63-BBA1-C8758601B46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104E-CE43-4F3E-A27E-D6BFFE3BED7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793-B4DF-49C2-97A7-F94D25C2884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FE7B-0944-4B88-BB66-379A869C34D5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D9-19C5-4D2E-B9D1-2522B7152E92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EDF8-F51C-4204-95C5-BDF2C0B04C1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78A-537D-44E5-A4F3-5BDB8899EA47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9EF-F302-4091-A51A-2E08310AC848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14B0-6BED-4F1C-9FA9-8F10CD54569B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927-18AC-47BB-AE81-6F062FC7619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4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( 20147)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Static Equilibrium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resultant of Many Forces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F363-3045-45DD-A409-506A15E223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Using the electronic balance to determine the magnitude of the equilibrant force  ( E )</a:t>
            </a:r>
          </a:p>
        </p:txBody>
      </p:sp>
      <p:pic>
        <p:nvPicPr>
          <p:cNvPr id="4" name="Content Placeholder 3" descr="صورة01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447800"/>
            <a:ext cx="6827309" cy="475456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Elbow Connector 5"/>
          <p:cNvCxnSpPr/>
          <p:nvPr/>
        </p:nvCxnSpPr>
        <p:spPr>
          <a:xfrm rot="10800000">
            <a:off x="3124200" y="3581400"/>
            <a:ext cx="8382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3124200" y="2362200"/>
            <a:ext cx="2209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00400"/>
            <a:ext cx="2876550" cy="5810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133600"/>
            <a:ext cx="2895600" cy="44302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3E85-16A6-4A5E-B554-92F6E1A80E06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Analytical Or Components ( Theoretical )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6477000" cy="5029200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 = 162 g , θ</a:t>
            </a:r>
            <a:r>
              <a:rPr lang="en-US" sz="2000" b="1" baseline="-25000" dirty="0">
                <a:solidFill>
                  <a:srgbClr val="7030A0"/>
                </a:solidFill>
              </a:rPr>
              <a:t>1 </a:t>
            </a:r>
            <a:r>
              <a:rPr lang="en-US" sz="2000" b="1" dirty="0"/>
              <a:t>= </a:t>
            </a:r>
            <a:r>
              <a:rPr lang="en-US" sz="2000" b="1" dirty="0">
                <a:solidFill>
                  <a:srgbClr val="7030A0"/>
                </a:solidFill>
              </a:rPr>
              <a:t>30</a:t>
            </a:r>
            <a:r>
              <a:rPr lang="en-US" sz="2000" b="1" baseline="30000" dirty="0">
                <a:solidFill>
                  <a:srgbClr val="7030A0"/>
                </a:solidFill>
              </a:rPr>
              <a:t>̊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F</a:t>
            </a:r>
            <a:r>
              <a:rPr lang="en-US" sz="2000" b="1" baseline="-25000" dirty="0">
                <a:solidFill>
                  <a:srgbClr val="00B0F0"/>
                </a:solidFill>
              </a:rPr>
              <a:t>2</a:t>
            </a:r>
            <a:r>
              <a:rPr lang="en-US" sz="2000" b="1" dirty="0">
                <a:solidFill>
                  <a:srgbClr val="00B0F0"/>
                </a:solidFill>
              </a:rPr>
              <a:t> = 212 g , θ</a:t>
            </a:r>
            <a:r>
              <a:rPr lang="en-US" sz="2000" b="1" baseline="-25000" dirty="0">
                <a:solidFill>
                  <a:srgbClr val="00B0F0"/>
                </a:solidFill>
              </a:rPr>
              <a:t>2</a:t>
            </a:r>
            <a:r>
              <a:rPr lang="en-US" sz="2000" b="1" dirty="0">
                <a:solidFill>
                  <a:srgbClr val="00B0F0"/>
                </a:solidFill>
              </a:rPr>
              <a:t> = 120</a:t>
            </a:r>
            <a:r>
              <a:rPr lang="en-US" sz="2000" b="1" baseline="30000" dirty="0">
                <a:solidFill>
                  <a:srgbClr val="00B0F0"/>
                </a:solidFill>
              </a:rPr>
              <a:t>̊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6"/>
                </a:solidFill>
              </a:rPr>
              <a:t>F</a:t>
            </a:r>
            <a:r>
              <a:rPr lang="en-US" sz="2000" b="1" baseline="-25000" dirty="0">
                <a:solidFill>
                  <a:schemeClr val="accent6"/>
                </a:solidFill>
              </a:rPr>
              <a:t>3</a:t>
            </a:r>
            <a:r>
              <a:rPr lang="en-US" sz="2000" b="1" dirty="0">
                <a:solidFill>
                  <a:schemeClr val="accent6"/>
                </a:solidFill>
              </a:rPr>
              <a:t> = 312g , θ</a:t>
            </a:r>
            <a:r>
              <a:rPr lang="en-US" sz="2000" b="1" baseline="-25000" dirty="0">
                <a:solidFill>
                  <a:schemeClr val="accent6"/>
                </a:solidFill>
              </a:rPr>
              <a:t>3</a:t>
            </a:r>
            <a:r>
              <a:rPr lang="en-US" sz="2000" b="1" dirty="0">
                <a:solidFill>
                  <a:schemeClr val="accent6"/>
                </a:solidFill>
              </a:rPr>
              <a:t> = 210</a:t>
            </a:r>
            <a:r>
              <a:rPr lang="en-US" sz="2000" b="1" baseline="30000" dirty="0">
                <a:solidFill>
                  <a:schemeClr val="accent6"/>
                </a:solidFill>
              </a:rPr>
              <a:t>̊ 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_________________________________________________</a:t>
            </a:r>
          </a:p>
          <a:p>
            <a:pPr marL="55563" indent="-55563">
              <a:buNone/>
            </a:pPr>
            <a:r>
              <a:rPr lang="en-US" sz="2000" b="1" dirty="0">
                <a:solidFill>
                  <a:srgbClr val="7030A0"/>
                </a:solidFill>
              </a:rPr>
              <a:t>F</a:t>
            </a:r>
            <a:r>
              <a:rPr lang="en-US" sz="2000" b="1" baseline="-25000" dirty="0">
                <a:solidFill>
                  <a:srgbClr val="7030A0"/>
                </a:solidFill>
              </a:rPr>
              <a:t>1x</a:t>
            </a:r>
            <a:r>
              <a:rPr lang="en-US" sz="2000" b="1" dirty="0">
                <a:solidFill>
                  <a:srgbClr val="7030A0"/>
                </a:solidFill>
              </a:rPr>
              <a:t> = 162 </a:t>
            </a:r>
            <a:r>
              <a:rPr lang="en-US" sz="2000" b="1" dirty="0" err="1">
                <a:solidFill>
                  <a:srgbClr val="7030A0"/>
                </a:solidFill>
              </a:rPr>
              <a:t>cos</a:t>
            </a:r>
            <a:r>
              <a:rPr lang="en-US" sz="2000" b="1" dirty="0">
                <a:solidFill>
                  <a:srgbClr val="7030A0"/>
                </a:solidFill>
              </a:rPr>
              <a:t> 30 = 140.3 g  , F</a:t>
            </a:r>
            <a:r>
              <a:rPr lang="en-US" sz="2000" b="1" baseline="-25000" dirty="0">
                <a:solidFill>
                  <a:srgbClr val="7030A0"/>
                </a:solidFill>
              </a:rPr>
              <a:t>1y</a:t>
            </a:r>
            <a:r>
              <a:rPr lang="en-US" sz="2000" b="1" dirty="0">
                <a:solidFill>
                  <a:srgbClr val="7030A0"/>
                </a:solidFill>
              </a:rPr>
              <a:t> = 162 sin 30 = 81</a:t>
            </a:r>
          </a:p>
          <a:p>
            <a:pPr marL="55563" indent="-55563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55563" indent="-55563">
              <a:buNone/>
            </a:pPr>
            <a:r>
              <a:rPr lang="en-US" sz="2000" b="1" dirty="0">
                <a:solidFill>
                  <a:srgbClr val="00B0F0"/>
                </a:solidFill>
              </a:rPr>
              <a:t>F</a:t>
            </a:r>
            <a:r>
              <a:rPr lang="en-US" sz="2000" b="1" baseline="-25000" dirty="0">
                <a:solidFill>
                  <a:srgbClr val="00B0F0"/>
                </a:solidFill>
              </a:rPr>
              <a:t>2x</a:t>
            </a:r>
            <a:r>
              <a:rPr lang="en-US" sz="2000" b="1" dirty="0">
                <a:solidFill>
                  <a:srgbClr val="00B0F0"/>
                </a:solidFill>
              </a:rPr>
              <a:t> = 212 </a:t>
            </a:r>
            <a:r>
              <a:rPr lang="en-US" sz="2000" b="1" dirty="0" err="1">
                <a:solidFill>
                  <a:srgbClr val="00B0F0"/>
                </a:solidFill>
              </a:rPr>
              <a:t>cos</a:t>
            </a:r>
            <a:r>
              <a:rPr lang="en-US" sz="2000" b="1" dirty="0">
                <a:solidFill>
                  <a:srgbClr val="00B0F0"/>
                </a:solidFill>
              </a:rPr>
              <a:t> 120 = - 106 g , F</a:t>
            </a:r>
            <a:r>
              <a:rPr lang="en-US" sz="2000" b="1" baseline="-25000" dirty="0">
                <a:solidFill>
                  <a:srgbClr val="00B0F0"/>
                </a:solidFill>
              </a:rPr>
              <a:t>2y</a:t>
            </a:r>
            <a:r>
              <a:rPr lang="en-US" sz="2000" b="1" dirty="0">
                <a:solidFill>
                  <a:srgbClr val="00B0F0"/>
                </a:solidFill>
              </a:rPr>
              <a:t> = 212 sin 120 = 183.4 g.</a:t>
            </a:r>
          </a:p>
          <a:p>
            <a:pPr marL="55563" indent="-55563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F</a:t>
            </a:r>
            <a:r>
              <a:rPr lang="en-US" sz="2000" b="1" baseline="-25000" dirty="0">
                <a:solidFill>
                  <a:schemeClr val="accent6"/>
                </a:solidFill>
              </a:rPr>
              <a:t>3x </a:t>
            </a:r>
            <a:r>
              <a:rPr lang="en-US" sz="2000" b="1" dirty="0">
                <a:solidFill>
                  <a:schemeClr val="accent6"/>
                </a:solidFill>
              </a:rPr>
              <a:t> = 312 </a:t>
            </a:r>
            <a:r>
              <a:rPr lang="en-US" sz="2000" b="1" dirty="0" err="1">
                <a:solidFill>
                  <a:schemeClr val="accent6"/>
                </a:solidFill>
              </a:rPr>
              <a:t>cos</a:t>
            </a:r>
            <a:r>
              <a:rPr lang="en-US" sz="2000" b="1" dirty="0">
                <a:solidFill>
                  <a:schemeClr val="accent6"/>
                </a:solidFill>
              </a:rPr>
              <a:t> 210 = - 270.2 g , F</a:t>
            </a:r>
            <a:r>
              <a:rPr lang="en-US" sz="2000" b="1" baseline="-25000" dirty="0">
                <a:solidFill>
                  <a:schemeClr val="accent6"/>
                </a:solidFill>
              </a:rPr>
              <a:t>3y</a:t>
            </a:r>
            <a:r>
              <a:rPr lang="en-US" sz="2000" b="1" dirty="0">
                <a:solidFill>
                  <a:schemeClr val="accent6"/>
                </a:solidFill>
              </a:rPr>
              <a:t> = 312 sin 210 = - 156 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 </a:t>
            </a:r>
          </a:p>
          <a:p>
            <a:pPr marL="55563" indent="-55563">
              <a:buNone/>
            </a:pP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baseline="-25000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FF0000"/>
                </a:solidFill>
              </a:rPr>
              <a:t> = 140.3  - 106 - 270.2  =  - 235.9 g .</a:t>
            </a:r>
          </a:p>
          <a:p>
            <a:pPr marL="55563" indent="-55563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55563" indent="-55563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R</a:t>
            </a:r>
            <a:r>
              <a:rPr lang="en-US" sz="2000" b="1" baseline="-25000" dirty="0" err="1">
                <a:solidFill>
                  <a:srgbClr val="FF0000"/>
                </a:solidFill>
              </a:rPr>
              <a:t>y</a:t>
            </a:r>
            <a:r>
              <a:rPr lang="en-US" sz="2000" b="1" dirty="0">
                <a:solidFill>
                  <a:srgbClr val="FF0000"/>
                </a:solidFill>
              </a:rPr>
              <a:t> = 81+ 183.4 – 156 = 108.4 g .</a:t>
            </a:r>
          </a:p>
          <a:p>
            <a:pPr marL="55563" indent="-55563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55563" indent="-55563">
              <a:buNone/>
            </a:pPr>
            <a:r>
              <a:rPr lang="en-US" sz="2000" b="1" dirty="0">
                <a:solidFill>
                  <a:srgbClr val="FF0000"/>
                </a:solidFill>
              </a:rPr>
              <a:t>R =                                              =  259 g.</a:t>
            </a:r>
          </a:p>
          <a:p>
            <a:pPr marL="55563" indent="-55563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55563" indent="-55563">
              <a:buNone/>
            </a:pPr>
            <a:r>
              <a:rPr lang="en-US" sz="2000" b="1" dirty="0">
                <a:solidFill>
                  <a:srgbClr val="002060"/>
                </a:solidFill>
              </a:rPr>
              <a:t>tan </a:t>
            </a:r>
            <a:r>
              <a:rPr lang="en-US" sz="2000" dirty="0"/>
              <a:t>α </a:t>
            </a:r>
            <a:r>
              <a:rPr lang="en-US" sz="2000" b="1" dirty="0">
                <a:solidFill>
                  <a:srgbClr val="002060"/>
                </a:solidFill>
              </a:rPr>
              <a:t>= 108.4/ 235.9  , </a:t>
            </a:r>
            <a:r>
              <a:rPr lang="en-US" sz="2000" dirty="0"/>
              <a:t>α</a:t>
            </a:r>
            <a:r>
              <a:rPr lang="en-US" sz="2000" b="1" dirty="0">
                <a:solidFill>
                  <a:srgbClr val="002060"/>
                </a:solidFill>
              </a:rPr>
              <a:t> = 25</a:t>
            </a:r>
            <a:r>
              <a:rPr lang="en-US" sz="2000" b="1" baseline="30000" dirty="0"/>
              <a:t>̊</a:t>
            </a:r>
          </a:p>
          <a:p>
            <a:pPr marL="55563" indent="-55563">
              <a:buNone/>
            </a:pPr>
            <a:endParaRPr lang="en-US" sz="2000" b="1" dirty="0"/>
          </a:p>
          <a:p>
            <a:pPr marL="55563" indent="-55563">
              <a:buNone/>
            </a:pPr>
            <a:r>
              <a:rPr lang="en-US" sz="2000" b="1" dirty="0">
                <a:solidFill>
                  <a:srgbClr val="00B050"/>
                </a:solidFill>
              </a:rPr>
              <a:t>θ =  180 – 25 = 155</a:t>
            </a:r>
            <a:r>
              <a:rPr lang="en-US" sz="2000" b="1" baseline="30000" dirty="0">
                <a:solidFill>
                  <a:srgbClr val="00B050"/>
                </a:solidFill>
              </a:rPr>
              <a:t>̊ </a:t>
            </a:r>
            <a:r>
              <a:rPr lang="en-US" sz="2000" b="1" dirty="0">
                <a:solidFill>
                  <a:srgbClr val="00B050"/>
                </a:solidFill>
              </a:rPr>
              <a:t>  </a:t>
            </a:r>
          </a:p>
          <a:p>
            <a:pPr>
              <a:buNone/>
            </a:pPr>
            <a:endParaRPr lang="en-US" sz="2000" dirty="0">
              <a:solidFill>
                <a:schemeClr val="accent6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Arc 5"/>
          <p:cNvSpPr/>
          <p:nvPr/>
        </p:nvSpPr>
        <p:spPr>
          <a:xfrm>
            <a:off x="6858000" y="3962400"/>
            <a:ext cx="1219200" cy="762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3657600"/>
            <a:ext cx="76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aseline="-25000" dirty="0"/>
              <a:t>   θ</a:t>
            </a:r>
            <a:endParaRPr lang="en-US" sz="4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09800"/>
            <a:ext cx="2590800" cy="31242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c 10"/>
          <p:cNvSpPr/>
          <p:nvPr/>
        </p:nvSpPr>
        <p:spPr>
          <a:xfrm>
            <a:off x="7010400" y="4343400"/>
            <a:ext cx="1295400" cy="838200"/>
          </a:xfrm>
          <a:prstGeom prst="arc">
            <a:avLst>
              <a:gd name="adj1" fmla="val 16200000"/>
              <a:gd name="adj2" fmla="val 53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9600" y="41148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θ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2CF1-4C6F-47A1-89C2-7C25B7D7A9B0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800600"/>
            <a:ext cx="2099310" cy="361950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Geometrical or Graphical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2971800" cy="4983163"/>
          </a:xfr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Scale :  1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cm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= 25 g.</a:t>
            </a:r>
          </a:p>
          <a:p>
            <a:pPr>
              <a:buNone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</a:t>
            </a:r>
            <a:r>
              <a:rPr lang="en-US" sz="2400" b="1" baseline="-25000" dirty="0">
                <a:solidFill>
                  <a:srgbClr val="7030A0"/>
                </a:solidFill>
              </a:rPr>
              <a:t>1 </a:t>
            </a:r>
            <a:r>
              <a:rPr lang="en-US" sz="2400" b="1" dirty="0">
                <a:solidFill>
                  <a:srgbClr val="7030A0"/>
                </a:solidFill>
              </a:rPr>
              <a:t> = 162/ 25 = 6.5 cm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θ</a:t>
            </a:r>
            <a:r>
              <a:rPr lang="en-US" sz="2400" baseline="-25000" dirty="0">
                <a:solidFill>
                  <a:srgbClr val="7030A0"/>
                </a:solidFill>
              </a:rPr>
              <a:t>1  </a:t>
            </a:r>
            <a:r>
              <a:rPr lang="en-US" sz="2400" dirty="0">
                <a:solidFill>
                  <a:srgbClr val="7030A0"/>
                </a:solidFill>
              </a:rPr>
              <a:t> = 30</a:t>
            </a:r>
            <a:r>
              <a:rPr lang="en-US" sz="2400" baseline="30000" dirty="0">
                <a:solidFill>
                  <a:srgbClr val="7030A0"/>
                </a:solidFill>
              </a:rPr>
              <a:t>̊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F</a:t>
            </a:r>
            <a:r>
              <a:rPr lang="en-US" sz="2400" b="1" baseline="-25000" dirty="0">
                <a:solidFill>
                  <a:srgbClr val="00B0F0"/>
                </a:solidFill>
              </a:rPr>
              <a:t>2  </a:t>
            </a:r>
            <a:r>
              <a:rPr lang="en-US" sz="2400" b="1" dirty="0">
                <a:solidFill>
                  <a:srgbClr val="00B0F0"/>
                </a:solidFill>
              </a:rPr>
              <a:t>= 212/25 = 8.5 cm.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θ</a:t>
            </a:r>
            <a:r>
              <a:rPr lang="en-US" sz="2400" baseline="-25000" dirty="0">
                <a:solidFill>
                  <a:srgbClr val="00B0F0"/>
                </a:solidFill>
              </a:rPr>
              <a:t>2 </a:t>
            </a:r>
            <a:r>
              <a:rPr lang="en-US" sz="2400" dirty="0">
                <a:solidFill>
                  <a:srgbClr val="00B0F0"/>
                </a:solidFill>
              </a:rPr>
              <a:t> = 120</a:t>
            </a:r>
            <a:r>
              <a:rPr lang="en-US" sz="2400" baseline="30000" dirty="0">
                <a:solidFill>
                  <a:srgbClr val="00B0F0"/>
                </a:solidFill>
              </a:rPr>
              <a:t>̊</a:t>
            </a:r>
          </a:p>
          <a:p>
            <a:pPr>
              <a:buNone/>
            </a:pPr>
            <a:endParaRPr lang="en-US" sz="2400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F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= 312/ 25 = 12.5 cm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θ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210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̊ 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R = 10.5 x 25  = 255 g.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θ</a:t>
            </a:r>
            <a:r>
              <a:rPr lang="en-US" sz="2400" b="1" baseline="-250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 =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155</a:t>
            </a:r>
            <a:r>
              <a:rPr lang="en-US" sz="2400" b="1" baseline="30000" dirty="0">
                <a:solidFill>
                  <a:srgbClr val="00B050"/>
                </a:solidFill>
              </a:rPr>
              <a:t>̊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219200"/>
            <a:ext cx="5029200" cy="47244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triped Right Arrow 4"/>
          <p:cNvSpPr/>
          <p:nvPr/>
        </p:nvSpPr>
        <p:spPr>
          <a:xfrm>
            <a:off x="4495800" y="2743200"/>
            <a:ext cx="609600" cy="76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6400800" y="3124200"/>
            <a:ext cx="609600" cy="76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>
            <a:off x="8077200" y="4114800"/>
            <a:ext cx="2286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89F-DE9F-450F-AEF1-6D43878F9AF7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b="1" dirty="0"/>
              <a:t>3. Data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a) Complete the following table:                       </a:t>
            </a:r>
            <a:r>
              <a:rPr lang="en-US" sz="2800" dirty="0"/>
              <a:t>Sample: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63374"/>
              </p:ext>
            </p:extLst>
          </p:nvPr>
        </p:nvGraphicFramePr>
        <p:xfrm>
          <a:off x="380998" y="1905003"/>
          <a:ext cx="8458201" cy="43433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9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7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83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7455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2000" dirty="0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rgbClr val="00B0F0"/>
                          </a:solidFill>
                        </a:rPr>
                        <a:t>F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F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From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calculation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21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θ</a:t>
                      </a:r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θ</a:t>
                      </a: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θ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00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l-GR" sz="1400" b="1" dirty="0">
                          <a:solidFill>
                            <a:srgbClr val="FFC000"/>
                          </a:solidFill>
                        </a:rPr>
                        <a:t>α</a:t>
                      </a:r>
                      <a:endParaRPr 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l-GR" sz="16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2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2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2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981200" cy="244475"/>
          </a:xfrm>
        </p:spPr>
        <p:txBody>
          <a:bodyPr/>
          <a:lstStyle/>
          <a:p>
            <a:fld id="{FA3CA6AD-0F2E-4F56-A982-B3E2FF89771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057400" cy="244475"/>
          </a:xfrm>
        </p:spPr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dirty="0"/>
              <a:t>3. Data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a) Complete the following table:                                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32440"/>
              </p:ext>
            </p:extLst>
          </p:nvPr>
        </p:nvGraphicFramePr>
        <p:xfrm>
          <a:off x="380998" y="1828802"/>
          <a:ext cx="8458201" cy="366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9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59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83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2000" dirty="0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rgbClr val="00B0F0"/>
                          </a:solidFill>
                        </a:rPr>
                        <a:t>F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F</a:t>
                      </a:r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θ</a:t>
                      </a:r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θ</a:t>
                      </a: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θ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00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l-GR" sz="1600" b="1" dirty="0">
                          <a:solidFill>
                            <a:srgbClr val="FFC000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Angle</a:t>
                      </a:r>
                    </a:p>
                    <a:p>
                      <a:pPr algn="ctr"/>
                      <a:r>
                        <a:rPr lang="el-GR" sz="16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A595-8035-4AD6-921B-15CFCF8BD6CA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b. Calculate the resultant R for each case in the above table by using components  method. Write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    your results in the table.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Theoretical Calculations:</a:t>
            </a:r>
          </a:p>
          <a:p>
            <a:pPr>
              <a:buNone/>
            </a:pPr>
            <a:r>
              <a:rPr lang="en-US" sz="2400" dirty="0"/>
              <a:t>  NO.1 </a:t>
            </a:r>
          </a:p>
          <a:p>
            <a:pPr>
              <a:buNone/>
            </a:pPr>
            <a:r>
              <a:rPr lang="en-US" sz="2000" dirty="0"/>
              <a:t>_________________________________________________________________</a:t>
            </a:r>
          </a:p>
          <a:p>
            <a:pPr>
              <a:buNone/>
            </a:pPr>
            <a:r>
              <a:rPr lang="en-US" sz="2000" dirty="0"/>
              <a:t>_________________________________________________________________</a:t>
            </a:r>
          </a:p>
          <a:p>
            <a:pPr>
              <a:buNone/>
            </a:pPr>
            <a:r>
              <a:rPr lang="en-US" sz="2000" dirty="0"/>
              <a:t>_________________________________________________________________</a:t>
            </a:r>
          </a:p>
          <a:p>
            <a:pPr>
              <a:buNone/>
            </a:pPr>
            <a:r>
              <a:rPr lang="en-US" sz="2000" dirty="0"/>
              <a:t>_________________________________________________________________</a:t>
            </a:r>
          </a:p>
          <a:p>
            <a:pPr>
              <a:buNone/>
            </a:pPr>
            <a:r>
              <a:rPr lang="en-US" sz="2000" dirty="0"/>
              <a:t>_________________________________________________________________</a:t>
            </a:r>
          </a:p>
          <a:p>
            <a:pPr>
              <a:buNone/>
            </a:pPr>
            <a:r>
              <a:rPr lang="en-US" sz="2400" dirty="0"/>
              <a:t> No. 2 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_________________________________________________________________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/>
          <a:p>
            <a:fld id="{8EA7104E-CE43-4F3E-A27E-D6BFFE3BED7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15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No. 3 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</a:t>
            </a:r>
          </a:p>
          <a:p>
            <a:pPr lvl="0">
              <a:buNone/>
            </a:pPr>
            <a:r>
              <a:rPr lang="en-US" sz="2000" dirty="0">
                <a:solidFill>
                  <a:prstClr val="black"/>
                </a:solidFill>
              </a:rPr>
              <a:t>________________________________________________________________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057400" cy="244475"/>
          </a:xfrm>
        </p:spPr>
        <p:txBody>
          <a:bodyPr/>
          <a:lstStyle/>
          <a:p>
            <a:fld id="{8EA7104E-CE43-4F3E-A27E-D6BFFE3BED7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16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C. Find the result ant force (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1800" dirty="0">
                <a:solidFill>
                  <a:srgbClr val="FF0000"/>
                </a:solidFill>
              </a:rPr>
              <a:t>) for problem no.1 only using the graphical method.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  </a:t>
            </a:r>
            <a:r>
              <a:rPr lang="en-US" sz="2400" b="1" u="sng" dirty="0"/>
              <a:t>Solution: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000" b="1" dirty="0"/>
              <a:t>Scale :  1 cm =              gm.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400" dirty="0"/>
              <a:t>F</a:t>
            </a:r>
            <a:r>
              <a:rPr lang="en-US" sz="1200" dirty="0"/>
              <a:t>1  </a:t>
            </a:r>
            <a:r>
              <a:rPr lang="en-US" sz="2400" dirty="0"/>
              <a:t>=                           cm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F</a:t>
            </a:r>
            <a:r>
              <a:rPr lang="en-US" sz="1200" dirty="0"/>
              <a:t>2  </a:t>
            </a:r>
            <a:r>
              <a:rPr lang="en-US" sz="2400" dirty="0"/>
              <a:t>=                           cm.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F</a:t>
            </a:r>
            <a:r>
              <a:rPr lang="en-US" sz="1200" dirty="0"/>
              <a:t>3  </a:t>
            </a:r>
            <a:r>
              <a:rPr lang="en-US" sz="2400" dirty="0"/>
              <a:t>=                           cm.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057400" cy="244475"/>
          </a:xfrm>
        </p:spPr>
        <p:txBody>
          <a:bodyPr/>
          <a:lstStyle/>
          <a:p>
            <a:fld id="{8EA7104E-CE43-4F3E-A27E-D6BFFE3BED7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17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 </a:t>
            </a:r>
          </a:p>
          <a:p>
            <a:pPr>
              <a:buNone/>
            </a:pPr>
            <a:r>
              <a:rPr lang="en-US" sz="2400" b="1" u="sng" dirty="0"/>
              <a:t>Draw the graph below.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/>
              <a:t>The results: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R  =             cm,  R =                    gm.</a:t>
            </a:r>
          </a:p>
          <a:p>
            <a:pPr>
              <a:buNone/>
            </a:pPr>
            <a:r>
              <a:rPr lang="el-GR" sz="2400" b="1" dirty="0">
                <a:solidFill>
                  <a:srgbClr val="FF0000"/>
                </a:solidFill>
              </a:rPr>
              <a:t>Θ</a:t>
            </a:r>
            <a:r>
              <a:rPr lang="en-US" sz="2400" b="1">
                <a:solidFill>
                  <a:srgbClr val="FF0000"/>
                </a:solidFill>
              </a:rPr>
              <a:t>  =  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104E-CE43-4F3E-A27E-D6BFFE3BED7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18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Exp.no. 4  </a:t>
            </a:r>
            <a:r>
              <a:rPr lang="en-US" sz="3200" dirty="0">
                <a:solidFill>
                  <a:srgbClr val="C00000"/>
                </a:solidFill>
              </a:rPr>
              <a:t>Static equilibrium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 Composition of concurrent forces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343400" cy="51816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3038" indent="-173038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a force </a:t>
            </a:r>
            <a:r>
              <a:rPr lang="en-US" sz="2000" b="1" dirty="0"/>
              <a:t>F</a:t>
            </a:r>
            <a:r>
              <a:rPr lang="en-US" sz="2000" b="1" baseline="-25000" dirty="0"/>
              <a:t>1   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applied to an object  of mass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in fig.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then the object will move in the direction of </a:t>
            </a:r>
            <a:r>
              <a:rPr lang="en-US" sz="2000" b="1" dirty="0"/>
              <a:t>F</a:t>
            </a:r>
            <a:r>
              <a:rPr lang="en-US" sz="2000" b="1" baseline="-25000" dirty="0"/>
              <a:t>1</a:t>
            </a:r>
            <a:r>
              <a:rPr lang="en-US" sz="2400" b="1" baseline="-25000" dirty="0"/>
              <a:t>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2388" indent="-52388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400" b="1" dirty="0">
                <a:solidFill>
                  <a:srgbClr val="00B050"/>
                </a:solidFill>
              </a:rPr>
              <a:t>If two forces </a:t>
            </a:r>
            <a:r>
              <a:rPr lang="en-US" sz="2400" b="1" dirty="0"/>
              <a:t>F</a:t>
            </a:r>
            <a:r>
              <a:rPr lang="en-US" sz="2400" b="1" baseline="-25000" dirty="0"/>
              <a:t>1  , </a:t>
            </a:r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baseline="-25000" dirty="0">
                <a:solidFill>
                  <a:srgbClr val="00B050"/>
                </a:solidFill>
              </a:rPr>
              <a:t>2  </a:t>
            </a:r>
            <a:r>
              <a:rPr lang="en-US" sz="2400" b="1" dirty="0">
                <a:solidFill>
                  <a:srgbClr val="00B050"/>
                </a:solidFill>
              </a:rPr>
              <a:t> are applied to the object as in fig.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b )</a:t>
            </a:r>
            <a:r>
              <a:rPr lang="en-US" sz="2400" b="1" dirty="0">
                <a:solidFill>
                  <a:srgbClr val="00B050"/>
                </a:solidFill>
              </a:rPr>
              <a:t>, then the object will move in the direction of </a:t>
            </a:r>
            <a:r>
              <a:rPr lang="en-US" sz="2400" b="1" dirty="0">
                <a:solidFill>
                  <a:srgbClr val="FF0000"/>
                </a:solidFill>
              </a:rPr>
              <a:t>resultant R </a:t>
            </a:r>
            <a:r>
              <a:rPr lang="en-US" sz="2400" b="1" dirty="0">
                <a:solidFill>
                  <a:srgbClr val="00B050"/>
                </a:solidFill>
              </a:rPr>
              <a:t>of the  two forces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 F</a:t>
            </a:r>
            <a:r>
              <a:rPr lang="en-US" sz="2400" b="1" baseline="-25000" dirty="0"/>
              <a:t>1  , </a:t>
            </a:r>
            <a:r>
              <a:rPr lang="en-US" sz="2400" b="1" dirty="0"/>
              <a:t>F</a:t>
            </a:r>
            <a:r>
              <a:rPr lang="en-US" sz="2400" b="1" baseline="-25000" dirty="0"/>
              <a:t>2 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as shown in  fig.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c )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</a:p>
          <a:p>
            <a:pPr marL="173038" indent="-173038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same rule are applied if many forces act on the object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/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19200"/>
            <a:ext cx="3458749" cy="51816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2FA0-6470-4107-A8D6-BE8C94A910A7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343400" cy="5334000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73038" indent="-173038"/>
            <a:r>
              <a:rPr lang="en-US" sz="2000" b="1" dirty="0">
                <a:solidFill>
                  <a:srgbClr val="00B050"/>
                </a:solidFill>
              </a:rPr>
              <a:t>If we need to keep the object at rest or at </a:t>
            </a:r>
            <a:r>
              <a:rPr lang="en-US" sz="2000" b="1" dirty="0">
                <a:solidFill>
                  <a:srgbClr val="FFC000"/>
                </a:solidFill>
              </a:rPr>
              <a:t>Equilibrium </a:t>
            </a:r>
            <a:r>
              <a:rPr lang="en-US" sz="2000" b="1" dirty="0">
                <a:solidFill>
                  <a:srgbClr val="00B050"/>
                </a:solidFill>
              </a:rPr>
              <a:t>, we must applied another force </a:t>
            </a:r>
            <a:r>
              <a:rPr lang="en-US" sz="2000" b="1" dirty="0">
                <a:solidFill>
                  <a:srgbClr val="FFC000"/>
                </a:solidFill>
              </a:rPr>
              <a:t>equal in magnitude </a:t>
            </a:r>
            <a:r>
              <a:rPr lang="en-US" sz="2000" b="1" dirty="0">
                <a:solidFill>
                  <a:srgbClr val="00B050"/>
                </a:solidFill>
              </a:rPr>
              <a:t>but </a:t>
            </a:r>
            <a:r>
              <a:rPr lang="en-US" sz="2000" b="1" dirty="0">
                <a:solidFill>
                  <a:srgbClr val="FFC000"/>
                </a:solidFill>
              </a:rPr>
              <a:t>opposite in direction </a:t>
            </a:r>
            <a:r>
              <a:rPr lang="en-US" sz="2000" b="1" dirty="0">
                <a:solidFill>
                  <a:srgbClr val="00B050"/>
                </a:solidFill>
              </a:rPr>
              <a:t> to the resultant force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>
                <a:solidFill>
                  <a:srgbClr val="00B050"/>
                </a:solidFill>
              </a:rPr>
              <a:t>, as shown in fig.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d )</a:t>
            </a:r>
            <a:r>
              <a:rPr lang="en-US" sz="2000" b="1" dirty="0">
                <a:solidFill>
                  <a:srgbClr val="00B050"/>
                </a:solidFill>
              </a:rPr>
              <a:t>.</a:t>
            </a:r>
          </a:p>
          <a:p>
            <a:pPr marL="173038" indent="-173038"/>
            <a:r>
              <a:rPr lang="en-US" sz="2000" b="1" dirty="0">
                <a:solidFill>
                  <a:schemeClr val="accent4"/>
                </a:solidFill>
              </a:rPr>
              <a:t>This force that keeps the object at </a:t>
            </a:r>
            <a:r>
              <a:rPr lang="en-US" sz="2000" b="1" dirty="0">
                <a:solidFill>
                  <a:srgbClr val="FFC000"/>
                </a:solidFill>
              </a:rPr>
              <a:t>Equilibrium </a:t>
            </a:r>
            <a:r>
              <a:rPr lang="en-US" sz="2000" b="1" dirty="0">
                <a:solidFill>
                  <a:srgbClr val="7030A0"/>
                </a:solidFill>
              </a:rPr>
              <a:t> under the action of two or more forces is called </a:t>
            </a:r>
            <a:r>
              <a:rPr lang="en-US" sz="2000" b="1" dirty="0">
                <a:solidFill>
                  <a:srgbClr val="00B050"/>
                </a:solidFill>
              </a:rPr>
              <a:t> Equilibrium Force  E </a:t>
            </a:r>
            <a:r>
              <a:rPr lang="en-US" sz="2000" b="1" dirty="0">
                <a:solidFill>
                  <a:srgbClr val="7030A0"/>
                </a:solidFill>
              </a:rPr>
              <a:t>.</a:t>
            </a:r>
          </a:p>
          <a:p>
            <a:pPr marL="173038" indent="-173038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In our experiment, we shall determine the </a:t>
            </a:r>
            <a:r>
              <a:rPr lang="en-US" sz="2000" b="1" dirty="0">
                <a:solidFill>
                  <a:srgbClr val="FFC000"/>
                </a:solidFill>
              </a:rPr>
              <a:t>Equilibrium Force  </a:t>
            </a:r>
            <a:r>
              <a:rPr lang="en-US" sz="2000" b="1" dirty="0">
                <a:solidFill>
                  <a:srgbClr val="00B050"/>
                </a:solidFill>
              </a:rPr>
              <a:t>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experimentally for many different forces acting on a small object which has no mass and no dimensions, this object is called </a:t>
            </a:r>
            <a:r>
              <a:rPr lang="en-US" sz="2000" b="1" dirty="0">
                <a:solidFill>
                  <a:srgbClr val="0070C0"/>
                </a:solidFill>
              </a:rPr>
              <a:t> Point object.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The forces acting on it is called </a:t>
            </a:r>
            <a:r>
              <a:rPr lang="en-US" sz="2000" b="1" dirty="0">
                <a:solidFill>
                  <a:srgbClr val="FF0000"/>
                </a:solidFill>
              </a:rPr>
              <a:t>Concurrent forces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68651"/>
            <a:ext cx="3657600" cy="21492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21CE-34C1-4BBA-821F-6900608811F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3838" indent="-223838"/>
            <a:r>
              <a:rPr lang="en-US" sz="2400" dirty="0"/>
              <a:t>The resultant force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many forces acting on </a:t>
            </a:r>
            <a:r>
              <a:rPr lang="en-US" sz="2400" dirty="0">
                <a:solidFill>
                  <a:srgbClr val="00B0F0"/>
                </a:solidFill>
              </a:rPr>
              <a:t>a point object</a:t>
            </a:r>
          </a:p>
          <a:p>
            <a:pPr marL="223838" indent="-223838">
              <a:buNone/>
            </a:pPr>
            <a:r>
              <a:rPr lang="en-US" sz="2400" dirty="0">
                <a:solidFill>
                  <a:srgbClr val="00B0F0"/>
                </a:solidFill>
              </a:rPr>
              <a:t>     </a:t>
            </a:r>
            <a:r>
              <a:rPr lang="en-US" sz="2400" dirty="0"/>
              <a:t>will be determined by two methods : </a:t>
            </a:r>
          </a:p>
          <a:p>
            <a:pPr marL="223838" indent="-223838">
              <a:buNone/>
            </a:pPr>
            <a:endParaRPr lang="en-US" sz="2400" dirty="0"/>
          </a:p>
          <a:p>
            <a:pPr marL="223838" indent="-223838">
              <a:buNone/>
            </a:pPr>
            <a:r>
              <a:rPr lang="en-US" sz="2400" dirty="0"/>
              <a:t>                 </a:t>
            </a:r>
            <a:r>
              <a:rPr lang="en-US" sz="2800" dirty="0">
                <a:solidFill>
                  <a:srgbClr val="002060"/>
                </a:solidFill>
              </a:rPr>
              <a:t>1. The analytical or the components method.</a:t>
            </a:r>
          </a:p>
          <a:p>
            <a:pPr marL="223838" indent="-223838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223838" indent="-223838">
              <a:buNone/>
            </a:pPr>
            <a:r>
              <a:rPr lang="en-US" sz="2800" dirty="0">
                <a:solidFill>
                  <a:srgbClr val="002060"/>
                </a:solidFill>
              </a:rPr>
              <a:t>          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2.The geometrical or graphical method.</a:t>
            </a:r>
          </a:p>
          <a:p>
            <a:pPr marL="223838" indent="-223838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23838" indent="-223838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B050"/>
                </a:solidFill>
              </a:rPr>
              <a:t>We shall explain  the experimental method and both the analytical and geometrical methods.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82C-463F-4946-BC25-B7A098CDAA33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Directions of the Applied Forces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267200" cy="4953000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3038" indent="-173038">
              <a:buNone/>
            </a:pPr>
            <a:r>
              <a:rPr lang="en-US" dirty="0"/>
              <a:t> All the directions of all forces  acting on a point object is determined with respect to the positive X- axis and in the counter clock wise  as shown in the figure.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99034"/>
            <a:ext cx="3581400" cy="349969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5F7C-B6E0-4236-ADB4-46899190F7A0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Experimental Method </a:t>
            </a:r>
          </a:p>
        </p:txBody>
      </p:sp>
      <p:pic>
        <p:nvPicPr>
          <p:cNvPr id="4" name="Content Placeholder 3" descr="صورة010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lum bright="30000"/>
          </a:blip>
          <a:stretch>
            <a:fillRect/>
          </a:stretch>
        </p:blipFill>
        <p:spPr>
          <a:xfrm>
            <a:off x="381000" y="1143000"/>
            <a:ext cx="8382000" cy="525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10800000">
            <a:off x="1828800" y="2362200"/>
            <a:ext cx="3429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477000" y="22098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447800" y="3429000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143000" y="4800600"/>
            <a:ext cx="2133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7239000" y="3581400"/>
            <a:ext cx="15240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362200" y="16002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133600"/>
            <a:ext cx="1114425" cy="2381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447800"/>
            <a:ext cx="1600200" cy="27622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2667000"/>
            <a:ext cx="1047750" cy="2571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1676400"/>
            <a:ext cx="1162050" cy="2762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4343400"/>
            <a:ext cx="1152525" cy="3333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3048000"/>
            <a:ext cx="1028700" cy="2667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8728-06B1-4FC5-83FD-A9D55D4DEC0E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Top view of the Force table</a:t>
            </a:r>
          </a:p>
        </p:txBody>
      </p:sp>
      <p:pic>
        <p:nvPicPr>
          <p:cNvPr id="5" name="Content Placeholder 4" descr="صورة01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219325"/>
            <a:ext cx="4038600" cy="302895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 descr="صورة012.jpg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lum bright="20000"/>
          </a:blip>
          <a:stretch>
            <a:fillRect/>
          </a:stretch>
        </p:blipFill>
        <p:spPr>
          <a:xfrm>
            <a:off x="4648200" y="2219325"/>
            <a:ext cx="4038600" cy="3028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rot="10800000">
            <a:off x="6248400" y="198120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4724400" y="3429000"/>
            <a:ext cx="3352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447800"/>
            <a:ext cx="2009775" cy="4286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1257300" y="21717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1295400"/>
            <a:ext cx="2353235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5FA8-9FBE-410E-A4C6-2B14960AC8A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Example: </a:t>
            </a:r>
            <a:r>
              <a:rPr lang="en-US" sz="2800" dirty="0">
                <a:solidFill>
                  <a:srgbClr val="00B050"/>
                </a:solidFill>
              </a:rPr>
              <a:t>Find the equilibrant for the following forces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F</a:t>
            </a:r>
            <a:r>
              <a:rPr lang="en-US" sz="2800" b="1" baseline="-25000" dirty="0">
                <a:solidFill>
                  <a:srgbClr val="7030A0"/>
                </a:solidFill>
              </a:rPr>
              <a:t>1</a:t>
            </a:r>
            <a:r>
              <a:rPr lang="en-US" sz="2800" b="1" dirty="0">
                <a:solidFill>
                  <a:srgbClr val="7030A0"/>
                </a:solidFill>
              </a:rPr>
              <a:t> = 162 g , θ</a:t>
            </a:r>
            <a:r>
              <a:rPr lang="en-US" sz="2800" b="1" baseline="-25000" dirty="0">
                <a:solidFill>
                  <a:srgbClr val="7030A0"/>
                </a:solidFill>
              </a:rPr>
              <a:t>1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7030A0"/>
                </a:solidFill>
              </a:rPr>
              <a:t>30</a:t>
            </a:r>
            <a:r>
              <a:rPr lang="en-US" sz="2800" b="1" baseline="30000" dirty="0">
                <a:solidFill>
                  <a:srgbClr val="7030A0"/>
                </a:solidFill>
              </a:rPr>
              <a:t>̊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F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r>
              <a:rPr lang="en-US" sz="2800" b="1" dirty="0">
                <a:solidFill>
                  <a:srgbClr val="00B0F0"/>
                </a:solidFill>
              </a:rPr>
              <a:t> = 212 g , θ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r>
              <a:rPr lang="en-US" sz="2800" b="1" dirty="0">
                <a:solidFill>
                  <a:srgbClr val="00B0F0"/>
                </a:solidFill>
              </a:rPr>
              <a:t> = 120</a:t>
            </a:r>
            <a:r>
              <a:rPr lang="en-US" sz="2800" b="1" baseline="30000" dirty="0">
                <a:solidFill>
                  <a:srgbClr val="00B0F0"/>
                </a:solidFill>
              </a:rPr>
              <a:t>̊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6"/>
                </a:solidFill>
              </a:rPr>
              <a:t>F</a:t>
            </a:r>
            <a:r>
              <a:rPr lang="en-US" sz="2800" b="1" baseline="-25000" dirty="0">
                <a:solidFill>
                  <a:schemeClr val="accent6"/>
                </a:solidFill>
              </a:rPr>
              <a:t>3</a:t>
            </a:r>
            <a:r>
              <a:rPr lang="en-US" sz="2800" b="1" dirty="0">
                <a:solidFill>
                  <a:schemeClr val="accent6"/>
                </a:solidFill>
              </a:rPr>
              <a:t> = 312g , θ</a:t>
            </a:r>
            <a:r>
              <a:rPr lang="en-US" sz="2800" b="1" baseline="-25000" dirty="0">
                <a:solidFill>
                  <a:schemeClr val="accent6"/>
                </a:solidFill>
              </a:rPr>
              <a:t>3</a:t>
            </a:r>
            <a:r>
              <a:rPr lang="en-US" sz="2800" b="1" dirty="0">
                <a:solidFill>
                  <a:schemeClr val="accent6"/>
                </a:solidFill>
              </a:rPr>
              <a:t> = 210</a:t>
            </a:r>
            <a:r>
              <a:rPr lang="en-US" sz="2800" b="1" baseline="30000" dirty="0">
                <a:solidFill>
                  <a:schemeClr val="accent6"/>
                </a:solidFill>
              </a:rPr>
              <a:t>̊ 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br>
              <a:rPr lang="en-US" sz="2800" b="1" dirty="0">
                <a:solidFill>
                  <a:schemeClr val="accent6"/>
                </a:solidFill>
              </a:rPr>
            </a:br>
            <a:endParaRPr lang="en-US" sz="2800" dirty="0"/>
          </a:p>
        </p:txBody>
      </p:sp>
      <p:pic>
        <p:nvPicPr>
          <p:cNvPr id="5" name="Content Placeholder 4" descr="صورة008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272506"/>
            <a:ext cx="4038600" cy="302895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 descr="صورة010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2272506"/>
            <a:ext cx="4038600" cy="30289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3467100" y="31623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14600" y="24384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71500" y="36957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15200" y="4343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14600"/>
            <a:ext cx="390525" cy="4191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905000"/>
            <a:ext cx="381000" cy="400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4495800"/>
            <a:ext cx="400050" cy="4095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29600" y="4191000"/>
            <a:ext cx="371475" cy="3905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Elbow Connector 19"/>
          <p:cNvCxnSpPr/>
          <p:nvPr/>
        </p:nvCxnSpPr>
        <p:spPr>
          <a:xfrm rot="16200000" flipV="1">
            <a:off x="1485900" y="2857500"/>
            <a:ext cx="9144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2438400"/>
            <a:ext cx="1447800" cy="29527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0B14-887B-494C-B75A-9E324FFF117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صورة01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362200"/>
            <a:ext cx="4038600" cy="3028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Content Placeholder 15" descr="صورة013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2348706"/>
            <a:ext cx="4038600" cy="302895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71500" y="34671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95600" y="27432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838200" y="50292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162300" y="42291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1409700" y="2628900"/>
            <a:ext cx="11430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48600" y="4572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096000" y="4800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4953000" y="3962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0400" y="4038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86000"/>
            <a:ext cx="1447800" cy="2952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876800"/>
            <a:ext cx="352425" cy="4191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953000"/>
            <a:ext cx="390525" cy="381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2590800"/>
            <a:ext cx="390525" cy="4381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4191000"/>
            <a:ext cx="400050" cy="4095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4419600"/>
            <a:ext cx="400050" cy="4095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4800600"/>
            <a:ext cx="352425" cy="4191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58200" y="4572000"/>
            <a:ext cx="390525" cy="381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1" y="3886201"/>
            <a:ext cx="3048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Elbow Connector 37"/>
          <p:cNvCxnSpPr/>
          <p:nvPr/>
        </p:nvCxnSpPr>
        <p:spPr>
          <a:xfrm rot="16200000" flipV="1">
            <a:off x="1752600" y="2743200"/>
            <a:ext cx="1447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1752600"/>
            <a:ext cx="1962150" cy="39052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1C64-D334-410E-B614-6A1A9BBC1A55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71A6-2824-4743-BBE0-AACAE0013C0A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889</Words>
  <Application>Microsoft Office PowerPoint</Application>
  <PresentationFormat>On-screen Show (4:3)</PresentationFormat>
  <Paragraphs>290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Exp.no. 4  Static equilibrium  Composition of concurrent forces</vt:lpstr>
      <vt:lpstr>PowerPoint Presentation</vt:lpstr>
      <vt:lpstr>PowerPoint Presentation</vt:lpstr>
      <vt:lpstr>Directions of the Applied Forces </vt:lpstr>
      <vt:lpstr>Experimental Method </vt:lpstr>
      <vt:lpstr>Top view of the Force table</vt:lpstr>
      <vt:lpstr>Example: Find the equilibrant for the following forces   F1 = 162 g , θ1 = 30̊, F2 = 212 g , θ2 = 120̊ , F3 = 312g , θ3 = 210̊   </vt:lpstr>
      <vt:lpstr>PowerPoint Presentation</vt:lpstr>
      <vt:lpstr>Using the electronic balance to determine the magnitude of the equilibrant force  ( E )</vt:lpstr>
      <vt:lpstr>Analytical Or Components ( Theoretical ) Method </vt:lpstr>
      <vt:lpstr>Geometrical or Graphical Method</vt:lpstr>
      <vt:lpstr>3. Data : </vt:lpstr>
      <vt:lpstr>3. Data : </vt:lpstr>
      <vt:lpstr>b. Calculate the resultant R for each case in the above table by using components  method. Write       your results in the table.</vt:lpstr>
      <vt:lpstr>PowerPoint Presentation</vt:lpstr>
      <vt:lpstr>C. Find the result ant force (R) for problem no.1 only using the graphical method.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28</cp:revision>
  <dcterms:created xsi:type="dcterms:W3CDTF">2010-08-30T06:39:11Z</dcterms:created>
  <dcterms:modified xsi:type="dcterms:W3CDTF">2021-10-05T09:16:28Z</dcterms:modified>
</cp:coreProperties>
</file>