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38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D52B-4BCD-40B7-9742-500685DC888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768F-C352-4241-B76E-EDCA6059D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2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B7221-668F-4AA3-BFB5-8D064EC3E3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C3DA-D2AD-4E62-8B3C-423DD06D26E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BBE7-D684-4789-8685-1DF56103E2B4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E79-EF9B-4D63-BBA1-C8758601B46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104E-CE43-4F3E-A27E-D6BFFE3BED7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793-B4DF-49C2-97A7-F94D25C2884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FE7B-0944-4B88-BB66-379A869C34D5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D9-19C5-4D2E-B9D1-2522B7152E92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EDF8-F51C-4204-95C5-BDF2C0B04C1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78A-537D-44E5-A4F3-5BDB8899EA47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9EF-F302-4091-A51A-2E08310AC848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14B0-6BED-4F1C-9FA9-8F10CD54569B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927-18AC-47BB-AE81-6F062FC7619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( 20147 )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Newton’s Second Law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Acceleration Due to Gravity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F363-3045-45DD-A409-506A15E223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B050"/>
                </a:solidFill>
              </a:rPr>
              <a:t>Exp.no.5  </a:t>
            </a:r>
            <a:r>
              <a:rPr lang="en-US" sz="3200" b="1" dirty="0">
                <a:solidFill>
                  <a:srgbClr val="FF0000"/>
                </a:solidFill>
              </a:rPr>
              <a:t>Newton’s Second Law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Acceleration Due to Gravity </a:t>
            </a:r>
            <a:r>
              <a:rPr lang="en-US" sz="3200" b="1" dirty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2388" indent="-52388">
              <a:buNone/>
            </a:pP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Newton’s second law takes the form </a:t>
            </a:r>
          </a:p>
          <a:p>
            <a:pPr marL="52388" indent="-52388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                                                               </a:t>
            </a:r>
          </a:p>
          <a:p>
            <a:pPr marL="52388" indent="-52388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52388" indent="-52388">
              <a:buNone/>
            </a:pPr>
            <a:r>
              <a:rPr lang="en-US" sz="2400" b="1" dirty="0">
                <a:solidFill>
                  <a:srgbClr val="0070C0"/>
                </a:solidFill>
              </a:rPr>
              <a:t>  </a:t>
            </a:r>
          </a:p>
          <a:p>
            <a:pPr marL="2122488" indent="-2122488">
              <a:buNone/>
            </a:pPr>
            <a:r>
              <a:rPr lang="en-US" sz="2400" b="1" dirty="0">
                <a:solidFill>
                  <a:srgbClr val="0070C0"/>
                </a:solidFill>
              </a:rPr>
              <a:t> Where                 is the resultant force acting on an object and         cause its motion.</a:t>
            </a:r>
          </a:p>
          <a:p>
            <a:pPr marL="52388" indent="-52388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                  </a:t>
            </a:r>
            <a:r>
              <a:rPr lang="en-US" sz="2400" b="1" dirty="0">
                <a:solidFill>
                  <a:srgbClr val="0070C0"/>
                </a:solidFill>
              </a:rPr>
              <a:t>is the mass of the object.</a:t>
            </a:r>
          </a:p>
          <a:p>
            <a:pPr marL="52388" indent="-52388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                        is the acceleration of the object.</a:t>
            </a:r>
          </a:p>
          <a:p>
            <a:pPr marL="52388" indent="-52388">
              <a:buNone/>
            </a:pPr>
            <a:r>
              <a:rPr lang="en-US" sz="2400" b="1" dirty="0">
                <a:solidFill>
                  <a:srgbClr val="C00000"/>
                </a:solidFill>
              </a:rPr>
              <a:t>We shall use this law to determine the acceleration of gravity </a:t>
            </a:r>
          </a:p>
          <a:p>
            <a:pPr marL="52388" indent="-52388">
              <a:buNone/>
            </a:pPr>
            <a:r>
              <a:rPr lang="en-US" sz="2400" b="1" dirty="0">
                <a:solidFill>
                  <a:srgbClr val="C00000"/>
                </a:solidFill>
              </a:rPr>
              <a:t>by studying the freely  motion of an object  on a frictionless </a:t>
            </a:r>
          </a:p>
          <a:p>
            <a:pPr marL="52388" indent="-52388">
              <a:buNone/>
            </a:pPr>
            <a:r>
              <a:rPr lang="en-US" sz="2400" b="1" dirty="0">
                <a:solidFill>
                  <a:srgbClr val="C00000"/>
                </a:solidFill>
              </a:rPr>
              <a:t>incline surface.</a:t>
            </a:r>
          </a:p>
          <a:p>
            <a:pPr marL="52388" indent="-52388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52388" indent="-52388">
              <a:buNone/>
            </a:pPr>
            <a:endParaRPr 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590800"/>
            <a:ext cx="2019300" cy="7905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352800"/>
            <a:ext cx="762000" cy="6096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038600"/>
            <a:ext cx="457200" cy="533400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495800"/>
            <a:ext cx="381000" cy="340179"/>
          </a:xfrm>
          <a:prstGeom prst="rect">
            <a:avLst/>
          </a:prstGeom>
          <a:noFill/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8618-0883-408A-83F4-1633E1EB5D4D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Motion of an object on an incline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876800" cy="52578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According to Newton’s second law,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the force caused the motion of the object is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        </a:t>
            </a:r>
            <a:r>
              <a:rPr lang="en-US" sz="2400" b="1" i="1" dirty="0">
                <a:solidFill>
                  <a:srgbClr val="FF0000"/>
                </a:solidFill>
              </a:rPr>
              <a:t>m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</a:t>
            </a:r>
            <a:r>
              <a:rPr lang="el-GR" sz="2400" b="1" dirty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We can write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       </a:t>
            </a:r>
            <a:r>
              <a:rPr lang="en-US" sz="2400" b="1" i="1" dirty="0">
                <a:solidFill>
                  <a:srgbClr val="FF0000"/>
                </a:solidFill>
              </a:rPr>
              <a:t>m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</a:t>
            </a:r>
            <a:r>
              <a:rPr lang="el-GR" sz="2400" b="1" dirty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m </a:t>
            </a:r>
            <a:r>
              <a:rPr lang="en-US" sz="2400" b="1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or           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</a:t>
            </a:r>
            <a:r>
              <a:rPr lang="el-GR" sz="2400" b="1" dirty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en-US" sz="2400" b="1" dirty="0">
                <a:solidFill>
                  <a:srgbClr val="00B050"/>
                </a:solidFill>
              </a:rPr>
              <a:t>  = </a:t>
            </a:r>
            <a:r>
              <a:rPr lang="en-US" sz="2400" b="1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From which we determine the acceleration due to gravity as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257800"/>
            <a:ext cx="2409825" cy="9525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268584"/>
            <a:ext cx="3200400" cy="280819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905000" cy="244475"/>
          </a:xfrm>
        </p:spPr>
        <p:txBody>
          <a:bodyPr/>
          <a:lstStyle/>
          <a:p>
            <a:fld id="{F6AEB676-D58E-4D58-925A-61CBFB215A98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Placeholder 4" descr="plane.bmp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lum bright="10000"/>
          </a:blip>
          <a:srcRect t="471" b="471"/>
          <a:stretch>
            <a:fillRect/>
          </a:stretch>
        </p:blipFill>
        <p:spPr>
          <a:xfrm>
            <a:off x="457200" y="381000"/>
            <a:ext cx="83058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572000"/>
            <a:ext cx="8305800" cy="1676400"/>
          </a:xfr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   </a:t>
            </a:r>
            <a:r>
              <a:rPr lang="en-US" sz="2800" dirty="0"/>
              <a:t> </a:t>
            </a:r>
            <a:r>
              <a:rPr lang="en-US" sz="2800" b="1" dirty="0"/>
              <a:t>we have                        , but     = </a:t>
            </a:r>
            <a:r>
              <a:rPr lang="en-US" sz="2800" b="1" dirty="0">
                <a:solidFill>
                  <a:srgbClr val="C00000"/>
                </a:solidFill>
              </a:rPr>
              <a:t>y </a:t>
            </a:r>
            <a:r>
              <a:rPr lang="en-US" sz="2800" b="1" dirty="0"/>
              <a:t>- </a:t>
            </a:r>
            <a:r>
              <a:rPr lang="en-US" sz="2800" b="1" dirty="0">
                <a:solidFill>
                  <a:srgbClr val="00B050"/>
                </a:solidFill>
              </a:rPr>
              <a:t>x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  </a:t>
            </a:r>
            <a:r>
              <a:rPr lang="en-US" sz="2800" b="1" dirty="0"/>
              <a:t>Therefore   </a:t>
            </a:r>
            <a:r>
              <a:rPr lang="en-US" sz="2800" dirty="0"/>
              <a:t>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104900" y="2552700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972300" y="27813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52600" y="1600200"/>
            <a:ext cx="5486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600200" y="2590800"/>
            <a:ext cx="5562600" cy="15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flipH="1">
            <a:off x="5638800" y="2438400"/>
            <a:ext cx="304800" cy="152400"/>
          </a:xfrm>
          <a:prstGeom prst="arc">
            <a:avLst>
              <a:gd name="adj1" fmla="val 14713477"/>
              <a:gd name="adj2" fmla="val 8171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258094" y="2247900"/>
            <a:ext cx="6850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667000"/>
            <a:ext cx="304800" cy="2381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133600"/>
            <a:ext cx="247650" cy="3143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2667000"/>
            <a:ext cx="295275" cy="247650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1600200"/>
            <a:ext cx="409575" cy="32385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2362201"/>
            <a:ext cx="152400" cy="1870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648200"/>
            <a:ext cx="1581150" cy="6096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4648200"/>
            <a:ext cx="228600" cy="476250"/>
          </a:xfrm>
          <a:prstGeom prst="rect">
            <a:avLst/>
          </a:prstGeom>
          <a:noFill/>
        </p:spPr>
      </p:pic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486400"/>
            <a:ext cx="2200275" cy="800100"/>
          </a:xfrm>
          <a:prstGeom prst="rect">
            <a:avLst/>
          </a:prstGeom>
          <a:noFill/>
        </p:spPr>
      </p:pic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0" y="533400"/>
            <a:ext cx="3867150" cy="438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8F75-20A9-4BE5-BF3F-75D9B1641B46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91000"/>
            <a:ext cx="5486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5" name="Picture Placeholder 4" descr="plane.bmp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2304" b="12304"/>
          <a:stretch>
            <a:fillRect/>
          </a:stretch>
        </p:blipFill>
        <p:spPr>
          <a:xfrm>
            <a:off x="457200" y="1371600"/>
            <a:ext cx="80772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267200"/>
            <a:ext cx="8077200" cy="23622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00B050"/>
                </a:solidFill>
                <a:ea typeface="Calibri"/>
                <a:cs typeface="Arial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152400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a typeface="Calibri"/>
                <a:cs typeface="Arial"/>
              </a:rPr>
              <a:t>P</a:t>
            </a:r>
            <a:r>
              <a:rPr lang="en-US" b="1" baseline="-25000" dirty="0">
                <a:solidFill>
                  <a:srgbClr val="00B050"/>
                </a:solidFill>
                <a:ea typeface="Calibri"/>
                <a:cs typeface="Arial"/>
              </a:rPr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15240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a typeface="Calibri"/>
                <a:cs typeface="Arial"/>
              </a:rPr>
              <a:t>P</a:t>
            </a:r>
            <a:r>
              <a:rPr lang="en-US" b="1" baseline="-25000" dirty="0">
                <a:solidFill>
                  <a:srgbClr val="00B0F0"/>
                </a:solidFill>
                <a:ea typeface="Calibri"/>
                <a:cs typeface="Arial"/>
              </a:rPr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15240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1981200"/>
            <a:ext cx="1371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2209800"/>
            <a:ext cx="6858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28800" y="19812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362200"/>
            <a:ext cx="609600" cy="15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1828800"/>
            <a:ext cx="581025" cy="20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1828800" y="1676401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</a:t>
            </a:r>
            <a:r>
              <a:rPr lang="en-US" b="1" baseline="-25000" dirty="0"/>
              <a:t>0</a:t>
            </a: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04800"/>
            <a:ext cx="3829050" cy="4000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105400"/>
            <a:ext cx="2438400" cy="762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410200" y="6019800"/>
            <a:ext cx="91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=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228600" y="6553201"/>
            <a:ext cx="2057400" cy="304800"/>
          </a:xfrm>
        </p:spPr>
        <p:txBody>
          <a:bodyPr/>
          <a:lstStyle/>
          <a:p>
            <a:fld id="{8611C093-5126-4F2B-B4CC-6923C490F504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1219200" cy="320675"/>
          </a:xfrm>
        </p:spPr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5943599"/>
            <a:ext cx="819150" cy="6858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5105400"/>
            <a:ext cx="472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According to the laws of motions 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+ 1/2  a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14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……………………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..( 1 )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+ 1/2  a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1400" b="1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4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……………………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..( 2 )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Solving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eqs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1 and 2, we get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How to operate the electronic timer for the first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810000" cy="510540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1. Turn the power switch on.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2. Press                   +                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3. Press                   many times.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4. Connect the photo cells in the right order.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514600"/>
            <a:ext cx="958850" cy="88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514600"/>
            <a:ext cx="9144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810000"/>
            <a:ext cx="990600" cy="962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5715000"/>
            <a:ext cx="16764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1066800"/>
            <a:ext cx="3429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2514600"/>
            <a:ext cx="3429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4191000"/>
            <a:ext cx="3568700" cy="161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5791200"/>
            <a:ext cx="36576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Straight Arrow Connector 24"/>
          <p:cNvCxnSpPr/>
          <p:nvPr/>
        </p:nvCxnSpPr>
        <p:spPr>
          <a:xfrm rot="10800000" flipV="1">
            <a:off x="8153400" y="2133600"/>
            <a:ext cx="609600" cy="762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7772400" y="2667000"/>
            <a:ext cx="838200" cy="304800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7696200" y="3200400"/>
            <a:ext cx="914400" cy="381000"/>
          </a:xfrm>
          <a:prstGeom prst="straightConnector1">
            <a:avLst/>
          </a:prstGeom>
          <a:ln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8077200" y="4267200"/>
            <a:ext cx="685800" cy="381000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6248400" y="5715000"/>
            <a:ext cx="2590800" cy="381000"/>
          </a:xfrm>
          <a:prstGeom prst="straightConnector1">
            <a:avLst/>
          </a:prstGeom>
          <a:ln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676400" cy="381000"/>
          </a:xfrm>
        </p:spPr>
        <p:txBody>
          <a:bodyPr/>
          <a:lstStyle/>
          <a:p>
            <a:fld id="{2CF9E53F-FE8E-424A-8B53-D2E9306F8AA2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1828800" cy="501650"/>
          </a:xfrm>
        </p:spPr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How to take readings by the electronic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91000" cy="548640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Press                    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457200" indent="-45720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457200" indent="-457200">
              <a:buNone/>
            </a:pPr>
            <a:r>
              <a:rPr lang="en-US" sz="2400" b="1" dirty="0">
                <a:solidFill>
                  <a:schemeClr val="tx2"/>
                </a:solidFill>
              </a:rPr>
              <a:t>2. To find t</a:t>
            </a:r>
            <a:r>
              <a:rPr lang="en-US" sz="1600" b="1" dirty="0">
                <a:solidFill>
                  <a:schemeClr val="tx2"/>
                </a:solidFill>
              </a:rPr>
              <a:t>1 </a:t>
            </a:r>
            <a:r>
              <a:rPr lang="en-US" sz="2400" b="1" dirty="0">
                <a:solidFill>
                  <a:schemeClr val="tx2"/>
                </a:solidFill>
              </a:rPr>
              <a:t> , press                             </a:t>
            </a:r>
          </a:p>
          <a:p>
            <a:pPr marL="457200" indent="-45720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457200" indent="-457200"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457200" indent="-457200">
              <a:buNone/>
            </a:pPr>
            <a:r>
              <a:rPr lang="en-US" sz="2400" b="1" dirty="0">
                <a:solidFill>
                  <a:srgbClr val="00B050"/>
                </a:solidFill>
              </a:rPr>
              <a:t>3. To find t</a:t>
            </a:r>
            <a:r>
              <a:rPr lang="en-US" sz="1600" b="1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, press                            </a:t>
            </a: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457200" indent="-457200">
              <a:buNone/>
            </a:pPr>
            <a:r>
              <a:rPr lang="en-US" sz="2400" b="1" dirty="0">
                <a:solidFill>
                  <a:srgbClr val="7030A0"/>
                </a:solidFill>
              </a:rPr>
              <a:t>4. To start new reading, press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         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066800"/>
            <a:ext cx="1035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438400"/>
            <a:ext cx="1600200" cy="7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657600"/>
            <a:ext cx="1627909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5486401"/>
            <a:ext cx="914400" cy="84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990600"/>
            <a:ext cx="2971800" cy="124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24400" y="3581400"/>
            <a:ext cx="3200400" cy="147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24400" y="2209800"/>
            <a:ext cx="3020786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5029200"/>
            <a:ext cx="3181350" cy="1502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/>
          <p:cNvCxnSpPr>
            <a:endCxn id="23560" idx="3"/>
          </p:cNvCxnSpPr>
          <p:nvPr/>
        </p:nvCxnSpPr>
        <p:spPr>
          <a:xfrm rot="10800000" flipV="1">
            <a:off x="7696200" y="1295399"/>
            <a:ext cx="685800" cy="319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7086600" y="2667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7315200" y="3124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7543800" y="4419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7239000" y="38100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1201400" y="5181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981200" cy="381000"/>
          </a:xfrm>
        </p:spPr>
        <p:txBody>
          <a:bodyPr/>
          <a:lstStyle/>
          <a:p>
            <a:fld id="{6A474A3C-F884-4D88-B727-B1EBB17913B4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5105400"/>
            <a:ext cx="3171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Straight Arrow Connector 34"/>
          <p:cNvCxnSpPr/>
          <p:nvPr/>
        </p:nvCxnSpPr>
        <p:spPr>
          <a:xfrm rot="10800000" flipV="1">
            <a:off x="7543800" y="5791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  Results: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A)  Complete the following table 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9550"/>
            <a:ext cx="8534400" cy="4876800"/>
          </a:xfrm>
        </p:spPr>
        <p:txBody>
          <a:bodyPr>
            <a:normAutofit/>
          </a:bodyPr>
          <a:lstStyle/>
          <a:p>
            <a:pPr marL="60325" indent="-60325">
              <a:buNone/>
            </a:pPr>
            <a:r>
              <a:rPr lang="en-US" sz="2800" dirty="0"/>
              <a:t>      </a:t>
            </a:r>
            <a:r>
              <a:rPr lang="en-US" sz="2800" b="1" dirty="0">
                <a:solidFill>
                  <a:srgbClr val="0070C0"/>
                </a:solidFill>
              </a:rPr>
              <a:t>d = ……… cm , </a:t>
            </a:r>
            <a:r>
              <a:rPr lang="en-US" sz="2800" b="1" dirty="0">
                <a:solidFill>
                  <a:srgbClr val="C00000"/>
                </a:solidFill>
              </a:rPr>
              <a:t>y = …….. cm , </a:t>
            </a:r>
            <a:r>
              <a:rPr lang="en-US" sz="2800" b="1" dirty="0">
                <a:solidFill>
                  <a:srgbClr val="00B050"/>
                </a:solidFill>
              </a:rPr>
              <a:t>x = ……… cm 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 = ……. cm 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19007"/>
              </p:ext>
            </p:extLst>
          </p:nvPr>
        </p:nvGraphicFramePr>
        <p:xfrm>
          <a:off x="838200" y="2264229"/>
          <a:ext cx="7620000" cy="317645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1600" dirty="0"/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1600" dirty="0"/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1600" dirty="0"/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1600" dirty="0"/>
                        <a:t>1</a:t>
                      </a:r>
                    </a:p>
                    <a:p>
                      <a:pPr algn="ctr"/>
                      <a:r>
                        <a:rPr lang="en-US" sz="1100" dirty="0"/>
                        <a:t>cm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1600" dirty="0"/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cm</a:t>
                      </a:r>
                    </a:p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r>
                        <a:rPr lang="en-US" sz="1600" dirty="0"/>
                        <a:t>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Sec.</a:t>
                      </a:r>
                    </a:p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r>
                        <a:rPr lang="en-US" sz="1600" dirty="0"/>
                        <a:t>2</a:t>
                      </a:r>
                    </a:p>
                    <a:p>
                      <a:pPr algn="ctr"/>
                      <a:r>
                        <a:rPr lang="en-US" sz="1100" dirty="0"/>
                        <a:t>Sec.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  <a:p>
                      <a:pPr algn="ctr"/>
                      <a:r>
                        <a:rPr lang="en-US" sz="1100" kern="1200" dirty="0"/>
                        <a:t>cm/s</a:t>
                      </a:r>
                      <a:r>
                        <a:rPr lang="en-US" sz="1100" kern="1200" baseline="30000" dirty="0"/>
                        <a:t>2</a:t>
                      </a:r>
                      <a:r>
                        <a:rPr lang="en-US" sz="1100" dirty="0"/>
                        <a:t>  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  <a:p>
                      <a:pPr algn="ctr"/>
                      <a:r>
                        <a:rPr lang="en-US" sz="1100" kern="1200" dirty="0"/>
                        <a:t>cm/s</a:t>
                      </a:r>
                      <a:r>
                        <a:rPr lang="en-US" sz="1100" kern="1200" baseline="30000" dirty="0"/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  <a:endParaRPr lang="en-US" sz="24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</a:t>
                      </a:r>
                      <a:endParaRPr lang="en-US" sz="24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125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 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100</a:t>
                      </a:r>
                      <a:endParaRPr lang="en-US" sz="24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130 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7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l"/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                                                                                                                          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Average  g</a:t>
                      </a:r>
                      <a:r>
                        <a:rPr lang="en-US" sz="1400" dirty="0"/>
                        <a:t> 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92A7-47C7-4531-8455-625D67BA16A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7B31-9216-41D7-9425-CC6CF5249185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685800" y="-45718"/>
            <a:ext cx="77724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305800" cy="601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b="1" dirty="0"/>
              <a:t>    </a:t>
            </a:r>
            <a:r>
              <a:rPr lang="en-US" sz="1800" b="1" dirty="0">
                <a:solidFill>
                  <a:srgbClr val="0070C0"/>
                </a:solidFill>
              </a:rPr>
              <a:t>B.</a:t>
            </a:r>
            <a:r>
              <a:rPr lang="en-US" sz="1800" b="1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Calculate the acceleration </a:t>
            </a:r>
            <a:r>
              <a:rPr lang="en-US" sz="1800" b="1" dirty="0">
                <a:solidFill>
                  <a:srgbClr val="00B050"/>
                </a:solidFill>
              </a:rPr>
              <a:t>a </a:t>
            </a:r>
            <a:r>
              <a:rPr lang="en-US" sz="1800" dirty="0">
                <a:solidFill>
                  <a:srgbClr val="00B050"/>
                </a:solidFill>
              </a:rPr>
              <a:t>of the trolley using the relation                         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        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 and the  acceleration due to gravity </a:t>
            </a:r>
            <a:r>
              <a:rPr lang="en-US" sz="1800" b="1" dirty="0">
                <a:solidFill>
                  <a:srgbClr val="00B050"/>
                </a:solidFill>
              </a:rPr>
              <a:t>g </a:t>
            </a:r>
            <a:r>
              <a:rPr lang="en-US" sz="1800" dirty="0">
                <a:solidFill>
                  <a:srgbClr val="00B050"/>
                </a:solidFill>
              </a:rPr>
              <a:t>using the relation  </a:t>
            </a:r>
            <a:r>
              <a:rPr lang="en-US" sz="1800" b="1" dirty="0">
                <a:solidFill>
                  <a:srgbClr val="00B050"/>
                </a:solidFill>
              </a:rPr>
              <a:t>              </a:t>
            </a:r>
            <a:r>
              <a:rPr lang="en-US" sz="1800" dirty="0">
                <a:solidFill>
                  <a:srgbClr val="00B050"/>
                </a:solidFill>
              </a:rPr>
              <a:t>      in each case, write 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your results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the above table.</a:t>
            </a:r>
          </a:p>
          <a:p>
            <a:pPr algn="l"/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      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Case 1: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800" b="1" dirty="0"/>
              <a:t>________________________________________________ ________________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________________________________________________________________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________________________________________________________________</a:t>
            </a:r>
          </a:p>
          <a:p>
            <a:pPr algn="l"/>
            <a:r>
              <a:rPr lang="en-US" sz="1800" dirty="0"/>
              <a:t>        </a:t>
            </a:r>
          </a:p>
          <a:p>
            <a:pPr algn="l"/>
            <a:r>
              <a:rPr lang="en-US" sz="1800" dirty="0"/>
              <a:t>           </a:t>
            </a:r>
            <a:r>
              <a:rPr lang="en-US" sz="1800" b="1" dirty="0">
                <a:solidFill>
                  <a:srgbClr val="FF0000"/>
                </a:solidFill>
              </a:rPr>
              <a:t>Case 2.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/>
              <a:t>     </a:t>
            </a:r>
          </a:p>
          <a:p>
            <a:r>
              <a:rPr lang="en-US" sz="1800" dirty="0"/>
              <a:t>     ________________________________________________________________</a:t>
            </a:r>
          </a:p>
          <a:p>
            <a:pPr algn="l"/>
            <a:r>
              <a:rPr lang="en-US" sz="1800" dirty="0"/>
              <a:t>        </a:t>
            </a:r>
          </a:p>
          <a:p>
            <a:pPr algn="l"/>
            <a:r>
              <a:rPr lang="en-US" sz="1800" dirty="0"/>
              <a:t> </a:t>
            </a:r>
          </a:p>
          <a:p>
            <a:r>
              <a:rPr lang="en-US" sz="1800" dirty="0"/>
              <a:t>________________________________________________________________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________________________________________________________________</a:t>
            </a:r>
          </a:p>
          <a:p>
            <a:r>
              <a:rPr lang="en-US" sz="1800" b="1" dirty="0"/>
              <a:t> </a:t>
            </a:r>
            <a:endParaRPr lang="en-US" sz="1800" dirty="0"/>
          </a:p>
          <a:p>
            <a:pPr algn="l"/>
            <a:endParaRPr lang="en-US" sz="1800" dirty="0">
              <a:solidFill>
                <a:srgbClr val="00B050"/>
              </a:solidFill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C3DA-D2AD-4E62-8B3C-423DD06D26ED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152400"/>
            <a:ext cx="1362075" cy="4476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609600"/>
            <a:ext cx="571500" cy="40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453</Words>
  <Application>Microsoft Office PowerPoint</Application>
  <PresentationFormat>On-screen Show (4:3)</PresentationFormat>
  <Paragraphs>154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Exp.no.5  Newton’s Second Law              Acceleration Due to Gravity   </vt:lpstr>
      <vt:lpstr>Motion of an object on an incline surface</vt:lpstr>
      <vt:lpstr>PowerPoint Presentation</vt:lpstr>
      <vt:lpstr>b</vt:lpstr>
      <vt:lpstr>How to operate the electronic timer for the first time</vt:lpstr>
      <vt:lpstr>How to take readings by the electronic timer</vt:lpstr>
      <vt:lpstr>  Results:    A)  Complete the following table 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39</cp:revision>
  <dcterms:created xsi:type="dcterms:W3CDTF">2010-08-30T06:39:11Z</dcterms:created>
  <dcterms:modified xsi:type="dcterms:W3CDTF">2021-10-05T09:23:31Z</dcterms:modified>
</cp:coreProperties>
</file>