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5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D52B-4BCD-40B7-9742-500685DC888B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768F-C352-4241-B76E-EDCA6059D7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4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7221B-2353-49A7-B506-A98ED80F13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7221B-2353-49A7-B506-A98ED80F13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1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7221B-2353-49A7-B506-A98ED80F13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6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7221B-2353-49A7-B506-A98ED80F13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75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7221B-2353-49A7-B506-A98ED80F13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73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7221B-2353-49A7-B506-A98ED80F13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4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C3DA-D2AD-4E62-8B3C-423DD06D26ED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BBE7-D684-4789-8685-1DF56103E2B4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E79-EF9B-4D63-BBA1-C8758601B46D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104E-CE43-4F3E-A27E-D6BFFE3BED7C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793-B4DF-49C2-97A7-F94D25C2884A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FE7B-0944-4B88-BB66-379A869C34D5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D9-19C5-4D2E-B9D1-2522B7152E92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EDF8-F51C-4204-95C5-BDF2C0B04C1F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78A-537D-44E5-A4F3-5BDB8899EA47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9EF-F302-4091-A51A-2E08310AC848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14B0-6BED-4F1C-9FA9-8F10CD54569B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F927-18AC-47BB-AE81-6F062FC7619D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33400" y="457200"/>
            <a:ext cx="8229600" cy="5668963"/>
          </a:xfrm>
          <a:prstGeom prst="rect">
            <a:avLst/>
          </a:prstGeom>
          <a:ln w="25400" cap="flat" cmpd="sng" algn="ctr">
            <a:solidFill>
              <a:srgbClr val="FFFF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PHYSICS LAB.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( 20147)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Experiment No. 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Simple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Harmonic Motion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Single Spring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609600"/>
            <a:ext cx="1676634" cy="1628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F363-3045-45DD-A409-506A15E223A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Exp.no. 6 </a:t>
            </a:r>
            <a:r>
              <a:rPr lang="en-US" sz="2800" b="1" dirty="0">
                <a:solidFill>
                  <a:srgbClr val="002060"/>
                </a:solidFill>
              </a:rPr>
              <a:t> Simple Harmonic Motion</a:t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Single Spring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/>
            <a:r>
              <a:rPr lang="en-US" sz="2000" b="1" dirty="0">
                <a:solidFill>
                  <a:srgbClr val="C00000"/>
                </a:solidFill>
              </a:rPr>
              <a:t> L</a:t>
            </a:r>
            <a:r>
              <a:rPr lang="en-US" sz="1600" b="1" dirty="0">
                <a:solidFill>
                  <a:srgbClr val="C00000"/>
                </a:solidFill>
              </a:rPr>
              <a:t>0</a:t>
            </a:r>
            <a:r>
              <a:rPr lang="en-US" sz="2000" b="1" dirty="0">
                <a:solidFill>
                  <a:srgbClr val="C00000"/>
                </a:solidFill>
              </a:rPr>
              <a:t>  is the original length of the spring.</a:t>
            </a:r>
          </a:p>
          <a:p>
            <a:pPr marL="0" indent="0"/>
            <a:r>
              <a:rPr lang="en-US" sz="2000" b="1" dirty="0">
                <a:solidFill>
                  <a:srgbClr val="00B050"/>
                </a:solidFill>
              </a:rPr>
              <a:t> L  is the new length of the spring.</a:t>
            </a:r>
          </a:p>
          <a:p>
            <a:pPr marL="0" indent="0"/>
            <a:r>
              <a:rPr lang="en-US" sz="2000" b="1" dirty="0">
                <a:solidFill>
                  <a:srgbClr val="00B0F0"/>
                </a:solidFill>
              </a:rPr>
              <a:t> X is the elongation of the spring.</a:t>
            </a:r>
          </a:p>
          <a:p>
            <a:pPr marL="0" indent="0"/>
            <a:r>
              <a:rPr lang="en-US" sz="2000" b="1" dirty="0">
                <a:solidFill>
                  <a:srgbClr val="7030A0"/>
                </a:solidFill>
              </a:rPr>
              <a:t> F</a:t>
            </a:r>
            <a:r>
              <a:rPr lang="en-US" sz="1400" b="1" dirty="0">
                <a:solidFill>
                  <a:srgbClr val="7030A0"/>
                </a:solidFill>
              </a:rPr>
              <a:t>S</a:t>
            </a:r>
            <a:r>
              <a:rPr lang="en-US" sz="2000" b="1" dirty="0">
                <a:solidFill>
                  <a:srgbClr val="7030A0"/>
                </a:solidFill>
              </a:rPr>
              <a:t>   is the restoring force in the spring.</a:t>
            </a:r>
          </a:p>
          <a:p>
            <a:pPr marL="0" indent="0"/>
            <a:r>
              <a:rPr lang="en-US" sz="2000" b="1" dirty="0">
                <a:solidFill>
                  <a:srgbClr val="7030A0"/>
                </a:solidFill>
              </a:rPr>
              <a:t> F</a:t>
            </a:r>
            <a:r>
              <a:rPr lang="en-US" sz="1200" b="1" dirty="0">
                <a:solidFill>
                  <a:srgbClr val="7030A0"/>
                </a:solidFill>
              </a:rPr>
              <a:t>S</a:t>
            </a:r>
            <a:r>
              <a:rPr lang="en-US" sz="2000" b="1" dirty="0">
                <a:solidFill>
                  <a:srgbClr val="7030A0"/>
                </a:solidFill>
              </a:rPr>
              <a:t>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proportional to </a:t>
            </a:r>
            <a:r>
              <a:rPr lang="en-US" sz="2000" b="1" dirty="0">
                <a:solidFill>
                  <a:srgbClr val="00B0F0"/>
                </a:solidFill>
              </a:rPr>
              <a:t>X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we write it as          </a:t>
            </a:r>
            <a:r>
              <a:rPr lang="en-US" sz="2000" b="1" dirty="0">
                <a:solidFill>
                  <a:srgbClr val="7030A0"/>
                </a:solidFill>
              </a:rPr>
              <a:t>   F</a:t>
            </a:r>
            <a:r>
              <a:rPr lang="en-US" sz="1400" b="1" dirty="0">
                <a:solidFill>
                  <a:srgbClr val="7030A0"/>
                </a:solidFill>
              </a:rPr>
              <a:t>S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/>
              <a:t> </a:t>
            </a:r>
            <a:r>
              <a:rPr lang="el-GR" sz="2000" b="1" dirty="0"/>
              <a:t>α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rgbClr val="00B0F0"/>
                </a:solidFill>
              </a:rPr>
              <a:t>X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</a:p>
          <a:p>
            <a:pPr marL="0" inden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we can write it  as     </a:t>
            </a:r>
            <a:r>
              <a:rPr lang="en-US" sz="2000" b="1" dirty="0">
                <a:solidFill>
                  <a:srgbClr val="7030A0"/>
                </a:solidFill>
              </a:rPr>
              <a:t>F</a:t>
            </a:r>
            <a:r>
              <a:rPr lang="en-US" sz="1400" b="1" dirty="0">
                <a:solidFill>
                  <a:srgbClr val="7030A0"/>
                </a:solidFill>
              </a:rPr>
              <a:t>S</a:t>
            </a:r>
            <a:r>
              <a:rPr lang="en-US" sz="2000" b="1" dirty="0">
                <a:solidFill>
                  <a:srgbClr val="7030A0"/>
                </a:solidFill>
              </a:rPr>
              <a:t>    </a:t>
            </a:r>
            <a:r>
              <a:rPr lang="en-US" sz="2000" b="1" dirty="0"/>
              <a:t>= - </a:t>
            </a:r>
            <a:r>
              <a:rPr lang="en-US" sz="2000" b="1" dirty="0">
                <a:solidFill>
                  <a:srgbClr val="FF0000"/>
                </a:solidFill>
              </a:rPr>
              <a:t>k </a:t>
            </a:r>
            <a:r>
              <a:rPr lang="en-US" sz="2000" b="1" dirty="0">
                <a:solidFill>
                  <a:srgbClr val="00B0F0"/>
                </a:solidFill>
              </a:rPr>
              <a:t>X</a:t>
            </a:r>
          </a:p>
          <a:p>
            <a:pPr marL="0" indent="0"/>
            <a:r>
              <a:rPr lang="en-US" sz="2000" b="1" dirty="0"/>
              <a:t> The quantity </a:t>
            </a:r>
            <a:r>
              <a:rPr lang="en-US" sz="2000" b="1" dirty="0">
                <a:solidFill>
                  <a:srgbClr val="FF0000"/>
                </a:solidFill>
              </a:rPr>
              <a:t>k </a:t>
            </a:r>
            <a:r>
              <a:rPr lang="en-US" sz="2000" b="1" dirty="0"/>
              <a:t>is called “</a:t>
            </a:r>
            <a:r>
              <a:rPr lang="en-US" sz="2000" b="1" dirty="0">
                <a:solidFill>
                  <a:srgbClr val="FF0000"/>
                </a:solidFill>
              </a:rPr>
              <a:t> Force Constant </a:t>
            </a:r>
            <a:r>
              <a:rPr lang="en-US" sz="2000" b="1" dirty="0"/>
              <a:t>“ of the spring.</a:t>
            </a:r>
          </a:p>
          <a:p>
            <a:pPr marL="0" inden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 k </a:t>
            </a:r>
            <a:r>
              <a:rPr lang="en-US" sz="2000" b="1" dirty="0"/>
              <a:t> is measured by  </a:t>
            </a:r>
            <a:r>
              <a:rPr lang="en-US" sz="2000" b="1" dirty="0">
                <a:solidFill>
                  <a:srgbClr val="7030A0"/>
                </a:solidFill>
              </a:rPr>
              <a:t>N </a:t>
            </a:r>
            <a:r>
              <a:rPr lang="en-US" sz="2000" b="1" dirty="0"/>
              <a:t>/ </a:t>
            </a:r>
            <a:r>
              <a:rPr lang="en-US" sz="2000" b="1" dirty="0">
                <a:solidFill>
                  <a:srgbClr val="00B0F0"/>
                </a:solidFill>
              </a:rPr>
              <a:t>m 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</a:p>
          <a:p>
            <a:pPr marL="0" indent="0">
              <a:buNone/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Content Placeholder 8" descr="spring-1-1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4400" y="2313044"/>
            <a:ext cx="3962400" cy="3100275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F310-7A3B-4334-8CFA-EF7776CFE4E4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448-9281-41DB-9224-634B14096041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How to determine the force constant ( </a:t>
            </a:r>
            <a:r>
              <a:rPr lang="en-US" sz="2800" b="1" dirty="0">
                <a:solidFill>
                  <a:srgbClr val="FF0000"/>
                </a:solidFill>
              </a:rPr>
              <a:t>k </a:t>
            </a:r>
            <a:r>
              <a:rPr lang="en-US" sz="2800" b="1" dirty="0">
                <a:solidFill>
                  <a:srgbClr val="0070C0"/>
                </a:solidFill>
              </a:rPr>
              <a:t>) experimentally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648200" cy="4754563"/>
          </a:xfr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/>
            <a:r>
              <a:rPr lang="en-US" sz="2400" dirty="0"/>
              <a:t> </a:t>
            </a:r>
            <a:r>
              <a:rPr lang="en-US" sz="2400" b="1" u="sng" dirty="0"/>
              <a:t>The force constant </a:t>
            </a:r>
            <a:r>
              <a:rPr lang="en-US" sz="2400" b="1" u="sng" dirty="0">
                <a:solidFill>
                  <a:srgbClr val="FF0000"/>
                </a:solidFill>
              </a:rPr>
              <a:t>k </a:t>
            </a:r>
            <a:r>
              <a:rPr lang="en-US" sz="2400" b="1" u="sng" dirty="0"/>
              <a:t>depends on :  </a:t>
            </a:r>
            <a:r>
              <a:rPr lang="en-US" sz="2400" b="1" dirty="0">
                <a:solidFill>
                  <a:srgbClr val="00B050"/>
                </a:solidFill>
              </a:rPr>
              <a:t>The type of the material</a:t>
            </a:r>
            <a:r>
              <a:rPr lang="en-US" sz="2400" b="1" dirty="0"/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the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number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of turns of the spring,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the spacing between.</a:t>
            </a:r>
          </a:p>
          <a:p>
            <a:pPr marL="0" indent="0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k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can be found experimentally as follows: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</a:rPr>
              <a:t>As the mass </a:t>
            </a:r>
            <a:r>
              <a:rPr lang="en-US" sz="2400" b="1" dirty="0"/>
              <a:t>m</a:t>
            </a:r>
            <a:r>
              <a:rPr lang="en-US" sz="2400" b="1" dirty="0">
                <a:solidFill>
                  <a:srgbClr val="FFC000"/>
                </a:solidFill>
              </a:rPr>
              <a:t> in fig.( b ) is at equilibrium then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F</a:t>
            </a:r>
            <a:r>
              <a:rPr lang="en-US" sz="1600" b="1" dirty="0">
                <a:solidFill>
                  <a:srgbClr val="7030A0"/>
                </a:solidFill>
              </a:rPr>
              <a:t>S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US" sz="2400" b="1" dirty="0"/>
              <a:t>m</a:t>
            </a:r>
            <a:r>
              <a:rPr lang="en-US" sz="2400" b="1" dirty="0">
                <a:solidFill>
                  <a:srgbClr val="00B050"/>
                </a:solidFill>
              </a:rPr>
              <a:t>g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FFC000"/>
                </a:solidFill>
              </a:rPr>
              <a:t>but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F</a:t>
            </a:r>
            <a:r>
              <a:rPr lang="en-US" sz="1600" b="1" dirty="0">
                <a:solidFill>
                  <a:srgbClr val="7030A0"/>
                </a:solidFill>
              </a:rPr>
              <a:t>S 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= </a:t>
            </a:r>
            <a:r>
              <a:rPr lang="en-US" sz="2400" b="1" dirty="0">
                <a:solidFill>
                  <a:srgbClr val="FF0000"/>
                </a:solidFill>
              </a:rPr>
              <a:t>k </a:t>
            </a:r>
            <a:r>
              <a:rPr lang="en-US" sz="2400" b="1" dirty="0">
                <a:solidFill>
                  <a:srgbClr val="00B0F0"/>
                </a:solidFill>
              </a:rPr>
              <a:t>X</a:t>
            </a:r>
            <a:r>
              <a:rPr lang="en-US" sz="2400" b="1" dirty="0">
                <a:solidFill>
                  <a:srgbClr val="FFC000"/>
                </a:solidFill>
              </a:rPr>
              <a:t>, then we have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</a:rPr>
              <a:t>            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spring-2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2431864"/>
            <a:ext cx="3886200" cy="2634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5181600"/>
            <a:ext cx="1295400" cy="5715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500A-A672-4B36-B3DA-400B2FFA4D8B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448-9281-41DB-9224-634B14096041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191000" cy="5440363"/>
          </a:xfrm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</a:rPr>
              <a:t>If we take several readings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of </a:t>
            </a:r>
            <a:r>
              <a:rPr lang="en-US" sz="2400" b="1" dirty="0"/>
              <a:t>m</a:t>
            </a:r>
            <a:r>
              <a:rPr lang="en-US" sz="2400" b="1" dirty="0">
                <a:solidFill>
                  <a:srgbClr val="00B050"/>
                </a:solidFill>
              </a:rPr>
              <a:t> and the corresponding values of </a:t>
            </a:r>
            <a:r>
              <a:rPr lang="en-US" sz="2400" b="1" dirty="0">
                <a:solidFill>
                  <a:srgbClr val="00B0F0"/>
                </a:solidFill>
              </a:rPr>
              <a:t>X</a:t>
            </a:r>
            <a:r>
              <a:rPr lang="en-US" sz="2400" b="1" dirty="0">
                <a:solidFill>
                  <a:srgbClr val="00B050"/>
                </a:solidFill>
              </a:rPr>
              <a:t>, we can draw a graph as shown in the figure.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From the graph, 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slope </a:t>
            </a:r>
            <a:r>
              <a:rPr lang="en-US" sz="2400" dirty="0"/>
              <a:t>=           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k 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FF0000"/>
                </a:solidFill>
              </a:rPr>
              <a:t>  slope </a:t>
            </a:r>
            <a:r>
              <a:rPr lang="en-US" sz="2400" dirty="0"/>
              <a:t>*  </a:t>
            </a:r>
            <a:r>
              <a:rPr lang="en-US" sz="2400" dirty="0">
                <a:solidFill>
                  <a:srgbClr val="00B050"/>
                </a:solidFill>
              </a:rPr>
              <a:t>g </a:t>
            </a:r>
          </a:p>
          <a:p>
            <a:pPr marL="0" indent="0">
              <a:buNone/>
            </a:pPr>
            <a:r>
              <a:rPr lang="en-US" sz="2400" dirty="0"/>
              <a:t> Where  </a:t>
            </a:r>
            <a:r>
              <a:rPr lang="en-US" sz="2400" dirty="0">
                <a:solidFill>
                  <a:srgbClr val="00B050"/>
                </a:solidFill>
              </a:rPr>
              <a:t> g   </a:t>
            </a:r>
            <a:r>
              <a:rPr lang="en-US" sz="2400" dirty="0"/>
              <a:t>=   980  cm /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The unit of </a:t>
            </a:r>
            <a:r>
              <a:rPr lang="en-US" sz="2400" dirty="0">
                <a:solidFill>
                  <a:srgbClr val="FF0000"/>
                </a:solidFill>
              </a:rPr>
              <a:t>k </a:t>
            </a:r>
            <a:r>
              <a:rPr lang="en-US" sz="2400" dirty="0">
                <a:solidFill>
                  <a:schemeClr val="tx2"/>
                </a:solidFill>
              </a:rPr>
              <a:t>is  </a:t>
            </a:r>
            <a:r>
              <a:rPr lang="en-US" sz="2400" dirty="0">
                <a:solidFill>
                  <a:srgbClr val="0070C0"/>
                </a:solidFill>
              </a:rPr>
              <a:t>dyne / cm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Content Placeholder 5" descr="grph.bmp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00200"/>
            <a:ext cx="4191000" cy="365760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3581400"/>
            <a:ext cx="628650" cy="619125"/>
          </a:xfrm>
          <a:prstGeom prst="rect">
            <a:avLst/>
          </a:prstGeom>
          <a:noFill/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276600" y="4953000"/>
            <a:ext cx="68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</a:t>
            </a:r>
            <a:r>
              <a:rPr kumimoji="0" lang="en-US" sz="20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A76-AC00-4FCC-B535-A3786E0A1A3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448-9281-41DB-9224-634B14096041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</a:rPr>
              <a:t>       Vibrational motion of a mass attached to a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3429000" cy="5486400"/>
          </a:xfrm>
          <a:ln>
            <a:solidFill>
              <a:schemeClr val="tx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/>
            <a:r>
              <a:rPr lang="en-US" sz="2000" b="1" dirty="0"/>
              <a:t> A  </a:t>
            </a:r>
            <a:r>
              <a:rPr lang="en-US" sz="2000" b="1" dirty="0">
                <a:solidFill>
                  <a:srgbClr val="7030A0"/>
                </a:solidFill>
              </a:rPr>
              <a:t>is the amplitude of the vibration, which is the maximum displacement from the equilibrium position</a:t>
            </a:r>
            <a:r>
              <a:rPr lang="en-US" sz="2000" b="1" dirty="0"/>
              <a:t>.</a:t>
            </a:r>
          </a:p>
          <a:p>
            <a:pPr marL="0" indent="0"/>
            <a:endParaRPr lang="en-US" sz="2000" b="1" dirty="0"/>
          </a:p>
          <a:p>
            <a:pPr marL="0" indent="0"/>
            <a:r>
              <a:rPr lang="en-US" sz="2000" b="1" dirty="0">
                <a:solidFill>
                  <a:srgbClr val="00B050"/>
                </a:solidFill>
              </a:rPr>
              <a:t> T </a:t>
            </a:r>
            <a:r>
              <a:rPr lang="en-US" sz="2000" b="1" dirty="0">
                <a:solidFill>
                  <a:srgbClr val="002060"/>
                </a:solidFill>
              </a:rPr>
              <a:t>is the period of one vibration. For mass less spring it is given by 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                                       </a:t>
            </a: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X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is the displacement of the mass from the equilibrium position at any time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during vibration. It is given by </a:t>
            </a:r>
          </a:p>
          <a:p>
            <a:pPr marL="0" indent="0">
              <a:buNone/>
            </a:pP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                   </a:t>
            </a:r>
          </a:p>
        </p:txBody>
      </p:sp>
      <p:pic>
        <p:nvPicPr>
          <p:cNvPr id="7" name="Content Placeholder 6" descr="spring-4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53680" y="1752600"/>
            <a:ext cx="4961720" cy="374904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3505200"/>
            <a:ext cx="1400175" cy="6667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1981200" cy="244475"/>
          </a:xfrm>
        </p:spPr>
        <p:txBody>
          <a:bodyPr/>
          <a:lstStyle/>
          <a:p>
            <a:fld id="{F46A672A-01E7-49D3-86DE-65585D55718A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448-9281-41DB-9224-634B14096041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5715794" y="4037806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6210300" y="40767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5562600"/>
            <a:ext cx="2143125" cy="685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Data : </a:t>
            </a:r>
            <a:b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700" b="1" dirty="0">
                <a:solidFill>
                  <a:srgbClr val="002060"/>
                </a:solidFill>
              </a:rPr>
              <a:t>a) Complete the following table for the hard spring.</a:t>
            </a:r>
            <a:endParaRPr lang="en-US" sz="27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Original length of the </a:t>
            </a:r>
            <a:r>
              <a:rPr lang="en-US" sz="2000" b="1">
                <a:solidFill>
                  <a:srgbClr val="C00000"/>
                </a:solidFill>
              </a:rPr>
              <a:t>spring  L</a:t>
            </a:r>
            <a:r>
              <a:rPr lang="en-US" sz="1200" b="1">
                <a:solidFill>
                  <a:srgbClr val="C00000"/>
                </a:solidFill>
              </a:rPr>
              <a:t>0</a:t>
            </a:r>
            <a:r>
              <a:rPr lang="en-US" sz="2000" b="1">
                <a:solidFill>
                  <a:srgbClr val="C00000"/>
                </a:solidFill>
              </a:rPr>
              <a:t> = </a:t>
            </a:r>
            <a:r>
              <a:rPr lang="en-US" sz="2000" b="1" dirty="0">
                <a:solidFill>
                  <a:srgbClr val="C00000"/>
                </a:solidFill>
              </a:rPr>
              <a:t>…………………….  cm </a:t>
            </a: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904996"/>
          <a:ext cx="7848600" cy="4724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Mass  M  (</a:t>
                      </a:r>
                      <a:r>
                        <a:rPr lang="en-US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g ) 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Length of spring  L ( cm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Elongation of spring  X</a:t>
                      </a:r>
                      <a:r>
                        <a:rPr lang="en-US" baseline="0" dirty="0">
                          <a:solidFill>
                            <a:srgbClr val="0070C0"/>
                          </a:solidFill>
                        </a:rPr>
                        <a:t> ( cm 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905000" cy="228600"/>
          </a:xfrm>
        </p:spPr>
        <p:txBody>
          <a:bodyPr/>
          <a:lstStyle/>
          <a:p>
            <a:fld id="{C1300659-3D0E-4E3A-A6A9-4A4A8A57DF3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057400" cy="228600"/>
          </a:xfrm>
        </p:spPr>
        <p:txBody>
          <a:bodyPr/>
          <a:lstStyle/>
          <a:p>
            <a:fld id="{89562448-9281-41DB-9224-634B14096041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>
            <a:solidFill>
              <a:srgbClr val="FFFF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700" b="1" dirty="0">
                <a:solidFill>
                  <a:srgbClr val="00B050"/>
                </a:solidFill>
              </a:rPr>
              <a:t>c) Complete the following table for the light spring.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Original length of the spring  L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r>
              <a:rPr lang="en-US" sz="2000" b="1" dirty="0">
                <a:solidFill>
                  <a:srgbClr val="C00000"/>
                </a:solidFill>
              </a:rPr>
              <a:t> = …………………….  cm </a:t>
            </a: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07378"/>
              </p:ext>
            </p:extLst>
          </p:nvPr>
        </p:nvGraphicFramePr>
        <p:xfrm>
          <a:off x="685800" y="1904996"/>
          <a:ext cx="7848600" cy="4648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Mass  M  (</a:t>
                      </a:r>
                      <a:r>
                        <a:rPr lang="en-US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g ) 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Length of spring  L ( cm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Elongation of spring  X</a:t>
                      </a:r>
                      <a:r>
                        <a:rPr lang="en-US" baseline="0" dirty="0">
                          <a:solidFill>
                            <a:srgbClr val="0070C0"/>
                          </a:solidFill>
                        </a:rPr>
                        <a:t> ( cm 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057400" cy="304800"/>
          </a:xfrm>
        </p:spPr>
        <p:txBody>
          <a:bodyPr/>
          <a:lstStyle/>
          <a:p>
            <a:fld id="{7E9DE281-2586-4EA6-9483-6836207E2B0F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057400" cy="304800"/>
          </a:xfrm>
        </p:spPr>
        <p:txBody>
          <a:bodyPr/>
          <a:lstStyle/>
          <a:p>
            <a:fld id="{89562448-9281-41DB-9224-634B14096041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467</Words>
  <Application>Microsoft Office PowerPoint</Application>
  <PresentationFormat>On-screen Show (4:3)</PresentationFormat>
  <Paragraphs>116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Exp.no. 6  Simple Harmonic Motion Single Spring</vt:lpstr>
      <vt:lpstr>How to determine the force constant ( k ) experimentally</vt:lpstr>
      <vt:lpstr>PowerPoint Presentation</vt:lpstr>
      <vt:lpstr>       Vibrational motion of a mass attached to a spring</vt:lpstr>
      <vt:lpstr>3. Data :    a) Complete the following table for the hard spring.</vt:lpstr>
      <vt:lpstr>    c) Complete the following table for the light spring.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Khalid</dc:creator>
  <cp:lastModifiedBy>User</cp:lastModifiedBy>
  <cp:revision>16</cp:revision>
  <dcterms:created xsi:type="dcterms:W3CDTF">2010-08-30T06:39:11Z</dcterms:created>
  <dcterms:modified xsi:type="dcterms:W3CDTF">2021-10-05T09:27:56Z</dcterms:modified>
</cp:coreProperties>
</file>