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5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D52B-4BCD-40B7-9742-500685DC888B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768F-C352-4241-B76E-EDCA6059D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116B-B2DC-40D3-81F3-913F019718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116B-B2DC-40D3-81F3-913F019718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116B-B2DC-40D3-81F3-913F019718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116B-B2DC-40D3-81F3-913F019718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116B-B2DC-40D3-81F3-913F019718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116B-B2DC-40D3-81F3-913F019718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221B-2353-49A7-B506-A98ED80F13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C3DA-D2AD-4E62-8B3C-423DD06D26E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BBE7-D684-4789-8685-1DF56103E2B4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E79-EF9B-4D63-BBA1-C8758601B46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104E-CE43-4F3E-A27E-D6BFFE3BED7C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793-B4DF-49C2-97A7-F94D25C2884A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FE7B-0944-4B88-BB66-379A869C34D5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D9-19C5-4D2E-B9D1-2522B7152E92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EDF8-F51C-4204-95C5-BDF2C0B04C1F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78A-537D-44E5-A4F3-5BDB8899EA47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9EF-F302-4091-A51A-2E08310AC848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14B0-6BED-4F1C-9FA9-8F10CD54569B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F927-18AC-47BB-AE81-6F062FC7619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33400" y="457200"/>
            <a:ext cx="8229600" cy="5668963"/>
          </a:xfrm>
          <a:prstGeom prst="rect">
            <a:avLst/>
          </a:prstGeom>
          <a:ln w="25400" cap="flat" cmpd="sng" algn="ctr">
            <a:solidFill>
              <a:srgbClr val="FFFF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PHYSICS LAB.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( 20147 )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Experiment No. 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Simple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Harmonic Motion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Combination of  Two Springs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609600"/>
            <a:ext cx="1676634" cy="162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F363-3045-45DD-A409-506A15E223A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solidFill>
              <a:srgbClr val="FFFF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700" b="1" dirty="0">
                <a:solidFill>
                  <a:srgbClr val="00B050"/>
                </a:solidFill>
              </a:rPr>
              <a:t>2. Single spring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Original length of the spring  L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2000" b="1" dirty="0">
                <a:solidFill>
                  <a:srgbClr val="C00000"/>
                </a:solidFill>
              </a:rPr>
              <a:t> = …………………….  cm 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4996"/>
          <a:ext cx="7848600" cy="4724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Mass  M  (</a:t>
                      </a:r>
                      <a:r>
                        <a:rPr lang="en-US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g )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 of spring  L ( cm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Elongation of spring  X</a:t>
                      </a:r>
                      <a:r>
                        <a:rPr lang="en-US" baseline="0" dirty="0">
                          <a:solidFill>
                            <a:srgbClr val="0070C0"/>
                          </a:solidFill>
                        </a:rPr>
                        <a:t> ( cm 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981200" cy="228600"/>
          </a:xfrm>
        </p:spPr>
        <p:txBody>
          <a:bodyPr/>
          <a:lstStyle/>
          <a:p>
            <a:fld id="{7E9DE281-2586-4EA6-9483-6836207E2B0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057400" cy="304800"/>
          </a:xfrm>
        </p:spPr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solidFill>
              <a:srgbClr val="FFFF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Complete the following table for the two springs in series: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7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Original length of the spring s L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2000" b="1" dirty="0">
                <a:solidFill>
                  <a:srgbClr val="C00000"/>
                </a:solidFill>
              </a:rPr>
              <a:t> = …………………….  cm 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4996"/>
          <a:ext cx="7848600" cy="4709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Mass  M  (</a:t>
                      </a:r>
                      <a:r>
                        <a:rPr lang="en-US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g )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 of spring  L ( cm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Elongation of spring  X</a:t>
                      </a:r>
                      <a:r>
                        <a:rPr lang="en-US" baseline="0" dirty="0">
                          <a:solidFill>
                            <a:srgbClr val="0070C0"/>
                          </a:solidFill>
                        </a:rPr>
                        <a:t> ( cm 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981200" cy="228600"/>
          </a:xfrm>
        </p:spPr>
        <p:txBody>
          <a:bodyPr/>
          <a:lstStyle/>
          <a:p>
            <a:fld id="{7E9DE281-2586-4EA6-9483-6836207E2B0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057400" cy="304800"/>
          </a:xfrm>
        </p:spPr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solidFill>
              <a:srgbClr val="FFFF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e) Complete the following table for the two springs in parallel: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7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Original length of the spring s L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2000" b="1" dirty="0">
                <a:solidFill>
                  <a:srgbClr val="C00000"/>
                </a:solidFill>
              </a:rPr>
              <a:t> = …………………….  cm 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4996"/>
          <a:ext cx="7848600" cy="4724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Mass  M  (</a:t>
                      </a:r>
                      <a:r>
                        <a:rPr lang="en-US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g )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 of spring  L ( cm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Elongation of spring  X</a:t>
                      </a:r>
                      <a:r>
                        <a:rPr lang="en-US" baseline="0" dirty="0">
                          <a:solidFill>
                            <a:srgbClr val="0070C0"/>
                          </a:solidFill>
                        </a:rPr>
                        <a:t> ( cm 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981200" cy="228600"/>
          </a:xfrm>
        </p:spPr>
        <p:txBody>
          <a:bodyPr/>
          <a:lstStyle/>
          <a:p>
            <a:fld id="{7E9DE281-2586-4EA6-9483-6836207E2B0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057400" cy="304800"/>
          </a:xfrm>
        </p:spPr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solidFill>
              <a:srgbClr val="FFFF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Exp.no. 7  Simple Harmonic Motion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Connection of two springs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800600"/>
          </a:xfrm>
          <a:ln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In this experiment, we shall apply the rule of </a:t>
            </a:r>
            <a:r>
              <a:rPr lang="en-US" sz="2000" b="1" dirty="0">
                <a:solidFill>
                  <a:srgbClr val="7030A0"/>
                </a:solidFill>
              </a:rPr>
              <a:t>parallel</a:t>
            </a:r>
            <a:r>
              <a:rPr lang="en-US" sz="2000" b="1" dirty="0">
                <a:solidFill>
                  <a:srgbClr val="FF000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 series </a:t>
            </a:r>
            <a:r>
              <a:rPr lang="en-US" sz="2000" b="1" dirty="0">
                <a:solidFill>
                  <a:srgbClr val="FF0000"/>
                </a:solidFill>
              </a:rPr>
              <a:t> connection to a springs and to determine the  equivalent form of these connections.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7030A0"/>
                </a:solidFill>
              </a:rPr>
              <a:t>Parallel Connections of Two Springs.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We have two springs, of force constant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1200" b="1" i="1" dirty="0">
                <a:solidFill>
                  <a:srgbClr val="FF0000"/>
                </a:solidFill>
              </a:rPr>
              <a:t>1</a:t>
            </a:r>
            <a:r>
              <a:rPr lang="en-US" sz="1200" b="1" dirty="0">
                <a:solidFill>
                  <a:srgbClr val="FF0000"/>
                </a:solidFill>
              </a:rPr>
              <a:t>   </a:t>
            </a:r>
            <a:r>
              <a:rPr lang="en-US" sz="2000" b="1" dirty="0">
                <a:solidFill>
                  <a:schemeClr val="accent2"/>
                </a:solidFill>
              </a:rPr>
              <a:t>and </a:t>
            </a: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1200" b="1" i="1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FF0000"/>
                </a:solidFill>
              </a:rPr>
              <a:t>, </a:t>
            </a:r>
            <a:r>
              <a:rPr lang="en-US" sz="2000" b="1" dirty="0">
                <a:solidFill>
                  <a:schemeClr val="accent2"/>
                </a:solidFill>
              </a:rPr>
              <a:t>are connected in parallel as shown in fig. </a:t>
            </a:r>
            <a:r>
              <a:rPr lang="en-US" sz="2000" b="1" dirty="0">
                <a:solidFill>
                  <a:srgbClr val="00B050"/>
                </a:solidFill>
              </a:rPr>
              <a:t>( a )</a:t>
            </a:r>
            <a:r>
              <a:rPr lang="en-US" sz="2000" b="1" dirty="0">
                <a:solidFill>
                  <a:schemeClr val="accent2"/>
                </a:solidFill>
              </a:rPr>
              <a:t>, and we applied the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The force </a:t>
            </a:r>
            <a:r>
              <a:rPr lang="en-US" sz="2000" b="1" dirty="0">
                <a:solidFill>
                  <a:srgbClr val="002060"/>
                </a:solidFill>
              </a:rPr>
              <a:t>F </a:t>
            </a:r>
            <a:r>
              <a:rPr lang="en-US" sz="2000" b="1" dirty="0">
                <a:solidFill>
                  <a:schemeClr val="accent2"/>
                </a:solidFill>
              </a:rPr>
              <a:t>to the common ends of the two springs 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We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can replace the parallel connection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by a single  with an equivalent force constant  </a:t>
            </a: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1200" b="1" i="1" dirty="0">
                <a:solidFill>
                  <a:srgbClr val="FF0000"/>
                </a:solidFill>
              </a:rPr>
              <a:t>eq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as shown in fig. </a:t>
            </a:r>
            <a:r>
              <a:rPr lang="en-US" sz="2000" b="1" dirty="0">
                <a:solidFill>
                  <a:srgbClr val="00B050"/>
                </a:solidFill>
              </a:rPr>
              <a:t>( b )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with the same applied force </a:t>
            </a:r>
            <a:r>
              <a:rPr lang="en-US" sz="2000" b="1" dirty="0">
                <a:solidFill>
                  <a:srgbClr val="002060"/>
                </a:solidFill>
              </a:rPr>
              <a:t>F .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46CE-3D7B-4537-BFB5-17198D0C00A9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46C-F9D8-46AF-BFD5-F90D0300E1EB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04411"/>
            <a:ext cx="4038600" cy="371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419600" cy="5516563"/>
          </a:xfrm>
          <a:ln>
            <a:solidFill>
              <a:srgbClr val="FFFF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tabLst>
                <a:tab pos="61913" algn="l"/>
              </a:tabLst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  <a:tabLst>
                <a:tab pos="61913" algn="l"/>
              </a:tabLst>
            </a:pPr>
            <a:r>
              <a:rPr lang="en-US" sz="2000" b="1" dirty="0">
                <a:solidFill>
                  <a:srgbClr val="92D050"/>
                </a:solidFill>
              </a:rPr>
              <a:t>We can prove that the equivalent force  </a:t>
            </a: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1200" b="1" i="1" dirty="0">
                <a:solidFill>
                  <a:srgbClr val="FF0000"/>
                </a:solidFill>
              </a:rPr>
              <a:t>eq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92D050"/>
                </a:solidFill>
              </a:rPr>
              <a:t>in case of parallel connection is given by : </a:t>
            </a:r>
          </a:p>
          <a:p>
            <a:pPr marL="0" indent="0">
              <a:buNone/>
              <a:tabLst>
                <a:tab pos="61913" algn="l"/>
              </a:tabLst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  <a:tabLst>
                <a:tab pos="61913" algn="l"/>
              </a:tabLst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  <a:tabLst>
                <a:tab pos="61913" algn="l"/>
              </a:tabLst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  <a:tabLst>
                <a:tab pos="61913" algn="l"/>
              </a:tabLst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  <a:tabLst>
                <a:tab pos="61913" algn="l"/>
              </a:tabLst>
            </a:pP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In general, if we have </a:t>
            </a:r>
            <a:r>
              <a:rPr lang="en-US" sz="2000" b="1" dirty="0">
                <a:solidFill>
                  <a:schemeClr val="accent3"/>
                </a:solidFill>
              </a:rPr>
              <a:t> n </a:t>
            </a:r>
            <a:r>
              <a:rPr lang="en-US" sz="2000" b="1" dirty="0">
                <a:solidFill>
                  <a:srgbClr val="0070C0"/>
                </a:solidFill>
              </a:rPr>
              <a:t>number of identical springs each of spring constant </a:t>
            </a:r>
          </a:p>
          <a:p>
            <a:pPr marL="0" indent="0">
              <a:buNone/>
              <a:tabLst>
                <a:tab pos="61913" algn="l"/>
              </a:tabLst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0070C0"/>
                </a:solidFill>
              </a:rPr>
              <a:t>, and are connected in parallel, then the equivalent force constant of the combination </a:t>
            </a: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1200" b="1" dirty="0">
                <a:solidFill>
                  <a:srgbClr val="FF0000"/>
                </a:solidFill>
              </a:rPr>
              <a:t>eq </a:t>
            </a:r>
            <a:r>
              <a:rPr lang="en-US" sz="2000" b="1" dirty="0">
                <a:solidFill>
                  <a:srgbClr val="0070C0"/>
                </a:solidFill>
              </a:rPr>
              <a:t> is given by : </a:t>
            </a:r>
          </a:p>
          <a:p>
            <a:pPr marL="0" indent="0">
              <a:buNone/>
              <a:tabLst>
                <a:tab pos="61913" algn="l"/>
              </a:tabLst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  <a:tabLst>
                <a:tab pos="61913" algn="l"/>
              </a:tabLst>
            </a:pPr>
            <a:r>
              <a:rPr lang="en-US" sz="2000" b="1" dirty="0">
                <a:solidFill>
                  <a:srgbClr val="92D050"/>
                </a:solidFill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181600"/>
            <a:ext cx="17526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6155-CC5E-44FD-815D-451F3E377C5D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46C-F9D8-46AF-BFD5-F90D0300E1EB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286000"/>
            <a:ext cx="24384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648200" y="2004411"/>
            <a:ext cx="4038600" cy="371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267200" cy="5440363"/>
          </a:xfrm>
          <a:ln>
            <a:solidFill>
              <a:srgbClr val="FFFF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If  we have elastic rubber strip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of force constant </a:t>
            </a:r>
            <a:r>
              <a:rPr lang="en-US" sz="2400" b="1" i="1" dirty="0">
                <a:solidFill>
                  <a:srgbClr val="FF0000"/>
                </a:solidFill>
              </a:rPr>
              <a:t>k</a:t>
            </a:r>
            <a:r>
              <a:rPr lang="en-US" sz="2400" b="1" i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as shown in fig. </a:t>
            </a:r>
            <a:r>
              <a:rPr lang="en-US" sz="2400" b="1" dirty="0">
                <a:solidFill>
                  <a:srgbClr val="00B050"/>
                </a:solidFill>
              </a:rPr>
              <a:t>( a 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 and we cut it into three pieces with the same length and width as shown in fig. </a:t>
            </a:r>
            <a:r>
              <a:rPr lang="en-US" sz="2400" b="1" dirty="0">
                <a:solidFill>
                  <a:srgbClr val="00B050"/>
                </a:solidFill>
              </a:rPr>
              <a:t>( b 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 then the force constant of each strip is equal to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505744"/>
            <a:ext cx="3538537" cy="3800475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267200"/>
            <a:ext cx="20574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114A-2B8A-4CC7-8411-C54B5E22F4E1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46C-F9D8-46AF-BFD5-F90D0300E1EB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267200" cy="5364163"/>
          </a:xfrm>
          <a:ln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</a:rPr>
              <a:t>Series Connections of Two Springs.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We have two springs, of force constant </a:t>
            </a:r>
            <a:r>
              <a:rPr lang="en-US" b="1" i="1" dirty="0">
                <a:solidFill>
                  <a:srgbClr val="FF0000"/>
                </a:solidFill>
              </a:rPr>
              <a:t>K</a:t>
            </a:r>
            <a:r>
              <a:rPr lang="en-US" sz="1600" b="1" i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chemeClr val="accent2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k</a:t>
            </a:r>
            <a:r>
              <a:rPr lang="en-US" sz="1600" b="1" i="1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are connected in series as shown in fig. </a:t>
            </a:r>
            <a:r>
              <a:rPr lang="en-US" b="1" dirty="0">
                <a:solidFill>
                  <a:srgbClr val="00B050"/>
                </a:solidFill>
              </a:rPr>
              <a:t>( a )</a:t>
            </a:r>
            <a:r>
              <a:rPr lang="en-US" b="1" dirty="0">
                <a:solidFill>
                  <a:schemeClr val="accent2"/>
                </a:solidFill>
              </a:rPr>
              <a:t>, and we applied    the  force </a:t>
            </a:r>
            <a:r>
              <a:rPr lang="en-US" b="1" dirty="0">
                <a:solidFill>
                  <a:srgbClr val="002060"/>
                </a:solidFill>
              </a:rPr>
              <a:t>F </a:t>
            </a:r>
            <a:r>
              <a:rPr lang="en-US" b="1" dirty="0">
                <a:solidFill>
                  <a:schemeClr val="accent2"/>
                </a:solidFill>
              </a:rPr>
              <a:t>to the free end  of the combination 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We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can replace the series connection by a single spring with an equivalent force constant  </a:t>
            </a:r>
            <a:r>
              <a:rPr lang="en-US" b="1" i="1" dirty="0">
                <a:solidFill>
                  <a:srgbClr val="FF0000"/>
                </a:solidFill>
              </a:rPr>
              <a:t>k</a:t>
            </a:r>
            <a:r>
              <a:rPr lang="en-US" sz="1600" b="1" i="1" dirty="0">
                <a:solidFill>
                  <a:srgbClr val="FF0000"/>
                </a:solidFill>
              </a:rPr>
              <a:t>eq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as shown in fig. </a:t>
            </a:r>
            <a:r>
              <a:rPr lang="en-US" b="1" dirty="0">
                <a:solidFill>
                  <a:srgbClr val="00B050"/>
                </a:solidFill>
              </a:rPr>
              <a:t>( b )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with the same applied force </a:t>
            </a:r>
            <a:r>
              <a:rPr lang="en-US" b="1" dirty="0">
                <a:solidFill>
                  <a:srgbClr val="002060"/>
                </a:solidFill>
              </a:rPr>
              <a:t>F .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295400"/>
            <a:ext cx="3733800" cy="434340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2D8C-C722-40DE-AADB-FF2690118BC8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46C-F9D8-46AF-BFD5-F90D0300E1EB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09600"/>
            <a:ext cx="4495800" cy="5791200"/>
          </a:xfrm>
          <a:ln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</a:rPr>
              <a:t>We can prove that the equivalent force  </a:t>
            </a: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1200" dirty="0">
                <a:solidFill>
                  <a:srgbClr val="FF0000"/>
                </a:solidFill>
              </a:rPr>
              <a:t>eq</a:t>
            </a:r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92D050"/>
                </a:solidFill>
              </a:rPr>
              <a:t>in case   </a:t>
            </a:r>
            <a:r>
              <a:rPr lang="en-US" sz="2000" b="1">
                <a:solidFill>
                  <a:srgbClr val="92D050"/>
                </a:solidFill>
              </a:rPr>
              <a:t>of series    </a:t>
            </a:r>
            <a:r>
              <a:rPr lang="en-US" sz="2000" b="1" dirty="0">
                <a:solidFill>
                  <a:srgbClr val="92D050"/>
                </a:solidFill>
              </a:rPr>
              <a:t>connection is given by : </a:t>
            </a:r>
          </a:p>
          <a:p>
            <a:pPr marL="0" indent="0">
              <a:buNone/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  <a:tabLst>
                <a:tab pos="61913" algn="l"/>
              </a:tabLst>
            </a:pP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In general, if we have </a:t>
            </a:r>
            <a:r>
              <a:rPr lang="en-US" sz="2000" b="1" dirty="0">
                <a:solidFill>
                  <a:schemeClr val="accent3"/>
                </a:solidFill>
              </a:rPr>
              <a:t> n </a:t>
            </a:r>
            <a:r>
              <a:rPr lang="en-US" sz="2000" b="1" dirty="0">
                <a:solidFill>
                  <a:srgbClr val="0070C0"/>
                </a:solidFill>
              </a:rPr>
              <a:t>number of identical springs each of spring constant </a:t>
            </a:r>
          </a:p>
          <a:p>
            <a:pPr marL="0" indent="0">
              <a:buNone/>
              <a:tabLst>
                <a:tab pos="61913" algn="l"/>
              </a:tabLst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0070C0"/>
                </a:solidFill>
              </a:rPr>
              <a:t>, and are connected in series, then the equivalent force constant of the combination </a:t>
            </a:r>
            <a:r>
              <a:rPr lang="en-US" sz="2000" b="1" i="1" dirty="0">
                <a:solidFill>
                  <a:srgbClr val="FF0000"/>
                </a:solidFill>
              </a:rPr>
              <a:t>k</a:t>
            </a:r>
            <a:r>
              <a:rPr lang="en-US" sz="1200" b="1" dirty="0">
                <a:solidFill>
                  <a:srgbClr val="FF0000"/>
                </a:solidFill>
              </a:rPr>
              <a:t>eq </a:t>
            </a:r>
            <a:r>
              <a:rPr lang="en-US" sz="2000" b="1" dirty="0">
                <a:solidFill>
                  <a:srgbClr val="0070C0"/>
                </a:solidFill>
              </a:rPr>
              <a:t> is given by : </a:t>
            </a:r>
          </a:p>
          <a:p>
            <a:pPr marL="0" indent="0">
              <a:buNone/>
              <a:tabLst>
                <a:tab pos="61913" algn="l"/>
              </a:tabLst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  <a:tabLst>
                <a:tab pos="61913" algn="l"/>
              </a:tabLst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219200"/>
            <a:ext cx="3581400" cy="411480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334000"/>
            <a:ext cx="19812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3D9A-0657-4398-A6E5-65A0C68C3C14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46C-F9D8-46AF-BFD5-F90D0300E1EB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1981200"/>
            <a:ext cx="27717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343400" cy="5440363"/>
          </a:xfrm>
          <a:ln>
            <a:solidFill>
              <a:srgbClr val="FFF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If  we have a spring of force constant </a:t>
            </a:r>
            <a:r>
              <a:rPr lang="en-US" sz="2400" b="1" i="1" dirty="0">
                <a:solidFill>
                  <a:srgbClr val="FF0000"/>
                </a:solidFill>
              </a:rPr>
              <a:t>k</a:t>
            </a:r>
            <a:r>
              <a:rPr lang="en-US" sz="2400" b="1" i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as shown in fig. </a:t>
            </a:r>
            <a:r>
              <a:rPr lang="en-US" sz="2400" b="1" dirty="0">
                <a:solidFill>
                  <a:srgbClr val="00B050"/>
                </a:solidFill>
              </a:rPr>
              <a:t>( a 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 and we cut it into three equal pieces with the same length as shown in fig. </a:t>
            </a:r>
            <a:r>
              <a:rPr lang="en-US" sz="2400" b="1" dirty="0">
                <a:solidFill>
                  <a:srgbClr val="00B050"/>
                </a:solidFill>
              </a:rPr>
              <a:t>( b 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 then the force constant of each piece is equal to : 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962400"/>
            <a:ext cx="2180492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253331"/>
            <a:ext cx="3657600" cy="430530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6B77-893D-4042-901D-75C53F062AE2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46C-F9D8-46AF-BFD5-F90D0300E1EB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04800"/>
            <a:ext cx="1371600" cy="3048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85800"/>
            <a:ext cx="4724400" cy="5562600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 Spring in part (a)  has  a force constant k =  100 N/m.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spring is cut into four identical parts  as shown in part (b).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four parts are  reconnected as shown in part (c)).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Amass of 5 kg is hanged at the free end of the combination executes a simple harmonic motion. Calculate the period of the motion.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k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k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 400 N/m 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(2+3)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 800 N/m.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9EF-F302-4091-A51A-2E08310AC848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04800"/>
            <a:ext cx="3200400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2533650" cy="4953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495800"/>
            <a:ext cx="2657475" cy="495300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5181600"/>
            <a:ext cx="2085975" cy="428625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5715000"/>
            <a:ext cx="3009900" cy="476250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Data : </a:t>
            </a: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 a) Complete the following tables.</a:t>
            </a:r>
            <a:br>
              <a:rPr lang="en-US" sz="18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         </a:t>
            </a:r>
            <a:r>
              <a:rPr lang="en-US" sz="1800" b="1" dirty="0">
                <a:solidFill>
                  <a:schemeClr val="tx1"/>
                </a:solidFill>
              </a:rPr>
              <a:t>1. Single spring 1.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Original length of the </a:t>
            </a:r>
            <a:r>
              <a:rPr lang="en-US" sz="2000" b="1">
                <a:solidFill>
                  <a:srgbClr val="C00000"/>
                </a:solidFill>
              </a:rPr>
              <a:t>spring  L</a:t>
            </a:r>
            <a:r>
              <a:rPr lang="en-US" sz="1200" b="1">
                <a:solidFill>
                  <a:srgbClr val="C00000"/>
                </a:solidFill>
              </a:rPr>
              <a:t>0</a:t>
            </a:r>
            <a:r>
              <a:rPr lang="en-US" sz="2000" b="1">
                <a:solidFill>
                  <a:srgbClr val="C00000"/>
                </a:solidFill>
              </a:rPr>
              <a:t> = </a:t>
            </a:r>
            <a:r>
              <a:rPr lang="en-US" sz="2000" b="1" dirty="0">
                <a:solidFill>
                  <a:srgbClr val="C00000"/>
                </a:solidFill>
              </a:rPr>
              <a:t>…………………….  cm 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4996"/>
          <a:ext cx="7848600" cy="475488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Mass  M  (</a:t>
                      </a:r>
                      <a:r>
                        <a:rPr lang="en-US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g )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Length of spring  L ( cm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Elongation of spring  X</a:t>
                      </a:r>
                      <a:r>
                        <a:rPr lang="en-US" baseline="0" dirty="0">
                          <a:solidFill>
                            <a:srgbClr val="0070C0"/>
                          </a:solidFill>
                        </a:rPr>
                        <a:t> ( cm 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905000" cy="228600"/>
          </a:xfrm>
        </p:spPr>
        <p:txBody>
          <a:bodyPr/>
          <a:lstStyle/>
          <a:p>
            <a:fld id="{C1300659-3D0E-4E3A-A6A9-4A4A8A57DF3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057400" cy="228600"/>
          </a:xfrm>
        </p:spPr>
        <p:txBody>
          <a:bodyPr/>
          <a:lstStyle/>
          <a:p>
            <a:fld id="{89562448-9281-41DB-9224-634B14096041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817</Words>
  <Application>Microsoft Office PowerPoint</Application>
  <PresentationFormat>On-screen Show (4:3)</PresentationFormat>
  <Paragraphs>193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Exp.no. 7  Simple Harmonic Motion Connection of two springs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: </vt:lpstr>
      <vt:lpstr>3. Data :    a) Complete the following tables.          1. Single spring 1.</vt:lpstr>
      <vt:lpstr>    2. Single spring 2.</vt:lpstr>
      <vt:lpstr>d) Complete the following table for the two springs in series:  </vt:lpstr>
      <vt:lpstr>e) Complete the following table for the two springs in parallel: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Khalid</dc:creator>
  <cp:lastModifiedBy>User</cp:lastModifiedBy>
  <cp:revision>25</cp:revision>
  <dcterms:created xsi:type="dcterms:W3CDTF">2010-08-30T06:39:11Z</dcterms:created>
  <dcterms:modified xsi:type="dcterms:W3CDTF">2021-10-05T09:30:45Z</dcterms:modified>
</cp:coreProperties>
</file>