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5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721" y="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8354D52B-4BCD-40B7-9742-500685DC888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0425" cy="3503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533" y="4439166"/>
            <a:ext cx="5636260" cy="4205526"/>
          </a:xfrm>
          <a:prstGeom prst="rect">
            <a:avLst/>
          </a:prstGeom>
        </p:spPr>
        <p:txBody>
          <a:bodyPr vert="horz" lIns="93662" tIns="46831" rIns="93662" bIns="468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671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721" y="887671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8BED768F-C352-4241-B76E-EDCA6059D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BEED9-7B1C-4623-9CFD-F3A8745BB1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3D6-F0A9-43B0-9A3E-C2ED244AAD53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19F2-4459-42AE-A241-2BBD9173D627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6742-A505-401D-A5AB-ADD6E2C3FC30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4DD5-7D37-4894-AB64-ECB42F07165D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110C-2AFD-4BFB-B645-E2F7074C1BF6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AD0-758E-4AE8-92C9-810F1E527CF1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4512-1059-48E5-865B-6F56E11E5052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3C3A-E94A-4EBA-8EA5-4B7DCB0BFA3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E535-2DCB-4FBD-9FCE-55CD66AFE28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6FE4-7742-44BB-AFA6-7582494CF88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8ECE-58BC-4E0D-AF36-D1264774B82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C22B-1CC0-4872-9EAF-29F38FF240D7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LAB. 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( 31148 )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Moment of Inertia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651D-09E2-482D-B556-5EB137CD95C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38FE-7009-486F-BB83-4BF14CFF17A6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C:\Documents and Settings\Khalid\Local Settings\Temporary Internet Files\Content.Word\صورة019.jpg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89365"/>
            <a:ext cx="4038600" cy="4833232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 descr="C:\Documents and Settings\Khalid\Local Settings\Temporary Internet Files\Content.Word\صورة018.jpg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042752"/>
            <a:ext cx="4038600" cy="4802659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Elbow Connector 10"/>
          <p:cNvCxnSpPr/>
          <p:nvPr/>
        </p:nvCxnSpPr>
        <p:spPr>
          <a:xfrm rot="16200000" flipV="1">
            <a:off x="3162300" y="1333500"/>
            <a:ext cx="6858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685800"/>
            <a:ext cx="79057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Elbow Connector 13"/>
          <p:cNvCxnSpPr/>
          <p:nvPr/>
        </p:nvCxnSpPr>
        <p:spPr>
          <a:xfrm rot="16200000" flipV="1">
            <a:off x="4724400" y="1447800"/>
            <a:ext cx="762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762000"/>
            <a:ext cx="800100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5181600"/>
            <a:ext cx="1533525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B .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moment of inertia of  the </a:t>
            </a:r>
            <a:r>
              <a:rPr lang="en-US" sz="2400" b="1" dirty="0">
                <a:solidFill>
                  <a:srgbClr val="FF0000"/>
                </a:solidFill>
              </a:rPr>
              <a:t>rotator only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                             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 = …………………… cm </a:t>
            </a:r>
          </a:p>
          <a:p>
            <a:pPr>
              <a:buNone/>
            </a:pP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C. Moment of inertia of </a:t>
            </a:r>
            <a:r>
              <a:rPr lang="en-US" sz="2000" b="1" dirty="0">
                <a:solidFill>
                  <a:srgbClr val="92D050"/>
                </a:solidFill>
              </a:rPr>
              <a:t>the disk.</a:t>
            </a:r>
          </a:p>
          <a:p>
            <a:pPr>
              <a:buNone/>
            </a:pP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15377"/>
              </p:ext>
            </p:extLst>
          </p:nvPr>
        </p:nvGraphicFramePr>
        <p:xfrm>
          <a:off x="685800" y="1752600"/>
          <a:ext cx="6324600" cy="12877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Mass  m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( gm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Height  h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( cm 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   t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 sec.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Moment of inertia  of the rotator   I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gm.cm</a:t>
                      </a:r>
                      <a:r>
                        <a:rPr lang="en-US" sz="1800" b="1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34202"/>
              </p:ext>
            </p:extLst>
          </p:nvPr>
        </p:nvGraphicFramePr>
        <p:xfrm>
          <a:off x="609600" y="4419601"/>
          <a:ext cx="7315200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819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Mass  m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 ( gm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Height  h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( cm 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   t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 sec.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Moment of inertia  of the rotator   and disk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   ( I + I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)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gm.cm</a:t>
                      </a:r>
                      <a:r>
                        <a:rPr lang="en-US" sz="1200" b="1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Moment of inertia  of the disk  I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 I + I</a:t>
                      </a:r>
                      <a:r>
                        <a:rPr lang="en-US" sz="1100" b="1" baseline="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) – I</a:t>
                      </a:r>
                      <a:r>
                        <a:rPr lang="en-US" sz="1100" b="1" baseline="0" dirty="0">
                          <a:solidFill>
                            <a:srgbClr val="FF0000"/>
                          </a:solidFill>
                        </a:rPr>
                        <a:t>0  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gm.cm</a:t>
                      </a:r>
                      <a:r>
                        <a:rPr lang="en-US" sz="1200" b="1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9BC-66F4-42B3-94DB-0A2A9EA02BEB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Exp.no. 8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Moment of Inertia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953000" cy="4754563"/>
          </a:xfrm>
          <a:ln>
            <a:solidFill>
              <a:srgbClr val="FF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In a rotational motion, there is a law which is similar to the Newton’s second law in a transitional motion.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This law can be represented in the form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        </a:t>
            </a:r>
            <a:r>
              <a:rPr lang="el-GR" sz="1800" b="1" dirty="0">
                <a:solidFill>
                  <a:srgbClr val="7030A0"/>
                </a:solidFill>
              </a:rPr>
              <a:t>τ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sz="1800" b="1" dirty="0">
                <a:solidFill>
                  <a:srgbClr val="FF0000"/>
                </a:solidFill>
              </a:rPr>
              <a:t>I </a:t>
            </a:r>
            <a:r>
              <a:rPr lang="el-GR" sz="1800" b="1" dirty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Where   </a:t>
            </a:r>
            <a:r>
              <a:rPr lang="el-GR" sz="1800" b="1" dirty="0">
                <a:solidFill>
                  <a:srgbClr val="7030A0"/>
                </a:solidFill>
              </a:rPr>
              <a:t>τ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is the torque ( moment ) exerted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on the body and caused it to rotate about a certain axis.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</a:t>
            </a:r>
            <a:r>
              <a:rPr lang="en-US" sz="1800" b="1" dirty="0">
                <a:solidFill>
                  <a:srgbClr val="FF0000"/>
                </a:solidFill>
              </a:rPr>
              <a:t>I </a:t>
            </a:r>
            <a:r>
              <a:rPr lang="en-US" sz="1800" b="1" dirty="0">
                <a:solidFill>
                  <a:srgbClr val="00B050"/>
                </a:solidFill>
              </a:rPr>
              <a:t>is the moment of inertia of the body about that axis.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</a:t>
            </a:r>
            <a:r>
              <a:rPr lang="el-GR" sz="1800" b="1" dirty="0">
                <a:solidFill>
                  <a:srgbClr val="C0504D">
                    <a:lumMod val="75000"/>
                  </a:srgbClr>
                </a:solidFill>
              </a:rPr>
              <a:t>α</a:t>
            </a:r>
            <a:r>
              <a:rPr lang="en-US" sz="1800" b="1" dirty="0">
                <a:solidFill>
                  <a:srgbClr val="C0504D">
                    <a:lumMod val="75000"/>
                  </a:srgbClr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is the angular acceleration of the body.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/>
            <a:r>
              <a:rPr lang="en-US" sz="1600" b="1" dirty="0">
                <a:solidFill>
                  <a:srgbClr val="FF0000"/>
                </a:solidFill>
              </a:rPr>
              <a:t> The torque </a:t>
            </a:r>
            <a:r>
              <a:rPr lang="el-GR" sz="1600" b="1" dirty="0">
                <a:solidFill>
                  <a:srgbClr val="7030A0"/>
                </a:solidFill>
              </a:rPr>
              <a:t>τ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 is positive if the rotation is counter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clockwise.</a:t>
            </a:r>
          </a:p>
          <a:p>
            <a:pPr marL="0" indent="0"/>
            <a:r>
              <a:rPr lang="en-US" sz="1600" b="1" dirty="0">
                <a:solidFill>
                  <a:schemeClr val="tx2"/>
                </a:solidFill>
              </a:rPr>
              <a:t> The torque </a:t>
            </a:r>
            <a:r>
              <a:rPr lang="el-GR" sz="1600" b="1" dirty="0">
                <a:solidFill>
                  <a:schemeClr val="accent4">
                    <a:lumMod val="50000"/>
                  </a:schemeClr>
                </a:solidFill>
              </a:rPr>
              <a:t>τ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/>
                </a:solidFill>
              </a:rPr>
              <a:t>is negative if the rotation is clockwise.</a:t>
            </a:r>
            <a:r>
              <a:rPr lang="en-US" sz="1600" b="1" dirty="0">
                <a:solidFill>
                  <a:srgbClr val="FF0000"/>
                </a:solidFill>
              </a:rPr>
              <a:t>    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9735" y="1543702"/>
            <a:ext cx="2617530" cy="4410359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962400"/>
            <a:ext cx="1308100" cy="4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978F-DCC0-44E9-8CD6-7E3C8860AC0A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533400"/>
            <a:ext cx="4724400" cy="5592763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0800" indent="-50800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The moment of inertia </a:t>
            </a:r>
            <a:r>
              <a:rPr lang="en-US" sz="2000" b="1" dirty="0">
                <a:solidFill>
                  <a:srgbClr val="FF0000"/>
                </a:solidFill>
              </a:rPr>
              <a:t>I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of a body depends on two factors: </a:t>
            </a:r>
          </a:p>
          <a:p>
            <a:pPr marL="50800" indent="-5080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</a:t>
            </a:r>
            <a:r>
              <a:rPr lang="en-US" sz="2000" b="1" u="sng" dirty="0">
                <a:solidFill>
                  <a:srgbClr val="002060"/>
                </a:solidFill>
              </a:rPr>
              <a:t>The geometrical shape of the body.</a:t>
            </a:r>
            <a:endParaRPr lang="en-US" sz="2000" b="1" dirty="0">
              <a:solidFill>
                <a:srgbClr val="002060"/>
              </a:solidFill>
            </a:endParaRPr>
          </a:p>
          <a:p>
            <a:pPr marL="50800" indent="-50800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shape of the body may be  </a:t>
            </a:r>
            <a:r>
              <a:rPr lang="en-US" sz="2000" b="1" dirty="0">
                <a:solidFill>
                  <a:srgbClr val="00B050"/>
                </a:solidFill>
              </a:rPr>
              <a:t>Disk</a:t>
            </a:r>
            <a:r>
              <a:rPr lang="en-US" sz="2000" b="1" dirty="0">
                <a:solidFill>
                  <a:srgbClr val="7030A0"/>
                </a:solidFill>
              </a:rPr>
              <a:t>,</a:t>
            </a:r>
          </a:p>
          <a:p>
            <a:pPr marL="50800" indent="-5080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Ring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>
                <a:solidFill>
                  <a:schemeClr val="accent3"/>
                </a:solidFill>
              </a:rPr>
              <a:t>Cylinder, or </a:t>
            </a:r>
            <a:r>
              <a:rPr lang="en-US" sz="2000" b="1" dirty="0">
                <a:solidFill>
                  <a:srgbClr val="00B0F0"/>
                </a:solidFill>
              </a:rPr>
              <a:t> Rod </a:t>
            </a:r>
            <a:r>
              <a:rPr lang="en-US" sz="2000" b="1" dirty="0">
                <a:solidFill>
                  <a:srgbClr val="7030A0"/>
                </a:solidFill>
              </a:rPr>
              <a:t> or any other shape. </a:t>
            </a:r>
          </a:p>
          <a:p>
            <a:pPr marL="50800" indent="-5080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50800" indent="-5080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The position of the axis of rotation.</a:t>
            </a:r>
          </a:p>
          <a:p>
            <a:pPr marL="50800" indent="-50800">
              <a:buNone/>
            </a:pPr>
            <a:r>
              <a:rPr lang="en-US" sz="2000" b="1" dirty="0">
                <a:solidFill>
                  <a:srgbClr val="00B050"/>
                </a:solidFill>
              </a:rPr>
              <a:t>The axis of rotation may be at the </a:t>
            </a:r>
            <a:r>
              <a:rPr lang="en-US" sz="2000" b="1" dirty="0">
                <a:solidFill>
                  <a:srgbClr val="002060"/>
                </a:solidFill>
              </a:rPr>
              <a:t>center </a:t>
            </a:r>
            <a:r>
              <a:rPr lang="en-US" sz="2000" b="1" dirty="0">
                <a:solidFill>
                  <a:srgbClr val="00B050"/>
                </a:solidFill>
              </a:rPr>
              <a:t>of the body as in fig. </a:t>
            </a:r>
            <a:r>
              <a:rPr lang="en-US" sz="2000" b="1" dirty="0"/>
              <a:t>( a ), </a:t>
            </a:r>
            <a:r>
              <a:rPr lang="en-US" sz="2000" b="1" dirty="0">
                <a:solidFill>
                  <a:srgbClr val="00B050"/>
                </a:solidFill>
              </a:rPr>
              <a:t>or </a:t>
            </a:r>
            <a:r>
              <a:rPr lang="en-US" sz="2000" b="1" dirty="0">
                <a:solidFill>
                  <a:srgbClr val="C00000"/>
                </a:solidFill>
              </a:rPr>
              <a:t>tangent </a:t>
            </a:r>
            <a:r>
              <a:rPr lang="en-US" sz="2000" b="1" dirty="0">
                <a:solidFill>
                  <a:srgbClr val="00B050"/>
                </a:solidFill>
              </a:rPr>
              <a:t> to the surface of the body as in fig. </a:t>
            </a:r>
            <a:r>
              <a:rPr lang="en-US" sz="2000" b="1" dirty="0"/>
              <a:t>( b ), </a:t>
            </a:r>
            <a:r>
              <a:rPr lang="en-US" sz="2000" b="1" dirty="0">
                <a:solidFill>
                  <a:srgbClr val="00B050"/>
                </a:solidFill>
              </a:rPr>
              <a:t>or may be any where out side the body as in fig. </a:t>
            </a:r>
            <a:r>
              <a:rPr lang="en-US" sz="2000" b="1" dirty="0"/>
              <a:t> ( c ) .</a:t>
            </a:r>
          </a:p>
          <a:p>
            <a:pPr marL="50800" indent="-50800">
              <a:buNone/>
            </a:pPr>
            <a:r>
              <a:rPr lang="en-US" sz="2000" b="1" dirty="0">
                <a:solidFill>
                  <a:srgbClr val="FF0000"/>
                </a:solidFill>
              </a:rPr>
              <a:t>We shall determine the movement of inertia by two methods  :</a:t>
            </a:r>
          </a:p>
          <a:p>
            <a:pPr marL="50800" indent="-50800"/>
            <a:r>
              <a:rPr lang="en-US" sz="2000" b="1" dirty="0">
                <a:solidFill>
                  <a:srgbClr val="0070C0"/>
                </a:solidFill>
              </a:rPr>
              <a:t> By theoretical calculations.</a:t>
            </a:r>
          </a:p>
          <a:p>
            <a:pPr marL="50800" indent="-50800"/>
            <a:r>
              <a:rPr lang="en-US" sz="2000" b="1" dirty="0">
                <a:solidFill>
                  <a:srgbClr val="7030A0"/>
                </a:solidFill>
              </a:rPr>
              <a:t> By experimental method.</a:t>
            </a:r>
          </a:p>
          <a:p>
            <a:pPr marL="50800" indent="-5080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685800"/>
            <a:ext cx="2438400" cy="19050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200400"/>
            <a:ext cx="2514600" cy="13716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953000"/>
            <a:ext cx="3276600" cy="1376361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9CEA-B507-4FB8-A4DA-96EAEBC5D4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04800"/>
            <a:ext cx="6590266" cy="52322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Theoretical calculation of moment of inertia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1" y="1338026"/>
          <a:ext cx="6476998" cy="52676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0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1D1B11"/>
                          </a:solidFill>
                          <a:latin typeface="Times New Roman"/>
                          <a:ea typeface="Calibri"/>
                          <a:cs typeface="Arial"/>
                        </a:rPr>
                        <a:t>Body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Axis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rgbClr val="17365D"/>
                          </a:solidFill>
                          <a:latin typeface="Times New Roman"/>
                          <a:ea typeface="Calibri"/>
                          <a:cs typeface="Arial"/>
                        </a:rPr>
                        <a:t>Law of 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rgbClr val="17365D"/>
                          </a:solidFill>
                          <a:latin typeface="Times New Roman"/>
                          <a:ea typeface="Calibri"/>
                          <a:cs typeface="Arial"/>
                        </a:rPr>
                        <a:t>Moment of inertia (I)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Mass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baseline="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gm )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943634"/>
                          </a:solidFill>
                          <a:latin typeface="Times New Roman"/>
                          <a:ea typeface="Calibri"/>
                          <a:cs typeface="Arial"/>
                        </a:rPr>
                        <a:t>Dimension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943634"/>
                          </a:solidFill>
                          <a:latin typeface="Times New Roman"/>
                          <a:ea typeface="Calibri"/>
                          <a:cs typeface="Arial"/>
                        </a:rPr>
                        <a:t>( cm ) 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imes New Roman"/>
                          <a:ea typeface="Calibri"/>
                          <a:cs typeface="Arial"/>
                        </a:rPr>
                        <a:t>Value of 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 gm.cm</a:t>
                      </a:r>
                      <a:r>
                        <a:rPr lang="en-US" sz="1400" kern="1200" baseline="300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Disk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Arial"/>
                        </a:rPr>
                        <a:t>             1/2  Mr</a:t>
                      </a:r>
                      <a:r>
                        <a:rPr lang="en-US" sz="1100" b="1" baseline="30000" dirty="0">
                          <a:latin typeface="Times New Roman"/>
                          <a:ea typeface="Times New Roman"/>
                          <a:cs typeface="Arial"/>
                        </a:rPr>
                        <a:t>2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Arial"/>
                        </a:rPr>
                        <a:t>r = 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Arial"/>
                        </a:rPr>
                        <a:t>Ring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r>
                        <a:rPr lang="en-US" sz="1000" b="1" baseline="-25000" dirty="0">
                          <a:latin typeface="Times New Roman"/>
                          <a:ea typeface="Calibri"/>
                          <a:cs typeface="Arial"/>
                        </a:rPr>
                        <a:t>1 </a:t>
                      </a:r>
                      <a:r>
                        <a:rPr lang="en-US" sz="1000" b="1" dirty="0">
                          <a:latin typeface="Times New Roman"/>
                          <a:ea typeface="Calibri"/>
                          <a:cs typeface="Arial"/>
                        </a:rPr>
                        <a:t>=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r>
                        <a:rPr lang="en-US" sz="1000" b="1" baseline="-25000"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="1">
                          <a:latin typeface="Times New Roman"/>
                          <a:ea typeface="Calibri"/>
                          <a:cs typeface="Arial"/>
                        </a:rPr>
                        <a:t> =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33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Cylinder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b="1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Times New Roman"/>
                          <a:ea typeface="Calibri"/>
                          <a:cs typeface="Arial"/>
                        </a:rPr>
                        <a:t>        M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Arial"/>
                        </a:rPr>
                        <a:t>r =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Arial"/>
                        </a:rPr>
                        <a:t>L =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9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imes New Roman"/>
                          <a:ea typeface="Calibri"/>
                          <a:cs typeface="Arial"/>
                        </a:rPr>
                        <a:t>Rod</a:t>
                      </a:r>
                      <a:endParaRPr lang="en-US" sz="7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latin typeface="Times New Roman"/>
                          <a:ea typeface="Calibri"/>
                          <a:cs typeface="Arial"/>
                        </a:rPr>
                        <a:t>a =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latin typeface="Times New Roman"/>
                          <a:ea typeface="Calibri"/>
                          <a:cs typeface="Arial"/>
                        </a:rPr>
                        <a:t>b  =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651" marR="416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590800" y="25146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1181265" imgH="952633" progId="PBrush">
                  <p:embed/>
                </p:oleObj>
              </mc:Choice>
              <mc:Fallback>
                <p:oleObj name="Bitmap Image" r:id="rId3" imgW="1181265" imgH="952633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685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514600" y="3429000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5" imgW="1333333" imgH="923810" progId="PBrush">
                  <p:embed/>
                </p:oleObj>
              </mc:Choice>
              <mc:Fallback>
                <p:oleObj name="Bitmap Image" r:id="rId5" imgW="1333333" imgH="92381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838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505200"/>
            <a:ext cx="762000" cy="322146"/>
          </a:xfrm>
          <a:prstGeom prst="rect">
            <a:avLst/>
          </a:prstGeom>
          <a:noFill/>
        </p:spPr>
      </p:pic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590800" y="4572000"/>
          <a:ext cx="685800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8" imgW="1371429" imgH="1533739" progId="PBrush">
                  <p:embed/>
                </p:oleObj>
              </mc:Choice>
              <mc:Fallback>
                <p:oleObj name="Bitmap Image" r:id="rId8" imgW="1371429" imgH="153373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685800" cy="86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4800600"/>
            <a:ext cx="609600" cy="338667"/>
          </a:xfrm>
          <a:prstGeom prst="rect">
            <a:avLst/>
          </a:prstGeom>
          <a:noFill/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14600" y="6019800"/>
          <a:ext cx="9906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11" imgW="1104762" imgH="961905" progId="PBrush">
                  <p:embed/>
                </p:oleObj>
              </mc:Choice>
              <mc:Fallback>
                <p:oleObj name="Bitmap Image" r:id="rId11" imgW="1104762" imgH="96190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19800"/>
                        <a:ext cx="990600" cy="45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5943600"/>
            <a:ext cx="914400" cy="428625"/>
          </a:xfrm>
          <a:prstGeom prst="rect">
            <a:avLst/>
          </a:prstGeom>
          <a:noFill/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21920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1905000" cy="228600"/>
          </a:xfrm>
        </p:spPr>
        <p:txBody>
          <a:bodyPr/>
          <a:lstStyle/>
          <a:p>
            <a:fld id="{D5F87C85-33D9-40A2-BF48-37E72FF9CBC7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Experimental determination of moment of inertia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962400" cy="4906963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The apparatus used in this experiment is called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rotator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shown in fig. ( a ). </a:t>
            </a:r>
          </a:p>
          <a:p>
            <a:pPr marL="0" indent="0"/>
            <a:r>
              <a:rPr lang="en-US" b="1" dirty="0">
                <a:solidFill>
                  <a:srgbClr val="00B050"/>
                </a:solidFill>
              </a:rPr>
              <a:t> The main part of the </a:t>
            </a:r>
            <a:r>
              <a:rPr lang="en-US" b="1" dirty="0">
                <a:solidFill>
                  <a:srgbClr val="FF0000"/>
                </a:solidFill>
              </a:rPr>
              <a:t>rotator  </a:t>
            </a:r>
            <a:r>
              <a:rPr lang="en-US" b="1" dirty="0">
                <a:solidFill>
                  <a:srgbClr val="00B050"/>
                </a:solidFill>
              </a:rPr>
              <a:t>is the </a:t>
            </a:r>
            <a:r>
              <a:rPr lang="en-US" b="1" dirty="0">
                <a:solidFill>
                  <a:srgbClr val="7030A0"/>
                </a:solidFill>
              </a:rPr>
              <a:t>cylinder </a:t>
            </a:r>
            <a:r>
              <a:rPr lang="en-US" b="1" dirty="0">
                <a:solidFill>
                  <a:srgbClr val="00B050"/>
                </a:solidFill>
              </a:rPr>
              <a:t>where the string is wrapped.</a:t>
            </a:r>
          </a:p>
          <a:p>
            <a:pPr marL="0" indent="0"/>
            <a:r>
              <a:rPr lang="en-US" b="1" dirty="0">
                <a:solidFill>
                  <a:srgbClr val="C00000"/>
                </a:solidFill>
              </a:rPr>
              <a:t>The diameter </a:t>
            </a:r>
            <a:r>
              <a:rPr lang="en-US" b="1" dirty="0">
                <a:solidFill>
                  <a:schemeClr val="tx1"/>
                </a:solidFill>
              </a:rPr>
              <a:t>( 2r )</a:t>
            </a:r>
            <a:r>
              <a:rPr lang="en-US" b="1" dirty="0">
                <a:solidFill>
                  <a:srgbClr val="C00000"/>
                </a:solidFill>
              </a:rPr>
              <a:t> of the </a:t>
            </a:r>
            <a:r>
              <a:rPr lang="en-US" b="1" dirty="0">
                <a:solidFill>
                  <a:srgbClr val="7030A0"/>
                </a:solidFill>
              </a:rPr>
              <a:t>cylinder </a:t>
            </a:r>
            <a:r>
              <a:rPr lang="en-US" b="1" dirty="0">
                <a:solidFill>
                  <a:srgbClr val="C00000"/>
                </a:solidFill>
              </a:rPr>
              <a:t>is measured by the </a:t>
            </a:r>
            <a:r>
              <a:rPr lang="en-US" b="1" dirty="0">
                <a:solidFill>
                  <a:srgbClr val="00B0F0"/>
                </a:solidFill>
              </a:rPr>
              <a:t>Vernier</a:t>
            </a:r>
            <a:r>
              <a:rPr lang="en-US" b="1" dirty="0">
                <a:solidFill>
                  <a:srgbClr val="C00000"/>
                </a:solidFill>
              </a:rPr>
              <a:t> as shown in fig.</a:t>
            </a:r>
            <a:r>
              <a:rPr lang="en-US" b="1" dirty="0">
                <a:solidFill>
                  <a:srgbClr val="002060"/>
                </a:solidFill>
              </a:rPr>
              <a:t> ( b ).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/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صورة00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29200" y="1295400"/>
            <a:ext cx="3657600" cy="291459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rot="10800000">
            <a:off x="5791200" y="220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343400"/>
            <a:ext cx="3657600" cy="22098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5410200" y="51054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5715000"/>
            <a:ext cx="1076325" cy="35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733800"/>
            <a:ext cx="5619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6248400"/>
            <a:ext cx="600075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133600"/>
            <a:ext cx="113347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616-D26D-41D4-9D69-1005342B0F2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772400" y="6629400"/>
            <a:ext cx="838200" cy="228600"/>
          </a:xfrm>
        </p:spPr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Determination of moment of inertia of the </a:t>
            </a:r>
            <a:r>
              <a:rPr lang="en-US" sz="2400" b="1" dirty="0">
                <a:solidFill>
                  <a:srgbClr val="FF0000"/>
                </a:solidFill>
              </a:rPr>
              <a:t>rotator  I</a:t>
            </a:r>
            <a:r>
              <a:rPr lang="en-US" sz="1600" b="1" dirty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495800" cy="5486400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0800" indent="-50800">
              <a:buNone/>
            </a:pPr>
            <a:r>
              <a:rPr lang="en-US" sz="2000" b="1" dirty="0"/>
              <a:t>From the fig. when the mass </a:t>
            </a:r>
            <a:r>
              <a:rPr lang="en-US" sz="2000" b="1" dirty="0">
                <a:solidFill>
                  <a:srgbClr val="00B050"/>
                </a:solidFill>
              </a:rPr>
              <a:t>m </a:t>
            </a:r>
            <a:r>
              <a:rPr lang="en-US" sz="2000" b="1" dirty="0"/>
              <a:t>is fall down, the potential  energy </a:t>
            </a:r>
            <a:r>
              <a:rPr lang="en-US" sz="2000" b="1" dirty="0">
                <a:solidFill>
                  <a:srgbClr val="00B050"/>
                </a:solidFill>
              </a:rPr>
              <a:t>m</a:t>
            </a:r>
            <a:r>
              <a:rPr lang="en-US" sz="2000" b="1" dirty="0"/>
              <a:t>g</a:t>
            </a:r>
            <a:r>
              <a:rPr lang="en-US" sz="2000" b="1" dirty="0">
                <a:solidFill>
                  <a:srgbClr val="7030A0"/>
                </a:solidFill>
              </a:rPr>
              <a:t>h </a:t>
            </a:r>
            <a:r>
              <a:rPr lang="en-US" sz="2000" b="1" dirty="0"/>
              <a:t>is converted  into kinetic energy of the mass                and rotational kinetic  </a:t>
            </a:r>
          </a:p>
          <a:p>
            <a:pPr marL="50800" indent="-50800">
              <a:buNone/>
            </a:pPr>
            <a:r>
              <a:rPr lang="en-US" sz="2000" b="1" dirty="0"/>
              <a:t>energy of  the cylinder                 , we can write  </a:t>
            </a:r>
          </a:p>
          <a:p>
            <a:pPr marL="50800" indent="-50800">
              <a:buNone/>
            </a:pPr>
            <a:r>
              <a:rPr lang="en-US" sz="2000" b="1" dirty="0"/>
              <a:t> </a:t>
            </a:r>
          </a:p>
          <a:p>
            <a:pPr marL="50800" indent="-50800">
              <a:buNone/>
            </a:pPr>
            <a:endParaRPr lang="en-US" sz="2000" b="1" dirty="0"/>
          </a:p>
          <a:p>
            <a:pPr marL="50800" indent="-50800">
              <a:buNone/>
            </a:pPr>
            <a:r>
              <a:rPr lang="en-US" sz="2000" b="1" dirty="0"/>
              <a:t>But                                                           </a:t>
            </a:r>
          </a:p>
          <a:p>
            <a:pPr marL="50800" indent="-50800">
              <a:buNone/>
            </a:pPr>
            <a:endParaRPr lang="en-US" sz="2000" b="1" dirty="0"/>
          </a:p>
          <a:p>
            <a:pPr marL="50800" indent="-50800">
              <a:buNone/>
            </a:pPr>
            <a:r>
              <a:rPr lang="en-US" sz="2000" b="1" dirty="0"/>
              <a:t>And  </a:t>
            </a:r>
          </a:p>
          <a:p>
            <a:pPr marL="50800" indent="-50800">
              <a:buNone/>
            </a:pPr>
            <a:r>
              <a:rPr lang="en-US" sz="2000" b="1" dirty="0"/>
              <a:t>The we get  </a:t>
            </a:r>
          </a:p>
        </p:txBody>
      </p:sp>
      <p:pic>
        <p:nvPicPr>
          <p:cNvPr id="18" name="Content Placeholder 17" descr="صورة00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81600" y="1259681"/>
            <a:ext cx="3505200" cy="46736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981200"/>
            <a:ext cx="685800" cy="523068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362201"/>
            <a:ext cx="762000" cy="4572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00400"/>
            <a:ext cx="3429000" cy="428625"/>
          </a:xfrm>
          <a:prstGeom prst="rect">
            <a:avLst/>
          </a:prstGeom>
          <a:noFill/>
        </p:spPr>
      </p:pic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810000"/>
            <a:ext cx="2190750" cy="400050"/>
          </a:xfrm>
          <a:prstGeom prst="rect">
            <a:avLst/>
          </a:prstGeom>
          <a:noFill/>
        </p:spPr>
      </p:pic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438650"/>
            <a:ext cx="1933575" cy="438150"/>
          </a:xfrm>
          <a:prstGeom prst="rect">
            <a:avLst/>
          </a:prstGeom>
          <a:noFill/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5257800"/>
            <a:ext cx="282892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905000" cy="304800"/>
          </a:xfrm>
        </p:spPr>
        <p:txBody>
          <a:bodyPr/>
          <a:lstStyle/>
          <a:p>
            <a:fld id="{2A2623F1-2D30-480C-8B3F-FEC989E7AFAF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6819900" y="4381500"/>
            <a:ext cx="27432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48600" y="30480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0" y="2286000"/>
            <a:ext cx="419100" cy="21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53400" y="4191000"/>
            <a:ext cx="371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Straight Arrow Connector 27"/>
          <p:cNvCxnSpPr/>
          <p:nvPr/>
        </p:nvCxnSpPr>
        <p:spPr>
          <a:xfrm rot="5400000">
            <a:off x="7924800" y="2590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Determination of moment of inertia of any object  </a:t>
            </a:r>
            <a:r>
              <a:rPr lang="en-US" sz="2400" b="1" dirty="0">
                <a:solidFill>
                  <a:srgbClr val="FF0000"/>
                </a:solidFill>
              </a:rPr>
              <a:t>I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  <a:ln>
            <a:solidFill>
              <a:srgbClr val="FFFF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If we put any object on the rotator such as  </a:t>
            </a:r>
            <a:r>
              <a:rPr lang="en-US" sz="2000" b="1" dirty="0">
                <a:solidFill>
                  <a:schemeClr val="accent3"/>
                </a:solidFill>
              </a:rPr>
              <a:t>a disk </a:t>
            </a:r>
            <a:r>
              <a:rPr lang="en-US" sz="2000" b="1" dirty="0">
                <a:solidFill>
                  <a:schemeClr val="accent6"/>
                </a:solidFill>
              </a:rPr>
              <a:t>,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and repeat the same experiment , we get the moment of inertia  of both  </a:t>
            </a:r>
            <a:r>
              <a:rPr lang="en-US" sz="2000" b="1" dirty="0">
                <a:solidFill>
                  <a:srgbClr val="FF0000"/>
                </a:solidFill>
              </a:rPr>
              <a:t>the rotator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and the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disk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,  we mean that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To find the moment of inertia of the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disk </a:t>
            </a:r>
            <a:r>
              <a:rPr lang="en-US" sz="2000" b="1" dirty="0">
                <a:solidFill>
                  <a:srgbClr val="00B050"/>
                </a:solidFill>
              </a:rPr>
              <a:t> only, we subtract         from the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above equation.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</a:rPr>
              <a:t>The same method is applied to any other object used with the rotator.</a:t>
            </a:r>
          </a:p>
          <a:p>
            <a:pPr marL="0" indent="0">
              <a:buNone/>
            </a:pPr>
            <a:endParaRPr lang="en-US" sz="2000" b="1" dirty="0">
              <a:solidFill>
                <a:srgbClr val="92D050"/>
              </a:solidFill>
            </a:endParaRPr>
          </a:p>
        </p:txBody>
      </p:sp>
      <p:pic>
        <p:nvPicPr>
          <p:cNvPr id="11" name="Content Placeholder 10" descr="صورة00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404098"/>
            <a:ext cx="4038600" cy="4384766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895600"/>
            <a:ext cx="299085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191000"/>
            <a:ext cx="228600" cy="357188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23AF-DBA9-49A5-BA78-0D91AA8B1165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6A7C-AD36-4F71-9CF8-DEC9F972D3B1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C:\Documents and Settings\Khalid\Desktop\mom-f\صورة010.jpg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4038600" cy="2791619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81400"/>
            <a:ext cx="4114800" cy="2895600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 descr="C:\Documents and Settings\Khalid\Local Settings\Temporary Internet Files\Content.Word\صورة014.jpg"/>
          <p:cNvPicPr>
            <a:picLocks noGrp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447800"/>
            <a:ext cx="4038600" cy="3828256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rgbClr val="FFFF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Determination of the falling time </a:t>
            </a:r>
            <a:r>
              <a:rPr lang="en-US" sz="2800" b="1" dirty="0"/>
              <a:t>t </a:t>
            </a:r>
            <a:r>
              <a:rPr lang="en-US" sz="2800" b="1" dirty="0">
                <a:solidFill>
                  <a:schemeClr val="tx2"/>
                </a:solidFill>
              </a:rPr>
              <a:t>by the stop watch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03-4908-4AA6-AA53-CE7378CB695E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8D4B-D95C-443F-A787-96DBC4E2591D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33252"/>
            <a:ext cx="4038600" cy="4802659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217965"/>
            <a:ext cx="4038600" cy="4833232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Elbow Connector 9"/>
          <p:cNvCxnSpPr/>
          <p:nvPr/>
        </p:nvCxnSpPr>
        <p:spPr>
          <a:xfrm rot="16200000" flipV="1">
            <a:off x="3467100" y="1409700"/>
            <a:ext cx="685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066800"/>
            <a:ext cx="742950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4991100" y="17907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91200" y="19812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591300" y="20955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371600"/>
            <a:ext cx="647700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1295400"/>
            <a:ext cx="6000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1295400"/>
            <a:ext cx="130492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659</Words>
  <Application>Microsoft Office PowerPoint</Application>
  <PresentationFormat>On-screen Show (4:3)</PresentationFormat>
  <Paragraphs>160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Bitmap Image</vt:lpstr>
      <vt:lpstr>PowerPoint Presentation</vt:lpstr>
      <vt:lpstr>Exp.no. 8  Moment of Inertia </vt:lpstr>
      <vt:lpstr>PowerPoint Presentation</vt:lpstr>
      <vt:lpstr>PowerPoint Presentation</vt:lpstr>
      <vt:lpstr>Experimental determination of moment of inertia</vt:lpstr>
      <vt:lpstr>Determination of moment of inertia of the rotator  I0</vt:lpstr>
      <vt:lpstr>Determination of moment of inertia of any object  I </vt:lpstr>
      <vt:lpstr>PowerPoint Presentation</vt:lpstr>
      <vt:lpstr>Determination of the falling time t by the stop watch</vt:lpstr>
      <vt:lpstr>PowerPoint Presentation</vt:lpstr>
      <vt:lpstr> B . moment of inertia of  the rotator only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42</cp:revision>
  <dcterms:created xsi:type="dcterms:W3CDTF">2010-08-30T06:39:11Z</dcterms:created>
  <dcterms:modified xsi:type="dcterms:W3CDTF">2021-10-05T09:38:06Z</dcterms:modified>
</cp:coreProperties>
</file>