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Fira Sans Extra Condensed Medium"/>
      <p:regular r:id="rId29"/>
      <p:bold r:id="rId30"/>
      <p:italic r:id="rId31"/>
      <p:boldItalic r:id="rId32"/>
    </p:embeddedFont>
    <p:embeddedFont>
      <p:font typeface="Roboto Condensed"/>
      <p:regular r:id="rId33"/>
      <p:bold r:id="rId34"/>
      <p:italic r:id="rId35"/>
      <p:boldItalic r:id="rId36"/>
    </p:embeddedFont>
    <p:embeddedFont>
      <p:font typeface="Squada One"/>
      <p:regular r:id="rId37"/>
    </p:embeddedFont>
    <p:embeddedFont>
      <p:font typeface="Roboto Condensed Light"/>
      <p:regular r:id="rId38"/>
      <p:bold r:id="rId39"/>
      <p:italic r:id="rId40"/>
      <p:boldItalic r:id="rId41"/>
    </p:embeddedFont>
    <p:embeddedFont>
      <p:font typeface="Exo 2"/>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Light-italic.fntdata"/><Relationship Id="rId20" Type="http://schemas.openxmlformats.org/officeDocument/2006/relationships/slide" Target="slides/slide16.xml"/><Relationship Id="rId42" Type="http://schemas.openxmlformats.org/officeDocument/2006/relationships/font" Target="fonts/Exo2-regular.fntdata"/><Relationship Id="rId41" Type="http://schemas.openxmlformats.org/officeDocument/2006/relationships/font" Target="fonts/RobotoCondensedLight-boldItalic.fntdata"/><Relationship Id="rId22" Type="http://schemas.openxmlformats.org/officeDocument/2006/relationships/slide" Target="slides/slide18.xml"/><Relationship Id="rId44" Type="http://schemas.openxmlformats.org/officeDocument/2006/relationships/font" Target="fonts/Exo2-italic.fntdata"/><Relationship Id="rId21" Type="http://schemas.openxmlformats.org/officeDocument/2006/relationships/slide" Target="slides/slide17.xml"/><Relationship Id="rId43" Type="http://schemas.openxmlformats.org/officeDocument/2006/relationships/font" Target="fonts/Exo2-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Exo2-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7.xml"/><Relationship Id="rId33" Type="http://schemas.openxmlformats.org/officeDocument/2006/relationships/font" Target="fonts/RobotoCondensed-regular.fntdata"/><Relationship Id="rId10" Type="http://schemas.openxmlformats.org/officeDocument/2006/relationships/slide" Target="slides/slide6.xml"/><Relationship Id="rId32" Type="http://schemas.openxmlformats.org/officeDocument/2006/relationships/font" Target="fonts/FiraSansExtraCondensedMedium-boldItalic.fntdata"/><Relationship Id="rId13" Type="http://schemas.openxmlformats.org/officeDocument/2006/relationships/slide" Target="slides/slide9.xml"/><Relationship Id="rId35" Type="http://schemas.openxmlformats.org/officeDocument/2006/relationships/font" Target="fonts/RobotoCondensed-italic.fntdata"/><Relationship Id="rId12" Type="http://schemas.openxmlformats.org/officeDocument/2006/relationships/slide" Target="slides/slide8.xml"/><Relationship Id="rId34" Type="http://schemas.openxmlformats.org/officeDocument/2006/relationships/font" Target="fonts/RobotoCondensed-bold.fntdata"/><Relationship Id="rId15" Type="http://schemas.openxmlformats.org/officeDocument/2006/relationships/slide" Target="slides/slide11.xml"/><Relationship Id="rId37" Type="http://schemas.openxmlformats.org/officeDocument/2006/relationships/font" Target="fonts/SquadaOne-regular.fntdata"/><Relationship Id="rId14" Type="http://schemas.openxmlformats.org/officeDocument/2006/relationships/slide" Target="slides/slide10.xml"/><Relationship Id="rId36" Type="http://schemas.openxmlformats.org/officeDocument/2006/relationships/font" Target="fonts/RobotoCondensed-boldItalic.fntdata"/><Relationship Id="rId17" Type="http://schemas.openxmlformats.org/officeDocument/2006/relationships/slide" Target="slides/slide13.xml"/><Relationship Id="rId39" Type="http://schemas.openxmlformats.org/officeDocument/2006/relationships/font" Target="fonts/RobotoCondensedLight-bold.fntdata"/><Relationship Id="rId16" Type="http://schemas.openxmlformats.org/officeDocument/2006/relationships/slide" Target="slides/slide12.xml"/><Relationship Id="rId38" Type="http://schemas.openxmlformats.org/officeDocument/2006/relationships/font" Target="fonts/RobotoCondensed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4d22a40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4d22a40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4d22a40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4d22a40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d22a402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d22a40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4d22a402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4d22a402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d22a402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4d22a402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d22a40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4d22a40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4d22a40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4d22a40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4d22a402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4d22a402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4d22a40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4d22a40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4d22a402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4d22a402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d22a40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d22a40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4d22a402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4d22a402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4d22a402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4d22a402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4d22a402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4d22a402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4d22a402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4d22a402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4d22a4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4d22a4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4d22a40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4d22a40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4d22a40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4d22a40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4d22a40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4d22a40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4d22a40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4d22a40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d22a402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d22a402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d22a402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d22a402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4d22a40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4d22a40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Week 2</a:t>
            </a:r>
            <a:endParaRPr/>
          </a:p>
        </p:txBody>
      </p:sp>
      <p:sp>
        <p:nvSpPr>
          <p:cNvPr id="133" name="Google Shape;133;p26"/>
          <p:cNvSpPr txBox="1"/>
          <p:nvPr>
            <p:ph type="ctrTitle"/>
          </p:nvPr>
        </p:nvSpPr>
        <p:spPr>
          <a:xfrm>
            <a:off x="1135975" y="968850"/>
            <a:ext cx="6886800" cy="220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rPr>
              <a:t>OS Lab</a:t>
            </a:r>
            <a:br>
              <a:rPr lang="en">
                <a:solidFill>
                  <a:srgbClr val="434343"/>
                </a:solidFill>
              </a:rPr>
            </a:br>
            <a:r>
              <a:rPr lang="en" sz="2700">
                <a:solidFill>
                  <a:srgbClr val="434343"/>
                </a:solidFill>
              </a:rPr>
              <a:t>Managing Files &amp; Directories in Linux &amp; Text Editors</a:t>
            </a:r>
            <a:endParaRPr sz="2700">
              <a:solidFill>
                <a:srgbClr val="434343"/>
              </a:solidFill>
            </a:endParaRPr>
          </a:p>
        </p:txBody>
      </p:sp>
      <p:cxnSp>
        <p:nvCxnSpPr>
          <p:cNvPr id="134" name="Google Shape;134;p26"/>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cp</a:t>
            </a:r>
            <a:endParaRPr/>
          </a:p>
        </p:txBody>
      </p:sp>
      <p:sp>
        <p:nvSpPr>
          <p:cNvPr id="190" name="Google Shape;190;p35"/>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cp </a:t>
            </a:r>
            <a:r>
              <a:rPr lang="en"/>
              <a:t>stands for copy. This command is used to copy files or group of files or directory. It creates an exact image of a file on a disk with different file name. cp command require at least two filenames in its arguments.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cp [OPTION] Source Destination</a:t>
            </a:r>
            <a:endParaRPr/>
          </a:p>
          <a:p>
            <a:pPr indent="0" lvl="0" marL="0" rtl="0" algn="just">
              <a:spcBef>
                <a:spcPts val="0"/>
              </a:spcBef>
              <a:spcAft>
                <a:spcPts val="0"/>
              </a:spcAft>
              <a:buNone/>
            </a:pPr>
            <a:r>
              <a:rPr lang="en"/>
              <a:t>cp [OPTION] Source-1 Source-2 Source-3 Source-n Directory</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cp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-i(interactive):</a:t>
            </a:r>
            <a:r>
              <a:rPr lang="en"/>
              <a:t> i stands for Interactive copying. With this option system first warns the user before overwriting the destination file. cp prompts for a response, if you press y then it overwrites the file and with any other option leave it uncopied.</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-r or -R:</a:t>
            </a:r>
            <a:r>
              <a:rPr lang="en"/>
              <a:t> Copying directory structure. With this option cp command shows its recursive behavior by copying the entire directory structure recursively.</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Copying using * wildcard:</a:t>
            </a:r>
            <a:r>
              <a:rPr lang="en"/>
              <a:t> The star wildcard represents anything i.e. all files and directories. Suppose we have many text document in a directory and wants to copy it another directory, it takes lots of time if we copy files 1 by 1 or command becomes too long if specify all these file names as the argument, but by using * wildcard it becomes simple.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mv</a:t>
            </a:r>
            <a:endParaRPr/>
          </a:p>
        </p:txBody>
      </p:sp>
      <p:sp>
        <p:nvSpPr>
          <p:cNvPr id="196" name="Google Shape;196;p36"/>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mv </a:t>
            </a:r>
            <a:r>
              <a:rPr lang="en"/>
              <a:t>stands for move. mv is used to move one or more files or directories from one place to another in file system like UNIX.</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mv [Option] source destination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mv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-i (Interactive):</a:t>
            </a:r>
            <a:r>
              <a:rPr lang="en"/>
              <a:t> the -i option makes the command ask the user for confirmation before moving a file that would overwrite an existing file, you have to press y for confirm moving, any other key leaves the file as it is. This option doesn’t work if the file doesn’t exist, it simply rename it or move it to new location.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mkdir</a:t>
            </a:r>
            <a:endParaRPr/>
          </a:p>
        </p:txBody>
      </p:sp>
      <p:sp>
        <p:nvSpPr>
          <p:cNvPr id="202" name="Google Shape;202;p37"/>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mkdir </a:t>
            </a:r>
            <a:r>
              <a:rPr lang="en"/>
              <a:t>command in Linux allows the user to create directories (also referred to as folders in some operating systems ). This command can create multiple directories at once as well as set the permissions for the directories. It is important to note that the user executing this command must have enough permissions to create a directory in the parent directory, or he/she may recieve a ‘permission denied’ error.</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mkdir [options...] [directories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mkdir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-v or --verbose: </a:t>
            </a:r>
            <a:r>
              <a:rPr lang="en"/>
              <a:t>It displays a message for every directory created.</a:t>
            </a:r>
            <a:endParaRPr/>
          </a:p>
          <a:p>
            <a:pPr indent="0" lvl="0" marL="0" rtl="0" algn="just">
              <a:spcBef>
                <a:spcPts val="0"/>
              </a:spcBef>
              <a:spcAft>
                <a:spcPts val="0"/>
              </a:spcAft>
              <a:buNone/>
            </a:pPr>
            <a:r>
              <a:t/>
            </a:r>
            <a:endParaRPr/>
          </a:p>
          <a:p>
            <a:pPr indent="-304800" lvl="0" marL="457200" rtl="0" algn="just">
              <a:spcBef>
                <a:spcPts val="0"/>
              </a:spcBef>
              <a:spcAft>
                <a:spcPts val="0"/>
              </a:spcAft>
              <a:buSzPts val="1200"/>
              <a:buFont typeface="Roboto Condensed"/>
              <a:buChar char="●"/>
            </a:pPr>
            <a:r>
              <a:rPr b="1" lang="en">
                <a:latin typeface="Roboto Condensed"/>
                <a:ea typeface="Roboto Condensed"/>
                <a:cs typeface="Roboto Condensed"/>
                <a:sym typeface="Roboto Condensed"/>
              </a:rPr>
              <a:t>--help:</a:t>
            </a:r>
            <a:r>
              <a:rPr lang="en"/>
              <a:t> It displays the help related information and exits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rm</a:t>
            </a:r>
            <a:endParaRPr/>
          </a:p>
        </p:txBody>
      </p:sp>
      <p:sp>
        <p:nvSpPr>
          <p:cNvPr id="208" name="Google Shape;208;p38"/>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rm </a:t>
            </a:r>
            <a:r>
              <a:rPr lang="en"/>
              <a:t>stands for remove here. rm command is used to remove objects such as files, directories, symbolic links and so on from the file system like UNIX. By default, it does not remove directories.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rm [OPTION]... FILE...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rm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-i (Interactive Deletion): </a:t>
            </a:r>
            <a:r>
              <a:rPr lang="en"/>
              <a:t>Like in cp, the -i option makes the command ask the user for confirmation before removing each file, you have to press y for confirm deletion, any other key leaves the file un-deleted.</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-r (Recursive Deletion):</a:t>
            </a:r>
            <a:r>
              <a:rPr lang="en"/>
              <a:t> With -r(or -R) option rm command performs a tree-walk and will delete all the files and sub-directories recursively of the parent directory. At each stage it deletes everything it finds. Normally, rm wouldn’t delete the directories but when used with this option, it will delete.</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Delete file whose name starting with a hyphen symbol (-):</a:t>
            </a:r>
            <a:r>
              <a:rPr lang="en"/>
              <a:t> To remove a file whose name begins with a dash (“-“), you can specify a double dash (“–“) separately before the file name. This extra dash is necessary so that rm does not misinterpret the file name as an option.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locate</a:t>
            </a:r>
            <a:endParaRPr/>
          </a:p>
        </p:txBody>
      </p:sp>
      <p:sp>
        <p:nvSpPr>
          <p:cNvPr id="214" name="Google Shape;214;p39"/>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locate </a:t>
            </a:r>
            <a:r>
              <a:rPr lang="en"/>
              <a:t>command in Linux is used to find the files by name. There is two most widely used file searching utilities accessible to users are called find and locate. The locate utility works better and faster than find command counterpart because instead of searching the file system when a file search is initiated, it would look through a database. This database contains bits and parts of files and their corresponding paths on your system.</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locate [OPTION]... PATTERN...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Search a file with specific name:</a:t>
            </a:r>
            <a:r>
              <a:rPr lang="en"/>
              <a:t> locate sample.txt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Limit Search Queries to a Specific Number:</a:t>
            </a:r>
            <a:r>
              <a:rPr lang="en"/>
              <a:t> locate "*.html" -n 20</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Display The Number of Matching Entries:</a:t>
            </a:r>
            <a:r>
              <a:rPr lang="en"/>
              <a:t> locate -c [.txt]*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Ignore Case Sensitive Locate Outputs:</a:t>
            </a:r>
            <a:r>
              <a:rPr lang="en"/>
              <a:t> locate -i *SAMPLE.txt*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find</a:t>
            </a:r>
            <a:endParaRPr/>
          </a:p>
        </p:txBody>
      </p:sp>
      <p:sp>
        <p:nvSpPr>
          <p:cNvPr id="220" name="Google Shape;220;p40"/>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t>
            </a:r>
            <a:r>
              <a:rPr b="1" lang="en">
                <a:latin typeface="Roboto Condensed"/>
                <a:ea typeface="Roboto Condensed"/>
                <a:cs typeface="Roboto Condensed"/>
                <a:sym typeface="Roboto Condensed"/>
              </a:rPr>
              <a:t>find </a:t>
            </a:r>
            <a:r>
              <a:rPr lang="en"/>
              <a:t>command in UNIX is a command line utility for walking a file hierarchy. It can be used to find files and directories and perform subsequent operations on them. It supports searching by file, folder, name, creation date, modification date, owner and permissions.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find [where to start searching from] [expression determines what to find] [-options] [what to find]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Search a file with specific name:</a:t>
            </a:r>
            <a:r>
              <a:rPr lang="en"/>
              <a:t> find . -name sample.txt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Search a file with pattern:</a:t>
            </a:r>
            <a:r>
              <a:rPr lang="en"/>
              <a:t> find . -name *.txt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Search for empty files and directories:</a:t>
            </a:r>
            <a:r>
              <a:rPr lang="en"/>
              <a:t> find . -empty</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Search text within multiple files:</a:t>
            </a:r>
            <a:r>
              <a:rPr lang="en"/>
              <a:t> find ./ -type f -name "*.txt" -exec grep 'linux'  {}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which &amp; whereis</a:t>
            </a:r>
            <a:endParaRPr/>
          </a:p>
        </p:txBody>
      </p:sp>
      <p:sp>
        <p:nvSpPr>
          <p:cNvPr id="226" name="Google Shape;226;p41"/>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which </a:t>
            </a:r>
            <a:r>
              <a:rPr lang="en"/>
              <a:t>command in Linux is a command which is used to locate the executable file associated with the given command by searching it in the path environment variable.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which [filename1] [filename2]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whereis </a:t>
            </a:r>
            <a:r>
              <a:rPr lang="en"/>
              <a:t>command is used to find the location of source/binary file of a command and manuals sections for a specified file in Linux system.</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whereis [options] filename…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tar</a:t>
            </a:r>
            <a:endParaRPr/>
          </a:p>
        </p:txBody>
      </p:sp>
      <p:sp>
        <p:nvSpPr>
          <p:cNvPr id="232" name="Google Shape;232;p42"/>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Linux </a:t>
            </a:r>
            <a:r>
              <a:rPr b="1" lang="en">
                <a:latin typeface="Roboto Condensed"/>
                <a:ea typeface="Roboto Condensed"/>
                <a:cs typeface="Roboto Condensed"/>
                <a:sym typeface="Roboto Condensed"/>
              </a:rPr>
              <a:t>‘tar’ </a:t>
            </a:r>
            <a:r>
              <a:rPr lang="en"/>
              <a:t>stands for tape archive, is used to create Archive and extract the Archive files. tar command in Linux is one of the important command which provides archiving functionality in Linux. We can use Linux tar command to create compressed or uncompressed Archive files and also maintain and modify them.</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tar [options] [archive-file] [file or directory to be archived]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Creating an uncompressed tar Archive using option -cvf : </a:t>
            </a:r>
            <a:r>
              <a:rPr lang="en"/>
              <a:t>tar cvf file.tar *.txt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Extracting files from Archive using option -xvf : </a:t>
            </a:r>
            <a:r>
              <a:rPr lang="en"/>
              <a:t>tar xvf file.tar</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gzip compression on the tar Archive, using option -z</a:t>
            </a:r>
            <a:r>
              <a:rPr lang="en"/>
              <a:t> </a:t>
            </a:r>
            <a:r>
              <a:rPr b="1" lang="en">
                <a:latin typeface="Roboto Condensed"/>
                <a:ea typeface="Roboto Condensed"/>
                <a:cs typeface="Roboto Condensed"/>
                <a:sym typeface="Roboto Condensed"/>
              </a:rPr>
              <a:t>:</a:t>
            </a:r>
            <a:r>
              <a:rPr lang="en"/>
              <a:t> tar cvzf file.tar.gz *.txt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Extracting a gzip tar Archive *.tar.gz using option -xvzf : </a:t>
            </a:r>
            <a:r>
              <a:rPr lang="en"/>
              <a:t>tar xvzf file.tar.gz</a:t>
            </a:r>
            <a:endParaRPr b="1">
              <a:latin typeface="Roboto Condensed"/>
              <a:ea typeface="Roboto Condensed"/>
              <a:cs typeface="Roboto Condensed"/>
              <a:sym typeface="Roboto Condensed"/>
            </a:endParaRPr>
          </a:p>
          <a:p>
            <a:pPr indent="0" lvl="0" marL="45720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ctrTitle"/>
          </p:nvPr>
        </p:nvSpPr>
        <p:spPr>
          <a:xfrm>
            <a:off x="2638350" y="659498"/>
            <a:ext cx="3867300" cy="20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sz="2800"/>
          </a:p>
        </p:txBody>
      </p:sp>
      <p:cxnSp>
        <p:nvCxnSpPr>
          <p:cNvPr id="238" name="Google Shape;238;p43"/>
          <p:cNvCxnSpPr/>
          <p:nvPr/>
        </p:nvCxnSpPr>
        <p:spPr>
          <a:xfrm>
            <a:off x="4569600" y="1494500"/>
            <a:ext cx="4574400" cy="0"/>
          </a:xfrm>
          <a:prstGeom prst="straightConnector1">
            <a:avLst/>
          </a:prstGeom>
          <a:noFill/>
          <a:ln cap="flat" cmpd="sng" w="9525">
            <a:solidFill>
              <a:schemeClr val="dk1"/>
            </a:solidFill>
            <a:prstDash val="solid"/>
            <a:round/>
            <a:headEnd len="med" w="med" type="none"/>
            <a:tailEnd len="med" w="med" type="none"/>
          </a:ln>
        </p:spPr>
      </p:cxnSp>
      <p:cxnSp>
        <p:nvCxnSpPr>
          <p:cNvPr id="239" name="Google Shape;239;p43"/>
          <p:cNvCxnSpPr/>
          <p:nvPr/>
        </p:nvCxnSpPr>
        <p:spPr>
          <a:xfrm>
            <a:off x="0" y="3568175"/>
            <a:ext cx="45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ctrTitle"/>
          </p:nvPr>
        </p:nvSpPr>
        <p:spPr>
          <a:xfrm flipH="1">
            <a:off x="1147500" y="3085150"/>
            <a:ext cx="7996500" cy="10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Text Editors</a:t>
            </a:r>
            <a:endParaRPr/>
          </a:p>
        </p:txBody>
      </p:sp>
      <p:sp>
        <p:nvSpPr>
          <p:cNvPr id="245" name="Google Shape;245;p44"/>
          <p:cNvSpPr txBox="1"/>
          <p:nvPr>
            <p:ph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246" name="Google Shape;246;p44"/>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
        <p:nvSpPr>
          <p:cNvPr id="247" name="Google Shape;247;p4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and Manipulating text files in the CLI &amp; GUI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flipH="1">
            <a:off x="1147500" y="3085150"/>
            <a:ext cx="7996500" cy="10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Managing Files and Directories</a:t>
            </a:r>
            <a:endParaRPr/>
          </a:p>
        </p:txBody>
      </p:sp>
      <p:sp>
        <p:nvSpPr>
          <p:cNvPr id="140" name="Google Shape;140;p27"/>
          <p:cNvSpPr txBox="1"/>
          <p:nvPr>
            <p:ph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41" name="Google Shape;141;p27"/>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7"/>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Swiss Army Knife of Everyday Linux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idx="1" type="body"/>
          </p:nvPr>
        </p:nvSpPr>
        <p:spPr>
          <a:xfrm>
            <a:off x="249350" y="991800"/>
            <a:ext cx="8641500" cy="4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Although the desktop provides a beautiful graphical user interface (GUI) that’s a pleasure to work in, much goes on outside that interface. Most Linux system configuration files are text files. Additionally, Linux gives you the ability to create shell scripts and interact with the operations of several programs — all by using text files.</a:t>
            </a:r>
            <a:endParaRPr>
              <a:solidFill>
                <a:schemeClr val="dk1"/>
              </a:solidFill>
            </a:endParaRPr>
          </a:p>
          <a:p>
            <a:pPr indent="0" lvl="0" marL="0" rtl="0" algn="l">
              <a:spcBef>
                <a:spcPts val="1600"/>
              </a:spcBef>
              <a:spcAft>
                <a:spcPts val="1600"/>
              </a:spcAft>
              <a:buNone/>
            </a:pPr>
            <a:r>
              <a:rPr lang="en">
                <a:solidFill>
                  <a:schemeClr val="dk1"/>
                </a:solidFill>
              </a:rPr>
              <a:t>When all is working as it should, you can edit (and even create) those files with graphical tools, but it’s highly recommended that you also know how to edit them outside that interface, should a problem exist that keeps the X Window System from loading. In the interface or not, you’ll be using text editors, which are programs designed to interact with text files.</a:t>
            </a:r>
            <a:endParaRPr>
              <a:solidFill>
                <a:schemeClr val="dk1"/>
              </a:solidFill>
            </a:endParaRPr>
          </a:p>
        </p:txBody>
      </p:sp>
      <p:sp>
        <p:nvSpPr>
          <p:cNvPr id="253" name="Google Shape;253;p45"/>
          <p:cNvSpPr txBox="1"/>
          <p:nvPr>
            <p:ph type="ctrTitle"/>
          </p:nvPr>
        </p:nvSpPr>
        <p:spPr>
          <a:xfrm>
            <a:off x="1964850" y="352850"/>
            <a:ext cx="5214300" cy="6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Text Editors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vi editor</a:t>
            </a:r>
            <a:endParaRPr/>
          </a:p>
        </p:txBody>
      </p:sp>
      <p:sp>
        <p:nvSpPr>
          <p:cNvPr id="259" name="Google Shape;259;p46"/>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vi editor (pronounced “vee eye”) is one of the oldest and most popular visual text editors available for UNIX operating systems. Its Linux equivalent (known as vim, which is short for “vi improved”) is therefore standard on almost every Linux distribution. Although the vi editor is not the easiest of the editors to use when editing text files, it has the advantage of portability.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 open an existing text file for editing, you can type vi filename (or vim filename), where filename specifies the file to be edited.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vi  [options] [text file]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Create a new text file that you will save later: </a:t>
            </a:r>
            <a:r>
              <a:rPr lang="en"/>
              <a:t>vi</a:t>
            </a:r>
            <a:endParaRPr/>
          </a:p>
          <a:p>
            <a:pPr indent="0" lvl="0" marL="45720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for editing : </a:t>
            </a:r>
            <a:r>
              <a:rPr lang="en"/>
              <a:t>vi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a specific line : </a:t>
            </a:r>
            <a:r>
              <a:rPr lang="en"/>
              <a:t>vi +5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the end of the file</a:t>
            </a:r>
            <a:r>
              <a:rPr lang="en"/>
              <a:t> </a:t>
            </a:r>
            <a:r>
              <a:rPr b="1" lang="en">
                <a:latin typeface="Roboto Condensed"/>
                <a:ea typeface="Roboto Condensed"/>
                <a:cs typeface="Roboto Condensed"/>
                <a:sym typeface="Roboto Condensed"/>
              </a:rPr>
              <a:t>:</a:t>
            </a:r>
            <a:r>
              <a:rPr lang="en"/>
              <a:t> vi + file.txt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nano</a:t>
            </a:r>
            <a:endParaRPr/>
          </a:p>
        </p:txBody>
      </p:sp>
      <p:sp>
        <p:nvSpPr>
          <p:cNvPr id="265" name="Google Shape;265;p47"/>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GNU nano is a text editor for Unix-like computing systems or operating environments using a command line interface. It emulates the Pico text editor, part of the Pine email client, and also provides additional functionality. Unlike Pico, nano is licensed under the GNU General Public License.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 open an existing text file for editing, you can type nano filename, where filename specifies the file to be edited.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nano [options] [text file]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Create a new text file that you will save later: </a:t>
            </a:r>
            <a:r>
              <a:rPr lang="en"/>
              <a:t>nano</a:t>
            </a:r>
            <a:endParaRPr/>
          </a:p>
          <a:p>
            <a:pPr indent="0" lvl="0" marL="45720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for editing : </a:t>
            </a:r>
            <a:r>
              <a:rPr lang="en"/>
              <a:t>nano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a specific line : </a:t>
            </a:r>
            <a:r>
              <a:rPr lang="en"/>
              <a:t>nano +5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a specific line and column</a:t>
            </a:r>
            <a:r>
              <a:rPr lang="en"/>
              <a:t> </a:t>
            </a:r>
            <a:r>
              <a:rPr b="1" lang="en">
                <a:latin typeface="Roboto Condensed"/>
                <a:ea typeface="Roboto Condensed"/>
                <a:cs typeface="Roboto Condensed"/>
                <a:sym typeface="Roboto Condensed"/>
              </a:rPr>
              <a:t>:</a:t>
            </a:r>
            <a:r>
              <a:rPr lang="en"/>
              <a:t> nano +5,10 file.txt</a:t>
            </a:r>
            <a:endParaRPr/>
          </a:p>
          <a:p>
            <a:pPr indent="0" lvl="0" marL="457200" rtl="0" algn="just">
              <a:spcBef>
                <a:spcPts val="0"/>
              </a:spcBef>
              <a:spcAft>
                <a:spcPts val="0"/>
              </a:spcAft>
              <a:buNone/>
            </a:pPr>
            <a:r>
              <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Gnome Text Editor / gedit</a:t>
            </a:r>
            <a:endParaRPr/>
          </a:p>
        </p:txBody>
      </p:sp>
      <p:sp>
        <p:nvSpPr>
          <p:cNvPr id="271" name="Google Shape;271;p48"/>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gedit is the default text editor of the GNOME desktop environment and part of the GNOME Core Applications. Designed as a general-purpose text editor, gedit emphasizes simplicity and ease of use, with a clean and simple GUI, according to the philosophy of the GNOME project. It can be considered GNOME’s counterpart for Microsoft Windows’ notepad.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 open an existing text file for editing, you can type gedit filename, where filename specifies the file to be edited.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gedit [options] [text file]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Examples:</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Create a new text file that you will save later: </a:t>
            </a:r>
            <a:r>
              <a:rPr lang="en"/>
              <a:t>gedit</a:t>
            </a:r>
            <a:endParaRPr/>
          </a:p>
          <a:p>
            <a:pPr indent="0" lvl="0" marL="457200" rtl="0" algn="just">
              <a:spcBef>
                <a:spcPts val="0"/>
              </a:spcBef>
              <a:spcAft>
                <a:spcPts val="0"/>
              </a:spcAft>
              <a:buNone/>
            </a:pPr>
            <a:r>
              <a:t/>
            </a: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for editing : </a:t>
            </a:r>
            <a:r>
              <a:rPr lang="en"/>
              <a:t>gedit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a specific line : </a:t>
            </a:r>
            <a:r>
              <a:rPr lang="en"/>
              <a:t>gedit +5 file.txt</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Open a text file and go to a specific line and column</a:t>
            </a:r>
            <a:r>
              <a:rPr lang="en"/>
              <a:t> </a:t>
            </a:r>
            <a:r>
              <a:rPr b="1" lang="en">
                <a:latin typeface="Roboto Condensed"/>
                <a:ea typeface="Roboto Condensed"/>
                <a:cs typeface="Roboto Condensed"/>
                <a:sym typeface="Roboto Condensed"/>
              </a:rPr>
              <a:t>:</a:t>
            </a:r>
            <a:r>
              <a:rPr lang="en"/>
              <a:t> gedit +5:10 file.txt</a:t>
            </a:r>
            <a:endParaRPr/>
          </a:p>
          <a:p>
            <a:pPr indent="0" lvl="0" marL="457200" rtl="0" algn="just">
              <a:spcBef>
                <a:spcPts val="0"/>
              </a:spcBef>
              <a:spcAft>
                <a:spcPts val="0"/>
              </a:spcAft>
              <a:buNone/>
            </a:pPr>
            <a:r>
              <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ctrTitle"/>
          </p:nvPr>
        </p:nvSpPr>
        <p:spPr>
          <a:xfrm>
            <a:off x="2638350" y="659498"/>
            <a:ext cx="3867300" cy="20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sz="2800"/>
          </a:p>
        </p:txBody>
      </p:sp>
      <p:cxnSp>
        <p:nvCxnSpPr>
          <p:cNvPr id="277" name="Google Shape;277;p49"/>
          <p:cNvCxnSpPr/>
          <p:nvPr/>
        </p:nvCxnSpPr>
        <p:spPr>
          <a:xfrm>
            <a:off x="4569600" y="1494500"/>
            <a:ext cx="4574400" cy="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49"/>
          <p:cNvCxnSpPr/>
          <p:nvPr/>
        </p:nvCxnSpPr>
        <p:spPr>
          <a:xfrm>
            <a:off x="0" y="3568175"/>
            <a:ext cx="45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ctrTitle"/>
          </p:nvPr>
        </p:nvSpPr>
        <p:spPr>
          <a:xfrm>
            <a:off x="2115425" y="376500"/>
            <a:ext cx="4945500" cy="20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Management Commands</a:t>
            </a:r>
            <a:endParaRPr/>
          </a:p>
        </p:txBody>
      </p:sp>
      <p:sp>
        <p:nvSpPr>
          <p:cNvPr id="148" name="Google Shape;148;p28"/>
          <p:cNvSpPr txBox="1"/>
          <p:nvPr>
            <p:ph idx="1" type="subTitle"/>
          </p:nvPr>
        </p:nvSpPr>
        <p:spPr>
          <a:xfrm>
            <a:off x="2475725" y="2328375"/>
            <a:ext cx="42249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a good sysadmin, you are expected to know how to create, delete, edit, set permissions, display, move, copy, and determine the type of files and programs.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ctrTitle"/>
          </p:nvPr>
        </p:nvSpPr>
        <p:spPr>
          <a:xfrm>
            <a:off x="1724400" y="626325"/>
            <a:ext cx="5695200" cy="20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Tips for working with Linux files</a:t>
            </a:r>
            <a:endParaRPr/>
          </a:p>
        </p:txBody>
      </p:sp>
      <p:sp>
        <p:nvSpPr>
          <p:cNvPr id="154" name="Google Shape;154;p29"/>
          <p:cNvSpPr txBox="1"/>
          <p:nvPr>
            <p:ph idx="1" type="subTitle"/>
          </p:nvPr>
        </p:nvSpPr>
        <p:spPr>
          <a:xfrm>
            <a:off x="1639350" y="1386700"/>
            <a:ext cx="5865300" cy="3728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a:t>Hidden files aren’t really hidden—They just begin with a ., such as the .bashrc and .bash_profile files. They are normally not visible unless you explicitly ask for them to be displayed and aren’t deleted by commands such as rm –f *.*.</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t>Filenames can contain multiple periods or no period characters—The filenames this.is.a.long.file and thisisalongfile are perfectly reasonable and possible.</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t>Spaces in filenames look nice, but are a pain to type—Use an _ or a - instead of spaces because it’s neater and easier than prefixing all spaces with a \. (To display a space in a filename, the system shows a space prefixed with a backslash.)</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t>File extensions aren’t mandatory—But they are useful for sorting, selection, and copy/move/delete commands, as well as for quickly identifying a file’s type.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cd</a:t>
            </a:r>
            <a:endParaRPr/>
          </a:p>
        </p:txBody>
      </p:sp>
      <p:sp>
        <p:nvSpPr>
          <p:cNvPr id="160" name="Google Shape;160;p30"/>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cd</a:t>
            </a:r>
            <a:r>
              <a:rPr lang="en"/>
              <a:t> command in linux known as change directory command. It is used to change current working directory.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cd [directory]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functionalities of cd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a:t>
            </a:r>
            <a:r>
              <a:rPr lang="en"/>
              <a:t> this command is used to change directory to the root directory, The root directory is the first directory in your filesystem hierarchy.</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dir_1/dir_2/dir_3:</a:t>
            </a:r>
            <a:r>
              <a:rPr lang="en"/>
              <a:t> This command is used to move inside a directory from a directory.</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 : </a:t>
            </a:r>
            <a:r>
              <a:rPr lang="en"/>
              <a:t>this command is used to change directory to the home directory.</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a:t>
            </a:r>
            <a:r>
              <a:rPr lang="en"/>
              <a:t> this command also work same as cd ~ command.</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 :</a:t>
            </a:r>
            <a:r>
              <a:rPr lang="en"/>
              <a:t> this command is used to move to the parent directory of current directory, or the directory one level up from the current directory. “..” represents parent directory.</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cd “dir name”:</a:t>
            </a:r>
            <a:r>
              <a:rPr lang="en"/>
              <a:t> This command is used to navigate to a directory with white spaces.Instead of using double quotes we can use single quotes then also this command will work.</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pwd</a:t>
            </a:r>
            <a:endParaRPr/>
          </a:p>
        </p:txBody>
      </p:sp>
      <p:sp>
        <p:nvSpPr>
          <p:cNvPr id="166" name="Google Shape;166;p31"/>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pwd</a:t>
            </a:r>
            <a:r>
              <a:rPr lang="en"/>
              <a:t> stands for Print Working Directory. It prints the path of the working directory, starting from the root.</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pwd</a:t>
            </a:r>
            <a:r>
              <a:rPr lang="en"/>
              <a:t> is shell built-in command(pwd) or an actual binary(/bin/pwd).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$PWD is an environment variable which stores the path of the current directory.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pwd</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ls</a:t>
            </a:r>
            <a:endParaRPr/>
          </a:p>
        </p:txBody>
      </p:sp>
      <p:sp>
        <p:nvSpPr>
          <p:cNvPr id="172" name="Google Shape;172;p32"/>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ls</a:t>
            </a:r>
            <a:r>
              <a:rPr lang="en"/>
              <a:t> is a Linux shell command that lists directory contents of files and directories.Some practical examples of ls command are shown below.</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ls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functionalities of ls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Display One File Per Line Using </a:t>
            </a:r>
            <a:r>
              <a:rPr b="1" lang="en">
                <a:latin typeface="Roboto Condensed"/>
                <a:ea typeface="Roboto Condensed"/>
                <a:cs typeface="Roboto Condensed"/>
                <a:sym typeface="Roboto Condensed"/>
              </a:rPr>
              <a:t>ls -1</a:t>
            </a:r>
            <a:br>
              <a:rPr lang="en"/>
            </a:br>
            <a:endParaRPr/>
          </a:p>
          <a:p>
            <a:pPr indent="-304800" lvl="0" marL="457200" rtl="0" algn="just">
              <a:spcBef>
                <a:spcPts val="0"/>
              </a:spcBef>
              <a:spcAft>
                <a:spcPts val="0"/>
              </a:spcAft>
              <a:buSzPts val="1200"/>
              <a:buChar char="●"/>
            </a:pPr>
            <a:r>
              <a:rPr lang="en"/>
              <a:t>Display All Information About Files/Directories Using </a:t>
            </a:r>
            <a:r>
              <a:rPr b="1" lang="en">
                <a:latin typeface="Roboto Condensed"/>
                <a:ea typeface="Roboto Condensed"/>
                <a:cs typeface="Roboto Condensed"/>
                <a:sym typeface="Roboto Condensed"/>
              </a:rPr>
              <a:t>ls -l</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Display File Size in Human Readable Format Using </a:t>
            </a:r>
            <a:r>
              <a:rPr b="1" lang="en">
                <a:latin typeface="Roboto Condensed"/>
                <a:ea typeface="Roboto Condensed"/>
                <a:cs typeface="Roboto Condensed"/>
                <a:sym typeface="Roboto Condensed"/>
              </a:rPr>
              <a:t>ls -lh</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Order Files Based on Last Modified Time Using </a:t>
            </a:r>
            <a:r>
              <a:rPr b="1" lang="en">
                <a:latin typeface="Roboto Condensed"/>
                <a:ea typeface="Roboto Condensed"/>
                <a:cs typeface="Roboto Condensed"/>
                <a:sym typeface="Roboto Condensed"/>
              </a:rPr>
              <a:t>ls -lt</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Display Hidden Files Using </a:t>
            </a:r>
            <a:r>
              <a:rPr b="1" lang="en">
                <a:latin typeface="Roboto Condensed"/>
                <a:ea typeface="Roboto Condensed"/>
                <a:cs typeface="Roboto Condensed"/>
                <a:sym typeface="Roboto Condensed"/>
              </a:rPr>
              <a:t>ls -a</a:t>
            </a:r>
            <a:r>
              <a:rPr lang="en"/>
              <a:t> (or)</a:t>
            </a:r>
            <a:r>
              <a:rPr b="1" lang="en">
                <a:latin typeface="Roboto Condensed"/>
                <a:ea typeface="Roboto Condensed"/>
                <a:cs typeface="Roboto Condensed"/>
                <a:sym typeface="Roboto Condensed"/>
              </a:rPr>
              <a:t> ls -A</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Display Files Recursively Using </a:t>
            </a:r>
            <a:r>
              <a:rPr b="1" lang="en">
                <a:latin typeface="Roboto Condensed"/>
                <a:ea typeface="Roboto Condensed"/>
                <a:cs typeface="Roboto Condensed"/>
                <a:sym typeface="Roboto Condensed"/>
              </a:rPr>
              <a:t>ls -R</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lang="en"/>
              <a:t>Display File UID and GID Using </a:t>
            </a:r>
            <a:r>
              <a:rPr b="1" lang="en">
                <a:latin typeface="Roboto Condensed"/>
                <a:ea typeface="Roboto Condensed"/>
                <a:cs typeface="Roboto Condensed"/>
                <a:sym typeface="Roboto Condensed"/>
              </a:rPr>
              <a:t>ls -n</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file</a:t>
            </a:r>
            <a:endParaRPr/>
          </a:p>
        </p:txBody>
      </p:sp>
      <p:sp>
        <p:nvSpPr>
          <p:cNvPr id="178" name="Google Shape;178;p33"/>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Condensed"/>
                <a:ea typeface="Roboto Condensed"/>
                <a:cs typeface="Roboto Condensed"/>
                <a:sym typeface="Roboto Condensed"/>
              </a:rPr>
              <a:t>file </a:t>
            </a:r>
            <a:r>
              <a:rPr lang="en"/>
              <a:t>command is used to determine the type of a file.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file [option] [filename]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file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-b, –brief :</a:t>
            </a:r>
            <a:r>
              <a:rPr lang="en"/>
              <a:t> This is used to display just file type in brief mode.</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 option :</a:t>
            </a:r>
            <a:r>
              <a:rPr lang="en"/>
              <a:t> Command displays the all files file type.</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filenames:</a:t>
            </a:r>
            <a:r>
              <a:rPr lang="en"/>
              <a:t> Displays file types of multiple files</a:t>
            </a:r>
            <a:br>
              <a:rPr lang="en"/>
            </a:b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-z option: </a:t>
            </a:r>
            <a:r>
              <a:rPr lang="en"/>
              <a:t>Try to look inside compressed files.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ctrTitle"/>
          </p:nvPr>
        </p:nvSpPr>
        <p:spPr>
          <a:xfrm>
            <a:off x="2115425" y="376500"/>
            <a:ext cx="49455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 touch</a:t>
            </a:r>
            <a:endParaRPr/>
          </a:p>
        </p:txBody>
      </p:sp>
      <p:sp>
        <p:nvSpPr>
          <p:cNvPr id="184" name="Google Shape;184;p34"/>
          <p:cNvSpPr txBox="1"/>
          <p:nvPr>
            <p:ph idx="1" type="subTitle"/>
          </p:nvPr>
        </p:nvSpPr>
        <p:spPr>
          <a:xfrm>
            <a:off x="1863900" y="1010275"/>
            <a:ext cx="6224700" cy="39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t>
            </a:r>
            <a:r>
              <a:rPr b="1" lang="en">
                <a:latin typeface="Roboto Condensed"/>
                <a:ea typeface="Roboto Condensed"/>
                <a:cs typeface="Roboto Condensed"/>
                <a:sym typeface="Roboto Condensed"/>
              </a:rPr>
              <a:t>touch </a:t>
            </a:r>
            <a:r>
              <a:rPr lang="en"/>
              <a:t>command is a standard command used in UNIX/Linux operating system which is used to create, change and modify timestamps of a file.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touch file_name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Touch command to create multiple files: Touch command can be used to create the multiple numbers of files at the same time. These files would be empty while creation.</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Syntax:</a:t>
            </a:r>
            <a:endParaRPr b="1">
              <a:latin typeface="Roboto Condensed"/>
              <a:ea typeface="Roboto Condensed"/>
              <a:cs typeface="Roboto Condensed"/>
              <a:sym typeface="Roboto Condensed"/>
            </a:endParaRPr>
          </a:p>
          <a:p>
            <a:pPr indent="0" lvl="0" marL="0" rtl="0" algn="just">
              <a:spcBef>
                <a:spcPts val="0"/>
              </a:spcBef>
              <a:spcAft>
                <a:spcPts val="0"/>
              </a:spcAft>
              <a:buNone/>
            </a:pPr>
            <a:r>
              <a:rPr lang="en"/>
              <a:t>touch File1_name File2_name File3_name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latin typeface="Roboto Condensed"/>
                <a:ea typeface="Roboto Condensed"/>
                <a:cs typeface="Roboto Condensed"/>
                <a:sym typeface="Roboto Condensed"/>
              </a:rPr>
              <a:t>Different options for the touch command :</a:t>
            </a:r>
            <a:br>
              <a:rPr b="1" lang="en">
                <a:latin typeface="Roboto Condensed"/>
                <a:ea typeface="Roboto Condensed"/>
                <a:cs typeface="Roboto Condensed"/>
                <a:sym typeface="Roboto Condensed"/>
              </a:rPr>
            </a:br>
            <a:endParaRPr b="1">
              <a:latin typeface="Roboto Condensed"/>
              <a:ea typeface="Roboto Condensed"/>
              <a:cs typeface="Roboto Condensed"/>
              <a:sym typeface="Roboto Condensed"/>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touch -c : </a:t>
            </a:r>
            <a:r>
              <a:rPr lang="en"/>
              <a:t>This command is used to check whether a file is created or not. If not created then don’t create it. This command avoids creating files.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