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opendata.aws/cse-cic-ids201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B04F-1032-44FC-9204-FD8900E69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Botnet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6CCA-C22F-4A72-B842-028DEBECC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5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9B6C-F1B4-47BC-999B-2D13FBF6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8FD0-BD00-4378-9110-B0A82CC1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2469824"/>
            <a:ext cx="10925666" cy="411008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0" i="0" dirty="0">
                <a:solidFill>
                  <a:srgbClr val="232F3E"/>
                </a:solidFill>
                <a:effectLst/>
                <a:latin typeface="Candara" panose="020E0502030303020204" pitchFamily="34" charset="0"/>
              </a:rPr>
              <a:t>A Realistic Cyber Defense Dataset (CSE-CIC-IDS2018)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The dataset includes seven different attack scenarios, namely Brute-force, Heartbleed,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Botnet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, DoS, DDoS, Web attacks, and infiltration of the network from inside.</a:t>
            </a:r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The attacking infrastructure includes 50 machines and the victim organization has 5 departments includes 420 PCs and 30 servers.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This dataset includes the network traffic and log files of each machine from the victim side, along with 80 network traffic features extracted from captured traffic using CICFlowMeter-V3.</a:t>
            </a:r>
          </a:p>
          <a:p>
            <a:r>
              <a:rPr lang="en-US" sz="2400" dirty="0">
                <a:latin typeface="Candara" panose="020E0502030303020204" pitchFamily="34" charset="0"/>
              </a:rPr>
              <a:t>The data set size is 6.41 GB of 10 csv files each one represents a specific day queries, this project was made on one file containing more than one million record.</a:t>
            </a:r>
          </a:p>
          <a:p>
            <a:pPr marL="0" indent="0">
              <a:buNone/>
            </a:pPr>
            <a:endParaRPr lang="en-US" sz="24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ndara" panose="020E0502030303020204" pitchFamily="34" charset="0"/>
              </a:rPr>
              <a:t>Link for dataset: </a:t>
            </a:r>
            <a:r>
              <a:rPr lang="en-US" sz="2400" dirty="0">
                <a:latin typeface="Candara" panose="020E0502030303020204" pitchFamily="34" charset="0"/>
                <a:hlinkClick r:id="rId2"/>
              </a:rPr>
              <a:t>https://registry.opendata.aws/cse-cic-ids2018/</a:t>
            </a:r>
            <a:endParaRPr lang="en-U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8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0D9AC-18AB-4B29-8574-08199A8A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96" y="0"/>
            <a:ext cx="10499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6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5E498AA-05E8-4F85-A7D6-B27E210C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5B367E-097B-4A01-9356-BB677014B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21F4-228F-430F-BE5A-9F9B8B31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277F88-A698-460A-94B1-7B7627180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11536"/>
              </p:ext>
            </p:extLst>
          </p:nvPr>
        </p:nvGraphicFramePr>
        <p:xfrm>
          <a:off x="1628568" y="2788660"/>
          <a:ext cx="8934864" cy="31046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9144">
                  <a:extLst>
                    <a:ext uri="{9D8B030D-6E8A-4147-A177-3AD203B41FA5}">
                      <a16:colId xmlns:a16="http://schemas.microsoft.com/office/drawing/2014/main" val="2725766387"/>
                    </a:ext>
                  </a:extLst>
                </a:gridCol>
                <a:gridCol w="1489144">
                  <a:extLst>
                    <a:ext uri="{9D8B030D-6E8A-4147-A177-3AD203B41FA5}">
                      <a16:colId xmlns:a16="http://schemas.microsoft.com/office/drawing/2014/main" val="2019029739"/>
                    </a:ext>
                  </a:extLst>
                </a:gridCol>
                <a:gridCol w="1489144">
                  <a:extLst>
                    <a:ext uri="{9D8B030D-6E8A-4147-A177-3AD203B41FA5}">
                      <a16:colId xmlns:a16="http://schemas.microsoft.com/office/drawing/2014/main" val="859534472"/>
                    </a:ext>
                  </a:extLst>
                </a:gridCol>
                <a:gridCol w="1489144">
                  <a:extLst>
                    <a:ext uri="{9D8B030D-6E8A-4147-A177-3AD203B41FA5}">
                      <a16:colId xmlns:a16="http://schemas.microsoft.com/office/drawing/2014/main" val="2064624930"/>
                    </a:ext>
                  </a:extLst>
                </a:gridCol>
                <a:gridCol w="1489144">
                  <a:extLst>
                    <a:ext uri="{9D8B030D-6E8A-4147-A177-3AD203B41FA5}">
                      <a16:colId xmlns:a16="http://schemas.microsoft.com/office/drawing/2014/main" val="3929872674"/>
                    </a:ext>
                  </a:extLst>
                </a:gridCol>
                <a:gridCol w="1489144">
                  <a:extLst>
                    <a:ext uri="{9D8B030D-6E8A-4147-A177-3AD203B41FA5}">
                      <a16:colId xmlns:a16="http://schemas.microsoft.com/office/drawing/2014/main" val="2523260751"/>
                    </a:ext>
                  </a:extLst>
                </a:gridCol>
              </a:tblGrid>
              <a:tr h="77616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51252"/>
                  </a:ext>
                </a:extLst>
              </a:tr>
              <a:tr h="77616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37389"/>
                  </a:ext>
                </a:extLst>
              </a:tr>
              <a:tr h="77616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0992"/>
                  </a:ext>
                </a:extLst>
              </a:tr>
              <a:tr h="77616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9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3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6D1B-65E9-4275-9098-B450EC12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80E8-C2C1-4B71-8EF5-8B818D4F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737" y="2406316"/>
            <a:ext cx="10010274" cy="4026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Referring to </a:t>
            </a:r>
            <a:r>
              <a:rPr lang="en-US" b="1" dirty="0" err="1"/>
              <a:t>Spiringer</a:t>
            </a:r>
            <a:r>
              <a:rPr lang="en-US" dirty="0"/>
              <a:t> journal of big data paper: A survey and analysis of intrusion detection models based on </a:t>
            </a:r>
            <a:r>
              <a:rPr lang="en-US" b="1" dirty="0"/>
              <a:t>CSE-CIC-IDS2018</a:t>
            </a:r>
            <a:r>
              <a:rPr lang="en-US" dirty="0"/>
              <a:t> Big Data.</a:t>
            </a:r>
          </a:p>
          <a:p>
            <a:r>
              <a:rPr lang="en-US" dirty="0"/>
              <a:t>“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With regard to CICIDS2018, the RF and </a:t>
            </a: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DT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learners scored 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an accuracy99.99%. Tied to this accuracy, the precision was 100% and the recall was 99.99% for both learners. The  of RF 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and DT learners also had the </a:t>
            </a: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highest accuracy 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for ISOT HTTP (99.94% for RF and 99.90% for DT).”</a:t>
            </a:r>
          </a:p>
          <a:p>
            <a:pPr algn="l"/>
            <a:r>
              <a:rPr lang="en-US" sz="220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Discussion of surveyed works: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 general, the best performance scores are unusually high for studies where scores are provided. This finding is notable. Accuracy scores are between 96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D’hooge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et al., 2020) and 100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Atefinia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&amp; Ahmadi, 2020;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Kanimozhi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&amp; Jacob, 2019a). Several papers show recall scores of 100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Atefinia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&amp; Ahmadi, 2020;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Kanimozhi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&amp; Jacob, 2019a;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Kanimozhi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&amp; Jacob, 2019b; Li et al., 2020; Filho et al., 2019) and also precision scores of 100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Atefinia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&amp; Ahmadi, 2020;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Kanimozhi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&amp; Jacob, 2019a;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Huancayo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Ramos et al., 2020; Filho et al., 2019). In addition, three studies show a perfect AUC score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Kanimozhi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&amp; Jacob, 2019a;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Kanimozhi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&amp; Jacob, 2019b ;Li et al., 2020). These noticeably high scores for the various metrics </a:t>
            </a: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may be due to overfitting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196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83</TotalTime>
  <Words>431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Candara</vt:lpstr>
      <vt:lpstr>Georgia</vt:lpstr>
      <vt:lpstr>Gill Sans MT</vt:lpstr>
      <vt:lpstr>Parcel</vt:lpstr>
      <vt:lpstr>Botnet detection</vt:lpstr>
      <vt:lpstr>Dataset</vt:lpstr>
      <vt:lpstr>PowerPoint Presentation</vt:lpstr>
      <vt:lpstr>PowerPoint Presentation</vt:lpstr>
      <vt:lpstr>PowerPoint Presentation</vt:lpstr>
      <vt:lpstr>Results</vt:lpstr>
      <vt:lpstr>reliability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Botnet detection</dc:title>
  <dc:creator>User-HP</dc:creator>
  <cp:lastModifiedBy>User-HP</cp:lastModifiedBy>
  <cp:revision>3</cp:revision>
  <dcterms:created xsi:type="dcterms:W3CDTF">2022-01-17T08:38:36Z</dcterms:created>
  <dcterms:modified xsi:type="dcterms:W3CDTF">2022-01-17T10:01:50Z</dcterms:modified>
</cp:coreProperties>
</file>