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20"/>
  </p:notesMasterIdLst>
  <p:handoutMasterIdLst>
    <p:handoutMasterId r:id="rId21"/>
  </p:handoutMasterIdLst>
  <p:sldIdLst>
    <p:sldId id="277" r:id="rId2"/>
    <p:sldId id="309" r:id="rId3"/>
    <p:sldId id="599" r:id="rId4"/>
    <p:sldId id="600" r:id="rId5"/>
    <p:sldId id="601" r:id="rId6"/>
    <p:sldId id="602" r:id="rId7"/>
    <p:sldId id="603" r:id="rId8"/>
    <p:sldId id="604" r:id="rId9"/>
    <p:sldId id="605" r:id="rId10"/>
    <p:sldId id="606" r:id="rId11"/>
    <p:sldId id="596" r:id="rId12"/>
    <p:sldId id="597" r:id="rId13"/>
    <p:sldId id="598" r:id="rId14"/>
    <p:sldId id="589" r:id="rId15"/>
    <p:sldId id="590" r:id="rId16"/>
    <p:sldId id="591" r:id="rId17"/>
    <p:sldId id="592" r:id="rId18"/>
    <p:sldId id="594" r:id="rId19"/>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EE494"/>
    <a:srgbClr val="FF0000"/>
    <a:srgbClr val="0033CC"/>
    <a:srgbClr val="99CCFF"/>
    <a:srgbClr val="000066"/>
    <a:srgbClr val="ADFFEA"/>
    <a:srgbClr val="CCFFCC"/>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267" autoAdjust="0"/>
  </p:normalViewPr>
  <p:slideViewPr>
    <p:cSldViewPr>
      <p:cViewPr varScale="1">
        <p:scale>
          <a:sx n="74" d="100"/>
          <a:sy n="74" d="100"/>
        </p:scale>
        <p:origin x="174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4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1">
              <a:defRPr sz="1200">
                <a:latin typeface="Arial" charset="0"/>
              </a:defRPr>
            </a:lvl1pPr>
          </a:lstStyle>
          <a:p>
            <a:pPr>
              <a:defRPr/>
            </a:pPr>
            <a:endParaRPr lang="en-US"/>
          </a:p>
        </p:txBody>
      </p:sp>
      <p:sp>
        <p:nvSpPr>
          <p:cNvPr id="111619" name="Rectangle 3"/>
          <p:cNvSpPr>
            <a:spLocks noGrp="1" noChangeArrowheads="1"/>
          </p:cNvSpPr>
          <p:nvPr>
            <p:ph type="dt" sz="quarter"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latin typeface="Arial" charset="0"/>
              </a:defRPr>
            </a:lvl1pPr>
          </a:lstStyle>
          <a:p>
            <a:pPr>
              <a:defRPr/>
            </a:pPr>
            <a:endParaRPr lang="en-US"/>
          </a:p>
        </p:txBody>
      </p:sp>
      <p:sp>
        <p:nvSpPr>
          <p:cNvPr id="111620" name="Rectangle 4"/>
          <p:cNvSpPr>
            <a:spLocks noGrp="1" noChangeArrowheads="1"/>
          </p:cNvSpPr>
          <p:nvPr>
            <p:ph type="ftr" sz="quarter" idx="2"/>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1">
              <a:defRPr sz="1200">
                <a:latin typeface="Arial" charset="0"/>
              </a:defRPr>
            </a:lvl1pPr>
          </a:lstStyle>
          <a:p>
            <a:pPr>
              <a:defRPr/>
            </a:pPr>
            <a:endParaRPr lang="en-US"/>
          </a:p>
        </p:txBody>
      </p:sp>
      <p:sp>
        <p:nvSpPr>
          <p:cNvPr id="111621" name="Rectangle 5"/>
          <p:cNvSpPr>
            <a:spLocks noGrp="1" noChangeArrowheads="1"/>
          </p:cNvSpPr>
          <p:nvPr>
            <p:ph type="sldNum" sz="quarter" idx="3"/>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latin typeface="Arial" charset="0"/>
              </a:defRPr>
            </a:lvl1pPr>
          </a:lstStyle>
          <a:p>
            <a:pPr>
              <a:defRPr/>
            </a:pPr>
            <a:fld id="{8F282B2A-8FB7-41B4-A2B8-C5754A7CFAF3}" type="slidenum">
              <a:rPr lang="ar-SA"/>
              <a:pPr>
                <a:defRPr/>
              </a:pPr>
              <a:t>‹#›</a:t>
            </a:fld>
            <a:endParaRPr lang="en-US"/>
          </a:p>
        </p:txBody>
      </p:sp>
    </p:spTree>
    <p:extLst>
      <p:ext uri="{BB962C8B-B14F-4D97-AF65-F5344CB8AC3E}">
        <p14:creationId xmlns:p14="http://schemas.microsoft.com/office/powerpoint/2010/main" val="166440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1574"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1">
              <a:defRPr sz="1200">
                <a:latin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3852016"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1574"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1">
              <a:defRPr sz="1200">
                <a:latin typeface="Arial" charset="0"/>
              </a:defRPr>
            </a:lvl1pPr>
          </a:lstStyle>
          <a:p>
            <a:pPr>
              <a:defRPr/>
            </a:pPr>
            <a:fld id="{91A7638E-E5ED-4F39-8C1D-E0FD77A9C266}" type="slidenum">
              <a:rPr lang="ar-SA"/>
              <a:pPr>
                <a:defRPr/>
              </a:pPr>
              <a:t>‹#›</a:t>
            </a:fld>
            <a:endParaRPr lang="en-US"/>
          </a:p>
        </p:txBody>
      </p:sp>
    </p:spTree>
    <p:extLst>
      <p:ext uri="{BB962C8B-B14F-4D97-AF65-F5344CB8AC3E}">
        <p14:creationId xmlns:p14="http://schemas.microsoft.com/office/powerpoint/2010/main" val="35171074"/>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AE46774-92F1-4636-A29F-CA2F07F76CA6}" type="slidenum">
              <a:rPr lang="ar-SA" smtClean="0"/>
              <a:pPr/>
              <a:t>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pPr>
              <a:defRPr/>
            </a:pPr>
            <a:fld id="{91A7638E-E5ED-4F39-8C1D-E0FD77A9C266}" type="slidenum">
              <a:rPr lang="ar-SA" smtClean="0"/>
              <a:pPr>
                <a:defRPr/>
              </a:pPr>
              <a:t>2</a:t>
            </a:fld>
            <a:endParaRPr lang="en-US"/>
          </a:p>
        </p:txBody>
      </p:sp>
    </p:spTree>
    <p:extLst>
      <p:ext uri="{BB962C8B-B14F-4D97-AF65-F5344CB8AC3E}">
        <p14:creationId xmlns:p14="http://schemas.microsoft.com/office/powerpoint/2010/main" val="25084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4F8C0B57-378F-42C8-A4FF-5B7798AF74A9}" type="datetime1">
              <a:rPr lang="en-US" smtClean="0"/>
              <a:t>3/30/2018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l">
              <a:defRPr/>
            </a:pPr>
            <a:r>
              <a:rPr lang="en-US" b="1"/>
              <a:t>Princess Sumaya University for Technology -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89BF3D1-72C3-4C3C-B582-5F6F2ECE08EA}" type="slidenum">
              <a:rPr lang="ar-SA"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C38AB93-B104-463C-BD80-40F566A0DF44}" type="datetime1">
              <a:rPr lang="en-US" smtClean="0"/>
              <a:t>3/30/2018</a:t>
            </a:fld>
            <a:endParaRPr lang="en-US"/>
          </a:p>
        </p:txBody>
      </p:sp>
      <p:sp>
        <p:nvSpPr>
          <p:cNvPr id="5" name="Footer Placeholder 4"/>
          <p:cNvSpPr>
            <a:spLocks noGrp="1"/>
          </p:cNvSpPr>
          <p:nvPr>
            <p:ph type="ftr" sz="quarter" idx="11"/>
          </p:nvPr>
        </p:nvSpPr>
        <p:spPr/>
        <p:txBody>
          <a:bodyPr/>
          <a:lstStyle>
            <a:lvl1pPr>
              <a:defRPr/>
            </a:lvl1pPr>
          </a:lstStyle>
          <a:p>
            <a:pPr algn="l">
              <a:defRPr/>
            </a:pPr>
            <a:r>
              <a:rPr lang="en-US" b="1"/>
              <a:t>Princess Sumaya University for Technology - Spring 2017</a:t>
            </a:r>
            <a:endParaRPr lang="en-US" dirty="0"/>
          </a:p>
        </p:txBody>
      </p:sp>
      <p:sp>
        <p:nvSpPr>
          <p:cNvPr id="6" name="Slide Number Placeholder 5"/>
          <p:cNvSpPr>
            <a:spLocks noGrp="1"/>
          </p:cNvSpPr>
          <p:nvPr>
            <p:ph type="sldNum" sz="quarter" idx="12"/>
          </p:nvPr>
        </p:nvSpPr>
        <p:spPr/>
        <p:txBody>
          <a:bodyPr/>
          <a:lstStyle/>
          <a:p>
            <a:pPr>
              <a:defRPr/>
            </a:pPr>
            <a:fld id="{814CC206-1CFE-488C-ADA7-85FA23344B45}" type="slidenum">
              <a:rPr lang="ar-SA"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fld id="{BDF4515A-334B-4FF6-9733-150A575142B5}" type="datetime1">
              <a:rPr lang="en-US" smtClean="0"/>
              <a:t>3/30/2018</a:t>
            </a:fld>
            <a:endParaRPr lang="en-US"/>
          </a:p>
        </p:txBody>
      </p:sp>
      <p:sp>
        <p:nvSpPr>
          <p:cNvPr id="5" name="Footer Placeholder 4"/>
          <p:cNvSpPr>
            <a:spLocks noGrp="1"/>
          </p:cNvSpPr>
          <p:nvPr>
            <p:ph type="ftr" sz="quarter" idx="11"/>
          </p:nvPr>
        </p:nvSpPr>
        <p:spPr>
          <a:xfrm>
            <a:off x="457201" y="6248207"/>
            <a:ext cx="5573483" cy="365125"/>
          </a:xfrm>
        </p:spPr>
        <p:txBody>
          <a:bodyPr/>
          <a:lstStyle>
            <a:lvl1pPr>
              <a:defRPr/>
            </a:lvl1pPr>
          </a:lstStyle>
          <a:p>
            <a:pPr algn="l">
              <a:defRPr/>
            </a:pPr>
            <a:r>
              <a:rPr lang="en-US" b="1"/>
              <a:t>Princess Sumaya University for Technology -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0ECF0BEB-97FC-43F9-8CAB-AAEC197BF463}" type="slidenum">
              <a:rPr lang="ar-SA"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121E9113-69A7-468D-A541-B163D6375601}" type="datetime1">
              <a:rPr lang="en-US" smtClean="0"/>
              <a:t>3/30/2018</a:t>
            </a:fld>
            <a:endParaRPr lang="en-US"/>
          </a:p>
        </p:txBody>
      </p:sp>
      <p:sp>
        <p:nvSpPr>
          <p:cNvPr id="5" name="Footer Placeholder 4"/>
          <p:cNvSpPr>
            <a:spLocks noGrp="1"/>
          </p:cNvSpPr>
          <p:nvPr>
            <p:ph type="ftr" sz="quarter" idx="11"/>
          </p:nvPr>
        </p:nvSpPr>
        <p:spPr/>
        <p:txBody>
          <a:bodyPr/>
          <a:lstStyle>
            <a:lvl1pPr>
              <a:defRPr/>
            </a:lvl1pPr>
          </a:lstStyle>
          <a:p>
            <a:pPr algn="l">
              <a:defRPr/>
            </a:pPr>
            <a:r>
              <a:rPr lang="en-US" b="1" dirty="0"/>
              <a:t>Princess Sumaya University for Technology -</a:t>
            </a:r>
            <a:r>
              <a:rPr lang="en-US" dirty="0"/>
              <a:t> Spring 2017</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9905AB0B-B199-4223-A704-F11E70E15DC4}" type="slidenum">
              <a:rPr lang="ar-SA"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a:defRPr/>
            </a:pPr>
            <a:fld id="{675816F7-920A-4560-A695-0EBDD58AAC8F}" type="datetime1">
              <a:rPr lang="en-US" smtClean="0"/>
              <a:t>3/30/2018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aseline="0">
                <a:solidFill>
                  <a:srgbClr val="FFFFFF"/>
                </a:solidFill>
                <a:cs typeface="Tahoma" panose="020B0604030504040204" pitchFamily="34" charset="0"/>
              </a:defRPr>
            </a:lvl1pPr>
          </a:lstStyle>
          <a:p>
            <a:pPr>
              <a:defRPr/>
            </a:pPr>
            <a:fld id="{C9917B8D-72D5-4459-9E2A-3F4653604D0A}" type="slidenum">
              <a:rPr lang="ar-SA" smtClean="0"/>
              <a:pPr>
                <a:defRPr/>
              </a:pPr>
              <a:t>‹#›</a:t>
            </a:fld>
            <a:endParaRPr lang="en-US" dirty="0"/>
          </a:p>
        </p:txBody>
      </p:sp>
      <p:sp>
        <p:nvSpPr>
          <p:cNvPr id="14" name="Footer Placeholder 13"/>
          <p:cNvSpPr>
            <a:spLocks noGrp="1"/>
          </p:cNvSpPr>
          <p:nvPr>
            <p:ph type="ftr" sz="quarter" idx="12"/>
          </p:nvPr>
        </p:nvSpPr>
        <p:spPr/>
        <p:txBody>
          <a:bodyPr/>
          <a:lstStyle>
            <a:lvl1pPr>
              <a:defRPr/>
            </a:lvl1pPr>
          </a:lstStyle>
          <a:p>
            <a:pPr algn="l">
              <a:defRPr/>
            </a:pPr>
            <a:r>
              <a:rPr lang="en-US" b="1"/>
              <a:t>Princess Sumaya University for Technology - Spring 2017</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a:defRPr/>
            </a:pPr>
            <a:fld id="{ECC5B624-CE1F-4930-9144-FF0EE5986ACE}" type="datetime1">
              <a:rPr lang="en-US" smtClean="0"/>
              <a:t>3/30/2018</a:t>
            </a:fld>
            <a:endParaRPr lang="en-US"/>
          </a:p>
        </p:txBody>
      </p:sp>
      <p:sp>
        <p:nvSpPr>
          <p:cNvPr id="10" name="Slide Number Placeholder 9"/>
          <p:cNvSpPr>
            <a:spLocks noGrp="1"/>
          </p:cNvSpPr>
          <p:nvPr>
            <p:ph type="sldNum" sz="quarter" idx="16"/>
          </p:nvPr>
        </p:nvSpPr>
        <p:spPr/>
        <p:txBody>
          <a:bodyPr rtlCol="0"/>
          <a:lstStyle/>
          <a:p>
            <a:pPr>
              <a:defRPr/>
            </a:pPr>
            <a:fld id="{A617E0D2-3CBB-40CD-80E4-B6872B9CEA00}" type="slidenum">
              <a:rPr lang="ar-SA" smtClean="0"/>
              <a:pPr>
                <a:defRPr/>
              </a:pPr>
              <a:t>‹#›</a:t>
            </a:fld>
            <a:endParaRPr lang="en-US"/>
          </a:p>
        </p:txBody>
      </p:sp>
      <p:sp>
        <p:nvSpPr>
          <p:cNvPr id="12" name="Footer Placeholder 11"/>
          <p:cNvSpPr>
            <a:spLocks noGrp="1"/>
          </p:cNvSpPr>
          <p:nvPr>
            <p:ph type="ftr" sz="quarter" idx="17"/>
          </p:nvPr>
        </p:nvSpPr>
        <p:spPr/>
        <p:txBody>
          <a:bodyPr rtlCol="0"/>
          <a:lstStyle>
            <a:lvl1pPr>
              <a:defRPr/>
            </a:lvl1pPr>
          </a:lstStyle>
          <a:p>
            <a:pPr algn="l">
              <a:defRPr/>
            </a:pPr>
            <a:r>
              <a:rPr lang="en-US" b="1"/>
              <a:t>Princess Sumaya University for Technology -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a:defRPr/>
            </a:pPr>
            <a:fld id="{DCB5AF2E-C429-4C7B-9DD1-0DB1946A26E9}" type="datetime1">
              <a:rPr lang="en-US" smtClean="0"/>
              <a:t>3/30/2018</a:t>
            </a:fld>
            <a:endParaRPr lang="en-US"/>
          </a:p>
        </p:txBody>
      </p:sp>
      <p:sp>
        <p:nvSpPr>
          <p:cNvPr id="12" name="Slide Number Placeholder 11"/>
          <p:cNvSpPr>
            <a:spLocks noGrp="1"/>
          </p:cNvSpPr>
          <p:nvPr>
            <p:ph type="sldNum" sz="quarter" idx="16"/>
          </p:nvPr>
        </p:nvSpPr>
        <p:spPr/>
        <p:txBody>
          <a:bodyPr rtlCol="0"/>
          <a:lstStyle/>
          <a:p>
            <a:pPr>
              <a:defRPr/>
            </a:pPr>
            <a:fld id="{F850255A-9E58-4770-B2F9-261CEAB579DD}" type="slidenum">
              <a:rPr lang="ar-SA" smtClean="0"/>
              <a:pPr>
                <a:defRPr/>
              </a:pPr>
              <a:t>‹#›</a:t>
            </a:fld>
            <a:endParaRPr lang="en-US"/>
          </a:p>
        </p:txBody>
      </p:sp>
      <p:sp>
        <p:nvSpPr>
          <p:cNvPr id="14" name="Footer Placeholder 13"/>
          <p:cNvSpPr>
            <a:spLocks noGrp="1"/>
          </p:cNvSpPr>
          <p:nvPr>
            <p:ph type="ftr" sz="quarter" idx="17"/>
          </p:nvPr>
        </p:nvSpPr>
        <p:spPr/>
        <p:txBody>
          <a:bodyPr rtlCol="0"/>
          <a:lstStyle>
            <a:lvl1pPr>
              <a:defRPr/>
            </a:lvl1pPr>
          </a:lstStyle>
          <a:p>
            <a:pPr algn="l">
              <a:defRPr/>
            </a:pPr>
            <a:r>
              <a:rPr lang="en-US" b="1"/>
              <a:t>Princess Sumaya University for Technology - Spring 2017</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EA88FC91-972D-4117-86F8-E9BA06036171}" type="datetime1">
              <a:rPr lang="en-US" smtClean="0"/>
              <a:t>3/30/2018</a:t>
            </a:fld>
            <a:endParaRPr lang="en-US"/>
          </a:p>
        </p:txBody>
      </p:sp>
      <p:sp>
        <p:nvSpPr>
          <p:cNvPr id="4" name="Footer Placeholder 3"/>
          <p:cNvSpPr>
            <a:spLocks noGrp="1"/>
          </p:cNvSpPr>
          <p:nvPr>
            <p:ph type="ftr" sz="quarter" idx="11"/>
          </p:nvPr>
        </p:nvSpPr>
        <p:spPr/>
        <p:txBody>
          <a:bodyPr/>
          <a:lstStyle>
            <a:lvl1pPr>
              <a:defRPr/>
            </a:lvl1pPr>
          </a:lstStyle>
          <a:p>
            <a:pPr algn="l">
              <a:defRPr/>
            </a:pPr>
            <a:r>
              <a:rPr lang="en-US" b="1"/>
              <a:t>Princess Sumaya University for Technology - Spring 2017</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96E3A577-9187-45B8-9F2B-7F8C0883995D}" type="slidenum">
              <a:rPr lang="ar-SA"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6AEAF9-95F5-4330-825F-53FEB10CC53F}" type="datetime1">
              <a:rPr lang="en-US" smtClean="0"/>
              <a:t>3/30/2018</a:t>
            </a:fld>
            <a:endParaRPr lang="en-US"/>
          </a:p>
        </p:txBody>
      </p:sp>
      <p:sp>
        <p:nvSpPr>
          <p:cNvPr id="3" name="Footer Placeholder 2"/>
          <p:cNvSpPr>
            <a:spLocks noGrp="1"/>
          </p:cNvSpPr>
          <p:nvPr>
            <p:ph type="ftr" sz="quarter" idx="11"/>
          </p:nvPr>
        </p:nvSpPr>
        <p:spPr/>
        <p:txBody>
          <a:bodyPr/>
          <a:lstStyle>
            <a:lvl1pPr>
              <a:defRPr/>
            </a:lvl1pPr>
          </a:lstStyle>
          <a:p>
            <a:pPr algn="l">
              <a:defRPr/>
            </a:pPr>
            <a:r>
              <a:rPr lang="en-US" b="1"/>
              <a:t>Princess Sumaya University for Technology -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84546490-977A-4C90-84CA-26A596D36E5F}" type="slidenum">
              <a:rPr lang="ar-SA"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201E1B9B-0DE9-40EA-8D6E-30B105B2568B}" type="datetime1">
              <a:rPr lang="en-US" smtClean="0"/>
              <a:t>3/30/2018</a:t>
            </a:fld>
            <a:endParaRPr lang="en-US"/>
          </a:p>
        </p:txBody>
      </p:sp>
      <p:sp>
        <p:nvSpPr>
          <p:cNvPr id="6" name="Footer Placeholder 5"/>
          <p:cNvSpPr>
            <a:spLocks noGrp="1"/>
          </p:cNvSpPr>
          <p:nvPr>
            <p:ph type="ftr" sz="quarter" idx="11"/>
          </p:nvPr>
        </p:nvSpPr>
        <p:spPr/>
        <p:txBody>
          <a:bodyPr/>
          <a:lstStyle>
            <a:lvl1pPr>
              <a:defRPr/>
            </a:lvl1pPr>
          </a:lstStyle>
          <a:p>
            <a:pPr algn="l">
              <a:defRPr/>
            </a:pPr>
            <a:r>
              <a:rPr lang="en-US" b="1"/>
              <a:t>Princess Sumaya University for Technology - Spring 2017</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229C5C4E-496C-4C69-9423-5A8467CBC8E4}" type="slidenum">
              <a:rPr lang="ar-SA"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fld id="{534272A8-BB45-46B4-9471-A59BCDDC8ED7}" type="datetime1">
              <a:rPr lang="en-US" smtClean="0"/>
              <a:t>3/30/2018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1747AC3F-7FB5-4D5F-B54F-8A5D5C043F59}" type="slidenum">
              <a:rPr lang="ar-SA"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lvl1pPr>
              <a:defRPr/>
            </a:lvl1pPr>
          </a:lstStyle>
          <a:p>
            <a:pPr algn="l">
              <a:defRPr/>
            </a:pPr>
            <a:r>
              <a:rPr lang="en-US" b="1"/>
              <a:t>Princess Sumaya University for Technology -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8768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0" y="6492875"/>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79AA7BC7-BB82-441F-A868-C7EC401B9903}" type="datetime1">
              <a:rPr lang="en-US" smtClean="0"/>
              <a:t>3/30/2018</a:t>
            </a:fld>
            <a:endParaRPr lang="en-US"/>
          </a:p>
        </p:txBody>
      </p:sp>
      <p:sp>
        <p:nvSpPr>
          <p:cNvPr id="3" name="Footer Placeholder 2"/>
          <p:cNvSpPr>
            <a:spLocks noGrp="1"/>
          </p:cNvSpPr>
          <p:nvPr>
            <p:ph type="ftr" sz="quarter" idx="3"/>
          </p:nvPr>
        </p:nvSpPr>
        <p:spPr>
          <a:xfrm>
            <a:off x="3722917" y="6492875"/>
            <a:ext cx="5421083" cy="365125"/>
          </a:xfrm>
          <a:prstGeom prst="rect">
            <a:avLst/>
          </a:prstGeom>
        </p:spPr>
        <p:txBody>
          <a:bodyPr vert="horz" anchor="ctr"/>
          <a:lstStyle>
            <a:lvl1pPr algn="r" eaLnBrk="1" latinLnBrk="0" hangingPunct="1">
              <a:defRPr kumimoji="0" sz="1400">
                <a:solidFill>
                  <a:schemeClr val="tx2"/>
                </a:solidFill>
              </a:defRPr>
            </a:lvl1pPr>
          </a:lstStyle>
          <a:p>
            <a:pPr algn="l">
              <a:defRPr/>
            </a:pPr>
            <a:r>
              <a:rPr lang="en-US" b="1"/>
              <a:t>Princess Sumaya University for Technology -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15721440-1AC2-4E8B-84F4-4FFCB04F4B98}" type="slidenum">
              <a:rPr lang="ar-SA"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0" y="4038600"/>
            <a:ext cx="9067800" cy="1828800"/>
          </a:xfrm>
        </p:spPr>
        <p:txBody>
          <a:bodyPr>
            <a:normAutofit/>
          </a:bodyPr>
          <a:lstStyle/>
          <a:p>
            <a:r>
              <a:rPr lang="en-US" sz="4000" dirty="0"/>
              <a:t>11464: Information Systems Security</a:t>
            </a:r>
          </a:p>
        </p:txBody>
      </p:sp>
      <p:sp>
        <p:nvSpPr>
          <p:cNvPr id="3077" name="Subtitle 7"/>
          <p:cNvSpPr>
            <a:spLocks noGrp="1"/>
          </p:cNvSpPr>
          <p:nvPr>
            <p:ph type="subTitle" idx="1"/>
          </p:nvPr>
        </p:nvSpPr>
        <p:spPr/>
        <p:txBody>
          <a:bodyPr>
            <a:normAutofit fontScale="85000" lnSpcReduction="10000"/>
          </a:bodyPr>
          <a:lstStyle/>
          <a:p>
            <a:r>
              <a:rPr lang="en-US" sz="3600" dirty="0"/>
              <a:t>Chapter 3: </a:t>
            </a:r>
            <a:r>
              <a:rPr lang="en-US" altLang="en-US" sz="3600" dirty="0"/>
              <a:t>Classic Encryption Technique</a:t>
            </a:r>
          </a:p>
        </p:txBody>
      </p:sp>
      <p:sp>
        <p:nvSpPr>
          <p:cNvPr id="11" name="Slide Number Placeholder 10"/>
          <p:cNvSpPr>
            <a:spLocks noGrp="1"/>
          </p:cNvSpPr>
          <p:nvPr>
            <p:ph type="sldNum" sz="quarter" idx="12"/>
          </p:nvPr>
        </p:nvSpPr>
        <p:spPr/>
        <p:txBody>
          <a:bodyPr/>
          <a:lstStyle/>
          <a:p>
            <a:pPr>
              <a:defRPr/>
            </a:pPr>
            <a:fld id="{489BF3D1-72C3-4C3C-B582-5F6F2ECE08EA}" type="slidenum">
              <a:rPr lang="ar-SA" smtClean="0"/>
              <a:pPr>
                <a:defRPr/>
              </a:pPr>
              <a:t>1</a:t>
            </a:fld>
            <a:endParaRPr lang="en-US"/>
          </a:p>
        </p:txBody>
      </p:sp>
      <p:sp>
        <p:nvSpPr>
          <p:cNvPr id="12" name="Footer Placeholder 11"/>
          <p:cNvSpPr>
            <a:spLocks noGrp="1"/>
          </p:cNvSpPr>
          <p:nvPr>
            <p:ph type="ftr" sz="quarter" idx="11"/>
          </p:nvPr>
        </p:nvSpPr>
        <p:spPr/>
        <p:txBody>
          <a:bodyPr/>
          <a:lstStyle/>
          <a:p>
            <a:pPr>
              <a:defRPr/>
            </a:pPr>
            <a:r>
              <a:rPr lang="en-US"/>
              <a:t>Princess Sumaya University for Technology - Spring 2017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4725C16-AB1F-4DB1-B44B-B29D39EF0598}"/>
              </a:ext>
            </a:extLst>
          </p:cNvPr>
          <p:cNvSpPr>
            <a:spLocks noGrp="1"/>
          </p:cNvSpPr>
          <p:nvPr>
            <p:ph type="title"/>
          </p:nvPr>
        </p:nvSpPr>
        <p:spPr/>
        <p:txBody>
          <a:bodyPr/>
          <a:lstStyle/>
          <a:p>
            <a:r>
              <a:rPr lang="en-US" dirty="0"/>
              <a:t>Q5 (a): </a:t>
            </a:r>
          </a:p>
        </p:txBody>
      </p:sp>
      <p:sp>
        <p:nvSpPr>
          <p:cNvPr id="3" name="عنصر نائب للتذييل 2">
            <a:extLst>
              <a:ext uri="{FF2B5EF4-FFF2-40B4-BE49-F238E27FC236}">
                <a16:creationId xmlns:a16="http://schemas.microsoft.com/office/drawing/2014/main" id="{ADDA1D09-0A6C-449A-B9AC-9394AA29E63D}"/>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D882C5BF-E8A7-4C30-B3E7-A8DA738C27AB}"/>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10</a:t>
            </a:fld>
            <a:endParaRPr lang="en-US"/>
          </a:p>
        </p:txBody>
      </p:sp>
      <p:sp>
        <p:nvSpPr>
          <p:cNvPr id="5" name="عنصر نائب للمحتوى 4">
            <a:extLst>
              <a:ext uri="{FF2B5EF4-FFF2-40B4-BE49-F238E27FC236}">
                <a16:creationId xmlns:a16="http://schemas.microsoft.com/office/drawing/2014/main" id="{0175FE6F-7E80-4A24-A223-A2192232B14D}"/>
              </a:ext>
            </a:extLst>
          </p:cNvPr>
          <p:cNvSpPr>
            <a:spLocks noGrp="1"/>
          </p:cNvSpPr>
          <p:nvPr>
            <p:ph sz="quarter" idx="1"/>
          </p:nvPr>
        </p:nvSpPr>
        <p:spPr>
          <a:xfrm>
            <a:off x="612648" y="1600200"/>
            <a:ext cx="8153400" cy="990600"/>
          </a:xfrm>
        </p:spPr>
        <p:txBody>
          <a:bodyPr>
            <a:normAutofit fontScale="77500" lnSpcReduction="20000"/>
          </a:bodyPr>
          <a:lstStyle/>
          <a:p>
            <a:r>
              <a:rPr lang="en-US" dirty="0"/>
              <a:t>Using Caesar cipher to encrypt the “TO”, by using key (260000053). </a:t>
            </a:r>
            <a:r>
              <a:rPr lang="en-US" b="1" dirty="0"/>
              <a:t>(2 Points) </a:t>
            </a:r>
          </a:p>
          <a:p>
            <a:r>
              <a:rPr lang="en-US" dirty="0"/>
              <a:t>Hints use the following English alphabetic letters </a:t>
            </a:r>
          </a:p>
        </p:txBody>
      </p:sp>
      <p:pic>
        <p:nvPicPr>
          <p:cNvPr id="6" name="Picture 2">
            <a:extLst>
              <a:ext uri="{FF2B5EF4-FFF2-40B4-BE49-F238E27FC236}">
                <a16:creationId xmlns:a16="http://schemas.microsoft.com/office/drawing/2014/main" id="{6260E271-E304-4FA0-BD99-49FF558A8821}"/>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397" t="62135" r="34576" b="27611"/>
          <a:stretch/>
        </p:blipFill>
        <p:spPr bwMode="auto">
          <a:xfrm>
            <a:off x="839146" y="2563091"/>
            <a:ext cx="7465707" cy="956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93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9B2FAE3-1367-422A-AAE6-8A70B6CBE103}"/>
              </a:ext>
            </a:extLst>
          </p:cNvPr>
          <p:cNvSpPr>
            <a:spLocks noGrp="1"/>
          </p:cNvSpPr>
          <p:nvPr>
            <p:ph type="title"/>
          </p:nvPr>
        </p:nvSpPr>
        <p:spPr/>
        <p:txBody>
          <a:bodyPr>
            <a:normAutofit/>
          </a:bodyPr>
          <a:lstStyle/>
          <a:p>
            <a:r>
              <a:rPr lang="en-US" dirty="0"/>
              <a:t>Answer: </a:t>
            </a:r>
          </a:p>
        </p:txBody>
      </p:sp>
      <p:sp>
        <p:nvSpPr>
          <p:cNvPr id="3" name="عنصر نائب للتذييل 2">
            <a:extLst>
              <a:ext uri="{FF2B5EF4-FFF2-40B4-BE49-F238E27FC236}">
                <a16:creationId xmlns:a16="http://schemas.microsoft.com/office/drawing/2014/main" id="{6A4773F5-0C5F-42C9-86D7-5D5D5125A615}"/>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596DEA4C-2024-410B-A040-5498D62CD295}"/>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11</a:t>
            </a:fld>
            <a:endParaRPr lang="en-US"/>
          </a:p>
        </p:txBody>
      </p:sp>
      <p:sp>
        <p:nvSpPr>
          <p:cNvPr id="5" name="عنصر نائب للمحتوى 4">
            <a:extLst>
              <a:ext uri="{FF2B5EF4-FFF2-40B4-BE49-F238E27FC236}">
                <a16:creationId xmlns:a16="http://schemas.microsoft.com/office/drawing/2014/main" id="{B0A827D9-7721-4272-9449-28B47E868BD8}"/>
              </a:ext>
            </a:extLst>
          </p:cNvPr>
          <p:cNvSpPr>
            <a:spLocks noGrp="1"/>
          </p:cNvSpPr>
          <p:nvPr>
            <p:ph sz="quarter" idx="1"/>
          </p:nvPr>
        </p:nvSpPr>
        <p:spPr/>
        <p:txBody>
          <a:bodyPr/>
          <a:lstStyle/>
          <a:p>
            <a:r>
              <a:rPr lang="en-US" dirty="0"/>
              <a:t>C(p) = (P+K) %26 </a:t>
            </a:r>
          </a:p>
          <a:p>
            <a:r>
              <a:rPr lang="en-US" dirty="0"/>
              <a:t>K = 26000053 = 53 = 27 = 1 </a:t>
            </a:r>
          </a:p>
          <a:p>
            <a:r>
              <a:rPr lang="en-US" dirty="0"/>
              <a:t>C(P) = (P + 1) %26 </a:t>
            </a:r>
          </a:p>
          <a:p>
            <a:r>
              <a:rPr lang="en-US" dirty="0"/>
              <a:t>C(T) = (19 + 1) % 26 = 22 = U </a:t>
            </a:r>
          </a:p>
          <a:p>
            <a:r>
              <a:rPr lang="pt-BR" dirty="0"/>
              <a:t>C(O) = (14 + 1) % 26 = 17 = P </a:t>
            </a:r>
          </a:p>
          <a:p>
            <a:r>
              <a:rPr lang="en-US" dirty="0"/>
              <a:t>TO </a:t>
            </a:r>
            <a:r>
              <a:rPr lang="en-US" dirty="0">
                <a:sym typeface="Wingdings" panose="05000000000000000000" pitchFamily="2" charset="2"/>
              </a:rPr>
              <a:t></a:t>
            </a:r>
            <a:r>
              <a:rPr lang="en-US" dirty="0"/>
              <a:t> UP </a:t>
            </a:r>
          </a:p>
        </p:txBody>
      </p:sp>
    </p:spTree>
    <p:extLst>
      <p:ext uri="{BB962C8B-B14F-4D97-AF65-F5344CB8AC3E}">
        <p14:creationId xmlns:p14="http://schemas.microsoft.com/office/powerpoint/2010/main" val="349258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770796F-720C-4966-9694-5D9183A6024F}"/>
              </a:ext>
            </a:extLst>
          </p:cNvPr>
          <p:cNvSpPr>
            <a:spLocks noGrp="1"/>
          </p:cNvSpPr>
          <p:nvPr>
            <p:ph type="title"/>
          </p:nvPr>
        </p:nvSpPr>
        <p:spPr/>
        <p:txBody>
          <a:bodyPr/>
          <a:lstStyle/>
          <a:p>
            <a:r>
              <a:rPr lang="en-US" dirty="0"/>
              <a:t>Q5(b):</a:t>
            </a:r>
          </a:p>
        </p:txBody>
      </p:sp>
      <p:sp>
        <p:nvSpPr>
          <p:cNvPr id="3" name="عنصر نائب للتذييل 2">
            <a:extLst>
              <a:ext uri="{FF2B5EF4-FFF2-40B4-BE49-F238E27FC236}">
                <a16:creationId xmlns:a16="http://schemas.microsoft.com/office/drawing/2014/main" id="{616F9AA6-9327-4077-A0F8-41B301F3E979}"/>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0FE70478-7F92-4F32-BF10-5EA8B618BA7B}"/>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12</a:t>
            </a:fld>
            <a:endParaRPr lang="en-US"/>
          </a:p>
        </p:txBody>
      </p:sp>
      <p:sp>
        <p:nvSpPr>
          <p:cNvPr id="5" name="عنصر نائب للمحتوى 4">
            <a:extLst>
              <a:ext uri="{FF2B5EF4-FFF2-40B4-BE49-F238E27FC236}">
                <a16:creationId xmlns:a16="http://schemas.microsoft.com/office/drawing/2014/main" id="{4471A355-C422-4BF0-8886-9C03EED52BB1}"/>
              </a:ext>
            </a:extLst>
          </p:cNvPr>
          <p:cNvSpPr>
            <a:spLocks noGrp="1"/>
          </p:cNvSpPr>
          <p:nvPr>
            <p:ph sz="quarter" idx="1"/>
          </p:nvPr>
        </p:nvSpPr>
        <p:spPr>
          <a:xfrm>
            <a:off x="612648" y="1600200"/>
            <a:ext cx="8153400" cy="1981200"/>
          </a:xfrm>
        </p:spPr>
        <p:txBody>
          <a:bodyPr/>
          <a:lstStyle/>
          <a:p>
            <a:r>
              <a:rPr lang="en-US" dirty="0"/>
              <a:t>Consider the encryption function for a symmetric cryptosystem described by the table below, where the domain of K = domain M= domain C = {0, 1, 2, 3}. </a:t>
            </a:r>
            <a:r>
              <a:rPr lang="en-US" b="1" dirty="0"/>
              <a:t>(2 Points) </a:t>
            </a:r>
            <a:endParaRPr lang="en-US" dirty="0"/>
          </a:p>
          <a:p>
            <a:endParaRPr lang="en-US" dirty="0"/>
          </a:p>
        </p:txBody>
      </p:sp>
      <p:pic>
        <p:nvPicPr>
          <p:cNvPr id="6" name="صورة 5">
            <a:extLst>
              <a:ext uri="{FF2B5EF4-FFF2-40B4-BE49-F238E27FC236}">
                <a16:creationId xmlns:a16="http://schemas.microsoft.com/office/drawing/2014/main" id="{08CE9A9E-0391-4064-B31D-77041FD5DA3B}"/>
              </a:ext>
            </a:extLst>
          </p:cNvPr>
          <p:cNvPicPr>
            <a:picLocks noChangeAspect="1"/>
          </p:cNvPicPr>
          <p:nvPr/>
        </p:nvPicPr>
        <p:blipFill>
          <a:blip r:embed="rId2"/>
          <a:stretch>
            <a:fillRect/>
          </a:stretch>
        </p:blipFill>
        <p:spPr>
          <a:xfrm>
            <a:off x="3352800" y="3728420"/>
            <a:ext cx="2514600" cy="1554085"/>
          </a:xfrm>
          <a:prstGeom prst="rect">
            <a:avLst/>
          </a:prstGeom>
        </p:spPr>
      </p:pic>
      <p:sp>
        <p:nvSpPr>
          <p:cNvPr id="7" name="مستطيل 6">
            <a:extLst>
              <a:ext uri="{FF2B5EF4-FFF2-40B4-BE49-F238E27FC236}">
                <a16:creationId xmlns:a16="http://schemas.microsoft.com/office/drawing/2014/main" id="{071A38FF-75A5-45A0-94DF-0CAF73C3DE8E}"/>
              </a:ext>
            </a:extLst>
          </p:cNvPr>
          <p:cNvSpPr/>
          <p:nvPr/>
        </p:nvSpPr>
        <p:spPr>
          <a:xfrm>
            <a:off x="673747" y="5669398"/>
            <a:ext cx="8470253" cy="369332"/>
          </a:xfrm>
          <a:prstGeom prst="rect">
            <a:avLst/>
          </a:prstGeom>
        </p:spPr>
        <p:txBody>
          <a:bodyPr wrap="square">
            <a:spAutoFit/>
          </a:bodyPr>
          <a:lstStyle/>
          <a:p>
            <a:r>
              <a:rPr lang="en-US" b="1" dirty="0">
                <a:solidFill>
                  <a:srgbClr val="000000"/>
                </a:solidFill>
                <a:latin typeface="Times New Roman" panose="02020603050405020304" pitchFamily="18" charset="0"/>
              </a:rPr>
              <a:t>Give the corresponding decryption for Cipher 3021 by using Key 3. </a:t>
            </a:r>
            <a:endParaRPr lang="en-US" dirty="0"/>
          </a:p>
        </p:txBody>
      </p:sp>
    </p:spTree>
    <p:extLst>
      <p:ext uri="{BB962C8B-B14F-4D97-AF65-F5344CB8AC3E}">
        <p14:creationId xmlns:p14="http://schemas.microsoft.com/office/powerpoint/2010/main" val="220586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9924F5-F9AD-4553-B966-7F87614E2635}"/>
              </a:ext>
            </a:extLst>
          </p:cNvPr>
          <p:cNvSpPr>
            <a:spLocks noGrp="1"/>
          </p:cNvSpPr>
          <p:nvPr>
            <p:ph type="title"/>
          </p:nvPr>
        </p:nvSpPr>
        <p:spPr/>
        <p:txBody>
          <a:bodyPr/>
          <a:lstStyle/>
          <a:p>
            <a:endParaRPr lang="en-US"/>
          </a:p>
        </p:txBody>
      </p:sp>
      <p:sp>
        <p:nvSpPr>
          <p:cNvPr id="3" name="عنصر نائب للتذييل 2">
            <a:extLst>
              <a:ext uri="{FF2B5EF4-FFF2-40B4-BE49-F238E27FC236}">
                <a16:creationId xmlns:a16="http://schemas.microsoft.com/office/drawing/2014/main" id="{A49087BA-DF12-4D9D-9833-00DBB190F1D3}"/>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920353CF-CF46-4FBC-9A51-C34587E38259}"/>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13</a:t>
            </a:fld>
            <a:endParaRPr lang="en-US"/>
          </a:p>
        </p:txBody>
      </p:sp>
      <p:sp>
        <p:nvSpPr>
          <p:cNvPr id="5" name="عنصر نائب للمحتوى 4">
            <a:extLst>
              <a:ext uri="{FF2B5EF4-FFF2-40B4-BE49-F238E27FC236}">
                <a16:creationId xmlns:a16="http://schemas.microsoft.com/office/drawing/2014/main" id="{EE4BDC96-0212-4717-A645-AF2841FB1007}"/>
              </a:ext>
            </a:extLst>
          </p:cNvPr>
          <p:cNvSpPr>
            <a:spLocks noGrp="1"/>
          </p:cNvSpPr>
          <p:nvPr>
            <p:ph sz="quarter" idx="1"/>
          </p:nvPr>
        </p:nvSpPr>
        <p:spPr/>
        <p:txBody>
          <a:bodyPr/>
          <a:lstStyle/>
          <a:p>
            <a:r>
              <a:rPr lang="en-US" dirty="0"/>
              <a:t>From the original encryption function, we can easily derive the decryption function as: </a:t>
            </a:r>
          </a:p>
          <a:p>
            <a:r>
              <a:rPr lang="en-US" dirty="0"/>
              <a:t>2 0 1 3 </a:t>
            </a:r>
          </a:p>
        </p:txBody>
      </p:sp>
    </p:spTree>
    <p:extLst>
      <p:ext uri="{BB962C8B-B14F-4D97-AF65-F5344CB8AC3E}">
        <p14:creationId xmlns:p14="http://schemas.microsoft.com/office/powerpoint/2010/main" val="287409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49839A5-B14E-46C4-82EA-C87CD33C437B}"/>
              </a:ext>
            </a:extLst>
          </p:cNvPr>
          <p:cNvSpPr>
            <a:spLocks noGrp="1"/>
          </p:cNvSpPr>
          <p:nvPr>
            <p:ph type="title"/>
          </p:nvPr>
        </p:nvSpPr>
        <p:spPr/>
        <p:txBody>
          <a:bodyPr/>
          <a:lstStyle/>
          <a:p>
            <a:r>
              <a:rPr lang="en-US" dirty="0"/>
              <a:t>Q6(a): Quick Review</a:t>
            </a:r>
          </a:p>
        </p:txBody>
      </p:sp>
      <p:sp>
        <p:nvSpPr>
          <p:cNvPr id="3" name="عنصر نائب للتذييل 2">
            <a:extLst>
              <a:ext uri="{FF2B5EF4-FFF2-40B4-BE49-F238E27FC236}">
                <a16:creationId xmlns:a16="http://schemas.microsoft.com/office/drawing/2014/main" id="{BD0142A9-7878-4BB5-A5CA-53175D06FC1E}"/>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CA885566-8C63-46C2-8EE8-F5236E7342C2}"/>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14</a:t>
            </a:fld>
            <a:endParaRPr lang="en-US"/>
          </a:p>
        </p:txBody>
      </p:sp>
      <p:sp>
        <p:nvSpPr>
          <p:cNvPr id="5" name="عنصر نائب للمحتوى 4">
            <a:extLst>
              <a:ext uri="{FF2B5EF4-FFF2-40B4-BE49-F238E27FC236}">
                <a16:creationId xmlns:a16="http://schemas.microsoft.com/office/drawing/2014/main" id="{161974B8-925B-4456-8558-260F4A5FDBE8}"/>
              </a:ext>
            </a:extLst>
          </p:cNvPr>
          <p:cNvSpPr>
            <a:spLocks noGrp="1"/>
          </p:cNvSpPr>
          <p:nvPr>
            <p:ph sz="quarter" idx="1"/>
          </p:nvPr>
        </p:nvSpPr>
        <p:spPr/>
        <p:txBody>
          <a:bodyPr/>
          <a:lstStyle/>
          <a:p>
            <a:r>
              <a:rPr lang="en-US" dirty="0" err="1"/>
              <a:t>Encrypthe</a:t>
            </a:r>
            <a:r>
              <a:rPr lang="en-US" dirty="0"/>
              <a:t> the “</a:t>
            </a:r>
            <a:r>
              <a:rPr lang="en-US" b="1" u="sng" dirty="0"/>
              <a:t>Gallons</a:t>
            </a:r>
            <a:r>
              <a:rPr lang="en-US" dirty="0"/>
              <a:t>” </a:t>
            </a:r>
            <a:r>
              <a:rPr lang="en-US" b="1" u="sng" dirty="0"/>
              <a:t>by using </a:t>
            </a:r>
            <a:r>
              <a:rPr lang="en-US" b="1" u="sng" dirty="0" err="1"/>
              <a:t>playfair</a:t>
            </a:r>
            <a:r>
              <a:rPr lang="en-US" dirty="0"/>
              <a:t> cipher, if the key is “</a:t>
            </a:r>
            <a:r>
              <a:rPr lang="en-US" b="1" u="sng" dirty="0"/>
              <a:t>Kamal</a:t>
            </a:r>
            <a:r>
              <a:rPr lang="en-US" dirty="0"/>
              <a:t>”</a:t>
            </a:r>
          </a:p>
          <a:p>
            <a:endParaRPr lang="en-US" dirty="0"/>
          </a:p>
        </p:txBody>
      </p:sp>
    </p:spTree>
    <p:extLst>
      <p:ext uri="{BB962C8B-B14F-4D97-AF65-F5344CB8AC3E}">
        <p14:creationId xmlns:p14="http://schemas.microsoft.com/office/powerpoint/2010/main" val="175592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76ED355-F0EF-4841-94E5-B1FC726B620C}"/>
              </a:ext>
            </a:extLst>
          </p:cNvPr>
          <p:cNvSpPr>
            <a:spLocks noGrp="1"/>
          </p:cNvSpPr>
          <p:nvPr>
            <p:ph type="title"/>
          </p:nvPr>
        </p:nvSpPr>
        <p:spPr/>
        <p:txBody>
          <a:bodyPr/>
          <a:lstStyle/>
          <a:p>
            <a:r>
              <a:rPr lang="en-US" dirty="0"/>
              <a:t>Solution</a:t>
            </a:r>
          </a:p>
        </p:txBody>
      </p:sp>
      <p:sp>
        <p:nvSpPr>
          <p:cNvPr id="3" name="عنصر نائب للتذييل 2">
            <a:extLst>
              <a:ext uri="{FF2B5EF4-FFF2-40B4-BE49-F238E27FC236}">
                <a16:creationId xmlns:a16="http://schemas.microsoft.com/office/drawing/2014/main" id="{2B1B61AD-944A-43B0-A4EE-722EA24E47A5}"/>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B686680E-2E0F-4A57-A2BC-B64ABED3BAB2}"/>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15</a:t>
            </a:fld>
            <a:endParaRPr lang="en-US"/>
          </a:p>
        </p:txBody>
      </p:sp>
      <p:graphicFrame>
        <p:nvGraphicFramePr>
          <p:cNvPr id="6" name="عنصر نائب للمحتوى 5">
            <a:extLst>
              <a:ext uri="{FF2B5EF4-FFF2-40B4-BE49-F238E27FC236}">
                <a16:creationId xmlns:a16="http://schemas.microsoft.com/office/drawing/2014/main" id="{F832A91E-8909-4803-9426-E105E491113A}"/>
              </a:ext>
            </a:extLst>
          </p:cNvPr>
          <p:cNvGraphicFramePr>
            <a:graphicFrameLocks noGrp="1"/>
          </p:cNvGraphicFramePr>
          <p:nvPr>
            <p:ph sz="quarter" idx="1"/>
            <p:extLst>
              <p:ext uri="{D42A27DB-BD31-4B8C-83A1-F6EECF244321}">
                <p14:modId xmlns:p14="http://schemas.microsoft.com/office/powerpoint/2010/main" val="3057889604"/>
              </p:ext>
            </p:extLst>
          </p:nvPr>
        </p:nvGraphicFramePr>
        <p:xfrm>
          <a:off x="2641397" y="1828800"/>
          <a:ext cx="2235402" cy="1828800"/>
        </p:xfrm>
        <a:graphic>
          <a:graphicData uri="http://schemas.openxmlformats.org/drawingml/2006/table">
            <a:tbl>
              <a:tblPr firstRow="1" firstCol="1" bandRow="1">
                <a:tableStyleId>{5940675A-B579-460E-94D1-54222C63F5DA}</a:tableStyleId>
              </a:tblPr>
              <a:tblGrid>
                <a:gridCol w="509802">
                  <a:extLst>
                    <a:ext uri="{9D8B030D-6E8A-4147-A177-3AD203B41FA5}">
                      <a16:colId xmlns:a16="http://schemas.microsoft.com/office/drawing/2014/main" val="3688530660"/>
                    </a:ext>
                  </a:extLst>
                </a:gridCol>
                <a:gridCol w="446893">
                  <a:extLst>
                    <a:ext uri="{9D8B030D-6E8A-4147-A177-3AD203B41FA5}">
                      <a16:colId xmlns:a16="http://schemas.microsoft.com/office/drawing/2014/main" val="3224613378"/>
                    </a:ext>
                  </a:extLst>
                </a:gridCol>
                <a:gridCol w="415672">
                  <a:extLst>
                    <a:ext uri="{9D8B030D-6E8A-4147-A177-3AD203B41FA5}">
                      <a16:colId xmlns:a16="http://schemas.microsoft.com/office/drawing/2014/main" val="2420780700"/>
                    </a:ext>
                  </a:extLst>
                </a:gridCol>
                <a:gridCol w="353233">
                  <a:extLst>
                    <a:ext uri="{9D8B030D-6E8A-4147-A177-3AD203B41FA5}">
                      <a16:colId xmlns:a16="http://schemas.microsoft.com/office/drawing/2014/main" val="2196911538"/>
                    </a:ext>
                  </a:extLst>
                </a:gridCol>
                <a:gridCol w="509802">
                  <a:extLst>
                    <a:ext uri="{9D8B030D-6E8A-4147-A177-3AD203B41FA5}">
                      <a16:colId xmlns:a16="http://schemas.microsoft.com/office/drawing/2014/main" val="2574643221"/>
                    </a:ext>
                  </a:extLst>
                </a:gridCol>
              </a:tblGrid>
              <a:tr h="320040">
                <a:tc>
                  <a:txBody>
                    <a:bodyPr/>
                    <a:lstStyle/>
                    <a:p>
                      <a:pPr algn="ctr" rtl="0">
                        <a:spcAft>
                          <a:spcPts val="0"/>
                        </a:spcAft>
                      </a:pPr>
                      <a:r>
                        <a:rPr lang="en-US" sz="2400" dirty="0">
                          <a:effectLst/>
                        </a:rPr>
                        <a:t>K</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M</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L</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b</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775912350"/>
                  </a:ext>
                </a:extLst>
              </a:tr>
              <a:tr h="320040">
                <a:tc>
                  <a:txBody>
                    <a:bodyPr/>
                    <a:lstStyle/>
                    <a:p>
                      <a:pPr algn="ctr" rtl="0">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d</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e</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f</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388681574"/>
                  </a:ext>
                </a:extLst>
              </a:tr>
              <a:tr h="320040">
                <a:tc>
                  <a:txBody>
                    <a:bodyPr/>
                    <a:lstStyle/>
                    <a:p>
                      <a:pPr algn="ctr" rtl="0">
                        <a:spcAft>
                          <a:spcPts val="0"/>
                        </a:spcAft>
                      </a:pPr>
                      <a:r>
                        <a:rPr lang="en-US" sz="2400">
                          <a:effectLst/>
                        </a:rPr>
                        <a:t>h</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i/j</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n</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o</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p</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953011010"/>
                  </a:ext>
                </a:extLst>
              </a:tr>
              <a:tr h="320040">
                <a:tc>
                  <a:txBody>
                    <a:bodyPr/>
                    <a:lstStyle/>
                    <a:p>
                      <a:pPr algn="ctr" rtl="0">
                        <a:spcAft>
                          <a:spcPts val="0"/>
                        </a:spcAft>
                      </a:pPr>
                      <a:r>
                        <a:rPr lang="en-US" sz="2400">
                          <a:effectLst/>
                        </a:rPr>
                        <a:t>q</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r</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s</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t</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U</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4284483381"/>
                  </a:ext>
                </a:extLst>
              </a:tr>
              <a:tr h="320040">
                <a:tc>
                  <a:txBody>
                    <a:bodyPr/>
                    <a:lstStyle/>
                    <a:p>
                      <a:pPr algn="ctr" rtl="0">
                        <a:spcAft>
                          <a:spcPts val="0"/>
                        </a:spcAft>
                      </a:pPr>
                      <a:r>
                        <a:rPr lang="en-US" sz="2400">
                          <a:effectLst/>
                        </a:rPr>
                        <a:t>v</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w</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a:effectLst/>
                        </a:rPr>
                        <a:t>y</a:t>
                      </a:r>
                      <a:endParaRPr lang="en-US" sz="24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algn="ctr" rtl="0">
                        <a:spcAft>
                          <a:spcPts val="0"/>
                        </a:spcAft>
                      </a:pPr>
                      <a:r>
                        <a:rPr lang="en-US" sz="2400" dirty="0">
                          <a:effectLst/>
                        </a:rPr>
                        <a:t>z</a:t>
                      </a:r>
                      <a:endParaRPr lang="en-US" sz="24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4241643826"/>
                  </a:ext>
                </a:extLst>
              </a:tr>
            </a:tbl>
          </a:graphicData>
        </a:graphic>
      </p:graphicFrame>
      <p:sp>
        <p:nvSpPr>
          <p:cNvPr id="7" name="مستطيل 6">
            <a:extLst>
              <a:ext uri="{FF2B5EF4-FFF2-40B4-BE49-F238E27FC236}">
                <a16:creationId xmlns:a16="http://schemas.microsoft.com/office/drawing/2014/main" id="{0A5B4090-4624-47A8-B887-1884FD7A9201}"/>
              </a:ext>
            </a:extLst>
          </p:cNvPr>
          <p:cNvSpPr/>
          <p:nvPr/>
        </p:nvSpPr>
        <p:spPr>
          <a:xfrm>
            <a:off x="612648" y="4267200"/>
            <a:ext cx="4572000" cy="1477328"/>
          </a:xfrm>
          <a:prstGeom prst="rect">
            <a:avLst/>
          </a:prstGeom>
        </p:spPr>
        <p:txBody>
          <a:bodyPr>
            <a:spAutoFit/>
          </a:bodyPr>
          <a:lstStyle/>
          <a:p>
            <a:pPr marL="457200">
              <a:spcAft>
                <a:spcPts val="0"/>
              </a:spcAft>
            </a:pP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GA</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DB </a:t>
            </a:r>
            <a:endParaRPr lang="en-US" sz="1200" dirty="0">
              <a:latin typeface="Times New Roman" panose="02020603050405020304" pitchFamily="18" charset="0"/>
              <a:ea typeface="Times New Roman" panose="02020603050405020304" pitchFamily="18" charset="0"/>
              <a:cs typeface="Traditional Arabic" panose="02020603050405020304" pitchFamily="18" charset="-78"/>
            </a:endParaRPr>
          </a:p>
          <a:p>
            <a:pPr marL="457200">
              <a:spcAft>
                <a:spcPts val="0"/>
              </a:spcAft>
            </a:pP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LX</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MY</a:t>
            </a:r>
            <a:endParaRPr lang="en-US" sz="1200" dirty="0">
              <a:latin typeface="Times New Roman" panose="02020603050405020304" pitchFamily="18" charset="0"/>
              <a:ea typeface="Times New Roman" panose="02020603050405020304" pitchFamily="18" charset="0"/>
              <a:cs typeface="Traditional Arabic" panose="02020603050405020304" pitchFamily="18" charset="-78"/>
            </a:endParaRPr>
          </a:p>
          <a:p>
            <a:pPr marL="228600" indent="228600">
              <a:spcAft>
                <a:spcPts val="0"/>
              </a:spcAft>
            </a:pP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FT</a:t>
            </a:r>
            <a:endParaRPr lang="en-US" sz="1200" dirty="0">
              <a:latin typeface="Times New Roman" panose="02020603050405020304" pitchFamily="18" charset="0"/>
              <a:ea typeface="Times New Roman" panose="02020603050405020304" pitchFamily="18" charset="0"/>
              <a:cs typeface="Traditional Arabic" panose="02020603050405020304" pitchFamily="18" charset="-78"/>
            </a:endParaRPr>
          </a:p>
          <a:p>
            <a:pPr marL="228600" indent="228600">
              <a:spcAft>
                <a:spcPts val="0"/>
              </a:spcAft>
            </a:pP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NS</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SX</a:t>
            </a:r>
            <a:endParaRPr lang="en-US" sz="1200" dirty="0">
              <a:latin typeface="Times New Roman" panose="02020603050405020304" pitchFamily="18" charset="0"/>
              <a:ea typeface="Times New Roman" panose="02020603050405020304" pitchFamily="18" charset="0"/>
              <a:cs typeface="Traditional Arabic" panose="02020603050405020304" pitchFamily="18" charset="-78"/>
            </a:endParaRPr>
          </a:p>
          <a:p>
            <a:pPr marL="228600" indent="228600">
              <a:spcAft>
                <a:spcPts val="0"/>
              </a:spcAft>
            </a:pP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Gallons</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de-DE"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DB MY FT SX</a:t>
            </a:r>
            <a:endParaRPr lang="en-US" sz="1200" dirty="0">
              <a:effectLst/>
              <a:latin typeface="Times New Roman" panose="02020603050405020304" pitchFamily="18" charset="0"/>
              <a:ea typeface="Times New Roman" panose="02020603050405020304" pitchFamily="18" charset="0"/>
              <a:cs typeface="Traditional Arabic" panose="02020603050405020304" pitchFamily="18" charset="-78"/>
            </a:endParaRPr>
          </a:p>
        </p:txBody>
      </p:sp>
    </p:spTree>
    <p:extLst>
      <p:ext uri="{BB962C8B-B14F-4D97-AF65-F5344CB8AC3E}">
        <p14:creationId xmlns:p14="http://schemas.microsoft.com/office/powerpoint/2010/main" val="331086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914EE39-1854-495B-84BF-2398B33AB752}"/>
              </a:ext>
            </a:extLst>
          </p:cNvPr>
          <p:cNvSpPr>
            <a:spLocks noGrp="1"/>
          </p:cNvSpPr>
          <p:nvPr>
            <p:ph type="title"/>
          </p:nvPr>
        </p:nvSpPr>
        <p:spPr/>
        <p:txBody>
          <a:bodyPr/>
          <a:lstStyle/>
          <a:p>
            <a:r>
              <a:rPr lang="en-US" dirty="0"/>
              <a:t>Q6(b):</a:t>
            </a:r>
          </a:p>
        </p:txBody>
      </p:sp>
      <p:sp>
        <p:nvSpPr>
          <p:cNvPr id="3" name="عنصر نائب للتذييل 2">
            <a:extLst>
              <a:ext uri="{FF2B5EF4-FFF2-40B4-BE49-F238E27FC236}">
                <a16:creationId xmlns:a16="http://schemas.microsoft.com/office/drawing/2014/main" id="{2C8D5159-2AC5-43CD-AA12-3BC9A6EC70B7}"/>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F1DF391F-ACDA-4E36-9789-246554E63B3D}"/>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16</a:t>
            </a:fld>
            <a:endParaRPr lang="en-US"/>
          </a:p>
        </p:txBody>
      </p:sp>
      <p:sp>
        <p:nvSpPr>
          <p:cNvPr id="5" name="عنصر نائب للمحتوى 4">
            <a:extLst>
              <a:ext uri="{FF2B5EF4-FFF2-40B4-BE49-F238E27FC236}">
                <a16:creationId xmlns:a16="http://schemas.microsoft.com/office/drawing/2014/main" id="{FEB61679-4D55-4EFA-8B37-AE2DCC25D24B}"/>
              </a:ext>
            </a:extLst>
          </p:cNvPr>
          <p:cNvSpPr>
            <a:spLocks noGrp="1"/>
          </p:cNvSpPr>
          <p:nvPr>
            <p:ph sz="quarter" idx="1"/>
          </p:nvPr>
        </p:nvSpPr>
        <p:spPr/>
        <p:txBody>
          <a:bodyPr/>
          <a:lstStyle/>
          <a:p>
            <a:r>
              <a:rPr lang="en-US" u="sng" dirty="0"/>
              <a:t>Assume your language</a:t>
            </a:r>
            <a:r>
              <a:rPr lang="en-US" dirty="0"/>
              <a:t> </a:t>
            </a:r>
            <a:r>
              <a:rPr lang="en-US" b="1" u="sng" dirty="0"/>
              <a:t>has 5 letters</a:t>
            </a:r>
            <a:r>
              <a:rPr lang="en-US" dirty="0"/>
              <a:t>. Based on the concept of brute force attack how many keys you are try if using </a:t>
            </a:r>
            <a:r>
              <a:rPr lang="en-AU" dirty="0"/>
              <a:t>Monoalphabetic Cipher </a:t>
            </a:r>
            <a:r>
              <a:rPr lang="en-AU" dirty="0" err="1"/>
              <a:t>technqiue</a:t>
            </a:r>
            <a:r>
              <a:rPr lang="en-AU" dirty="0"/>
              <a:t>. </a:t>
            </a:r>
            <a:r>
              <a:rPr lang="en-AU" b="1" dirty="0"/>
              <a:t>(1 Point)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78490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8ADBF5-474A-4A8A-9A1E-682B1E116B7C}"/>
              </a:ext>
            </a:extLst>
          </p:cNvPr>
          <p:cNvSpPr>
            <a:spLocks noGrp="1"/>
          </p:cNvSpPr>
          <p:nvPr>
            <p:ph type="title"/>
          </p:nvPr>
        </p:nvSpPr>
        <p:spPr/>
        <p:txBody>
          <a:bodyPr/>
          <a:lstStyle/>
          <a:p>
            <a:endParaRPr lang="en-US"/>
          </a:p>
        </p:txBody>
      </p:sp>
      <p:sp>
        <p:nvSpPr>
          <p:cNvPr id="3" name="عنصر نائب للتذييل 2">
            <a:extLst>
              <a:ext uri="{FF2B5EF4-FFF2-40B4-BE49-F238E27FC236}">
                <a16:creationId xmlns:a16="http://schemas.microsoft.com/office/drawing/2014/main" id="{3F81D345-4D28-416A-B1B5-AE4C30B584BE}"/>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102DECD7-0CB6-4E03-8817-6CA459B408E3}"/>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17</a:t>
            </a:fld>
            <a:endParaRPr lang="en-US"/>
          </a:p>
        </p:txBody>
      </p:sp>
      <p:sp>
        <p:nvSpPr>
          <p:cNvPr id="5" name="عنصر نائب للمحتوى 4">
            <a:extLst>
              <a:ext uri="{FF2B5EF4-FFF2-40B4-BE49-F238E27FC236}">
                <a16:creationId xmlns:a16="http://schemas.microsoft.com/office/drawing/2014/main" id="{5A63510A-55F5-4D76-A92E-ACE2FDAD6A8D}"/>
              </a:ext>
            </a:extLst>
          </p:cNvPr>
          <p:cNvSpPr>
            <a:spLocks noGrp="1"/>
          </p:cNvSpPr>
          <p:nvPr>
            <p:ph sz="quarter" idx="1"/>
          </p:nvPr>
        </p:nvSpPr>
        <p:spPr/>
        <p:txBody>
          <a:bodyPr/>
          <a:lstStyle/>
          <a:p>
            <a:r>
              <a:rPr lang="en-AU" dirty="0"/>
              <a:t>Answer:</a:t>
            </a:r>
            <a:endParaRPr lang="en-US" dirty="0"/>
          </a:p>
          <a:p>
            <a:r>
              <a:rPr lang="en-AU" dirty="0"/>
              <a:t>There are 5 </a:t>
            </a:r>
            <a:r>
              <a:rPr lang="en-AU" dirty="0" err="1"/>
              <a:t>charcters</a:t>
            </a:r>
            <a:r>
              <a:rPr lang="en-AU" dirty="0"/>
              <a:t> in </a:t>
            </a:r>
            <a:r>
              <a:rPr lang="en-AU" dirty="0" err="1"/>
              <a:t>engkish</a:t>
            </a:r>
            <a:r>
              <a:rPr lang="en-AU" dirty="0"/>
              <a:t> language, then </a:t>
            </a:r>
            <a:r>
              <a:rPr lang="en-AU" dirty="0" err="1"/>
              <a:t>whe</a:t>
            </a:r>
            <a:r>
              <a:rPr lang="en-AU" dirty="0"/>
              <a:t> try 5! = 120 tries.</a:t>
            </a:r>
            <a:endParaRPr lang="en-US" dirty="0"/>
          </a:p>
        </p:txBody>
      </p:sp>
    </p:spTree>
    <p:extLst>
      <p:ext uri="{BB962C8B-B14F-4D97-AF65-F5344CB8AC3E}">
        <p14:creationId xmlns:p14="http://schemas.microsoft.com/office/powerpoint/2010/main" val="169410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612F7D-8D2D-4A44-90E7-A77D5A5D52BD}"/>
              </a:ext>
            </a:extLst>
          </p:cNvPr>
          <p:cNvSpPr>
            <a:spLocks noGrp="1"/>
          </p:cNvSpPr>
          <p:nvPr>
            <p:ph type="title"/>
          </p:nvPr>
        </p:nvSpPr>
        <p:spPr/>
        <p:txBody>
          <a:bodyPr/>
          <a:lstStyle/>
          <a:p>
            <a:r>
              <a:rPr lang="en-US" dirty="0"/>
              <a:t>Bonus Question</a:t>
            </a:r>
          </a:p>
        </p:txBody>
      </p:sp>
      <p:sp>
        <p:nvSpPr>
          <p:cNvPr id="3" name="عنصر نائب للتذييل 2">
            <a:extLst>
              <a:ext uri="{FF2B5EF4-FFF2-40B4-BE49-F238E27FC236}">
                <a16:creationId xmlns:a16="http://schemas.microsoft.com/office/drawing/2014/main" id="{29C32C41-FD4B-4E17-8EFD-60DD61BD4A0E}"/>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80ACD2C1-B3C8-475B-BDFD-6831D04EE5E3}"/>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18</a:t>
            </a:fld>
            <a:endParaRPr lang="en-US"/>
          </a:p>
        </p:txBody>
      </p:sp>
      <p:sp>
        <p:nvSpPr>
          <p:cNvPr id="5" name="عنصر نائب للمحتوى 4">
            <a:extLst>
              <a:ext uri="{FF2B5EF4-FFF2-40B4-BE49-F238E27FC236}">
                <a16:creationId xmlns:a16="http://schemas.microsoft.com/office/drawing/2014/main" id="{D7F6AC9B-FE5E-494C-BA1F-FDC744CC0CF0}"/>
              </a:ext>
            </a:extLst>
          </p:cNvPr>
          <p:cNvSpPr>
            <a:spLocks noGrp="1"/>
          </p:cNvSpPr>
          <p:nvPr>
            <p:ph sz="quarter" idx="1"/>
          </p:nvPr>
        </p:nvSpPr>
        <p:spPr/>
        <p:txBody>
          <a:bodyPr/>
          <a:lstStyle/>
          <a:p>
            <a:r>
              <a:rPr lang="en-US" dirty="0"/>
              <a:t>by </a:t>
            </a:r>
            <a:r>
              <a:rPr lang="en-US" dirty="0" err="1"/>
              <a:t>Vigenere</a:t>
            </a:r>
            <a:r>
              <a:rPr lang="en-US" dirty="0"/>
              <a:t> cipher, encrypt the message m= "</a:t>
            </a:r>
            <a:r>
              <a:rPr lang="en-US" dirty="0" err="1"/>
              <a:t>DigitalSignature</a:t>
            </a:r>
            <a:r>
              <a:rPr lang="en-US" dirty="0"/>
              <a:t>" using the key space "exam"</a:t>
            </a:r>
          </a:p>
        </p:txBody>
      </p:sp>
    </p:spTree>
    <p:extLst>
      <p:ext uri="{BB962C8B-B14F-4D97-AF65-F5344CB8AC3E}">
        <p14:creationId xmlns:p14="http://schemas.microsoft.com/office/powerpoint/2010/main" val="14619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1371600" y="4114800"/>
            <a:ext cx="7123113" cy="1673225"/>
          </a:xfrm>
        </p:spPr>
        <p:txBody>
          <a:bodyPr>
            <a:normAutofit/>
          </a:bodyPr>
          <a:lstStyle/>
          <a:p>
            <a:pPr algn="ctr"/>
            <a:r>
              <a:rPr lang="en-US" dirty="0"/>
              <a:t>By</a:t>
            </a:r>
          </a:p>
          <a:p>
            <a:pPr algn="ctr"/>
            <a:r>
              <a:rPr lang="en-US" dirty="0"/>
              <a:t>Mustafa Al-Fayoumi</a:t>
            </a:r>
          </a:p>
        </p:txBody>
      </p:sp>
      <p:sp>
        <p:nvSpPr>
          <p:cNvPr id="9" name="Title 8"/>
          <p:cNvSpPr>
            <a:spLocks noGrp="1"/>
          </p:cNvSpPr>
          <p:nvPr>
            <p:ph type="title"/>
          </p:nvPr>
        </p:nvSpPr>
        <p:spPr/>
        <p:txBody>
          <a:bodyPr/>
          <a:lstStyle/>
          <a:p>
            <a:r>
              <a:rPr lang="en-AU" dirty="0"/>
              <a:t>First Exam – 206-2017</a:t>
            </a:r>
            <a:endParaRPr lang="en-US" dirty="0"/>
          </a:p>
        </p:txBody>
      </p:sp>
      <p:sp>
        <p:nvSpPr>
          <p:cNvPr id="4" name="Slide Number Placeholder 3"/>
          <p:cNvSpPr>
            <a:spLocks noGrp="1"/>
          </p:cNvSpPr>
          <p:nvPr>
            <p:ph type="sldNum" sz="quarter" idx="11"/>
          </p:nvPr>
        </p:nvSpPr>
        <p:spPr/>
        <p:txBody>
          <a:bodyPr>
            <a:normAutofit/>
          </a:bodyPr>
          <a:lstStyle/>
          <a:p>
            <a:pPr>
              <a:defRPr/>
            </a:pPr>
            <a:fld id="{9905AB0B-B199-4223-A704-F11E70E15DC4}" type="slidenum">
              <a:rPr lang="ar-SA" smtClean="0"/>
              <a:pPr>
                <a:defRPr/>
              </a:pPr>
              <a:t>2</a:t>
            </a:fld>
            <a:endParaRPr lang="en-US"/>
          </a:p>
        </p:txBody>
      </p:sp>
      <p:sp>
        <p:nvSpPr>
          <p:cNvPr id="3" name="Footer Placeholder 2"/>
          <p:cNvSpPr>
            <a:spLocks noGrp="1"/>
          </p:cNvSpPr>
          <p:nvPr>
            <p:ph type="ftr" sz="quarter" idx="12"/>
          </p:nvPr>
        </p:nvSpPr>
        <p:spPr/>
        <p:txBody>
          <a:bodyPr/>
          <a:lstStyle/>
          <a:p>
            <a:pPr algn="l">
              <a:defRPr/>
            </a:pPr>
            <a:r>
              <a:rPr lang="en-US" b="1"/>
              <a:t>Princess Sumaya University for Technology - Spring 2017</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5615E47-830A-45F9-A859-6BE2FC2B7483}"/>
              </a:ext>
            </a:extLst>
          </p:cNvPr>
          <p:cNvSpPr>
            <a:spLocks noGrp="1"/>
          </p:cNvSpPr>
          <p:nvPr>
            <p:ph type="title"/>
          </p:nvPr>
        </p:nvSpPr>
        <p:spPr/>
        <p:txBody>
          <a:bodyPr>
            <a:noAutofit/>
          </a:bodyPr>
          <a:lstStyle/>
          <a:p>
            <a:r>
              <a:rPr lang="en-US" sz="2400" b="1" dirty="0"/>
              <a:t>Question 1: Choose the most correct answer (5 Points)</a:t>
            </a:r>
            <a:endParaRPr lang="en-US" sz="2400" dirty="0"/>
          </a:p>
        </p:txBody>
      </p:sp>
      <p:sp>
        <p:nvSpPr>
          <p:cNvPr id="3" name="عنصر نائب للتذييل 2">
            <a:extLst>
              <a:ext uri="{FF2B5EF4-FFF2-40B4-BE49-F238E27FC236}">
                <a16:creationId xmlns:a16="http://schemas.microsoft.com/office/drawing/2014/main" id="{343045F4-B3EC-4D90-A634-0E63602BD111}"/>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AF80EE87-147F-49FA-863E-12E148A779E2}"/>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3</a:t>
            </a:fld>
            <a:endParaRPr lang="en-US"/>
          </a:p>
        </p:txBody>
      </p:sp>
      <p:sp>
        <p:nvSpPr>
          <p:cNvPr id="5" name="عنصر نائب للمحتوى 4">
            <a:extLst>
              <a:ext uri="{FF2B5EF4-FFF2-40B4-BE49-F238E27FC236}">
                <a16:creationId xmlns:a16="http://schemas.microsoft.com/office/drawing/2014/main" id="{428A3BC3-6F31-4B30-8C05-0FAD1C7EFF0B}"/>
              </a:ext>
            </a:extLst>
          </p:cNvPr>
          <p:cNvSpPr>
            <a:spLocks noGrp="1"/>
          </p:cNvSpPr>
          <p:nvPr>
            <p:ph sz="quarter" idx="1"/>
          </p:nvPr>
        </p:nvSpPr>
        <p:spPr/>
        <p:txBody>
          <a:bodyPr>
            <a:normAutofit fontScale="92500" lnSpcReduction="20000"/>
          </a:bodyPr>
          <a:lstStyle/>
          <a:p>
            <a:r>
              <a:rPr lang="en-US" dirty="0"/>
              <a:t>RSA Cipher system is asymmetric system because: </a:t>
            </a:r>
          </a:p>
          <a:p>
            <a:pPr lvl="1"/>
            <a:r>
              <a:rPr lang="en-US" dirty="0"/>
              <a:t>A) It is a Stream Cipher. 		B) </a:t>
            </a:r>
            <a:r>
              <a:rPr lang="en-US" dirty="0">
                <a:solidFill>
                  <a:srgbClr val="FF0000"/>
                </a:solidFill>
              </a:rPr>
              <a:t>Using two keys</a:t>
            </a:r>
            <a:r>
              <a:rPr lang="en-US" dirty="0"/>
              <a:t>. </a:t>
            </a:r>
          </a:p>
          <a:p>
            <a:pPr lvl="1"/>
            <a:r>
              <a:rPr lang="en-US" dirty="0"/>
              <a:t>C.) Has a Public Key.		 D) Using 64 Bits Block. </a:t>
            </a:r>
          </a:p>
          <a:p>
            <a:r>
              <a:rPr lang="en-US" dirty="0"/>
              <a:t>Claude Shannon provided Confusion and Diffusion of message and key. Confusion means: </a:t>
            </a:r>
          </a:p>
          <a:p>
            <a:pPr lvl="1"/>
            <a:r>
              <a:rPr lang="en-US" dirty="0">
                <a:solidFill>
                  <a:srgbClr val="FF0000"/>
                </a:solidFill>
              </a:rPr>
              <a:t>A) Makes relationship between cipher-text and key as complex as possible. </a:t>
            </a:r>
          </a:p>
          <a:p>
            <a:pPr lvl="1"/>
            <a:r>
              <a:rPr lang="en-US" dirty="0"/>
              <a:t>B) Dissipates statistical structure of plain-text over bulk of cipher-text. </a:t>
            </a:r>
          </a:p>
          <a:p>
            <a:pPr lvl="1"/>
            <a:r>
              <a:rPr lang="en-US" dirty="0"/>
              <a:t>C) Cipher-text needs to completely clear statistical properties of original message. </a:t>
            </a:r>
          </a:p>
          <a:p>
            <a:pPr lvl="1"/>
            <a:r>
              <a:rPr lang="en-US" dirty="0"/>
              <a:t>D) All the above. </a:t>
            </a:r>
          </a:p>
        </p:txBody>
      </p:sp>
    </p:spTree>
    <p:extLst>
      <p:ext uri="{BB962C8B-B14F-4D97-AF65-F5344CB8AC3E}">
        <p14:creationId xmlns:p14="http://schemas.microsoft.com/office/powerpoint/2010/main" val="107853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41E5ABF-F0C6-4FF1-BE89-0DFE95DFD92D}"/>
              </a:ext>
            </a:extLst>
          </p:cNvPr>
          <p:cNvSpPr>
            <a:spLocks noGrp="1"/>
          </p:cNvSpPr>
          <p:nvPr>
            <p:ph type="title"/>
          </p:nvPr>
        </p:nvSpPr>
        <p:spPr/>
        <p:txBody>
          <a:bodyPr/>
          <a:lstStyle/>
          <a:p>
            <a:endParaRPr lang="en-US"/>
          </a:p>
        </p:txBody>
      </p:sp>
      <p:sp>
        <p:nvSpPr>
          <p:cNvPr id="3" name="عنصر نائب للتذييل 2">
            <a:extLst>
              <a:ext uri="{FF2B5EF4-FFF2-40B4-BE49-F238E27FC236}">
                <a16:creationId xmlns:a16="http://schemas.microsoft.com/office/drawing/2014/main" id="{7236E4BA-1A57-47D8-9070-82029BD44D96}"/>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C1138E8B-A98C-42ED-BB00-316A01994024}"/>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4</a:t>
            </a:fld>
            <a:endParaRPr lang="en-US"/>
          </a:p>
        </p:txBody>
      </p:sp>
      <p:sp>
        <p:nvSpPr>
          <p:cNvPr id="5" name="عنصر نائب للمحتوى 4">
            <a:extLst>
              <a:ext uri="{FF2B5EF4-FFF2-40B4-BE49-F238E27FC236}">
                <a16:creationId xmlns:a16="http://schemas.microsoft.com/office/drawing/2014/main" id="{E6696575-82D1-466E-84FD-51ECE6D507C4}"/>
              </a:ext>
            </a:extLst>
          </p:cNvPr>
          <p:cNvSpPr>
            <a:spLocks noGrp="1"/>
          </p:cNvSpPr>
          <p:nvPr>
            <p:ph sz="quarter" idx="1"/>
          </p:nvPr>
        </p:nvSpPr>
        <p:spPr/>
        <p:txBody>
          <a:bodyPr>
            <a:normAutofit/>
          </a:bodyPr>
          <a:lstStyle/>
          <a:p>
            <a:r>
              <a:rPr lang="en-US" dirty="0"/>
              <a:t>For Message authentication you can use the following: </a:t>
            </a:r>
          </a:p>
          <a:p>
            <a:pPr lvl="1"/>
            <a:r>
              <a:rPr lang="en-US" dirty="0"/>
              <a:t>A) Access control. 	B) Confidentiality. 		</a:t>
            </a:r>
          </a:p>
          <a:p>
            <a:pPr lvl="1"/>
            <a:r>
              <a:rPr lang="en-US" dirty="0"/>
              <a:t>C) </a:t>
            </a:r>
            <a:r>
              <a:rPr lang="en-US" dirty="0">
                <a:solidFill>
                  <a:srgbClr val="FF0000"/>
                </a:solidFill>
              </a:rPr>
              <a:t>Integrity</a:t>
            </a:r>
            <a:r>
              <a:rPr lang="en-US" dirty="0"/>
              <a:t>. 		D) All the above. </a:t>
            </a:r>
          </a:p>
          <a:p>
            <a:r>
              <a:rPr lang="en-US" dirty="0"/>
              <a:t>4. _________ Attack involves an adversary repeating a previously captured user response. </a:t>
            </a:r>
          </a:p>
          <a:p>
            <a:pPr lvl="1"/>
            <a:r>
              <a:rPr lang="en-US" dirty="0"/>
              <a:t>A) Client 	B) </a:t>
            </a:r>
            <a:r>
              <a:rPr lang="en-US" dirty="0">
                <a:solidFill>
                  <a:srgbClr val="FF0000"/>
                </a:solidFill>
              </a:rPr>
              <a:t>Replay</a:t>
            </a:r>
            <a:r>
              <a:rPr lang="en-US" dirty="0"/>
              <a:t> 	C) Eavesdropping </a:t>
            </a:r>
          </a:p>
          <a:p>
            <a:pPr lvl="1"/>
            <a:r>
              <a:rPr lang="en-US" dirty="0"/>
              <a:t>D) None of the above </a:t>
            </a:r>
          </a:p>
        </p:txBody>
      </p:sp>
    </p:spTree>
    <p:extLst>
      <p:ext uri="{BB962C8B-B14F-4D97-AF65-F5344CB8AC3E}">
        <p14:creationId xmlns:p14="http://schemas.microsoft.com/office/powerpoint/2010/main" val="361453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368748D-766D-48D1-ACDE-05C59777602D}"/>
              </a:ext>
            </a:extLst>
          </p:cNvPr>
          <p:cNvSpPr>
            <a:spLocks noGrp="1"/>
          </p:cNvSpPr>
          <p:nvPr>
            <p:ph type="title"/>
          </p:nvPr>
        </p:nvSpPr>
        <p:spPr/>
        <p:txBody>
          <a:bodyPr/>
          <a:lstStyle/>
          <a:p>
            <a:endParaRPr lang="en-US"/>
          </a:p>
        </p:txBody>
      </p:sp>
      <p:sp>
        <p:nvSpPr>
          <p:cNvPr id="3" name="عنصر نائب للتذييل 2">
            <a:extLst>
              <a:ext uri="{FF2B5EF4-FFF2-40B4-BE49-F238E27FC236}">
                <a16:creationId xmlns:a16="http://schemas.microsoft.com/office/drawing/2014/main" id="{4EF89F5F-E1EE-4CA0-BEC1-9F91422D92C3}"/>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A0736480-FA03-45D9-870E-451BE0C19B76}"/>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5</a:t>
            </a:fld>
            <a:endParaRPr lang="en-US"/>
          </a:p>
        </p:txBody>
      </p:sp>
      <p:sp>
        <p:nvSpPr>
          <p:cNvPr id="5" name="عنصر نائب للمحتوى 4">
            <a:extLst>
              <a:ext uri="{FF2B5EF4-FFF2-40B4-BE49-F238E27FC236}">
                <a16:creationId xmlns:a16="http://schemas.microsoft.com/office/drawing/2014/main" id="{07EE4A3D-CFDA-4C14-B383-1B5B0A1BD26C}"/>
              </a:ext>
            </a:extLst>
          </p:cNvPr>
          <p:cNvSpPr>
            <a:spLocks noGrp="1"/>
          </p:cNvSpPr>
          <p:nvPr>
            <p:ph sz="quarter" idx="1"/>
          </p:nvPr>
        </p:nvSpPr>
        <p:spPr/>
        <p:txBody>
          <a:bodyPr>
            <a:normAutofit fontScale="77500" lnSpcReduction="20000"/>
          </a:bodyPr>
          <a:lstStyle/>
          <a:p>
            <a:r>
              <a:rPr lang="en-US" dirty="0"/>
              <a:t>Message authentication codes (MAC) and digital signatures both serve to authenticate the content of a message. Which of the following best describes how they differ? </a:t>
            </a:r>
          </a:p>
          <a:p>
            <a:pPr lvl="1"/>
            <a:r>
              <a:rPr lang="en-US" dirty="0"/>
              <a:t>A) MAC can be verified based only on the message, but a digital signature can only be verified with the secret key used to sign the message. </a:t>
            </a:r>
          </a:p>
          <a:p>
            <a:pPr lvl="1"/>
            <a:r>
              <a:rPr lang="en-US" dirty="0"/>
              <a:t>B) MAC can be verified based only on the message, but a digital signature can only be verified with the public key of the party that signed the message. </a:t>
            </a:r>
          </a:p>
          <a:p>
            <a:pPr lvl="1"/>
            <a:r>
              <a:rPr lang="en-US" dirty="0"/>
              <a:t>C) MAC can only be verified with the secret key used to generate it, but a digital signature can be verified based only on the message. </a:t>
            </a:r>
          </a:p>
          <a:p>
            <a:pPr lvl="1"/>
            <a:r>
              <a:rPr lang="en-US" dirty="0">
                <a:solidFill>
                  <a:srgbClr val="FF0000"/>
                </a:solidFill>
              </a:rPr>
              <a:t>D) MAC can only be verified with the secret key used to generate it, but a digital signature can be verified with the public key of the party that signed the message. </a:t>
            </a:r>
          </a:p>
          <a:p>
            <a:endParaRPr lang="en-US" dirty="0"/>
          </a:p>
        </p:txBody>
      </p:sp>
    </p:spTree>
    <p:extLst>
      <p:ext uri="{BB962C8B-B14F-4D97-AF65-F5344CB8AC3E}">
        <p14:creationId xmlns:p14="http://schemas.microsoft.com/office/powerpoint/2010/main" val="30030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5B59AE9-048B-4268-BDFE-0B8039FAE506}"/>
              </a:ext>
            </a:extLst>
          </p:cNvPr>
          <p:cNvSpPr>
            <a:spLocks noGrp="1"/>
          </p:cNvSpPr>
          <p:nvPr>
            <p:ph type="title"/>
          </p:nvPr>
        </p:nvSpPr>
        <p:spPr/>
        <p:txBody>
          <a:bodyPr>
            <a:noAutofit/>
          </a:bodyPr>
          <a:lstStyle/>
          <a:p>
            <a:r>
              <a:rPr lang="en-US" sz="2800" dirty="0"/>
              <a:t>Q2: Why we are using Public Key Cryptography? What are the benefits we can get from it? </a:t>
            </a:r>
            <a:r>
              <a:rPr lang="en-US" sz="2800" b="1" dirty="0"/>
              <a:t>(2.5 Points) </a:t>
            </a:r>
            <a:endParaRPr lang="en-US" sz="2800" dirty="0"/>
          </a:p>
        </p:txBody>
      </p:sp>
      <p:sp>
        <p:nvSpPr>
          <p:cNvPr id="3" name="عنصر نائب للتذييل 2">
            <a:extLst>
              <a:ext uri="{FF2B5EF4-FFF2-40B4-BE49-F238E27FC236}">
                <a16:creationId xmlns:a16="http://schemas.microsoft.com/office/drawing/2014/main" id="{0E3A4529-10D0-4AE2-A47F-06D8ED33F018}"/>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41F3BDDF-271E-443A-978B-AD922151D33D}"/>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6</a:t>
            </a:fld>
            <a:endParaRPr lang="en-US"/>
          </a:p>
        </p:txBody>
      </p:sp>
      <p:sp>
        <p:nvSpPr>
          <p:cNvPr id="5" name="عنصر نائب للمحتوى 4">
            <a:extLst>
              <a:ext uri="{FF2B5EF4-FFF2-40B4-BE49-F238E27FC236}">
                <a16:creationId xmlns:a16="http://schemas.microsoft.com/office/drawing/2014/main" id="{D2C233E8-3507-4DD8-913E-A6A0FDC52C3B}"/>
              </a:ext>
            </a:extLst>
          </p:cNvPr>
          <p:cNvSpPr>
            <a:spLocks noGrp="1"/>
          </p:cNvSpPr>
          <p:nvPr>
            <p:ph sz="quarter" idx="1"/>
          </p:nvPr>
        </p:nvSpPr>
        <p:spPr/>
        <p:txBody>
          <a:bodyPr>
            <a:normAutofit fontScale="85000" lnSpcReduction="10000"/>
          </a:bodyPr>
          <a:lstStyle/>
          <a:p>
            <a:r>
              <a:rPr lang="en-US" dirty="0"/>
              <a:t>Answer: </a:t>
            </a:r>
          </a:p>
          <a:p>
            <a:r>
              <a:rPr lang="en-US" dirty="0"/>
              <a:t>Public key is a new method for cryptography, it uses two keys, one is public known to everybody and the other key is private kept for the user who own it. We can list the following benefits from using it: </a:t>
            </a:r>
          </a:p>
          <a:p>
            <a:pPr lvl="1"/>
            <a:r>
              <a:rPr lang="en-US" dirty="0"/>
              <a:t>1. It offers a very strong cryptosystem. </a:t>
            </a:r>
          </a:p>
          <a:p>
            <a:pPr lvl="1"/>
            <a:r>
              <a:rPr lang="en-US" dirty="0"/>
              <a:t>2. It is more secure due to preserving the private key by one user. </a:t>
            </a:r>
          </a:p>
          <a:p>
            <a:pPr lvl="1"/>
            <a:r>
              <a:rPr lang="en-US" dirty="0"/>
              <a:t>3. It produces a digital signature. </a:t>
            </a:r>
          </a:p>
          <a:p>
            <a:pPr lvl="1"/>
            <a:r>
              <a:rPr lang="en-US" dirty="0"/>
              <a:t>4. Can be used to distribute keys (session keys and master keys). </a:t>
            </a:r>
          </a:p>
          <a:p>
            <a:pPr lvl="1"/>
            <a:r>
              <a:rPr lang="en-US" dirty="0"/>
              <a:t>5. It is very difficult to break it due to its strong mathematical equations. </a:t>
            </a:r>
          </a:p>
          <a:p>
            <a:endParaRPr lang="en-US" dirty="0"/>
          </a:p>
        </p:txBody>
      </p:sp>
    </p:spTree>
    <p:extLst>
      <p:ext uri="{BB962C8B-B14F-4D97-AF65-F5344CB8AC3E}">
        <p14:creationId xmlns:p14="http://schemas.microsoft.com/office/powerpoint/2010/main" val="229837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1CD6504-AF41-47D3-BD68-821A35375410}"/>
              </a:ext>
            </a:extLst>
          </p:cNvPr>
          <p:cNvSpPr>
            <a:spLocks noGrp="1"/>
          </p:cNvSpPr>
          <p:nvPr>
            <p:ph type="title"/>
          </p:nvPr>
        </p:nvSpPr>
        <p:spPr/>
        <p:txBody>
          <a:bodyPr>
            <a:noAutofit/>
          </a:bodyPr>
          <a:lstStyle/>
          <a:p>
            <a:endParaRPr lang="en-US" sz="2000" dirty="0"/>
          </a:p>
        </p:txBody>
      </p:sp>
      <p:sp>
        <p:nvSpPr>
          <p:cNvPr id="3" name="عنصر نائب للتذييل 2">
            <a:extLst>
              <a:ext uri="{FF2B5EF4-FFF2-40B4-BE49-F238E27FC236}">
                <a16:creationId xmlns:a16="http://schemas.microsoft.com/office/drawing/2014/main" id="{63247D6E-4E00-4778-8962-0B7BFE5C2AB7}"/>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1A34A2E8-FE21-42B0-93A8-8CC622A2AE38}"/>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7</a:t>
            </a:fld>
            <a:endParaRPr lang="en-US"/>
          </a:p>
        </p:txBody>
      </p:sp>
      <p:sp>
        <p:nvSpPr>
          <p:cNvPr id="5" name="عنصر نائب للمحتوى 4">
            <a:extLst>
              <a:ext uri="{FF2B5EF4-FFF2-40B4-BE49-F238E27FC236}">
                <a16:creationId xmlns:a16="http://schemas.microsoft.com/office/drawing/2014/main" id="{A96ABF37-C822-4BE0-8086-B98B37E88336}"/>
              </a:ext>
            </a:extLst>
          </p:cNvPr>
          <p:cNvSpPr>
            <a:spLocks noGrp="1"/>
          </p:cNvSpPr>
          <p:nvPr>
            <p:ph sz="quarter" idx="1"/>
          </p:nvPr>
        </p:nvSpPr>
        <p:spPr/>
        <p:txBody>
          <a:bodyPr/>
          <a:lstStyle/>
          <a:p>
            <a:r>
              <a:rPr lang="en-US" dirty="0"/>
              <a:t>Q3: Compare between passive and active attack. Comparison based on the following: </a:t>
            </a:r>
            <a:r>
              <a:rPr lang="en-US" b="1" dirty="0"/>
              <a:t>(2 Points) </a:t>
            </a:r>
            <a:endParaRPr lang="en-US" dirty="0"/>
          </a:p>
          <a:p>
            <a:pPr lvl="1"/>
            <a:r>
              <a:rPr lang="en-US" dirty="0"/>
              <a:t> Goal </a:t>
            </a:r>
          </a:p>
          <a:p>
            <a:pPr lvl="1"/>
            <a:r>
              <a:rPr lang="en-US" dirty="0"/>
              <a:t> Type of attack </a:t>
            </a:r>
          </a:p>
          <a:p>
            <a:pPr lvl="1"/>
            <a:r>
              <a:rPr lang="en-US" dirty="0"/>
              <a:t> Security Services that effected by this attack </a:t>
            </a:r>
          </a:p>
          <a:p>
            <a:pPr lvl="1"/>
            <a:r>
              <a:rPr lang="en-US" dirty="0"/>
              <a:t> Countermeasures </a:t>
            </a:r>
          </a:p>
          <a:p>
            <a:endParaRPr lang="en-US" dirty="0"/>
          </a:p>
        </p:txBody>
      </p:sp>
    </p:spTree>
    <p:extLst>
      <p:ext uri="{BB962C8B-B14F-4D97-AF65-F5344CB8AC3E}">
        <p14:creationId xmlns:p14="http://schemas.microsoft.com/office/powerpoint/2010/main" val="18041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FEAA559-A9C1-4F76-8671-FF04A81BEDDF}"/>
              </a:ext>
            </a:extLst>
          </p:cNvPr>
          <p:cNvSpPr>
            <a:spLocks noGrp="1"/>
          </p:cNvSpPr>
          <p:nvPr>
            <p:ph type="title"/>
          </p:nvPr>
        </p:nvSpPr>
        <p:spPr/>
        <p:txBody>
          <a:bodyPr/>
          <a:lstStyle/>
          <a:p>
            <a:endParaRPr lang="en-US"/>
          </a:p>
        </p:txBody>
      </p:sp>
      <p:sp>
        <p:nvSpPr>
          <p:cNvPr id="3" name="عنصر نائب للتذييل 2">
            <a:extLst>
              <a:ext uri="{FF2B5EF4-FFF2-40B4-BE49-F238E27FC236}">
                <a16:creationId xmlns:a16="http://schemas.microsoft.com/office/drawing/2014/main" id="{A69BFE09-CA3C-44F7-9820-79E01F8BFD5B}"/>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51F41228-D2DE-4285-9362-FBFA1BF06186}"/>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8</a:t>
            </a:fld>
            <a:endParaRPr lang="en-US"/>
          </a:p>
        </p:txBody>
      </p:sp>
      <p:sp>
        <p:nvSpPr>
          <p:cNvPr id="5" name="عنصر نائب للمحتوى 4">
            <a:extLst>
              <a:ext uri="{FF2B5EF4-FFF2-40B4-BE49-F238E27FC236}">
                <a16:creationId xmlns:a16="http://schemas.microsoft.com/office/drawing/2014/main" id="{0DA2E624-2947-4D28-85A1-A24B9ED8A3E7}"/>
              </a:ext>
            </a:extLst>
          </p:cNvPr>
          <p:cNvSpPr>
            <a:spLocks noGrp="1"/>
          </p:cNvSpPr>
          <p:nvPr>
            <p:ph sz="quarter" idx="1"/>
          </p:nvPr>
        </p:nvSpPr>
        <p:spPr/>
        <p:txBody>
          <a:bodyPr>
            <a:normAutofit fontScale="77500" lnSpcReduction="20000"/>
          </a:bodyPr>
          <a:lstStyle/>
          <a:p>
            <a:r>
              <a:rPr lang="en-US" dirty="0"/>
              <a:t>Answer: </a:t>
            </a:r>
          </a:p>
          <a:p>
            <a:r>
              <a:rPr lang="en-US" dirty="0"/>
              <a:t>1. Passive Attacks </a:t>
            </a:r>
          </a:p>
          <a:p>
            <a:pPr lvl="1"/>
            <a:r>
              <a:rPr lang="en-US" dirty="0"/>
              <a:t>Goal is to obtain information that is being transmitted. </a:t>
            </a:r>
          </a:p>
          <a:p>
            <a:pPr lvl="1"/>
            <a:r>
              <a:rPr lang="en-US" dirty="0"/>
              <a:t>Category Release of confidential information and Traffic analysis (Interception) </a:t>
            </a:r>
          </a:p>
          <a:p>
            <a:pPr lvl="1"/>
            <a:r>
              <a:rPr lang="en-US" dirty="0"/>
              <a:t>Security Services effected by this attack is </a:t>
            </a:r>
            <a:r>
              <a:rPr lang="en-US" dirty="0" err="1"/>
              <a:t>Confidentilaity</a:t>
            </a:r>
            <a:r>
              <a:rPr lang="en-US" dirty="0"/>
              <a:t> </a:t>
            </a:r>
          </a:p>
          <a:p>
            <a:pPr lvl="1"/>
            <a:r>
              <a:rPr lang="en-US" dirty="0"/>
              <a:t>Countermeasure by using encryption </a:t>
            </a:r>
          </a:p>
          <a:p>
            <a:r>
              <a:rPr lang="en-US" dirty="0"/>
              <a:t>2. Active Attacks </a:t>
            </a:r>
          </a:p>
          <a:p>
            <a:pPr lvl="1"/>
            <a:r>
              <a:rPr lang="en-US" dirty="0"/>
              <a:t>Goal: Involve modification of the data stream or creation of a false stream </a:t>
            </a:r>
          </a:p>
          <a:p>
            <a:pPr lvl="1"/>
            <a:r>
              <a:rPr lang="en-US" dirty="0"/>
              <a:t>Category: Masquerade (fabrication), replay, message modification, denial of services (interruption) </a:t>
            </a:r>
          </a:p>
          <a:p>
            <a:pPr lvl="1"/>
            <a:r>
              <a:rPr lang="en-US" dirty="0"/>
              <a:t>Security Services: authentication, Integrity, Availability </a:t>
            </a:r>
          </a:p>
          <a:p>
            <a:pPr lvl="1"/>
            <a:r>
              <a:rPr lang="en-US" dirty="0"/>
              <a:t>Countermeasure (MAC, Digital Signature) </a:t>
            </a:r>
          </a:p>
          <a:p>
            <a:endParaRPr lang="en-US" dirty="0"/>
          </a:p>
        </p:txBody>
      </p:sp>
    </p:spTree>
    <p:extLst>
      <p:ext uri="{BB962C8B-B14F-4D97-AF65-F5344CB8AC3E}">
        <p14:creationId xmlns:p14="http://schemas.microsoft.com/office/powerpoint/2010/main" val="123990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BC7785C-2A4F-4696-A41F-5408B2C1F094}"/>
              </a:ext>
            </a:extLst>
          </p:cNvPr>
          <p:cNvSpPr>
            <a:spLocks noGrp="1"/>
          </p:cNvSpPr>
          <p:nvPr>
            <p:ph type="title"/>
          </p:nvPr>
        </p:nvSpPr>
        <p:spPr>
          <a:xfrm>
            <a:off x="612648" y="207818"/>
            <a:ext cx="8153400" cy="990600"/>
          </a:xfrm>
        </p:spPr>
        <p:txBody>
          <a:bodyPr>
            <a:normAutofit fontScale="90000"/>
          </a:bodyPr>
          <a:lstStyle/>
          <a:p>
            <a:br>
              <a:rPr lang="en-US" dirty="0"/>
            </a:br>
            <a:r>
              <a:rPr lang="en-US" dirty="0"/>
              <a:t>Q4: Fill in the blanks below: </a:t>
            </a:r>
            <a:r>
              <a:rPr lang="en-US" b="1" dirty="0"/>
              <a:t>(2 Points) </a:t>
            </a:r>
            <a:br>
              <a:rPr lang="en-US" dirty="0"/>
            </a:br>
            <a:endParaRPr lang="en-US" dirty="0"/>
          </a:p>
        </p:txBody>
      </p:sp>
      <p:sp>
        <p:nvSpPr>
          <p:cNvPr id="3" name="عنصر نائب للتذييل 2">
            <a:extLst>
              <a:ext uri="{FF2B5EF4-FFF2-40B4-BE49-F238E27FC236}">
                <a16:creationId xmlns:a16="http://schemas.microsoft.com/office/drawing/2014/main" id="{033D8A1E-5AD4-437C-B955-7D35BF6C46C4}"/>
              </a:ext>
            </a:extLst>
          </p:cNvPr>
          <p:cNvSpPr>
            <a:spLocks noGrp="1"/>
          </p:cNvSpPr>
          <p:nvPr>
            <p:ph type="ftr" sz="quarter" idx="11"/>
          </p:nvPr>
        </p:nvSpPr>
        <p:spPr/>
        <p:txBody>
          <a:bodyPr/>
          <a:lstStyle/>
          <a:p>
            <a:pPr algn="l">
              <a:defRPr/>
            </a:pPr>
            <a:r>
              <a:rPr lang="en-US" b="1"/>
              <a:t>Princess Sumaya University for Technology -</a:t>
            </a:r>
            <a:r>
              <a:rPr lang="en-US"/>
              <a:t> Spring 2017</a:t>
            </a:r>
            <a:endParaRPr lang="en-US" dirty="0"/>
          </a:p>
        </p:txBody>
      </p:sp>
      <p:sp>
        <p:nvSpPr>
          <p:cNvPr id="4" name="عنصر نائب لرقم الشريحة 3">
            <a:extLst>
              <a:ext uri="{FF2B5EF4-FFF2-40B4-BE49-F238E27FC236}">
                <a16:creationId xmlns:a16="http://schemas.microsoft.com/office/drawing/2014/main" id="{DEF9F683-7037-41D7-A2F4-9DCFBD08C645}"/>
              </a:ext>
            </a:extLst>
          </p:cNvPr>
          <p:cNvSpPr>
            <a:spLocks noGrp="1"/>
          </p:cNvSpPr>
          <p:nvPr>
            <p:ph type="sldNum" sz="quarter" idx="12"/>
          </p:nvPr>
        </p:nvSpPr>
        <p:spPr/>
        <p:txBody>
          <a:bodyPr>
            <a:normAutofit fontScale="85000" lnSpcReduction="20000"/>
          </a:bodyPr>
          <a:lstStyle/>
          <a:p>
            <a:pPr>
              <a:defRPr/>
            </a:pPr>
            <a:fld id="{9905AB0B-B199-4223-A704-F11E70E15DC4}" type="slidenum">
              <a:rPr lang="ar-SA" smtClean="0"/>
              <a:pPr>
                <a:defRPr/>
              </a:pPr>
              <a:t>9</a:t>
            </a:fld>
            <a:endParaRPr lang="en-US"/>
          </a:p>
        </p:txBody>
      </p:sp>
      <p:graphicFrame>
        <p:nvGraphicFramePr>
          <p:cNvPr id="6" name="عنصر نائب للمحتوى 5">
            <a:extLst>
              <a:ext uri="{FF2B5EF4-FFF2-40B4-BE49-F238E27FC236}">
                <a16:creationId xmlns:a16="http://schemas.microsoft.com/office/drawing/2014/main" id="{CC97FC76-FBE0-4C58-8363-BC4CFAB4AE41}"/>
              </a:ext>
            </a:extLst>
          </p:cNvPr>
          <p:cNvGraphicFramePr>
            <a:graphicFrameLocks noGrp="1"/>
          </p:cNvGraphicFramePr>
          <p:nvPr>
            <p:ph sz="quarter" idx="1"/>
            <p:extLst>
              <p:ext uri="{D42A27DB-BD31-4B8C-83A1-F6EECF244321}">
                <p14:modId xmlns:p14="http://schemas.microsoft.com/office/powerpoint/2010/main" val="1006760145"/>
              </p:ext>
            </p:extLst>
          </p:nvPr>
        </p:nvGraphicFramePr>
        <p:xfrm>
          <a:off x="612648" y="1600200"/>
          <a:ext cx="8378952" cy="4981994"/>
        </p:xfrm>
        <a:graphic>
          <a:graphicData uri="http://schemas.openxmlformats.org/drawingml/2006/table">
            <a:tbl>
              <a:tblPr firstRow="1" firstCol="1" bandRow="1">
                <a:tableStyleId>{5C22544A-7EE6-4342-B048-85BDC9FD1C3A}</a:tableStyleId>
              </a:tblPr>
              <a:tblGrid>
                <a:gridCol w="4282576">
                  <a:extLst>
                    <a:ext uri="{9D8B030D-6E8A-4147-A177-3AD203B41FA5}">
                      <a16:colId xmlns:a16="http://schemas.microsoft.com/office/drawing/2014/main" val="3680652331"/>
                    </a:ext>
                  </a:extLst>
                </a:gridCol>
                <a:gridCol w="4096376">
                  <a:extLst>
                    <a:ext uri="{9D8B030D-6E8A-4147-A177-3AD203B41FA5}">
                      <a16:colId xmlns:a16="http://schemas.microsoft.com/office/drawing/2014/main" val="2173780200"/>
                    </a:ext>
                  </a:extLst>
                </a:gridCol>
              </a:tblGrid>
              <a:tr h="696254">
                <a:tc>
                  <a:txBody>
                    <a:bodyPr/>
                    <a:lstStyle/>
                    <a:p>
                      <a:pPr algn="ctr">
                        <a:lnSpc>
                          <a:spcPct val="115000"/>
                        </a:lnSpc>
                        <a:spcAft>
                          <a:spcPts val="1000"/>
                        </a:spcAft>
                      </a:pPr>
                      <a:r>
                        <a:rPr lang="en-US" sz="1600" dirty="0">
                          <a:effectLst/>
                        </a:rPr>
                        <a:t>Action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US" sz="1600">
                          <a:effectLst/>
                        </a:rPr>
                        <a:t>Use whose and what key</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09327952"/>
                  </a:ext>
                </a:extLst>
              </a:tr>
              <a:tr h="748347">
                <a:tc>
                  <a:txBody>
                    <a:bodyPr/>
                    <a:lstStyle/>
                    <a:p>
                      <a:pPr>
                        <a:lnSpc>
                          <a:spcPct val="115000"/>
                        </a:lnSpc>
                        <a:spcAft>
                          <a:spcPts val="1000"/>
                        </a:spcAft>
                      </a:pPr>
                      <a:r>
                        <a:rPr lang="en-US" sz="1600" dirty="0">
                          <a:effectLst/>
                        </a:rPr>
                        <a:t>Create a signature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US" sz="1600" dirty="0">
                          <a:effectLst/>
                        </a:rPr>
                        <a:t>Use </a:t>
                      </a:r>
                      <a:r>
                        <a:rPr lang="en-US" sz="1600" dirty="0">
                          <a:solidFill>
                            <a:srgbClr val="FF0000"/>
                          </a:solidFill>
                          <a:effectLst/>
                        </a:rPr>
                        <a:t>Sender</a:t>
                      </a:r>
                      <a:r>
                        <a:rPr lang="en-US" sz="1600" dirty="0">
                          <a:effectLst/>
                        </a:rPr>
                        <a:t>’s private key to encrypt message digest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7147359"/>
                  </a:ext>
                </a:extLst>
              </a:tr>
              <a:tr h="748347">
                <a:tc>
                  <a:txBody>
                    <a:bodyPr/>
                    <a:lstStyle/>
                    <a:p>
                      <a:pPr>
                        <a:lnSpc>
                          <a:spcPct val="115000"/>
                        </a:lnSpc>
                        <a:spcAft>
                          <a:spcPts val="1000"/>
                        </a:spcAft>
                      </a:pPr>
                      <a:r>
                        <a:rPr lang="en-US" sz="1600">
                          <a:effectLst/>
                        </a:rPr>
                        <a:t>Decrypt a signature to authenticate sender</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US" sz="1600" dirty="0">
                          <a:effectLst/>
                        </a:rPr>
                        <a:t>Use __</a:t>
                      </a:r>
                      <a:r>
                        <a:rPr lang="en-US" sz="1600" dirty="0" err="1">
                          <a:solidFill>
                            <a:srgbClr val="FF0000"/>
                          </a:solidFill>
                          <a:effectLst/>
                        </a:rPr>
                        <a:t>sender_</a:t>
                      </a:r>
                      <a:r>
                        <a:rPr lang="en-US" sz="1600" dirty="0" err="1">
                          <a:effectLst/>
                        </a:rPr>
                        <a:t>__’s</a:t>
                      </a:r>
                      <a:r>
                        <a:rPr lang="en-US" sz="1600" dirty="0">
                          <a:effectLst/>
                        </a:rPr>
                        <a:t> _</a:t>
                      </a:r>
                      <a:r>
                        <a:rPr lang="en-US" sz="1600" dirty="0" err="1">
                          <a:solidFill>
                            <a:srgbClr val="FF0000"/>
                          </a:solidFill>
                          <a:effectLst/>
                        </a:rPr>
                        <a:t>public</a:t>
                      </a:r>
                      <a:r>
                        <a:rPr lang="en-US" sz="1600" dirty="0" err="1">
                          <a:effectLst/>
                        </a:rPr>
                        <a:t>_____key</a:t>
                      </a:r>
                      <a:r>
                        <a:rPr lang="en-US" sz="1600" dirty="0">
                          <a:effectLst/>
                        </a:rPr>
                        <a:t> to decrypt __digital signature________</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7431331"/>
                  </a:ext>
                </a:extLst>
              </a:tr>
              <a:tr h="748347">
                <a:tc>
                  <a:txBody>
                    <a:bodyPr/>
                    <a:lstStyle/>
                    <a:p>
                      <a:pPr>
                        <a:lnSpc>
                          <a:spcPct val="115000"/>
                        </a:lnSpc>
                        <a:spcAft>
                          <a:spcPts val="1000"/>
                        </a:spcAft>
                      </a:pPr>
                      <a:r>
                        <a:rPr lang="en-US" sz="1600" dirty="0">
                          <a:effectLst/>
                        </a:rPr>
                        <a:t>Send an encrypted message (such as a session key) with RSA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US" sz="1600" dirty="0">
                          <a:effectLst/>
                        </a:rPr>
                        <a:t>Use _</a:t>
                      </a:r>
                      <a:r>
                        <a:rPr lang="en-US" sz="1600" dirty="0">
                          <a:solidFill>
                            <a:srgbClr val="FF0000"/>
                          </a:solidFill>
                          <a:effectLst/>
                        </a:rPr>
                        <a:t>receiver</a:t>
                      </a:r>
                      <a:r>
                        <a:rPr lang="en-US" sz="1600" dirty="0">
                          <a:effectLst/>
                        </a:rPr>
                        <a:t> ____’s _</a:t>
                      </a:r>
                      <a:r>
                        <a:rPr lang="en-US" sz="1600" dirty="0" err="1">
                          <a:solidFill>
                            <a:srgbClr val="FF0000"/>
                          </a:solidFill>
                          <a:effectLst/>
                        </a:rPr>
                        <a:t>public</a:t>
                      </a:r>
                      <a:r>
                        <a:rPr lang="en-US" sz="1600" dirty="0" err="1">
                          <a:effectLst/>
                        </a:rPr>
                        <a:t>_____key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5099810"/>
                  </a:ext>
                </a:extLst>
              </a:tr>
              <a:tr h="748347">
                <a:tc>
                  <a:txBody>
                    <a:bodyPr/>
                    <a:lstStyle/>
                    <a:p>
                      <a:pPr>
                        <a:lnSpc>
                          <a:spcPct val="115000"/>
                        </a:lnSpc>
                        <a:spcAft>
                          <a:spcPts val="1000"/>
                        </a:spcAft>
                      </a:pPr>
                      <a:r>
                        <a:rPr lang="en-US" sz="1600">
                          <a:effectLst/>
                        </a:rPr>
                        <a:t>Decrypt an encrypted message(such as a session key) with RSA</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US" sz="1600" dirty="0">
                          <a:effectLst/>
                        </a:rPr>
                        <a:t>Use _</a:t>
                      </a:r>
                      <a:r>
                        <a:rPr lang="en-US" sz="1600" dirty="0" err="1">
                          <a:solidFill>
                            <a:srgbClr val="FF0000"/>
                          </a:solidFill>
                          <a:effectLst/>
                        </a:rPr>
                        <a:t>receiver</a:t>
                      </a:r>
                      <a:r>
                        <a:rPr lang="en-US" sz="1600" dirty="0" err="1">
                          <a:effectLst/>
                        </a:rPr>
                        <a:t>____’s</a:t>
                      </a:r>
                      <a:r>
                        <a:rPr lang="en-US" sz="1600" dirty="0">
                          <a:effectLst/>
                        </a:rPr>
                        <a:t> __</a:t>
                      </a:r>
                      <a:r>
                        <a:rPr lang="en-US" sz="1600" dirty="0" err="1">
                          <a:solidFill>
                            <a:srgbClr val="FF0000"/>
                          </a:solidFill>
                          <a:effectLst/>
                        </a:rPr>
                        <a:t>private</a:t>
                      </a:r>
                      <a:r>
                        <a:rPr lang="en-US" sz="1600" dirty="0" err="1">
                          <a:effectLst/>
                        </a:rPr>
                        <a:t>____key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07279211"/>
                  </a:ext>
                </a:extLst>
              </a:tr>
              <a:tr h="362611">
                <a:tc>
                  <a:txBody>
                    <a:bodyPr/>
                    <a:lstStyle/>
                    <a:p>
                      <a:pPr>
                        <a:lnSpc>
                          <a:spcPct val="115000"/>
                        </a:lnSpc>
                        <a:spcAft>
                          <a:spcPts val="1000"/>
                        </a:spcAft>
                      </a:pPr>
                      <a:r>
                        <a:rPr lang="en-US" sz="1600">
                          <a:effectLst/>
                        </a:rPr>
                        <a:t>Send an encrypted message + signature with AES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US" sz="1600" dirty="0">
                          <a:effectLst/>
                        </a:rPr>
                        <a:t>Use ___</a:t>
                      </a:r>
                      <a:r>
                        <a:rPr lang="en-US" sz="1600" dirty="0">
                          <a:solidFill>
                            <a:srgbClr val="FF0000"/>
                          </a:solidFill>
                          <a:effectLst/>
                        </a:rPr>
                        <a:t>sender/receiver shared </a:t>
                      </a:r>
                      <a:r>
                        <a:rPr lang="en-US" sz="1600" dirty="0" err="1">
                          <a:solidFill>
                            <a:srgbClr val="FF0000"/>
                          </a:solidFill>
                          <a:effectLst/>
                        </a:rPr>
                        <a:t>session</a:t>
                      </a:r>
                      <a:r>
                        <a:rPr lang="en-US" sz="1600" dirty="0" err="1">
                          <a:effectLst/>
                        </a:rPr>
                        <a:t>__key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69051422"/>
                  </a:ext>
                </a:extLst>
              </a:tr>
              <a:tr h="748347">
                <a:tc>
                  <a:txBody>
                    <a:bodyPr/>
                    <a:lstStyle/>
                    <a:p>
                      <a:pPr>
                        <a:lnSpc>
                          <a:spcPct val="115000"/>
                        </a:lnSpc>
                        <a:spcAft>
                          <a:spcPts val="1000"/>
                        </a:spcAft>
                      </a:pPr>
                      <a:r>
                        <a:rPr lang="en-US" sz="1600">
                          <a:effectLst/>
                        </a:rPr>
                        <a:t>Decrypt an encrypted message + signature with AES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US" sz="1600" dirty="0">
                          <a:effectLst/>
                        </a:rPr>
                        <a:t>Use </a:t>
                      </a:r>
                      <a:r>
                        <a:rPr lang="en-US" sz="1600" dirty="0">
                          <a:solidFill>
                            <a:srgbClr val="FF0000"/>
                          </a:solidFill>
                          <a:effectLst/>
                        </a:rPr>
                        <a:t>__ sender/receiver shared session </a:t>
                      </a:r>
                      <a:r>
                        <a:rPr lang="en-US" sz="1600" dirty="0">
                          <a:effectLst/>
                        </a:rPr>
                        <a:t>_ key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48176601"/>
                  </a:ext>
                </a:extLst>
              </a:tr>
            </a:tbl>
          </a:graphicData>
        </a:graphic>
      </p:graphicFrame>
    </p:spTree>
    <p:extLst>
      <p:ext uri="{BB962C8B-B14F-4D97-AF65-F5344CB8AC3E}">
        <p14:creationId xmlns:p14="http://schemas.microsoft.com/office/powerpoint/2010/main" val="4434431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25594</TotalTime>
  <Words>1071</Words>
  <Application>Microsoft Office PowerPoint</Application>
  <PresentationFormat>عرض على الشاشة (4:3)</PresentationFormat>
  <Paragraphs>157</Paragraphs>
  <Slides>18</Slides>
  <Notes>2</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18</vt:i4>
      </vt:variant>
    </vt:vector>
  </HeadingPairs>
  <TitlesOfParts>
    <vt:vector size="27" baseType="lpstr">
      <vt:lpstr>Arial</vt:lpstr>
      <vt:lpstr>Calibri</vt:lpstr>
      <vt:lpstr>Tahoma</vt:lpstr>
      <vt:lpstr>Times New Roman</vt:lpstr>
      <vt:lpstr>Traditional Arabic</vt:lpstr>
      <vt:lpstr>Tw Cen MT</vt:lpstr>
      <vt:lpstr>Wingdings</vt:lpstr>
      <vt:lpstr>Wingdings 2</vt:lpstr>
      <vt:lpstr>Median</vt:lpstr>
      <vt:lpstr>11464: Information Systems Security</vt:lpstr>
      <vt:lpstr>First Exam – 206-2017</vt:lpstr>
      <vt:lpstr>Question 1: Choose the most correct answer (5 Points)</vt:lpstr>
      <vt:lpstr>عرض تقديمي في PowerPoint</vt:lpstr>
      <vt:lpstr>عرض تقديمي في PowerPoint</vt:lpstr>
      <vt:lpstr>Q2: Why we are using Public Key Cryptography? What are the benefits we can get from it? (2.5 Points) </vt:lpstr>
      <vt:lpstr>عرض تقديمي في PowerPoint</vt:lpstr>
      <vt:lpstr>عرض تقديمي في PowerPoint</vt:lpstr>
      <vt:lpstr> Q4: Fill in the blanks below: (2 Points)  </vt:lpstr>
      <vt:lpstr>Q5 (a): </vt:lpstr>
      <vt:lpstr>Answer: </vt:lpstr>
      <vt:lpstr>Q5(b):</vt:lpstr>
      <vt:lpstr>عرض تقديمي في PowerPoint</vt:lpstr>
      <vt:lpstr>Q6(a): Quick Review</vt:lpstr>
      <vt:lpstr>Solution</vt:lpstr>
      <vt:lpstr>Q6(b):</vt:lpstr>
      <vt:lpstr>عرض تقديمي في PowerPoint</vt:lpstr>
      <vt:lpstr>Bonus Question</vt:lpstr>
    </vt:vector>
  </TitlesOfParts>
  <Company>PSUT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Classic Encryption Technique</dc:title>
  <dc:creator>Dr.Mustafa Al-Fayoumi</dc:creator>
  <cp:lastModifiedBy>Mustafa Al-Fayoumi</cp:lastModifiedBy>
  <cp:revision>1854</cp:revision>
  <cp:lastPrinted>2016-04-17T08:06:50Z</cp:lastPrinted>
  <dcterms:created xsi:type="dcterms:W3CDTF">2004-09-03T08:35:11Z</dcterms:created>
  <dcterms:modified xsi:type="dcterms:W3CDTF">2018-03-30T19:26:32Z</dcterms:modified>
</cp:coreProperties>
</file>