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64"/>
  </p:notesMasterIdLst>
  <p:sldIdLst>
    <p:sldId id="297" r:id="rId2"/>
    <p:sldId id="256" r:id="rId3"/>
    <p:sldId id="359" r:id="rId4"/>
    <p:sldId id="257" r:id="rId5"/>
    <p:sldId id="298" r:id="rId6"/>
    <p:sldId id="299" r:id="rId7"/>
    <p:sldId id="300" r:id="rId8"/>
    <p:sldId id="301" r:id="rId9"/>
    <p:sldId id="303" r:id="rId10"/>
    <p:sldId id="305" r:id="rId11"/>
    <p:sldId id="306" r:id="rId12"/>
    <p:sldId id="307" r:id="rId13"/>
    <p:sldId id="308" r:id="rId14"/>
    <p:sldId id="309" r:id="rId15"/>
    <p:sldId id="310" r:id="rId16"/>
    <p:sldId id="302" r:id="rId17"/>
    <p:sldId id="312" r:id="rId18"/>
    <p:sldId id="313" r:id="rId19"/>
    <p:sldId id="314"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258"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1" r:id="rId55"/>
    <p:sldId id="352" r:id="rId56"/>
    <p:sldId id="353" r:id="rId57"/>
    <p:sldId id="354" r:id="rId58"/>
    <p:sldId id="355" r:id="rId59"/>
    <p:sldId id="356" r:id="rId60"/>
    <p:sldId id="357" r:id="rId61"/>
    <p:sldId id="358" r:id="rId62"/>
    <p:sldId id="275" r:id="rId63"/>
  </p:sldIdLst>
  <p:sldSz cx="9144000" cy="5143500" type="screen16x9"/>
  <p:notesSz cx="6858000" cy="9144000"/>
  <p:embeddedFontLst>
    <p:embeddedFont>
      <p:font typeface="Anaheim" panose="020B0604020202020204" charset="0"/>
      <p:regular r:id="rId65"/>
    </p:embeddedFont>
    <p:embeddedFont>
      <p:font typeface="Calibri Light" panose="020F0302020204030204" pitchFamily="34" charset="0"/>
      <p:regular r:id="rId66"/>
      <p:italic r:id="rId67"/>
    </p:embeddedFont>
    <p:embeddedFont>
      <p:font typeface="Hanken Grotesk" panose="020B0604020202020204" charset="0"/>
      <p:regular r:id="rId68"/>
      <p:bold r:id="rId69"/>
      <p:italic r:id="rId70"/>
      <p:boldItalic r:id="rId71"/>
    </p:embeddedFont>
    <p:embeddedFont>
      <p:font typeface="Nunito Light" pitchFamily="2" charset="0"/>
      <p:regular r:id="rId72"/>
      <p:italic r:id="rId73"/>
    </p:embeddedFont>
    <p:embeddedFont>
      <p:font typeface="Raleway" pitchFamily="2" charset="0"/>
      <p:regular r:id="rId74"/>
      <p:bold r:id="rId75"/>
      <p:italic r:id="rId76"/>
      <p:boldItalic r:id="rId77"/>
    </p:embeddedFont>
    <p:embeddedFont>
      <p:font typeface="Raleway Black" pitchFamily="2" charset="0"/>
      <p:bold r:id="rId78"/>
      <p:boldItalic r:id="rId79"/>
    </p:embeddedFont>
    <p:embeddedFont>
      <p:font typeface="Raleway ExtraBold" pitchFamily="2" charset="0"/>
      <p:bold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FF00"/>
    <a:srgbClr val="00CADA"/>
    <a:srgbClr val="110E24"/>
    <a:srgbClr val="FF5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8A9862-0663-4E0D-BBE2-BE74D7D258D2}">
  <a:tblStyle styleId="{6A8A9862-0663-4E0D-BBE2-BE74D7D258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F7F4D87-83F3-44F1-BE77-B53440599BD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76" autoAdjust="0"/>
    <p:restoredTop sz="86286" autoAdjust="0"/>
  </p:normalViewPr>
  <p:slideViewPr>
    <p:cSldViewPr snapToGrid="0">
      <p:cViewPr varScale="1">
        <p:scale>
          <a:sx n="101" d="100"/>
          <a:sy n="101" d="100"/>
        </p:scale>
        <p:origin x="576"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0.fntdata"/><Relationship Id="rId79" Type="http://schemas.openxmlformats.org/officeDocument/2006/relationships/font" Target="fonts/font15.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font" Target="fonts/font16.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2.fntdata"/><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بسم الله الرحمن الرحیم</a:t>
            </a:r>
            <a:endParaRPr dirty="0"/>
          </a:p>
        </p:txBody>
      </p:sp>
    </p:spTree>
    <p:extLst>
      <p:ext uri="{BB962C8B-B14F-4D97-AF65-F5344CB8AC3E}">
        <p14:creationId xmlns:p14="http://schemas.microsoft.com/office/powerpoint/2010/main" val="2005752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اینجاد ساختار یه شبکه عصبی رو نشون میده.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همونطور که میبینید هر شبکه عصبی حداقل سه تا لایه داره: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لایه ورودی / لایه مخفی یا هیدن / لایه خروجی</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اگر تعداد لایه مخفی یا هیدنمون بیشتر از ۱ لایه باشه ما به اون شبکه عصبی دی ان ان یا دیپ نيورال نیتورک میگیم.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خب حالا که با ساختار شبکه عصبی اشنا شدیم بریم که ببینیم توی هر لایه یه چیز هایی داریم :</a:t>
            </a:r>
            <a:endParaRPr dirty="0"/>
          </a:p>
        </p:txBody>
      </p:sp>
    </p:spTree>
    <p:extLst>
      <p:ext uri="{BB962C8B-B14F-4D97-AF65-F5344CB8AC3E}">
        <p14:creationId xmlns:p14="http://schemas.microsoft.com/office/powerpoint/2010/main" val="291953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تعداد نورون های لایه ورودی شبکه عصبی تعداد ورودی های شبکه عصبی مارو توصیف میکنه.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مثال فرض کنید ما بخوایم یه شبکه عصبی ایجاد کنیم که حیوانات رو بر اساس ویژگی های ظاهریشون دسته بندی کنه، </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انتخاب پارامتر ها میتونیم هر ویژگی رو برای دسته بندی انتخاب 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مثال ما وزن و طول و تعداد دندون رو برای این مثالمون انتخاب میکنیم.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بنابراین تعداد نود های لایه ورودیمون میشه ۳ تا</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هرچند که این تعداد ورودی برای مسایل دنیای واقعی کافی نیستن.</a:t>
            </a:r>
            <a:endParaRPr dirty="0"/>
          </a:p>
        </p:txBody>
      </p:sp>
    </p:spTree>
    <p:extLst>
      <p:ext uri="{BB962C8B-B14F-4D97-AF65-F5344CB8AC3E}">
        <p14:creationId xmlns:p14="http://schemas.microsoft.com/office/powerpoint/2010/main" val="3108891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برای کلسیفایر تعداد نود های لایه خروجی برابر تعداد کلاس هاییه که مدلمون میتونه تشخیص بده.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مثال توی همون مثال دسته بندی حیوانات ما اگر بخوایم حیوانات رو به چهار تا دسته سگ و کوندور و دلفین و دراگون دسته بندی کنیم، تعداد نود های لایه خروجیمون میشه ۴ تا</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حالا اگر یه عکسی اومد که اون حیون جز هیچ کدوم از این ۴ تا دسته نبود چی ؟ خب این موقع مدلمون اون حیوون رو به یکی از دسته هایی که شباهت بیشتری داره نسبت میده.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مثلا اگر یه عکس شیر بهش بدیم احتمالا جز دسته سگ ها قرارش میده.</a:t>
            </a:r>
            <a:endParaRPr dirty="0"/>
          </a:p>
        </p:txBody>
      </p:sp>
    </p:spTree>
    <p:extLst>
      <p:ext uri="{BB962C8B-B14F-4D97-AF65-F5344CB8AC3E}">
        <p14:creationId xmlns:p14="http://schemas.microsoft.com/office/powerpoint/2010/main" val="2539332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و اما چالش اصلی ما توی ایجاد شبکه های عصبی تعیین تعداد لایه و همچنین تعداد نود های هر لایه مخفی است.</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برخلاف لایه های قبلی هیچ قاعده و قانونی برای تعیین انداره لایه مخفی وجود نداره و تنها راهش اینه که مدلتون رو اموزش بدید تست کنید دوباره اموزش بدید تا نوقعی که به یک اکیورسی برسید که دقت نسبتا مطلوبی داشته باشه.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البته میشه یک مقداری از تجربه کسایی که قبلا این کارو کرد استفاده کرد که برای شروع حداقل یه بازه محدود تری داشته باشیم.</a:t>
            </a:r>
            <a:endParaRPr dirty="0"/>
          </a:p>
        </p:txBody>
      </p:sp>
    </p:spTree>
    <p:extLst>
      <p:ext uri="{BB962C8B-B14F-4D97-AF65-F5344CB8AC3E}">
        <p14:creationId xmlns:p14="http://schemas.microsoft.com/office/powerpoint/2010/main" val="253633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متخصص ها میان یه سری قاعده های کلی رو پیشنهاد میکنن هرچند که بازم میگم تضمینی نیست</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مثال اگر تعداد نود های لایه ورودیمون زیاده، تعداد نود های لایه مخفیمون باید یه عددی بین نود های ورودی و خروجی باشه و به تعداد نود های خروجی نزدیک تر باشه.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همچنین اگر تعداد نود های لایه خروجیمون زیاده ...</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اگر تعداد نود های ورودی و خروجیمون هردوش کوچیکه، لایه مخفیمون بزرگ ترین لایمون توی این مدل میشه.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همچنین باید به این نکته توجه کنید که باید یه نسبت مناسبی بین نود های لایه مخفی و تعداد سمپل های دیتاستمون باشه.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هرچقدر تعداد سمپل هامون بیشتر باشه، تعداد نودهامون میتونه بیشتر بشه.</a:t>
            </a:r>
            <a:endParaRPr dirty="0"/>
          </a:p>
        </p:txBody>
      </p:sp>
    </p:spTree>
    <p:extLst>
      <p:ext uri="{BB962C8B-B14F-4D97-AF65-F5344CB8AC3E}">
        <p14:creationId xmlns:p14="http://schemas.microsoft.com/office/powerpoint/2010/main" val="1297823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ایپاک و اورفیت</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هرچه تعداد نودهای لایه مخفیمون بیشتر باشه نیاز به داده آموزشی بیشتری داریم تا بتونه به درستی آموزش ببینه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به این نکته هم توجه کنید که هرچه تعداد داده اموزشیمون زیاد تر بشه زمان اموزش نیز بیشتر میشه.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مدل های این فصل تعداد 60 تا نود برای لایه مخفیمون میتونه مناسب باشه.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خب حالا که یه اطلاعات پایه ای راجب مدل های ای ان ان داریم بریم که یه مدل خیلی ساده رو با استفاده از اوپن سیوی ایجاد 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ما اول یه مثال خیلییییی کوچیک میزنیم و پیاده سازی میکنیم</a:t>
            </a:r>
          </a:p>
          <a:p>
            <a:pPr marL="0" lvl="0" indent="0" algn="l" rtl="0">
              <a:spcBef>
                <a:spcPts val="0"/>
              </a:spcBef>
              <a:spcAft>
                <a:spcPts val="0"/>
              </a:spcAft>
              <a:buNone/>
            </a:pPr>
            <a:r>
              <a:rPr lang="fa-IR" dirty="0"/>
              <a:t>بعدش میریم سراغ دسته بندی حیوانات</a:t>
            </a:r>
          </a:p>
          <a:p>
            <a:pPr marL="0" lvl="0" indent="0" algn="l" rtl="0">
              <a:spcBef>
                <a:spcPts val="0"/>
              </a:spcBef>
              <a:spcAft>
                <a:spcPts val="0"/>
              </a:spcAft>
              <a:buNone/>
            </a:pPr>
            <a:r>
              <a:rPr lang="fa-IR" dirty="0"/>
              <a:t>بعدش میریم سراغ مسیله تشخیص اعداد دستنویس</a:t>
            </a:r>
          </a:p>
        </p:txBody>
      </p:sp>
    </p:spTree>
    <p:extLst>
      <p:ext uri="{BB962C8B-B14F-4D97-AF65-F5344CB8AC3E}">
        <p14:creationId xmlns:p14="http://schemas.microsoft.com/office/powerpoint/2010/main" val="2860438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اوپن سی وی یه کلاس داره به اسم ... که یک پرسپترون چندلایه رو ایجاد میکنه که همون چیزیه که ما اینجا ب</a:t>
            </a:r>
            <a:r>
              <a:rPr lang="fa-IR" sz="1200" i="0" u="none" dirty="0"/>
              <a:t>هش</a:t>
            </a:r>
            <a:r>
              <a:rPr lang="fa-IR" sz="1200" dirty="0"/>
              <a:t> نیاز داریم.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ما باید یه ابجکت از این کلاس بسازیم و اون رو اموزش بدیم و...</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توی مثال اول ما فقط میخوایم با مراحل ایجاد یک مدل اشنا بشیم واسه همین از دیتا بی معنی استفاده میکنیم.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توی مرحله اول باید کتابخونه های اوپن سی وی و نام پای رو به برنامه اضافه کنیم.</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fa-IR" sz="1200"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fa-IR" sz="1200" dirty="0"/>
              <a:t>بعدش یه ابجکت از این کلاس ای ان ان ایجاد میکنیم.</a:t>
            </a:r>
          </a:p>
        </p:txBody>
      </p:sp>
    </p:spTree>
    <p:extLst>
      <p:ext uri="{BB962C8B-B14F-4D97-AF65-F5344CB8AC3E}">
        <p14:creationId xmlns:p14="http://schemas.microsoft.com/office/powerpoint/2010/main" val="199810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fa-IR" sz="1200" i="1" dirty="0">
              <a:solidFill>
                <a:srgbClr val="595959"/>
              </a:solidFill>
              <a:latin typeface="Arial" panose="020B0604020202020204" pitchFamily="34" charset="0"/>
              <a:ea typeface="Anaheim"/>
              <a:cs typeface="Arial" panose="020B0604020202020204" pitchFamily="34" charset="0"/>
              <a:sym typeface="Anaheim"/>
            </a:endParaRPr>
          </a:p>
        </p:txBody>
      </p:sp>
    </p:spTree>
    <p:extLst>
      <p:ext uri="{BB962C8B-B14F-4D97-AF65-F5344CB8AC3E}">
        <p14:creationId xmlns:p14="http://schemas.microsoft.com/office/powerpoint/2010/main" val="1219538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52829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62852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0422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026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800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301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090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4158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641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293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7131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51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a-IR" dirty="0"/>
              <a:t>تست ۱</a:t>
            </a:r>
            <a:endParaRPr lang="en-US" dirty="0"/>
          </a:p>
        </p:txBody>
      </p:sp>
    </p:spTree>
    <p:extLst>
      <p:ext uri="{BB962C8B-B14F-4D97-AF65-F5344CB8AC3E}">
        <p14:creationId xmlns:p14="http://schemas.microsoft.com/office/powerpoint/2010/main" val="2032875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750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938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559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563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9584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619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852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223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350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493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در این فصل درمورد ای ان ان ها صحبت میکنیم که خانواده ای از یادگیری ماشین است.</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توی نسخه های اخیر اوپن سی وی ای ان ان ها و دی ان ان ها پیاده سازی شده که میشه ازش استفاده کرد.</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140382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308990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7607060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7397518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316432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777675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468333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154451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868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ما تو فصل های قبل مثل فصل ۷ یک سری مدل پیاده سازی کردیم که میتونستن ابجکت دیتکشن کنن و... . وقتی همچین مدل هایی وجود داشته چرا باید به فکر ایجاد یک ساختار جدیدی برای این کار افتادیم؟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شبکه های ای ان ان در مواقع زیر به کمک ما میان :</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موق هایی که ورودی هامون زیادن و ارتباط غیر خطی و پیچیده ای دارند.</a:t>
            </a:r>
          </a:p>
          <a:p>
            <a:pPr marL="0" lvl="0" indent="0" algn="l" rtl="0">
              <a:spcBef>
                <a:spcPts val="0"/>
              </a:spcBef>
              <a:spcAft>
                <a:spcPts val="0"/>
              </a:spcAft>
              <a:buNone/>
            </a:pPr>
            <a:endParaRPr lang="fa-I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a-IR" dirty="0"/>
              <a:t>موق هایی که خروجی هامون زیادن و ارتباط غیر خطی و پیچیده ای با ورودی دارند.</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a-I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a-IR" dirty="0"/>
              <a:t>تعداد زیادی متغییر پنهان وجود دارند که روابط پیچیده و غیرخط با وروی ها و خروجی ها دارند. همچنین در دی ان ان ها چندین لایه هیدن داریم که علاوه بر ورودی و خروجی با یکدیگر هم در اتباط هستند.</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a-I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a-IR" dirty="0"/>
              <a:t>مشکلات گفته شده در اکثر مسایل دنیای واقعی وجود دارند.</a:t>
            </a:r>
          </a:p>
          <a:p>
            <a:pPr marL="0" lvl="0" indent="0" algn="l" rtl="0">
              <a:spcBef>
                <a:spcPts val="0"/>
              </a:spcBef>
              <a:spcAft>
                <a:spcPts val="0"/>
              </a:spcAft>
              <a:buNone/>
            </a:pPr>
            <a:endParaRPr lang="fa-I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1578134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216241d4a3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216241d4a3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8365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7170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7218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7497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4211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0127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6510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3372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4409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861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توی این فصل ما موضوعات زیر رو پوشش میدیم :</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درک ای ان ان ها به عنوان یک مدل یادگیری ماشین نظارت شده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با توپولوژی ای ان ان ها آشنا میشیم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چندین تا مدل ای ان ان آموزش بدیم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یک مدل برای تشخیص ارقام دست نویس با استفاده از دیتاست ام ان آی اس تی  آموزش میدیم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و در آخر یک مدل دی ان ان ایجاد میکنیم برای تشخیص آبجکت</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نویسنده این اطمینان رو به ما میده که در انتهای فقط ما در موثعیت خوبی برای  آموزش و ایجاد مدل های ای ان ان و دی ان ان هستیم.</a:t>
            </a:r>
          </a:p>
        </p:txBody>
      </p:sp>
    </p:spTree>
    <p:extLst>
      <p:ext uri="{BB962C8B-B14F-4D97-AF65-F5344CB8AC3E}">
        <p14:creationId xmlns:p14="http://schemas.microsoft.com/office/powerpoint/2010/main" val="10068293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8238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4536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خب حالا بیاید ای ان ان هارو بر اساس اجزای اصلی آنها توصیف کنیم.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کلا شبکه های عصبی از نظر زیست شناختی از نحوه اتصال نورون ها در مغز الهام گرفته شده.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اما ما برای درک مفاهیم ای ان ان ها نیاز نداریم که زیست شناس یا عصب شناس باشم.</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در کل کاری که  شبکه های عصبی می کنند این است که واقعیت و ارتباط های پیچیده رو دریافت میکنند و آن را ساده سازی میکنند و در خروجی به ما می دهند.</a:t>
            </a:r>
            <a:endParaRPr dirty="0"/>
          </a:p>
        </p:txBody>
      </p:sp>
    </p:spTree>
    <p:extLst>
      <p:ext uri="{BB962C8B-B14F-4D97-AF65-F5344CB8AC3E}">
        <p14:creationId xmlns:p14="http://schemas.microsoft.com/office/powerpoint/2010/main" val="3369999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ای ان ان ها مثل بقیه مدل های یادگیری ماشین میتونن به یکی از  روش های زیر آموزش ببینند.</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یادگیری با نظارت</a:t>
            </a:r>
          </a:p>
          <a:p>
            <a:pPr marL="0" lvl="0" indent="0" algn="l" rtl="0">
              <a:spcBef>
                <a:spcPts val="0"/>
              </a:spcBef>
              <a:spcAft>
                <a:spcPts val="0"/>
              </a:spcAft>
              <a:buNone/>
            </a:pPr>
            <a:r>
              <a:rPr lang="fa-IR" dirty="0"/>
              <a:t>یادگیری بدون نطارت</a:t>
            </a:r>
          </a:p>
          <a:p>
            <a:pPr marL="0" lvl="0" indent="0" algn="l" rtl="0">
              <a:spcBef>
                <a:spcPts val="0"/>
              </a:spcBef>
              <a:spcAft>
                <a:spcPts val="0"/>
              </a:spcAft>
              <a:buNone/>
            </a:pPr>
            <a:r>
              <a:rPr lang="fa-IR" dirty="0"/>
              <a:t> و یادگیری تقویتی</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در ادامه این فصل ما بحث های خودمون رو به یادگیری نظارت شده محدود میکنیم چون که این روش رایج ترین روش در زمینه بینایی ماشین است.</a:t>
            </a:r>
            <a:endParaRPr dirty="0"/>
          </a:p>
        </p:txBody>
      </p:sp>
    </p:spTree>
    <p:extLst>
      <p:ext uri="{BB962C8B-B14F-4D97-AF65-F5344CB8AC3E}">
        <p14:creationId xmlns:p14="http://schemas.microsoft.com/office/powerpoint/2010/main" val="3850847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a-IR" dirty="0"/>
              <a:t>اغلب برای مسایل دسته بندی یا کلسیفکیشن یک مدل ای ان ان به عنوان یک پرسپترون چند لایه طراحی میشه.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 پرسپترون مفهومیه که توی دهه 1950 ایجاد شده.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ساده تر بخوایم بگیم پرسپترون یه تابس که چند تا ورودی میگیره که هر ورودی یه وزنی داره که میزان اهمیت اون ورودی رو در تابع فعال ساز یا اکتیویشن فانکشن مشخص میکنه.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این وزن ها میتونند توی مرحله آموزش آپدیت بشن و تغییر کنن.</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خروجی تابع فعال سازمون باید یه خروجی غیرخطی داشته باشه.</a:t>
            </a:r>
          </a:p>
          <a:p>
            <a:pPr marL="0" lvl="0" indent="0" algn="l" rtl="0">
              <a:spcBef>
                <a:spcPts val="0"/>
              </a:spcBef>
              <a:spcAft>
                <a:spcPts val="0"/>
              </a:spcAft>
              <a:buNone/>
            </a:pPr>
            <a:endParaRPr lang="fa-IR" dirty="0"/>
          </a:p>
          <a:p>
            <a:pPr marL="0" lvl="0" indent="0" algn="l" rtl="0">
              <a:spcBef>
                <a:spcPts val="0"/>
              </a:spcBef>
              <a:spcAft>
                <a:spcPts val="0"/>
              </a:spcAft>
              <a:buNone/>
            </a:pPr>
            <a:r>
              <a:rPr lang="fa-IR" dirty="0"/>
              <a:t>برای تابع فعال ساز انتخاب های مختلفی داریم که تابع سیگمویید یکی از رایج ترین اونهاست.</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09234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9"/>
        <p:cNvGrpSpPr/>
        <p:nvPr/>
      </p:nvGrpSpPr>
      <p:grpSpPr>
        <a:xfrm>
          <a:off x="0" y="0"/>
          <a:ext cx="0" cy="0"/>
          <a:chOff x="0" y="0"/>
          <a:chExt cx="0" cy="0"/>
        </a:xfrm>
      </p:grpSpPr>
      <p:sp>
        <p:nvSpPr>
          <p:cNvPr id="320" name="Google Shape;32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1" name="Google Shape;321;p13"/>
          <p:cNvSpPr txBox="1">
            <a:spLocks noGrp="1"/>
          </p:cNvSpPr>
          <p:nvPr>
            <p:ph type="title" idx="2" hasCustomPrompt="1"/>
          </p:nvPr>
        </p:nvSpPr>
        <p:spPr>
          <a:xfrm>
            <a:off x="3177356" y="119952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2" name="Google Shape;322;p13"/>
          <p:cNvSpPr txBox="1">
            <a:spLocks noGrp="1"/>
          </p:cNvSpPr>
          <p:nvPr>
            <p:ph type="title" idx="3" hasCustomPrompt="1"/>
          </p:nvPr>
        </p:nvSpPr>
        <p:spPr>
          <a:xfrm>
            <a:off x="3177356" y="2902621"/>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3" name="Google Shape;323;p13"/>
          <p:cNvSpPr txBox="1">
            <a:spLocks noGrp="1"/>
          </p:cNvSpPr>
          <p:nvPr>
            <p:ph type="title" idx="4" hasCustomPrompt="1"/>
          </p:nvPr>
        </p:nvSpPr>
        <p:spPr>
          <a:xfrm>
            <a:off x="3177356" y="176722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4" name="Google Shape;324;p13"/>
          <p:cNvSpPr txBox="1">
            <a:spLocks noGrp="1"/>
          </p:cNvSpPr>
          <p:nvPr>
            <p:ph type="title" idx="5" hasCustomPrompt="1"/>
          </p:nvPr>
        </p:nvSpPr>
        <p:spPr>
          <a:xfrm>
            <a:off x="3177356" y="347031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5" name="Google Shape;325;p13"/>
          <p:cNvSpPr txBox="1">
            <a:spLocks noGrp="1"/>
          </p:cNvSpPr>
          <p:nvPr>
            <p:ph type="title" idx="6" hasCustomPrompt="1"/>
          </p:nvPr>
        </p:nvSpPr>
        <p:spPr>
          <a:xfrm>
            <a:off x="3177356" y="2334924"/>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6" name="Google Shape;326;p13"/>
          <p:cNvSpPr txBox="1">
            <a:spLocks noGrp="1"/>
          </p:cNvSpPr>
          <p:nvPr>
            <p:ph type="title" idx="7" hasCustomPrompt="1"/>
          </p:nvPr>
        </p:nvSpPr>
        <p:spPr>
          <a:xfrm>
            <a:off x="3177356" y="403801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7" name="Google Shape;327;p13"/>
          <p:cNvSpPr txBox="1">
            <a:spLocks noGrp="1"/>
          </p:cNvSpPr>
          <p:nvPr>
            <p:ph type="subTitle" idx="1"/>
          </p:nvPr>
        </p:nvSpPr>
        <p:spPr>
          <a:xfrm>
            <a:off x="4010944" y="1201329"/>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8" name="Google Shape;328;p13"/>
          <p:cNvSpPr txBox="1">
            <a:spLocks noGrp="1"/>
          </p:cNvSpPr>
          <p:nvPr>
            <p:ph type="subTitle" idx="8"/>
          </p:nvPr>
        </p:nvSpPr>
        <p:spPr>
          <a:xfrm>
            <a:off x="4010944" y="1769028"/>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9" name="Google Shape;329;p13"/>
          <p:cNvSpPr txBox="1">
            <a:spLocks noGrp="1"/>
          </p:cNvSpPr>
          <p:nvPr>
            <p:ph type="subTitle" idx="9"/>
          </p:nvPr>
        </p:nvSpPr>
        <p:spPr>
          <a:xfrm>
            <a:off x="4010944" y="23367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0" name="Google Shape;330;p13"/>
          <p:cNvSpPr txBox="1">
            <a:spLocks noGrp="1"/>
          </p:cNvSpPr>
          <p:nvPr>
            <p:ph type="subTitle" idx="13"/>
          </p:nvPr>
        </p:nvSpPr>
        <p:spPr>
          <a:xfrm>
            <a:off x="4010941" y="29044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1" name="Google Shape;331;p13"/>
          <p:cNvSpPr txBox="1">
            <a:spLocks noGrp="1"/>
          </p:cNvSpPr>
          <p:nvPr>
            <p:ph type="subTitle" idx="14"/>
          </p:nvPr>
        </p:nvSpPr>
        <p:spPr>
          <a:xfrm>
            <a:off x="4010941" y="3472126"/>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2" name="Google Shape;332;p13"/>
          <p:cNvSpPr txBox="1">
            <a:spLocks noGrp="1"/>
          </p:cNvSpPr>
          <p:nvPr>
            <p:ph type="subTitle" idx="15"/>
          </p:nvPr>
        </p:nvSpPr>
        <p:spPr>
          <a:xfrm>
            <a:off x="4010941" y="4039825"/>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333" name="Google Shape;333;p13"/>
          <p:cNvGrpSpPr/>
          <p:nvPr/>
        </p:nvGrpSpPr>
        <p:grpSpPr>
          <a:xfrm>
            <a:off x="377427" y="204425"/>
            <a:ext cx="8916117" cy="4541546"/>
            <a:chOff x="377427" y="204425"/>
            <a:chExt cx="8916117" cy="4541546"/>
          </a:xfrm>
        </p:grpSpPr>
        <p:grpSp>
          <p:nvGrpSpPr>
            <p:cNvPr id="334" name="Google Shape;334;p13"/>
            <p:cNvGrpSpPr/>
            <p:nvPr/>
          </p:nvGrpSpPr>
          <p:grpSpPr>
            <a:xfrm>
              <a:off x="377427" y="3968227"/>
              <a:ext cx="200266" cy="777744"/>
              <a:chOff x="8153327" y="353177"/>
              <a:chExt cx="200266" cy="777744"/>
            </a:xfrm>
          </p:grpSpPr>
          <p:sp>
            <p:nvSpPr>
              <p:cNvPr id="335" name="Google Shape;335;p13"/>
              <p:cNvSpPr/>
              <p:nvPr/>
            </p:nvSpPr>
            <p:spPr>
              <a:xfrm rot="10800000">
                <a:off x="8153327" y="6559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rot="10800000">
                <a:off x="8310477" y="353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13"/>
            <p:cNvGrpSpPr/>
            <p:nvPr/>
          </p:nvGrpSpPr>
          <p:grpSpPr>
            <a:xfrm rot="-5400000">
              <a:off x="8807027" y="2115202"/>
              <a:ext cx="206891" cy="766144"/>
              <a:chOff x="8650702" y="1651177"/>
              <a:chExt cx="206891" cy="766144"/>
            </a:xfrm>
          </p:grpSpPr>
          <p:sp>
            <p:nvSpPr>
              <p:cNvPr id="338" name="Google Shape;338;p13"/>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13"/>
            <p:cNvGrpSpPr/>
            <p:nvPr/>
          </p:nvGrpSpPr>
          <p:grpSpPr>
            <a:xfrm>
              <a:off x="7437187" y="204425"/>
              <a:ext cx="862215" cy="240599"/>
              <a:chOff x="6903462" y="1158900"/>
              <a:chExt cx="862215" cy="240599"/>
            </a:xfrm>
          </p:grpSpPr>
          <p:sp>
            <p:nvSpPr>
              <p:cNvPr id="341" name="Google Shape;341;p13"/>
              <p:cNvSpPr/>
              <p:nvPr/>
            </p:nvSpPr>
            <p:spPr>
              <a:xfrm flipH="1">
                <a:off x="6903462" y="1158900"/>
                <a:ext cx="240599" cy="240599"/>
              </a:xfrm>
              <a:custGeom>
                <a:avLst/>
                <a:gdLst/>
                <a:ahLst/>
                <a:cxnLst/>
                <a:rect l="l" t="t" r="r" b="b"/>
                <a:pathLst>
                  <a:path w="1784" h="1784" fill="none" extrusionOk="0">
                    <a:moveTo>
                      <a:pt x="1783" y="906"/>
                    </a:moveTo>
                    <a:cubicBezTo>
                      <a:pt x="1783" y="1392"/>
                      <a:pt x="1392" y="1783"/>
                      <a:pt x="877" y="1783"/>
                    </a:cubicBezTo>
                    <a:cubicBezTo>
                      <a:pt x="392" y="1783"/>
                      <a:pt x="0" y="1392"/>
                      <a:pt x="0" y="906"/>
                    </a:cubicBezTo>
                    <a:cubicBezTo>
                      <a:pt x="0" y="428"/>
                      <a:pt x="392" y="0"/>
                      <a:pt x="877" y="0"/>
                    </a:cubicBezTo>
                    <a:cubicBezTo>
                      <a:pt x="1392" y="0"/>
                      <a:pt x="1783" y="428"/>
                      <a:pt x="1783" y="906"/>
                    </a:cubicBezTo>
                    <a:close/>
                  </a:path>
                </a:pathLst>
              </a:custGeom>
              <a:noFill/>
              <a:ln w="597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rot="5400000" flipH="1">
                <a:off x="7506622" y="10417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3" name="Google Shape;343;p13"/>
          <p:cNvGrpSpPr/>
          <p:nvPr/>
        </p:nvGrpSpPr>
        <p:grpSpPr>
          <a:xfrm>
            <a:off x="-556748" y="-57000"/>
            <a:ext cx="10429656" cy="3378450"/>
            <a:chOff x="-556748" y="-57000"/>
            <a:chExt cx="10429656" cy="3378450"/>
          </a:xfrm>
        </p:grpSpPr>
        <p:grpSp>
          <p:nvGrpSpPr>
            <p:cNvPr id="344" name="Google Shape;344;p13"/>
            <p:cNvGrpSpPr/>
            <p:nvPr/>
          </p:nvGrpSpPr>
          <p:grpSpPr>
            <a:xfrm flipH="1">
              <a:off x="8221607" y="1714746"/>
              <a:ext cx="493321" cy="357312"/>
              <a:chOff x="1722354" y="229144"/>
              <a:chExt cx="1748744" cy="1266614"/>
            </a:xfrm>
          </p:grpSpPr>
          <p:sp>
            <p:nvSpPr>
              <p:cNvPr id="345" name="Google Shape;345;p1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13"/>
            <p:cNvSpPr/>
            <p:nvPr/>
          </p:nvSpPr>
          <p:spPr>
            <a:xfrm>
              <a:off x="8221600" y="-57000"/>
              <a:ext cx="1027600" cy="3378450"/>
            </a:xfrm>
            <a:custGeom>
              <a:avLst/>
              <a:gdLst/>
              <a:ahLst/>
              <a:cxnLst/>
              <a:rect l="l" t="t" r="r" b="b"/>
              <a:pathLst>
                <a:path w="41104" h="135138" extrusionOk="0">
                  <a:moveTo>
                    <a:pt x="41104" y="135138"/>
                  </a:moveTo>
                  <a:lnTo>
                    <a:pt x="0" y="111407"/>
                  </a:lnTo>
                  <a:lnTo>
                    <a:pt x="0" y="57500"/>
                  </a:lnTo>
                  <a:lnTo>
                    <a:pt x="12424" y="45076"/>
                  </a:lnTo>
                  <a:lnTo>
                    <a:pt x="12424" y="0"/>
                  </a:lnTo>
                </a:path>
              </a:pathLst>
            </a:custGeom>
            <a:noFill/>
            <a:ln w="9525" cap="flat" cmpd="sng">
              <a:solidFill>
                <a:schemeClr val="accent1"/>
              </a:solidFill>
              <a:prstDash val="solid"/>
              <a:round/>
              <a:headEnd type="none" w="med" len="med"/>
              <a:tailEnd type="none" w="med" len="med"/>
            </a:ln>
          </p:spPr>
        </p:sp>
        <p:grpSp>
          <p:nvGrpSpPr>
            <p:cNvPr id="348" name="Google Shape;348;p13"/>
            <p:cNvGrpSpPr/>
            <p:nvPr/>
          </p:nvGrpSpPr>
          <p:grpSpPr>
            <a:xfrm>
              <a:off x="8527396" y="539490"/>
              <a:ext cx="1345511" cy="273510"/>
              <a:chOff x="-6675" y="2881558"/>
              <a:chExt cx="9140700" cy="2059567"/>
            </a:xfrm>
          </p:grpSpPr>
          <p:cxnSp>
            <p:nvCxnSpPr>
              <p:cNvPr id="349" name="Google Shape;349;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1" name="Google Shape;351;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2" name="Google Shape;352;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3" name="Google Shape;353;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54" name="Google Shape;354;p13"/>
            <p:cNvGrpSpPr/>
            <p:nvPr/>
          </p:nvGrpSpPr>
          <p:grpSpPr>
            <a:xfrm rot="10800000">
              <a:off x="-556748" y="2551975"/>
              <a:ext cx="1029243" cy="273510"/>
              <a:chOff x="-6675" y="2881558"/>
              <a:chExt cx="9140700" cy="2059567"/>
            </a:xfrm>
          </p:grpSpPr>
          <p:cxnSp>
            <p:nvCxnSpPr>
              <p:cNvPr id="355" name="Google Shape;355;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6" name="Google Shape;356;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7" name="Google Shape;357;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8" name="Google Shape;358;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9" name="Google Shape;359;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360" name="Google Shape;360;p13"/>
          <p:cNvGrpSpPr/>
          <p:nvPr/>
        </p:nvGrpSpPr>
        <p:grpSpPr>
          <a:xfrm>
            <a:off x="-160350" y="1017736"/>
            <a:ext cx="9034618" cy="1344543"/>
            <a:chOff x="-160350" y="1017736"/>
            <a:chExt cx="9034618" cy="1344543"/>
          </a:xfrm>
        </p:grpSpPr>
        <p:sp>
          <p:nvSpPr>
            <p:cNvPr id="361" name="Google Shape;361;p13"/>
            <p:cNvSpPr/>
            <p:nvPr/>
          </p:nvSpPr>
          <p:spPr>
            <a:xfrm rot="10800000">
              <a:off x="8834212" y="1017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rot="5400000">
              <a:off x="40062" y="21218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2_1">
    <p:spTree>
      <p:nvGrpSpPr>
        <p:cNvPr id="1" name="Shape 389"/>
        <p:cNvGrpSpPr/>
        <p:nvPr/>
      </p:nvGrpSpPr>
      <p:grpSpPr>
        <a:xfrm>
          <a:off x="0" y="0"/>
          <a:ext cx="0" cy="0"/>
          <a:chOff x="0" y="0"/>
          <a:chExt cx="0" cy="0"/>
        </a:xfrm>
      </p:grpSpPr>
      <p:sp>
        <p:nvSpPr>
          <p:cNvPr id="390" name="Google Shape;39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1" name="Google Shape;391;p15"/>
          <p:cNvSpPr txBox="1">
            <a:spLocks noGrp="1"/>
          </p:cNvSpPr>
          <p:nvPr>
            <p:ph type="subTitle" idx="1"/>
          </p:nvPr>
        </p:nvSpPr>
        <p:spPr>
          <a:xfrm>
            <a:off x="720000" y="1150950"/>
            <a:ext cx="7704000" cy="29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0"/>
              </a:spcBef>
              <a:spcAft>
                <a:spcPts val="0"/>
              </a:spcAft>
              <a:buSzPts val="1200"/>
              <a:buFont typeface="Nunito Light"/>
              <a:buChar char="■"/>
              <a:defRPr/>
            </a:lvl3pPr>
            <a:lvl4pPr lvl="3" algn="ctr" rtl="0">
              <a:lnSpc>
                <a:spcPct val="100000"/>
              </a:lnSpc>
              <a:spcBef>
                <a:spcPts val="0"/>
              </a:spcBef>
              <a:spcAft>
                <a:spcPts val="0"/>
              </a:spcAft>
              <a:buSzPts val="1200"/>
              <a:buFont typeface="Nunito Light"/>
              <a:buChar char="●"/>
              <a:defRPr/>
            </a:lvl4pPr>
            <a:lvl5pPr lvl="4" algn="ctr" rtl="0">
              <a:lnSpc>
                <a:spcPct val="100000"/>
              </a:lnSpc>
              <a:spcBef>
                <a:spcPts val="0"/>
              </a:spcBef>
              <a:spcAft>
                <a:spcPts val="0"/>
              </a:spcAft>
              <a:buSzPts val="1200"/>
              <a:buFont typeface="Nunito Light"/>
              <a:buChar char="○"/>
              <a:defRPr/>
            </a:lvl5pPr>
            <a:lvl6pPr lvl="5" algn="ctr" rtl="0">
              <a:lnSpc>
                <a:spcPct val="100000"/>
              </a:lnSpc>
              <a:spcBef>
                <a:spcPts val="0"/>
              </a:spcBef>
              <a:spcAft>
                <a:spcPts val="0"/>
              </a:spcAft>
              <a:buSzPts val="1200"/>
              <a:buFont typeface="Nunito Light"/>
              <a:buChar char="■"/>
              <a:defRPr/>
            </a:lvl6pPr>
            <a:lvl7pPr lvl="6" algn="ctr" rtl="0">
              <a:lnSpc>
                <a:spcPct val="100000"/>
              </a:lnSpc>
              <a:spcBef>
                <a:spcPts val="0"/>
              </a:spcBef>
              <a:spcAft>
                <a:spcPts val="0"/>
              </a:spcAft>
              <a:buSzPts val="1200"/>
              <a:buFont typeface="Nunito Light"/>
              <a:buChar char="●"/>
              <a:defRPr/>
            </a:lvl7pPr>
            <a:lvl8pPr lvl="7" algn="ctr" rtl="0">
              <a:lnSpc>
                <a:spcPct val="100000"/>
              </a:lnSpc>
              <a:spcBef>
                <a:spcPts val="0"/>
              </a:spcBef>
              <a:spcAft>
                <a:spcPts val="0"/>
              </a:spcAft>
              <a:buSzPts val="1200"/>
              <a:buFont typeface="Nunito Light"/>
              <a:buChar char="○"/>
              <a:defRPr/>
            </a:lvl8pPr>
            <a:lvl9pPr lvl="8" algn="ctr" rtl="0">
              <a:lnSpc>
                <a:spcPct val="100000"/>
              </a:lnSpc>
              <a:spcBef>
                <a:spcPts val="0"/>
              </a:spcBef>
              <a:spcAft>
                <a:spcPts val="0"/>
              </a:spcAft>
              <a:buSzPts val="1200"/>
              <a:buFont typeface="Nunito Light"/>
              <a:buChar char="■"/>
              <a:defRPr/>
            </a:lvl9pPr>
          </a:lstStyle>
          <a:p>
            <a:endParaRPr/>
          </a:p>
        </p:txBody>
      </p:sp>
      <p:grpSp>
        <p:nvGrpSpPr>
          <p:cNvPr id="392" name="Google Shape;392;p15"/>
          <p:cNvGrpSpPr/>
          <p:nvPr/>
        </p:nvGrpSpPr>
        <p:grpSpPr>
          <a:xfrm>
            <a:off x="8393651" y="-1627766"/>
            <a:ext cx="614899" cy="2881846"/>
            <a:chOff x="1337784" y="-2525559"/>
            <a:chExt cx="1352318" cy="6337907"/>
          </a:xfrm>
        </p:grpSpPr>
        <p:cxnSp>
          <p:nvCxnSpPr>
            <p:cNvPr id="393" name="Google Shape;393;p15"/>
            <p:cNvCxnSpPr/>
            <p:nvPr/>
          </p:nvCxnSpPr>
          <p:spPr>
            <a:xfrm rot="10800000">
              <a:off x="1337784" y="-2525559"/>
              <a:ext cx="0" cy="4990500"/>
            </a:xfrm>
            <a:prstGeom prst="straightConnector1">
              <a:avLst/>
            </a:prstGeom>
            <a:noFill/>
            <a:ln w="9525" cap="flat" cmpd="sng">
              <a:solidFill>
                <a:schemeClr val="accent2"/>
              </a:solidFill>
              <a:prstDash val="solid"/>
              <a:round/>
              <a:headEnd type="none" w="med" len="med"/>
              <a:tailEnd type="none" w="med" len="med"/>
            </a:ln>
          </p:spPr>
        </p:cxnSp>
        <p:cxnSp>
          <p:nvCxnSpPr>
            <p:cNvPr id="394" name="Google Shape;394;p15"/>
            <p:cNvCxnSpPr/>
            <p:nvPr/>
          </p:nvCxnSpPr>
          <p:spPr>
            <a:xfrm>
              <a:off x="1337784" y="2466654"/>
              <a:ext cx="984900" cy="970200"/>
            </a:xfrm>
            <a:prstGeom prst="straightConnector1">
              <a:avLst/>
            </a:prstGeom>
            <a:noFill/>
            <a:ln w="9525" cap="flat" cmpd="sng">
              <a:solidFill>
                <a:schemeClr val="accent2"/>
              </a:solidFill>
              <a:prstDash val="solid"/>
              <a:round/>
              <a:headEnd type="none" w="med" len="med"/>
              <a:tailEnd type="none" w="med" len="med"/>
            </a:ln>
          </p:spPr>
        </p:cxnSp>
        <p:sp>
          <p:nvSpPr>
            <p:cNvPr id="395" name="Google Shape;395;p15"/>
            <p:cNvSpPr/>
            <p:nvPr/>
          </p:nvSpPr>
          <p:spPr>
            <a:xfrm rot="5400000">
              <a:off x="2266990" y="3389237"/>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a:off x="6485555" y="4129788"/>
            <a:ext cx="269696" cy="1209440"/>
            <a:chOff x="6933883" y="3613321"/>
            <a:chExt cx="269696" cy="1209440"/>
          </a:xfrm>
        </p:grpSpPr>
        <p:sp>
          <p:nvSpPr>
            <p:cNvPr id="397" name="Google Shape;397;p15"/>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1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3"/>
        <p:cNvGrpSpPr/>
        <p:nvPr/>
      </p:nvGrpSpPr>
      <p:grpSpPr>
        <a:xfrm>
          <a:off x="0" y="0"/>
          <a:ext cx="0" cy="0"/>
          <a:chOff x="0" y="0"/>
          <a:chExt cx="0" cy="0"/>
        </a:xfrm>
      </p:grpSpPr>
      <p:sp>
        <p:nvSpPr>
          <p:cNvPr id="464" name="Google Shape;46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65" name="Google Shape;465;p18"/>
          <p:cNvSpPr txBox="1">
            <a:spLocks noGrp="1"/>
          </p:cNvSpPr>
          <p:nvPr>
            <p:ph type="subTitle" idx="1"/>
          </p:nvPr>
        </p:nvSpPr>
        <p:spPr>
          <a:xfrm>
            <a:off x="1182950" y="1729925"/>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18"/>
          <p:cNvSpPr txBox="1">
            <a:spLocks noGrp="1"/>
          </p:cNvSpPr>
          <p:nvPr>
            <p:ph type="subTitle" idx="2"/>
          </p:nvPr>
        </p:nvSpPr>
        <p:spPr>
          <a:xfrm>
            <a:off x="3580856"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18"/>
          <p:cNvSpPr txBox="1">
            <a:spLocks noGrp="1"/>
          </p:cNvSpPr>
          <p:nvPr>
            <p:ph type="subTitle" idx="3"/>
          </p:nvPr>
        </p:nvSpPr>
        <p:spPr>
          <a:xfrm>
            <a:off x="11829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18"/>
          <p:cNvSpPr txBox="1">
            <a:spLocks noGrp="1"/>
          </p:cNvSpPr>
          <p:nvPr>
            <p:ph type="subTitle" idx="4"/>
          </p:nvPr>
        </p:nvSpPr>
        <p:spPr>
          <a:xfrm>
            <a:off x="357900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18"/>
          <p:cNvSpPr txBox="1">
            <a:spLocks noGrp="1"/>
          </p:cNvSpPr>
          <p:nvPr>
            <p:ph type="subTitle" idx="5"/>
          </p:nvPr>
        </p:nvSpPr>
        <p:spPr>
          <a:xfrm>
            <a:off x="5975050"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18"/>
          <p:cNvSpPr txBox="1">
            <a:spLocks noGrp="1"/>
          </p:cNvSpPr>
          <p:nvPr>
            <p:ph type="subTitle" idx="6"/>
          </p:nvPr>
        </p:nvSpPr>
        <p:spPr>
          <a:xfrm>
            <a:off x="59750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18"/>
          <p:cNvSpPr txBox="1">
            <a:spLocks noGrp="1"/>
          </p:cNvSpPr>
          <p:nvPr>
            <p:ph type="subTitle" idx="7"/>
          </p:nvPr>
        </p:nvSpPr>
        <p:spPr>
          <a:xfrm>
            <a:off x="1190750" y="1396451"/>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2" name="Google Shape;472;p18"/>
          <p:cNvSpPr txBox="1">
            <a:spLocks noGrp="1"/>
          </p:cNvSpPr>
          <p:nvPr>
            <p:ph type="subTitle" idx="8"/>
          </p:nvPr>
        </p:nvSpPr>
        <p:spPr>
          <a:xfrm>
            <a:off x="3584756"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3" name="Google Shape;473;p18"/>
          <p:cNvSpPr txBox="1">
            <a:spLocks noGrp="1"/>
          </p:cNvSpPr>
          <p:nvPr>
            <p:ph type="subTitle" idx="9"/>
          </p:nvPr>
        </p:nvSpPr>
        <p:spPr>
          <a:xfrm>
            <a:off x="5978950"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4" name="Google Shape;474;p18"/>
          <p:cNvSpPr txBox="1">
            <a:spLocks noGrp="1"/>
          </p:cNvSpPr>
          <p:nvPr>
            <p:ph type="subTitle" idx="13"/>
          </p:nvPr>
        </p:nvSpPr>
        <p:spPr>
          <a:xfrm>
            <a:off x="1182950" y="3082550"/>
            <a:ext cx="19860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5" name="Google Shape;475;p18"/>
          <p:cNvSpPr txBox="1">
            <a:spLocks noGrp="1"/>
          </p:cNvSpPr>
          <p:nvPr>
            <p:ph type="subTitle" idx="14"/>
          </p:nvPr>
        </p:nvSpPr>
        <p:spPr>
          <a:xfrm>
            <a:off x="358475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6" name="Google Shape;476;p18"/>
          <p:cNvSpPr txBox="1">
            <a:spLocks noGrp="1"/>
          </p:cNvSpPr>
          <p:nvPr>
            <p:ph type="subTitle" idx="15"/>
          </p:nvPr>
        </p:nvSpPr>
        <p:spPr>
          <a:xfrm>
            <a:off x="597894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77" name="Google Shape;477;p18"/>
          <p:cNvGrpSpPr/>
          <p:nvPr/>
        </p:nvGrpSpPr>
        <p:grpSpPr>
          <a:xfrm>
            <a:off x="-173589" y="2054902"/>
            <a:ext cx="8977956" cy="875138"/>
            <a:chOff x="-173589" y="2054902"/>
            <a:chExt cx="8977956" cy="875138"/>
          </a:xfrm>
        </p:grpSpPr>
        <p:sp>
          <p:nvSpPr>
            <p:cNvPr id="478" name="Google Shape;478;p18"/>
            <p:cNvSpPr/>
            <p:nvPr/>
          </p:nvSpPr>
          <p:spPr>
            <a:xfrm rot="-5400000" flipH="1">
              <a:off x="157300" y="26709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5400000" flipH="1">
              <a:off x="42350" y="24235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18"/>
            <p:cNvGrpSpPr/>
            <p:nvPr/>
          </p:nvGrpSpPr>
          <p:grpSpPr>
            <a:xfrm rot="10800000" flipH="1">
              <a:off x="8597477" y="2054902"/>
              <a:ext cx="206891" cy="766144"/>
              <a:chOff x="8650702" y="3525402"/>
              <a:chExt cx="206891" cy="766144"/>
            </a:xfrm>
          </p:grpSpPr>
          <p:sp>
            <p:nvSpPr>
              <p:cNvPr id="481" name="Google Shape;481;p18"/>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3" name="Google Shape;483;p18"/>
          <p:cNvGrpSpPr/>
          <p:nvPr/>
        </p:nvGrpSpPr>
        <p:grpSpPr>
          <a:xfrm>
            <a:off x="756786" y="700836"/>
            <a:ext cx="8183234" cy="4589198"/>
            <a:chOff x="756786" y="700836"/>
            <a:chExt cx="8183234" cy="4589198"/>
          </a:xfrm>
        </p:grpSpPr>
        <p:sp>
          <p:nvSpPr>
            <p:cNvPr id="484" name="Google Shape;484;p18"/>
            <p:cNvSpPr/>
            <p:nvPr/>
          </p:nvSpPr>
          <p:spPr>
            <a:xfrm flipH="1">
              <a:off x="756786" y="484915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flipH="1">
              <a:off x="8899964" y="700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8"/>
          <p:cNvGrpSpPr/>
          <p:nvPr/>
        </p:nvGrpSpPr>
        <p:grpSpPr>
          <a:xfrm>
            <a:off x="-418722" y="-549400"/>
            <a:ext cx="9906875" cy="5811597"/>
            <a:chOff x="-418722" y="-549400"/>
            <a:chExt cx="9906875" cy="5811597"/>
          </a:xfrm>
        </p:grpSpPr>
        <p:grpSp>
          <p:nvGrpSpPr>
            <p:cNvPr id="487" name="Google Shape;487;p18"/>
            <p:cNvGrpSpPr/>
            <p:nvPr/>
          </p:nvGrpSpPr>
          <p:grpSpPr>
            <a:xfrm rot="10800000" flipH="1">
              <a:off x="8269288" y="182196"/>
              <a:ext cx="493321" cy="357312"/>
              <a:chOff x="1722354" y="229144"/>
              <a:chExt cx="1748744" cy="1266614"/>
            </a:xfrm>
          </p:grpSpPr>
          <p:sp>
            <p:nvSpPr>
              <p:cNvPr id="488" name="Google Shape;488;p18"/>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rot="10800000">
              <a:off x="-418722" y="3973294"/>
              <a:ext cx="965258" cy="273510"/>
              <a:chOff x="-6675" y="2881558"/>
              <a:chExt cx="9140700" cy="2059567"/>
            </a:xfrm>
          </p:grpSpPr>
          <p:cxnSp>
            <p:nvCxnSpPr>
              <p:cNvPr id="491" name="Google Shape;491;p1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1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1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1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1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96" name="Google Shape;496;p18"/>
            <p:cNvSpPr/>
            <p:nvPr/>
          </p:nvSpPr>
          <p:spPr>
            <a:xfrm rot="-5400000" flipH="1">
              <a:off x="-642564" y="4073091"/>
              <a:ext cx="2068124" cy="310088"/>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97" name="Google Shape;497;p18"/>
            <p:cNvSpPr/>
            <p:nvPr/>
          </p:nvSpPr>
          <p:spPr>
            <a:xfrm flipH="1">
              <a:off x="8573201" y="-549400"/>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98" name="Google Shape;498;p18"/>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39"/>
        <p:cNvGrpSpPr/>
        <p:nvPr/>
      </p:nvGrpSpPr>
      <p:grpSpPr>
        <a:xfrm>
          <a:off x="0" y="0"/>
          <a:ext cx="0" cy="0"/>
          <a:chOff x="0" y="0"/>
          <a:chExt cx="0" cy="0"/>
        </a:xfrm>
      </p:grpSpPr>
      <p:sp>
        <p:nvSpPr>
          <p:cNvPr id="540" name="Google Shape;54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41" name="Google Shape;541;p20"/>
          <p:cNvGrpSpPr/>
          <p:nvPr/>
        </p:nvGrpSpPr>
        <p:grpSpPr>
          <a:xfrm>
            <a:off x="998300" y="1868336"/>
            <a:ext cx="7850818" cy="2922793"/>
            <a:chOff x="998300" y="1868336"/>
            <a:chExt cx="7850818" cy="2922793"/>
          </a:xfrm>
        </p:grpSpPr>
        <p:sp>
          <p:nvSpPr>
            <p:cNvPr id="542" name="Google Shape;542;p20"/>
            <p:cNvSpPr/>
            <p:nvPr/>
          </p:nvSpPr>
          <p:spPr>
            <a:xfrm rot="10800000">
              <a:off x="8809062" y="18683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rot="5400000">
              <a:off x="1198712" y="4550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0"/>
          <p:cNvGrpSpPr/>
          <p:nvPr/>
        </p:nvGrpSpPr>
        <p:grpSpPr>
          <a:xfrm>
            <a:off x="1588038" y="2433589"/>
            <a:ext cx="7438817" cy="2528055"/>
            <a:chOff x="1588038" y="2433589"/>
            <a:chExt cx="7438817" cy="2528055"/>
          </a:xfrm>
        </p:grpSpPr>
        <p:grpSp>
          <p:nvGrpSpPr>
            <p:cNvPr id="545" name="Google Shape;545;p20"/>
            <p:cNvGrpSpPr/>
            <p:nvPr/>
          </p:nvGrpSpPr>
          <p:grpSpPr>
            <a:xfrm>
              <a:off x="8849114" y="2433589"/>
              <a:ext cx="177741" cy="1555069"/>
              <a:chOff x="8535452" y="862252"/>
              <a:chExt cx="177741" cy="1555069"/>
            </a:xfrm>
          </p:grpSpPr>
          <p:sp>
            <p:nvSpPr>
              <p:cNvPr id="546" name="Google Shape;546;p20"/>
              <p:cNvSpPr/>
              <p:nvPr/>
            </p:nvSpPr>
            <p:spPr>
              <a:xfrm rot="10800000">
                <a:off x="8670077" y="862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20"/>
            <p:cNvGrpSpPr/>
            <p:nvPr/>
          </p:nvGrpSpPr>
          <p:grpSpPr>
            <a:xfrm rot="5400000">
              <a:off x="1804739" y="4491002"/>
              <a:ext cx="253941" cy="687344"/>
              <a:chOff x="8459252" y="1335702"/>
              <a:chExt cx="253941" cy="687344"/>
            </a:xfrm>
          </p:grpSpPr>
          <p:sp>
            <p:nvSpPr>
              <p:cNvPr id="549" name="Google Shape;549;p20"/>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rot="10800000">
                <a:off x="84592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1" name="Google Shape;551;p20"/>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20"/>
          <p:cNvGrpSpPr/>
          <p:nvPr/>
        </p:nvGrpSpPr>
        <p:grpSpPr>
          <a:xfrm>
            <a:off x="-1189524" y="-111325"/>
            <a:ext cx="10408499" cy="5362150"/>
            <a:chOff x="-1189524" y="-111325"/>
            <a:chExt cx="10408499" cy="5362150"/>
          </a:xfrm>
        </p:grpSpPr>
        <p:grpSp>
          <p:nvGrpSpPr>
            <p:cNvPr id="553" name="Google Shape;553;p20"/>
            <p:cNvGrpSpPr/>
            <p:nvPr/>
          </p:nvGrpSpPr>
          <p:grpSpPr>
            <a:xfrm>
              <a:off x="-1189524" y="-111325"/>
              <a:ext cx="10408499" cy="5362150"/>
              <a:chOff x="-1189524" y="-111325"/>
              <a:chExt cx="10408499" cy="5362150"/>
            </a:xfrm>
          </p:grpSpPr>
          <p:sp>
            <p:nvSpPr>
              <p:cNvPr id="554" name="Google Shape;554;p20"/>
              <p:cNvSpPr/>
              <p:nvPr/>
            </p:nvSpPr>
            <p:spPr>
              <a:xfrm>
                <a:off x="8138725" y="-111325"/>
                <a:ext cx="1080250" cy="3643550"/>
              </a:xfrm>
              <a:custGeom>
                <a:avLst/>
                <a:gdLst/>
                <a:ahLst/>
                <a:cxnLst/>
                <a:rect l="l" t="t" r="r" b="b"/>
                <a:pathLst>
                  <a:path w="43210" h="145742" extrusionOk="0">
                    <a:moveTo>
                      <a:pt x="43210" y="145742"/>
                    </a:moveTo>
                    <a:lnTo>
                      <a:pt x="19027" y="121559"/>
                    </a:lnTo>
                    <a:lnTo>
                      <a:pt x="19027" y="73316"/>
                    </a:lnTo>
                    <a:lnTo>
                      <a:pt x="29523" y="62820"/>
                    </a:lnTo>
                    <a:lnTo>
                      <a:pt x="29523" y="27405"/>
                    </a:lnTo>
                    <a:lnTo>
                      <a:pt x="2117" y="0"/>
                    </a:lnTo>
                    <a:lnTo>
                      <a:pt x="0" y="2117"/>
                    </a:lnTo>
                  </a:path>
                </a:pathLst>
              </a:custGeom>
              <a:noFill/>
              <a:ln w="9525" cap="flat" cmpd="sng">
                <a:solidFill>
                  <a:schemeClr val="accent1"/>
                </a:solidFill>
                <a:prstDash val="solid"/>
                <a:round/>
                <a:headEnd type="none" w="med" len="med"/>
                <a:tailEnd type="none" w="med" len="med"/>
              </a:ln>
            </p:spPr>
          </p:sp>
          <p:sp>
            <p:nvSpPr>
              <p:cNvPr id="555" name="Google Shape;555;p20"/>
              <p:cNvSpPr/>
              <p:nvPr/>
            </p:nvSpPr>
            <p:spPr>
              <a:xfrm>
                <a:off x="340625" y="2654525"/>
                <a:ext cx="340625" cy="2596300"/>
              </a:xfrm>
              <a:custGeom>
                <a:avLst/>
                <a:gdLst/>
                <a:ahLst/>
                <a:cxnLst/>
                <a:rect l="l" t="t" r="r" b="b"/>
                <a:pathLst>
                  <a:path w="13625" h="103852" extrusionOk="0">
                    <a:moveTo>
                      <a:pt x="13625" y="103852"/>
                    </a:moveTo>
                    <a:lnTo>
                      <a:pt x="13625" y="82738"/>
                    </a:lnTo>
                    <a:lnTo>
                      <a:pt x="0" y="69112"/>
                    </a:lnTo>
                    <a:lnTo>
                      <a:pt x="0" y="0"/>
                    </a:lnTo>
                  </a:path>
                </a:pathLst>
              </a:custGeom>
              <a:noFill/>
              <a:ln w="9525" cap="flat" cmpd="sng">
                <a:solidFill>
                  <a:schemeClr val="accent1"/>
                </a:solidFill>
                <a:prstDash val="solid"/>
                <a:round/>
                <a:headEnd type="none" w="med" len="med"/>
                <a:tailEnd type="none" w="med" len="med"/>
              </a:ln>
            </p:spPr>
          </p:sp>
          <p:grpSp>
            <p:nvGrpSpPr>
              <p:cNvPr id="556" name="Google Shape;556;p20"/>
              <p:cNvGrpSpPr/>
              <p:nvPr/>
            </p:nvGrpSpPr>
            <p:grpSpPr>
              <a:xfrm>
                <a:off x="-1189524" y="3454365"/>
                <a:ext cx="1530153" cy="273510"/>
                <a:chOff x="-6675" y="2881558"/>
                <a:chExt cx="9140700" cy="2059567"/>
              </a:xfrm>
            </p:grpSpPr>
            <p:cxnSp>
              <p:nvCxnSpPr>
                <p:cNvPr id="557" name="Google Shape;557;p2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58" name="Google Shape;558;p2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59" name="Google Shape;559;p2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60" name="Google Shape;560;p2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61" name="Google Shape;561;p2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562" name="Google Shape;562;p20"/>
            <p:cNvGrpSpPr/>
            <p:nvPr/>
          </p:nvGrpSpPr>
          <p:grpSpPr>
            <a:xfrm rot="5400000">
              <a:off x="2331732" y="4765921"/>
              <a:ext cx="493321" cy="357312"/>
              <a:chOff x="1722354" y="229144"/>
              <a:chExt cx="1748744" cy="1266614"/>
            </a:xfrm>
          </p:grpSpPr>
          <p:sp>
            <p:nvSpPr>
              <p:cNvPr id="563" name="Google Shape;563;p2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565"/>
        <p:cNvGrpSpPr/>
        <p:nvPr/>
      </p:nvGrpSpPr>
      <p:grpSpPr>
        <a:xfrm>
          <a:off x="0" y="0"/>
          <a:ext cx="0" cy="0"/>
          <a:chOff x="0" y="0"/>
          <a:chExt cx="0" cy="0"/>
        </a:xfrm>
      </p:grpSpPr>
      <p:sp>
        <p:nvSpPr>
          <p:cNvPr id="566" name="Google Shape;56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7" name="Google Shape;567;p21"/>
          <p:cNvGrpSpPr/>
          <p:nvPr/>
        </p:nvGrpSpPr>
        <p:grpSpPr>
          <a:xfrm>
            <a:off x="-116589" y="2639527"/>
            <a:ext cx="8996156" cy="1843388"/>
            <a:chOff x="-116589" y="2639527"/>
            <a:chExt cx="8996156" cy="1843388"/>
          </a:xfrm>
        </p:grpSpPr>
        <p:sp>
          <p:nvSpPr>
            <p:cNvPr id="568" name="Google Shape;568;p21"/>
            <p:cNvSpPr/>
            <p:nvPr/>
          </p:nvSpPr>
          <p:spPr>
            <a:xfrm rot="-5400000" flipH="1">
              <a:off x="399500" y="42238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rot="-5400000" flipH="1">
              <a:off x="99350" y="405013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1"/>
            <p:cNvGrpSpPr/>
            <p:nvPr/>
          </p:nvGrpSpPr>
          <p:grpSpPr>
            <a:xfrm rot="10800000" flipH="1">
              <a:off x="8672677" y="2639527"/>
              <a:ext cx="206891" cy="766144"/>
              <a:chOff x="8650702" y="3525402"/>
              <a:chExt cx="206891" cy="766144"/>
            </a:xfrm>
          </p:grpSpPr>
          <p:sp>
            <p:nvSpPr>
              <p:cNvPr id="571" name="Google Shape;571;p21"/>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3" name="Google Shape;573;p21"/>
          <p:cNvGrpSpPr/>
          <p:nvPr/>
        </p:nvGrpSpPr>
        <p:grpSpPr>
          <a:xfrm>
            <a:off x="2729174" y="3358511"/>
            <a:ext cx="6150396" cy="1485586"/>
            <a:chOff x="2729174" y="3358511"/>
            <a:chExt cx="6150396" cy="1485586"/>
          </a:xfrm>
        </p:grpSpPr>
        <p:sp>
          <p:nvSpPr>
            <p:cNvPr id="574" name="Google Shape;574;p21"/>
            <p:cNvSpPr/>
            <p:nvPr/>
          </p:nvSpPr>
          <p:spPr>
            <a:xfrm rot="5400000" flipH="1">
              <a:off x="2929586" y="46036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rot="10800000" flipH="1">
              <a:off x="8839514" y="3358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21"/>
          <p:cNvGrpSpPr/>
          <p:nvPr/>
        </p:nvGrpSpPr>
        <p:grpSpPr>
          <a:xfrm>
            <a:off x="-1381309" y="-1875175"/>
            <a:ext cx="10981145" cy="7138447"/>
            <a:chOff x="-1381309" y="-1875175"/>
            <a:chExt cx="10981145" cy="7138447"/>
          </a:xfrm>
        </p:grpSpPr>
        <p:sp>
          <p:nvSpPr>
            <p:cNvPr id="577" name="Google Shape;577;p21"/>
            <p:cNvSpPr/>
            <p:nvPr/>
          </p:nvSpPr>
          <p:spPr>
            <a:xfrm rot="10800000" flipH="1">
              <a:off x="-1381309" y="4693337"/>
              <a:ext cx="3801167" cy="569934"/>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578" name="Google Shape;578;p21"/>
            <p:cNvGrpSpPr/>
            <p:nvPr/>
          </p:nvGrpSpPr>
          <p:grpSpPr>
            <a:xfrm>
              <a:off x="8229051" y="-1875175"/>
              <a:ext cx="1370785" cy="4060574"/>
              <a:chOff x="8229051" y="-1875175"/>
              <a:chExt cx="1370785" cy="4060574"/>
            </a:xfrm>
          </p:grpSpPr>
          <p:grpSp>
            <p:nvGrpSpPr>
              <p:cNvPr id="579" name="Google Shape;579;p21"/>
              <p:cNvGrpSpPr/>
              <p:nvPr/>
            </p:nvGrpSpPr>
            <p:grpSpPr>
              <a:xfrm>
                <a:off x="8229051" y="-1875175"/>
                <a:ext cx="914953" cy="4060574"/>
                <a:chOff x="8229051" y="-1875175"/>
                <a:chExt cx="914953" cy="4060574"/>
              </a:xfrm>
            </p:grpSpPr>
            <p:grpSp>
              <p:nvGrpSpPr>
                <p:cNvPr id="580" name="Google Shape;580;p21"/>
                <p:cNvGrpSpPr/>
                <p:nvPr/>
              </p:nvGrpSpPr>
              <p:grpSpPr>
                <a:xfrm rot="-5400000">
                  <a:off x="8480363" y="1760083"/>
                  <a:ext cx="493321" cy="357312"/>
                  <a:chOff x="1722354" y="229144"/>
                  <a:chExt cx="1748744" cy="1266614"/>
                </a:xfrm>
              </p:grpSpPr>
              <p:sp>
                <p:nvSpPr>
                  <p:cNvPr id="581" name="Google Shape;581;p2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21"/>
                <p:cNvSpPr/>
                <p:nvPr/>
              </p:nvSpPr>
              <p:spPr>
                <a:xfrm>
                  <a:off x="8229051" y="-1875175"/>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grpSp>
            <p:nvGrpSpPr>
              <p:cNvPr id="584" name="Google Shape;584;p21"/>
              <p:cNvGrpSpPr/>
              <p:nvPr/>
            </p:nvGrpSpPr>
            <p:grpSpPr>
              <a:xfrm rot="10800000">
                <a:off x="8634578" y="861419"/>
                <a:ext cx="965258" cy="273510"/>
                <a:chOff x="-6675" y="2881558"/>
                <a:chExt cx="9140700" cy="2059567"/>
              </a:xfrm>
            </p:grpSpPr>
            <p:cxnSp>
              <p:nvCxnSpPr>
                <p:cNvPr id="585" name="Google Shape;585;p21"/>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6" name="Google Shape;586;p21"/>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7" name="Google Shape;587;p21"/>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8" name="Google Shape;588;p21"/>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9" name="Google Shape;589;p21"/>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sp>
        <p:nvSpPr>
          <p:cNvPr id="590" name="Google Shape;590;p21"/>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91"/>
        <p:cNvGrpSpPr/>
        <p:nvPr/>
      </p:nvGrpSpPr>
      <p:grpSpPr>
        <a:xfrm>
          <a:off x="0" y="0"/>
          <a:ext cx="0" cy="0"/>
          <a:chOff x="0" y="0"/>
          <a:chExt cx="0" cy="0"/>
        </a:xfrm>
      </p:grpSpPr>
      <p:sp>
        <p:nvSpPr>
          <p:cNvPr id="592" name="Google Shape;592;p22"/>
          <p:cNvSpPr txBox="1">
            <a:spLocks noGrp="1"/>
          </p:cNvSpPr>
          <p:nvPr>
            <p:ph type="title"/>
          </p:nvPr>
        </p:nvSpPr>
        <p:spPr>
          <a:xfrm>
            <a:off x="1098475" y="834600"/>
            <a:ext cx="4448100" cy="970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3" name="Google Shape;593;p22"/>
          <p:cNvSpPr txBox="1">
            <a:spLocks noGrp="1"/>
          </p:cNvSpPr>
          <p:nvPr>
            <p:ph type="subTitle" idx="1"/>
          </p:nvPr>
        </p:nvSpPr>
        <p:spPr>
          <a:xfrm>
            <a:off x="1098425" y="1805100"/>
            <a:ext cx="44481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94" name="Google Shape;594;p22"/>
          <p:cNvSpPr txBox="1"/>
          <p:nvPr/>
        </p:nvSpPr>
        <p:spPr>
          <a:xfrm>
            <a:off x="1098425" y="34595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Hanken Grotesk"/>
                <a:ea typeface="Hanken Grotesk"/>
                <a:cs typeface="Hanken Grotesk"/>
                <a:sym typeface="Hanken Grotesk"/>
              </a:rPr>
              <a:t>CREDITS:</a:t>
            </a:r>
            <a:r>
              <a:rPr lang="en" sz="1200">
                <a:solidFill>
                  <a:schemeClr val="dk1"/>
                </a:solidFill>
                <a:latin typeface="Hanken Grotesk"/>
                <a:ea typeface="Hanken Grotesk"/>
                <a:cs typeface="Hanken Grotesk"/>
                <a:sym typeface="Hanken Grotesk"/>
              </a:rPr>
              <a:t> This presentation template was created by </a:t>
            </a:r>
            <a:r>
              <a:rPr lang="en" sz="1200" b="1" u="sng">
                <a:solidFill>
                  <a:schemeClr val="dk1"/>
                </a:solidFill>
                <a:latin typeface="Hanken Grotesk"/>
                <a:ea typeface="Hanken Grotesk"/>
                <a:cs typeface="Hanken Grotesk"/>
                <a:sym typeface="Hanken Grotesk"/>
                <a:hlinkClick r:id="rId2">
                  <a:extLst>
                    <a:ext uri="{A12FA001-AC4F-418D-AE19-62706E023703}">
                      <ahyp:hlinkClr xmlns:ahyp="http://schemas.microsoft.com/office/drawing/2018/hyperlinkcolor" val="tx"/>
                    </a:ext>
                  </a:extLst>
                </a:hlinkClick>
              </a:rPr>
              <a:t>Slidesgo</a:t>
            </a:r>
            <a:r>
              <a:rPr lang="en" sz="1200">
                <a:solidFill>
                  <a:schemeClr val="dk1"/>
                </a:solidFill>
                <a:latin typeface="Hanken Grotesk"/>
                <a:ea typeface="Hanken Grotesk"/>
                <a:cs typeface="Hanken Grotesk"/>
                <a:sym typeface="Hanken Grotesk"/>
              </a:rPr>
              <a:t>, and includes icons by </a:t>
            </a:r>
            <a:r>
              <a:rPr lang="en" sz="1200"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val="tx"/>
                    </a:ext>
                  </a:extLst>
                </a:hlinkClick>
              </a:rPr>
              <a:t>Flaticon</a:t>
            </a:r>
            <a:r>
              <a:rPr lang="en" sz="1200">
                <a:solidFill>
                  <a:schemeClr val="dk1"/>
                </a:solidFill>
                <a:latin typeface="Hanken Grotesk"/>
                <a:ea typeface="Hanken Grotesk"/>
                <a:cs typeface="Hanken Grotesk"/>
                <a:sym typeface="Hanken Grotesk"/>
              </a:rPr>
              <a:t>, and infographics &amp; images by </a:t>
            </a:r>
            <a:r>
              <a:rPr lang="en" sz="1200" b="1" u="sng">
                <a:solidFill>
                  <a:schemeClr val="dk1"/>
                </a:solidFill>
                <a:latin typeface="Hanken Grotesk"/>
                <a:ea typeface="Hanken Grotesk"/>
                <a:cs typeface="Hanken Grotesk"/>
                <a:sym typeface="Hanken Grotesk"/>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Hanken Grotesk"/>
                <a:ea typeface="Hanken Grotesk"/>
                <a:cs typeface="Hanken Grotesk"/>
                <a:sym typeface="Hanken Grotesk"/>
              </a:rPr>
              <a:t> </a:t>
            </a:r>
            <a:endParaRPr sz="1200" b="1" u="sng">
              <a:solidFill>
                <a:schemeClr val="dk1"/>
              </a:solidFill>
              <a:latin typeface="Hanken Grotesk"/>
              <a:ea typeface="Hanken Grotesk"/>
              <a:cs typeface="Hanken Grotesk"/>
              <a:sym typeface="Hanken Grotesk"/>
            </a:endParaRPr>
          </a:p>
        </p:txBody>
      </p:sp>
      <p:sp>
        <p:nvSpPr>
          <p:cNvPr id="595" name="Google Shape;595;p22"/>
          <p:cNvSpPr/>
          <p:nvPr/>
        </p:nvSpPr>
        <p:spPr>
          <a:xfrm rot="5400000">
            <a:off x="8249111" y="1753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22"/>
          <p:cNvGrpSpPr/>
          <p:nvPr/>
        </p:nvGrpSpPr>
        <p:grpSpPr>
          <a:xfrm>
            <a:off x="-563925" y="0"/>
            <a:ext cx="7843827" cy="1111343"/>
            <a:chOff x="-563925" y="0"/>
            <a:chExt cx="7843827" cy="1111343"/>
          </a:xfrm>
        </p:grpSpPr>
        <p:grpSp>
          <p:nvGrpSpPr>
            <p:cNvPr id="597" name="Google Shape;597;p22"/>
            <p:cNvGrpSpPr/>
            <p:nvPr/>
          </p:nvGrpSpPr>
          <p:grpSpPr>
            <a:xfrm rot="5400000">
              <a:off x="6576232" y="-80607"/>
              <a:ext cx="247278" cy="1160062"/>
              <a:chOff x="1463894" y="1434556"/>
              <a:chExt cx="247278" cy="1160062"/>
            </a:xfrm>
          </p:grpSpPr>
          <p:sp>
            <p:nvSpPr>
              <p:cNvPr id="598" name="Google Shape;598;p22"/>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2"/>
            <p:cNvGrpSpPr/>
            <p:nvPr/>
          </p:nvGrpSpPr>
          <p:grpSpPr>
            <a:xfrm>
              <a:off x="-563925" y="0"/>
              <a:ext cx="1111343" cy="1111343"/>
              <a:chOff x="8307725" y="278700"/>
              <a:chExt cx="1111343" cy="1111343"/>
            </a:xfrm>
          </p:grpSpPr>
          <p:sp>
            <p:nvSpPr>
              <p:cNvPr id="601" name="Google Shape;601;p2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4"/>
          <p:cNvSpPr txBox="1">
            <a:spLocks noGrp="1"/>
          </p:cNvSpPr>
          <p:nvPr>
            <p:ph type="body" idx="1"/>
          </p:nvPr>
        </p:nvSpPr>
        <p:spPr>
          <a:xfrm>
            <a:off x="720000" y="1056776"/>
            <a:ext cx="7704000" cy="421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48" name="Google Shape;48;p4"/>
          <p:cNvGrpSpPr/>
          <p:nvPr/>
        </p:nvGrpSpPr>
        <p:grpSpPr>
          <a:xfrm>
            <a:off x="188277" y="1651177"/>
            <a:ext cx="8669316" cy="2098194"/>
            <a:chOff x="188277" y="1651177"/>
            <a:chExt cx="8669316" cy="2098194"/>
          </a:xfrm>
        </p:grpSpPr>
        <p:sp>
          <p:nvSpPr>
            <p:cNvPr id="49" name="Google Shape;49;p4"/>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4"/>
            <p:cNvGrpSpPr/>
            <p:nvPr/>
          </p:nvGrpSpPr>
          <p:grpSpPr>
            <a:xfrm>
              <a:off x="188277" y="2983227"/>
              <a:ext cx="206891" cy="766144"/>
              <a:chOff x="8650702" y="3525402"/>
              <a:chExt cx="206891" cy="766144"/>
            </a:xfrm>
          </p:grpSpPr>
          <p:sp>
            <p:nvSpPr>
              <p:cNvPr id="52" name="Google Shape;52;p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oogle Shape;54;p4"/>
          <p:cNvGrpSpPr/>
          <p:nvPr/>
        </p:nvGrpSpPr>
        <p:grpSpPr>
          <a:xfrm>
            <a:off x="-1181862" y="-331600"/>
            <a:ext cx="11020270" cy="5673388"/>
            <a:chOff x="-1181862" y="-331600"/>
            <a:chExt cx="11020270" cy="5673388"/>
          </a:xfrm>
        </p:grpSpPr>
        <p:grpSp>
          <p:nvGrpSpPr>
            <p:cNvPr id="55" name="Google Shape;55;p4"/>
            <p:cNvGrpSpPr/>
            <p:nvPr/>
          </p:nvGrpSpPr>
          <p:grpSpPr>
            <a:xfrm>
              <a:off x="8873150" y="1130915"/>
              <a:ext cx="965258" cy="273510"/>
              <a:chOff x="-6675" y="2881558"/>
              <a:chExt cx="9140700" cy="2059567"/>
            </a:xfrm>
          </p:grpSpPr>
          <p:cxnSp>
            <p:nvCxnSpPr>
              <p:cNvPr id="56" name="Google Shape;56;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1" name="Google Shape;61;p4"/>
            <p:cNvSpPr/>
            <p:nvPr/>
          </p:nvSpPr>
          <p:spPr>
            <a:xfrm>
              <a:off x="8095400" y="-33160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2" name="Google Shape;62;p4"/>
            <p:cNvGrpSpPr/>
            <p:nvPr/>
          </p:nvGrpSpPr>
          <p:grpSpPr>
            <a:xfrm rot="10800000" flipH="1">
              <a:off x="8650689" y="182196"/>
              <a:ext cx="493321" cy="357312"/>
              <a:chOff x="1722354" y="229144"/>
              <a:chExt cx="1748744" cy="1266614"/>
            </a:xfrm>
          </p:grpSpPr>
          <p:sp>
            <p:nvSpPr>
              <p:cNvPr id="63" name="Google Shape;63;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4"/>
            <p:cNvSpPr/>
            <p:nvPr/>
          </p:nvSpPr>
          <p:spPr>
            <a:xfrm rot="5400000">
              <a:off x="-191675" y="348120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6" name="Google Shape;66;p4"/>
            <p:cNvGrpSpPr/>
            <p:nvPr/>
          </p:nvGrpSpPr>
          <p:grpSpPr>
            <a:xfrm rot="-5400000" flipH="1">
              <a:off x="159064" y="4046096"/>
              <a:ext cx="493321" cy="357312"/>
              <a:chOff x="1722354" y="229144"/>
              <a:chExt cx="1748744" cy="1266614"/>
            </a:xfrm>
          </p:grpSpPr>
          <p:sp>
            <p:nvSpPr>
              <p:cNvPr id="67" name="Google Shape;67;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4"/>
            <p:cNvGrpSpPr/>
            <p:nvPr/>
          </p:nvGrpSpPr>
          <p:grpSpPr>
            <a:xfrm>
              <a:off x="-776975" y="4800515"/>
              <a:ext cx="965258" cy="273510"/>
              <a:chOff x="-6675" y="2881558"/>
              <a:chExt cx="9140700" cy="2059567"/>
            </a:xfrm>
          </p:grpSpPr>
          <p:cxnSp>
            <p:nvCxnSpPr>
              <p:cNvPr id="70" name="Google Shape;70;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75" name="Google Shape;75;p4"/>
          <p:cNvGrpSpPr/>
          <p:nvPr/>
        </p:nvGrpSpPr>
        <p:grpSpPr>
          <a:xfrm>
            <a:off x="-142612" y="-168664"/>
            <a:ext cx="7919030" cy="2888968"/>
            <a:chOff x="-142612" y="-168664"/>
            <a:chExt cx="7919030" cy="2888968"/>
          </a:xfrm>
        </p:grpSpPr>
        <p:sp>
          <p:nvSpPr>
            <p:cNvPr id="76" name="Google Shape;76;p4"/>
            <p:cNvSpPr/>
            <p:nvPr/>
          </p:nvSpPr>
          <p:spPr>
            <a:xfrm rot="10800000">
              <a:off x="7736362" y="-1686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5400000">
              <a:off x="57800" y="2479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81" name="Google Shape;81;p5"/>
          <p:cNvSpPr txBox="1">
            <a:spLocks noGrp="1"/>
          </p:cNvSpPr>
          <p:nvPr>
            <p:ph type="subTitle" idx="1"/>
          </p:nvPr>
        </p:nvSpPr>
        <p:spPr>
          <a:xfrm>
            <a:off x="4861824"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5"/>
          <p:cNvSpPr txBox="1">
            <a:spLocks noGrp="1"/>
          </p:cNvSpPr>
          <p:nvPr>
            <p:ph type="subTitle" idx="2"/>
          </p:nvPr>
        </p:nvSpPr>
        <p:spPr>
          <a:xfrm>
            <a:off x="1671269"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5"/>
          <p:cNvSpPr txBox="1">
            <a:spLocks noGrp="1"/>
          </p:cNvSpPr>
          <p:nvPr>
            <p:ph type="subTitle" idx="3"/>
          </p:nvPr>
        </p:nvSpPr>
        <p:spPr>
          <a:xfrm>
            <a:off x="1671269"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84" name="Google Shape;84;p5"/>
          <p:cNvSpPr txBox="1">
            <a:spLocks noGrp="1"/>
          </p:cNvSpPr>
          <p:nvPr>
            <p:ph type="subTitle" idx="4"/>
          </p:nvPr>
        </p:nvSpPr>
        <p:spPr>
          <a:xfrm>
            <a:off x="4861831"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85" name="Google Shape;85;p5"/>
          <p:cNvGrpSpPr/>
          <p:nvPr/>
        </p:nvGrpSpPr>
        <p:grpSpPr>
          <a:xfrm>
            <a:off x="188277" y="2438079"/>
            <a:ext cx="8669349" cy="1311292"/>
            <a:chOff x="188277" y="2438079"/>
            <a:chExt cx="8669349" cy="1311292"/>
          </a:xfrm>
        </p:grpSpPr>
        <p:sp>
          <p:nvSpPr>
            <p:cNvPr id="86" name="Google Shape;86;p5"/>
            <p:cNvSpPr/>
            <p:nvPr/>
          </p:nvSpPr>
          <p:spPr>
            <a:xfrm rot="10800000">
              <a:off x="8615635" y="29832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8814510" y="24380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 name="Google Shape;91;p5"/>
          <p:cNvGrpSpPr/>
          <p:nvPr/>
        </p:nvGrpSpPr>
        <p:grpSpPr>
          <a:xfrm>
            <a:off x="-2835749" y="5"/>
            <a:ext cx="12294866" cy="7634520"/>
            <a:chOff x="-2835749" y="5"/>
            <a:chExt cx="12294866" cy="7634520"/>
          </a:xfrm>
        </p:grpSpPr>
        <p:sp>
          <p:nvSpPr>
            <p:cNvPr id="92" name="Google Shape;92;p5"/>
            <p:cNvSpPr/>
            <p:nvPr/>
          </p:nvSpPr>
          <p:spPr>
            <a:xfrm flipH="1">
              <a:off x="-2835749" y="5"/>
              <a:ext cx="3174344" cy="5036488"/>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0800000">
                <a:off x="2199401"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p:nvPr/>
          </p:nvSpPr>
          <p:spPr>
            <a:xfrm>
              <a:off x="8212964" y="3553070"/>
              <a:ext cx="1246152" cy="408145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3" name="Google Shape;103;p5"/>
          <p:cNvGrpSpPr/>
          <p:nvPr/>
        </p:nvGrpSpPr>
        <p:grpSpPr>
          <a:xfrm>
            <a:off x="342875" y="2524661"/>
            <a:ext cx="8713622" cy="1947138"/>
            <a:chOff x="342875" y="2524661"/>
            <a:chExt cx="8713622" cy="1947138"/>
          </a:xfrm>
        </p:grpSpPr>
        <p:sp>
          <p:nvSpPr>
            <p:cNvPr id="104" name="Google Shape;104;p5"/>
            <p:cNvSpPr/>
            <p:nvPr/>
          </p:nvSpPr>
          <p:spPr>
            <a:xfrm rot="5400000">
              <a:off x="8816029" y="423133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rot="10800000">
              <a:off x="342875" y="2524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9" name="Google Shape;109;p6"/>
          <p:cNvGrpSpPr/>
          <p:nvPr/>
        </p:nvGrpSpPr>
        <p:grpSpPr>
          <a:xfrm>
            <a:off x="713236" y="-1192757"/>
            <a:ext cx="8217269" cy="9624966"/>
            <a:chOff x="713236" y="-1192757"/>
            <a:chExt cx="8217269" cy="9624966"/>
          </a:xfrm>
        </p:grpSpPr>
        <p:grpSp>
          <p:nvGrpSpPr>
            <p:cNvPr id="110" name="Google Shape;110;p6"/>
            <p:cNvGrpSpPr/>
            <p:nvPr/>
          </p:nvGrpSpPr>
          <p:grpSpPr>
            <a:xfrm rot="5400000" flipH="1">
              <a:off x="-917001" y="6234248"/>
              <a:ext cx="3828199" cy="567724"/>
              <a:chOff x="-1181972" y="3591337"/>
              <a:chExt cx="3497989" cy="518706"/>
            </a:xfrm>
          </p:grpSpPr>
          <p:cxnSp>
            <p:nvCxnSpPr>
              <p:cNvPr id="111" name="Google Shape;111;p6"/>
              <p:cNvCxnSpPr/>
              <p:nvPr/>
            </p:nvCxnSpPr>
            <p:spPr>
              <a:xfrm>
                <a:off x="308728" y="2619343"/>
                <a:ext cx="0" cy="29814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6"/>
              <p:cNvCxnSpPr/>
              <p:nvPr/>
            </p:nvCxnSpPr>
            <p:spPr>
              <a:xfrm rot="-5400000">
                <a:off x="1795201" y="3757993"/>
                <a:ext cx="357300" cy="346800"/>
              </a:xfrm>
              <a:prstGeom prst="straightConnector1">
                <a:avLst/>
              </a:prstGeom>
              <a:noFill/>
              <a:ln w="9525" cap="flat" cmpd="sng">
                <a:solidFill>
                  <a:schemeClr val="accent1"/>
                </a:solidFill>
                <a:prstDash val="solid"/>
                <a:round/>
                <a:headEnd type="none" w="med" len="med"/>
                <a:tailEnd type="none" w="med" len="med"/>
              </a:ln>
            </p:spPr>
          </p:cxnSp>
          <p:sp>
            <p:nvSpPr>
              <p:cNvPr id="113" name="Google Shape;113;p6"/>
              <p:cNvSpPr/>
              <p:nvPr/>
            </p:nvSpPr>
            <p:spPr>
              <a:xfrm>
                <a:off x="2122592" y="3591337"/>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6"/>
            <p:cNvGrpSpPr/>
            <p:nvPr/>
          </p:nvGrpSpPr>
          <p:grpSpPr>
            <a:xfrm>
              <a:off x="6549025" y="-95200"/>
              <a:ext cx="2381480" cy="750487"/>
              <a:chOff x="6549025" y="-95200"/>
              <a:chExt cx="2381480" cy="750487"/>
            </a:xfrm>
          </p:grpSpPr>
          <p:grpSp>
            <p:nvGrpSpPr>
              <p:cNvPr id="115" name="Google Shape;115;p6"/>
              <p:cNvGrpSpPr/>
              <p:nvPr/>
            </p:nvGrpSpPr>
            <p:grpSpPr>
              <a:xfrm rot="-5400000">
                <a:off x="8505189" y="229971"/>
                <a:ext cx="493321" cy="357312"/>
                <a:chOff x="1722354" y="229144"/>
                <a:chExt cx="1748744" cy="1266614"/>
              </a:xfrm>
            </p:grpSpPr>
            <p:sp>
              <p:nvSpPr>
                <p:cNvPr id="116" name="Google Shape;116;p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6"/>
              <p:cNvSpPr/>
              <p:nvPr/>
            </p:nvSpPr>
            <p:spPr>
              <a:xfrm>
                <a:off x="6549025" y="-95200"/>
                <a:ext cx="2381475" cy="429625"/>
              </a:xfrm>
              <a:custGeom>
                <a:avLst/>
                <a:gdLst/>
                <a:ahLst/>
                <a:cxnLst/>
                <a:rect l="l" t="t" r="r" b="b"/>
                <a:pathLst>
                  <a:path w="95259" h="17185" extrusionOk="0">
                    <a:moveTo>
                      <a:pt x="0" y="2455"/>
                    </a:moveTo>
                    <a:lnTo>
                      <a:pt x="14731" y="17185"/>
                    </a:lnTo>
                    <a:lnTo>
                      <a:pt x="65552" y="17185"/>
                    </a:lnTo>
                    <a:lnTo>
                      <a:pt x="72303" y="10434"/>
                    </a:lnTo>
                    <a:lnTo>
                      <a:pt x="95259" y="10434"/>
                    </a:lnTo>
                    <a:lnTo>
                      <a:pt x="95259" y="0"/>
                    </a:lnTo>
                  </a:path>
                </a:pathLst>
              </a:custGeom>
              <a:noFill/>
              <a:ln w="9525" cap="flat" cmpd="sng">
                <a:solidFill>
                  <a:schemeClr val="accent1"/>
                </a:solidFill>
                <a:prstDash val="solid"/>
                <a:round/>
                <a:headEnd type="none" w="med" len="med"/>
                <a:tailEnd type="none" w="med" len="med"/>
              </a:ln>
            </p:spPr>
          </p:sp>
        </p:grpSp>
        <p:grpSp>
          <p:nvGrpSpPr>
            <p:cNvPr id="119" name="Google Shape;119;p6"/>
            <p:cNvGrpSpPr/>
            <p:nvPr/>
          </p:nvGrpSpPr>
          <p:grpSpPr>
            <a:xfrm rot="5400000">
              <a:off x="6896426" y="-564435"/>
              <a:ext cx="1530153" cy="273510"/>
              <a:chOff x="-6675" y="2881558"/>
              <a:chExt cx="9140700" cy="2059567"/>
            </a:xfrm>
          </p:grpSpPr>
          <p:cxnSp>
            <p:nvCxnSpPr>
              <p:cNvPr id="120" name="Google Shape;120;p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25" name="Google Shape;125;p6"/>
          <p:cNvGrpSpPr/>
          <p:nvPr/>
        </p:nvGrpSpPr>
        <p:grpSpPr>
          <a:xfrm>
            <a:off x="302564" y="1262596"/>
            <a:ext cx="9110252" cy="3563617"/>
            <a:chOff x="302564" y="1262596"/>
            <a:chExt cx="9110252" cy="3563617"/>
          </a:xfrm>
        </p:grpSpPr>
        <p:grpSp>
          <p:nvGrpSpPr>
            <p:cNvPr id="126" name="Google Shape;126;p6"/>
            <p:cNvGrpSpPr/>
            <p:nvPr/>
          </p:nvGrpSpPr>
          <p:grpSpPr>
            <a:xfrm rot="5400000">
              <a:off x="-153827" y="4122544"/>
              <a:ext cx="1160062" cy="247278"/>
              <a:chOff x="8000023" y="2164544"/>
              <a:chExt cx="1160062" cy="247278"/>
            </a:xfrm>
          </p:grpSpPr>
          <p:sp>
            <p:nvSpPr>
              <p:cNvPr id="127" name="Google Shape;127;p6"/>
              <p:cNvSpPr/>
              <p:nvPr/>
            </p:nvSpPr>
            <p:spPr>
              <a:xfrm rot="5400000">
                <a:off x="8215962" y="19486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5400000">
                <a:off x="8708783" y="19605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8578108" y="1262596"/>
              <a:ext cx="834709" cy="226938"/>
              <a:chOff x="8541258" y="2281496"/>
              <a:chExt cx="834709" cy="226938"/>
            </a:xfrm>
          </p:grpSpPr>
          <p:sp>
            <p:nvSpPr>
              <p:cNvPr id="130" name="Google Shape;130;p6"/>
              <p:cNvSpPr/>
              <p:nvPr/>
            </p:nvSpPr>
            <p:spPr>
              <a:xfrm rot="5400000">
                <a:off x="9116912" y="2249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 name="Google Shape;132;p6"/>
          <p:cNvGrpSpPr/>
          <p:nvPr/>
        </p:nvGrpSpPr>
        <p:grpSpPr>
          <a:xfrm>
            <a:off x="597187" y="977673"/>
            <a:ext cx="8723593" cy="3964768"/>
            <a:chOff x="597187" y="977673"/>
            <a:chExt cx="8723593" cy="3964768"/>
          </a:xfrm>
        </p:grpSpPr>
        <p:sp>
          <p:nvSpPr>
            <p:cNvPr id="133" name="Google Shape;133;p6"/>
            <p:cNvSpPr/>
            <p:nvPr/>
          </p:nvSpPr>
          <p:spPr>
            <a:xfrm rot="5400000">
              <a:off x="9080312" y="7772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rot="10800000">
              <a:off x="597187" y="45015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1782650" y="711700"/>
            <a:ext cx="2893200" cy="904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8" name="Google Shape;138;p7"/>
          <p:cNvSpPr txBox="1">
            <a:spLocks noGrp="1"/>
          </p:cNvSpPr>
          <p:nvPr>
            <p:ph type="subTitle" idx="1"/>
          </p:nvPr>
        </p:nvSpPr>
        <p:spPr>
          <a:xfrm>
            <a:off x="1782650" y="1616297"/>
            <a:ext cx="2893200" cy="281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39" name="Google Shape;139;p7"/>
          <p:cNvSpPr>
            <a:spLocks noGrp="1"/>
          </p:cNvSpPr>
          <p:nvPr>
            <p:ph type="pic" idx="2"/>
          </p:nvPr>
        </p:nvSpPr>
        <p:spPr>
          <a:xfrm>
            <a:off x="4752038" y="824113"/>
            <a:ext cx="2787000" cy="3558300"/>
          </a:xfrm>
          <a:prstGeom prst="rect">
            <a:avLst/>
          </a:prstGeom>
          <a:noFill/>
          <a:ln>
            <a:noFill/>
          </a:ln>
        </p:spPr>
      </p:sp>
      <p:grpSp>
        <p:nvGrpSpPr>
          <p:cNvPr id="140" name="Google Shape;140;p7"/>
          <p:cNvGrpSpPr/>
          <p:nvPr/>
        </p:nvGrpSpPr>
        <p:grpSpPr>
          <a:xfrm>
            <a:off x="260189" y="195827"/>
            <a:ext cx="7049955" cy="4729917"/>
            <a:chOff x="260189" y="195827"/>
            <a:chExt cx="7049955" cy="4729917"/>
          </a:xfrm>
        </p:grpSpPr>
        <p:grpSp>
          <p:nvGrpSpPr>
            <p:cNvPr id="141" name="Google Shape;141;p7"/>
            <p:cNvGrpSpPr/>
            <p:nvPr/>
          </p:nvGrpSpPr>
          <p:grpSpPr>
            <a:xfrm rot="-5400000">
              <a:off x="6786639" y="4402239"/>
              <a:ext cx="177741" cy="869269"/>
              <a:chOff x="8535452" y="1548052"/>
              <a:chExt cx="177741" cy="869269"/>
            </a:xfrm>
          </p:grpSpPr>
          <p:sp>
            <p:nvSpPr>
              <p:cNvPr id="142" name="Google Shape;142;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rot="10800000">
              <a:off x="260189" y="195827"/>
              <a:ext cx="177741" cy="687344"/>
              <a:chOff x="8535452" y="1335702"/>
              <a:chExt cx="177741" cy="687344"/>
            </a:xfrm>
          </p:grpSpPr>
          <p:sp>
            <p:nvSpPr>
              <p:cNvPr id="145" name="Google Shape;145;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rot="10800000">
                <a:off x="85354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 name="Google Shape;147;p7"/>
          <p:cNvGrpSpPr/>
          <p:nvPr/>
        </p:nvGrpSpPr>
        <p:grpSpPr>
          <a:xfrm>
            <a:off x="-867949" y="-315450"/>
            <a:ext cx="10098949" cy="5241212"/>
            <a:chOff x="-867949" y="-315450"/>
            <a:chExt cx="10098949" cy="5241212"/>
          </a:xfrm>
        </p:grpSpPr>
        <p:sp>
          <p:nvSpPr>
            <p:cNvPr id="148" name="Google Shape;148;p7"/>
            <p:cNvSpPr/>
            <p:nvPr/>
          </p:nvSpPr>
          <p:spPr>
            <a:xfrm>
              <a:off x="6756300" y="4613375"/>
              <a:ext cx="2474700" cy="312375"/>
            </a:xfrm>
            <a:custGeom>
              <a:avLst/>
              <a:gdLst/>
              <a:ahLst/>
              <a:cxnLst/>
              <a:rect l="l" t="t" r="r" b="b"/>
              <a:pathLst>
                <a:path w="98988" h="12495" extrusionOk="0">
                  <a:moveTo>
                    <a:pt x="0" y="0"/>
                  </a:moveTo>
                  <a:lnTo>
                    <a:pt x="37363" y="0"/>
                  </a:lnTo>
                  <a:lnTo>
                    <a:pt x="49858" y="12495"/>
                  </a:lnTo>
                  <a:lnTo>
                    <a:pt x="98988" y="12495"/>
                  </a:lnTo>
                </a:path>
              </a:pathLst>
            </a:custGeom>
            <a:noFill/>
            <a:ln w="9525" cap="flat" cmpd="sng">
              <a:solidFill>
                <a:schemeClr val="accent1"/>
              </a:solidFill>
              <a:prstDash val="solid"/>
              <a:round/>
              <a:headEnd type="none" w="med" len="med"/>
              <a:tailEnd type="none" w="med" len="med"/>
            </a:ln>
          </p:spPr>
        </p:sp>
        <p:grpSp>
          <p:nvGrpSpPr>
            <p:cNvPr id="149" name="Google Shape;149;p7"/>
            <p:cNvGrpSpPr/>
            <p:nvPr/>
          </p:nvGrpSpPr>
          <p:grpSpPr>
            <a:xfrm rot="-5400000" flipH="1">
              <a:off x="8430782" y="4500446"/>
              <a:ext cx="493321" cy="357312"/>
              <a:chOff x="1722354" y="229144"/>
              <a:chExt cx="1748744" cy="1266614"/>
            </a:xfrm>
          </p:grpSpPr>
          <p:sp>
            <p:nvSpPr>
              <p:cNvPr id="150" name="Google Shape;150;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7"/>
            <p:cNvSpPr/>
            <p:nvPr/>
          </p:nvSpPr>
          <p:spPr>
            <a:xfrm>
              <a:off x="-174975" y="-315450"/>
              <a:ext cx="1914059" cy="4400511"/>
            </a:xfrm>
            <a:custGeom>
              <a:avLst/>
              <a:gdLst/>
              <a:ahLst/>
              <a:cxnLst/>
              <a:rect l="l" t="t" r="r" b="b"/>
              <a:pathLst>
                <a:path w="55192" h="126889" extrusionOk="0">
                  <a:moveTo>
                    <a:pt x="0" y="126889"/>
                  </a:moveTo>
                  <a:lnTo>
                    <a:pt x="24140" y="102749"/>
                  </a:lnTo>
                  <a:lnTo>
                    <a:pt x="24140" y="42943"/>
                  </a:lnTo>
                  <a:lnTo>
                    <a:pt x="55192" y="25015"/>
                  </a:lnTo>
                  <a:lnTo>
                    <a:pt x="55192" y="0"/>
                  </a:lnTo>
                </a:path>
              </a:pathLst>
            </a:custGeom>
            <a:noFill/>
            <a:ln w="9525" cap="flat" cmpd="sng">
              <a:solidFill>
                <a:schemeClr val="accent1"/>
              </a:solidFill>
              <a:prstDash val="solid"/>
              <a:round/>
              <a:headEnd type="none" w="med" len="med"/>
              <a:tailEnd type="none" w="med" len="med"/>
            </a:ln>
          </p:spPr>
        </p:sp>
        <p:grpSp>
          <p:nvGrpSpPr>
            <p:cNvPr id="153" name="Google Shape;153;p7"/>
            <p:cNvGrpSpPr/>
            <p:nvPr/>
          </p:nvGrpSpPr>
          <p:grpSpPr>
            <a:xfrm rot="10800000">
              <a:off x="662657" y="2962921"/>
              <a:ext cx="493321" cy="357312"/>
              <a:chOff x="1722354" y="229144"/>
              <a:chExt cx="1748744" cy="1266614"/>
            </a:xfrm>
          </p:grpSpPr>
          <p:sp>
            <p:nvSpPr>
              <p:cNvPr id="154" name="Google Shape;154;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7"/>
            <p:cNvGrpSpPr/>
            <p:nvPr/>
          </p:nvGrpSpPr>
          <p:grpSpPr>
            <a:xfrm>
              <a:off x="-867949" y="1748040"/>
              <a:ext cx="1530153" cy="273510"/>
              <a:chOff x="-6675" y="2881558"/>
              <a:chExt cx="9140700" cy="2059567"/>
            </a:xfrm>
          </p:grpSpPr>
          <p:cxnSp>
            <p:nvCxnSpPr>
              <p:cNvPr id="157" name="Google Shape;157;p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62" name="Google Shape;162;p7"/>
          <p:cNvGrpSpPr/>
          <p:nvPr/>
        </p:nvGrpSpPr>
        <p:grpSpPr>
          <a:xfrm>
            <a:off x="609462" y="-114064"/>
            <a:ext cx="8313331" cy="4565380"/>
            <a:chOff x="609462" y="-114064"/>
            <a:chExt cx="8313331" cy="4565380"/>
          </a:xfrm>
        </p:grpSpPr>
        <p:sp>
          <p:nvSpPr>
            <p:cNvPr id="163" name="Google Shape;163;p7"/>
            <p:cNvSpPr/>
            <p:nvPr/>
          </p:nvSpPr>
          <p:spPr>
            <a:xfrm rot="10800000">
              <a:off x="8882737" y="40104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rot="10800000">
              <a:off x="609462" y="-1140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1" r:id="rId11"/>
    <p:sldLayoutId id="2147483664" r:id="rId12"/>
    <p:sldLayoutId id="2147483666" r:id="rId13"/>
    <p:sldLayoutId id="2147483667" r:id="rId14"/>
    <p:sldLayoutId id="2147483668" r:id="rId15"/>
    <p:sldLayoutId id="2147483669" r:id="rId16"/>
    <p:sldLayoutId id="2147483670"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caffe.berkeleyvision.org/" TargetMode="External"/><Relationship Id="rId7" Type="http://schemas.openxmlformats.org/officeDocument/2006/relationships/hyperlink" Target="https://onnx.ai/"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hyperlink" Target="https://pjreddie.com/darknet/" TargetMode="External"/><Relationship Id="rId5" Type="http://schemas.openxmlformats.org/officeDocument/2006/relationships/hyperlink" Target="http://torch.ch/" TargetMode="External"/><Relationship Id="rId4" Type="http://schemas.openxmlformats.org/officeDocument/2006/relationships/hyperlink" Target="https://www.tensorflow.org/"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https://docs.google.com/spreadsheets/d/1kzDdCUJhF5jRAMppPV42AWyWWGjeS6UnPmm8dyOKRBM/copy"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50"/>
          <p:cNvSpPr txBox="1">
            <a:spLocks noGrp="1"/>
          </p:cNvSpPr>
          <p:nvPr>
            <p:ph type="title"/>
          </p:nvPr>
        </p:nvSpPr>
        <p:spPr>
          <a:xfrm>
            <a:off x="745599" y="155677"/>
            <a:ext cx="7704000" cy="4042501"/>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US" sz="6000" dirty="0"/>
              <a:t>In The name</a:t>
            </a:r>
            <a:br>
              <a:rPr lang="en-US" sz="6000" dirty="0"/>
            </a:br>
            <a:r>
              <a:rPr lang="en-US" sz="6000" dirty="0"/>
              <a:t>of </a:t>
            </a:r>
            <a:r>
              <a:rPr lang="en-US" sz="6000" b="1" dirty="0">
                <a:solidFill>
                  <a:schemeClr val="tx1"/>
                </a:solidFill>
              </a:rPr>
              <a:t>God</a:t>
            </a:r>
            <a:br>
              <a:rPr lang="en-US" sz="6000" dirty="0"/>
            </a:br>
            <a:r>
              <a:rPr lang="en-US" sz="6000" dirty="0"/>
              <a:t>the Merciful</a:t>
            </a:r>
            <a:endParaRPr sz="6000" dirty="0"/>
          </a:p>
        </p:txBody>
      </p:sp>
      <p:sp>
        <p:nvSpPr>
          <p:cNvPr id="1557" name="Google Shape;1557;p50"/>
          <p:cNvSpPr/>
          <p:nvPr/>
        </p:nvSpPr>
        <p:spPr>
          <a:xfrm rot="5400000">
            <a:off x="5960295" y="4190447"/>
            <a:ext cx="2997102" cy="353913"/>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nvGrpSpPr>
          <p:cNvPr id="1558" name="Google Shape;1558;p50"/>
          <p:cNvGrpSpPr/>
          <p:nvPr/>
        </p:nvGrpSpPr>
        <p:grpSpPr>
          <a:xfrm rot="10800000">
            <a:off x="7281900" y="4129800"/>
            <a:ext cx="3859204" cy="615399"/>
            <a:chOff x="-6675" y="307100"/>
            <a:chExt cx="9140700" cy="4634025"/>
          </a:xfrm>
        </p:grpSpPr>
        <p:cxnSp>
          <p:nvCxnSpPr>
            <p:cNvPr id="1559" name="Google Shape;1559;p5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0" name="Google Shape;1560;p5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1" name="Google Shape;1561;p5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2" name="Google Shape;1562;p5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3" name="Google Shape;1563;p5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4" name="Google Shape;1564;p5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5" name="Google Shape;1565;p5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6" name="Google Shape;1566;p5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7" name="Google Shape;1567;p5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68" name="Google Shape;1568;p5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1569" name="Google Shape;1569;p50"/>
          <p:cNvGrpSpPr/>
          <p:nvPr/>
        </p:nvGrpSpPr>
        <p:grpSpPr>
          <a:xfrm>
            <a:off x="5923458" y="1569341"/>
            <a:ext cx="3360485" cy="1171564"/>
            <a:chOff x="5923458" y="2066691"/>
            <a:chExt cx="3360485" cy="1171564"/>
          </a:xfrm>
        </p:grpSpPr>
        <p:grpSp>
          <p:nvGrpSpPr>
            <p:cNvPr id="1570" name="Google Shape;1570;p50"/>
            <p:cNvGrpSpPr/>
            <p:nvPr/>
          </p:nvGrpSpPr>
          <p:grpSpPr>
            <a:xfrm rot="-5400000">
              <a:off x="7132284" y="1086595"/>
              <a:ext cx="942834" cy="3360485"/>
              <a:chOff x="6777434" y="2296620"/>
              <a:chExt cx="942834" cy="3360485"/>
            </a:xfrm>
          </p:grpSpPr>
          <p:grpSp>
            <p:nvGrpSpPr>
              <p:cNvPr id="1571" name="Google Shape;1571;p50"/>
              <p:cNvGrpSpPr/>
              <p:nvPr/>
            </p:nvGrpSpPr>
            <p:grpSpPr>
              <a:xfrm rot="10800000">
                <a:off x="6777434" y="2296620"/>
                <a:ext cx="681217" cy="3360485"/>
                <a:chOff x="1337800" y="-2525590"/>
                <a:chExt cx="1498167" cy="7390555"/>
              </a:xfrm>
            </p:grpSpPr>
            <p:cxnSp>
              <p:nvCxnSpPr>
                <p:cNvPr id="1572" name="Google Shape;1572;p50"/>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573" name="Google Shape;1573;p50"/>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574" name="Google Shape;1574;p5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1575" name="Google Shape;1575;p50"/>
              <p:cNvSpPr/>
              <p:nvPr/>
            </p:nvSpPr>
            <p:spPr>
              <a:xfrm>
                <a:off x="7680212" y="3999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576" name="Google Shape;1576;p50"/>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577" name="Google Shape;1577;p50"/>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grpSp>
          <p:nvGrpSpPr>
            <p:cNvPr id="1578" name="Google Shape;1578;p50"/>
            <p:cNvGrpSpPr/>
            <p:nvPr/>
          </p:nvGrpSpPr>
          <p:grpSpPr>
            <a:xfrm rot="5400000">
              <a:off x="7005414" y="2134696"/>
              <a:ext cx="493321" cy="357312"/>
              <a:chOff x="1722354" y="229144"/>
              <a:chExt cx="1748744" cy="1266614"/>
            </a:xfrm>
          </p:grpSpPr>
          <p:sp>
            <p:nvSpPr>
              <p:cNvPr id="1579" name="Google Shape;1579;p5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580" name="Google Shape;1580;p5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grpSp>
      <p:sp>
        <p:nvSpPr>
          <p:cNvPr id="4" name="Google Shape;1555;p50">
            <a:extLst>
              <a:ext uri="{FF2B5EF4-FFF2-40B4-BE49-F238E27FC236}">
                <a16:creationId xmlns:a16="http://schemas.microsoft.com/office/drawing/2014/main" id="{E1A68B69-97DD-03D0-4B00-BEAC0D5EF2E4}"/>
              </a:ext>
            </a:extLst>
          </p:cNvPr>
          <p:cNvSpPr txBox="1">
            <a:spLocks/>
          </p:cNvSpPr>
          <p:nvPr/>
        </p:nvSpPr>
        <p:spPr>
          <a:xfrm>
            <a:off x="1675112" y="1057781"/>
            <a:ext cx="1775404" cy="10369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Raleway Black"/>
              <a:buNone/>
              <a:defRPr sz="2600" b="0" i="0" u="none" strike="noStrike" cap="none">
                <a:solidFill>
                  <a:schemeClr val="dk1"/>
                </a:solidFill>
                <a:latin typeface="Raleway Black"/>
                <a:ea typeface="Raleway Black"/>
                <a:cs typeface="Raleway Black"/>
                <a:sym typeface="Raleway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6000" b="1" dirty="0">
                <a:solidFill>
                  <a:srgbClr val="00B050"/>
                </a:solidFill>
              </a:rPr>
              <a:t>God</a:t>
            </a:r>
            <a:endParaRPr lang="en-US" sz="6000" dirty="0">
              <a:solidFill>
                <a:srgbClr val="00B050"/>
              </a:solidFill>
            </a:endParaRPr>
          </a:p>
        </p:txBody>
      </p:sp>
    </p:spTree>
    <p:extLst>
      <p:ext uri="{BB962C8B-B14F-4D97-AF65-F5344CB8AC3E}">
        <p14:creationId xmlns:p14="http://schemas.microsoft.com/office/powerpoint/2010/main" val="54005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Understanding the layers of a neural network</a:t>
            </a:r>
            <a:endParaRPr sz="2600" b="0" dirty="0">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25AD0158-B925-1F63-3842-AE7E1F1D7E66}"/>
              </a:ext>
            </a:extLst>
          </p:cNvPr>
          <p:cNvSpPr txBox="1"/>
          <p:nvPr/>
        </p:nvSpPr>
        <p:spPr>
          <a:xfrm>
            <a:off x="720000" y="1131850"/>
            <a:ext cx="6995250" cy="369332"/>
          </a:xfrm>
          <a:prstGeom prst="rect">
            <a:avLst/>
          </a:prstGeom>
          <a:noFill/>
        </p:spPr>
        <p:txBody>
          <a:bodyPr wrap="square">
            <a:spAutoFit/>
          </a:bodyPr>
          <a:lstStyle/>
          <a:p>
            <a:r>
              <a:rPr lang="en-US" sz="1800" b="1" dirty="0">
                <a:solidFill>
                  <a:schemeClr val="tx1"/>
                </a:solidFill>
                <a:latin typeface="Hanken Grotesk" panose="020B0604020202020204" charset="0"/>
              </a:rPr>
              <a:t>Here is a visual representation of a </a:t>
            </a:r>
            <a:r>
              <a:rPr lang="en-US" sz="1800" b="1" dirty="0">
                <a:solidFill>
                  <a:srgbClr val="00CADA"/>
                </a:solidFill>
                <a:latin typeface="Hanken Grotesk" panose="020B0604020202020204" charset="0"/>
              </a:rPr>
              <a:t>neural network </a:t>
            </a:r>
            <a:r>
              <a:rPr lang="en-US" sz="1800" b="1" dirty="0">
                <a:solidFill>
                  <a:schemeClr val="tx1"/>
                </a:solidFill>
                <a:latin typeface="Hanken Grotesk" panose="020B0604020202020204" charset="0"/>
              </a:rPr>
              <a:t>:</a:t>
            </a:r>
          </a:p>
        </p:txBody>
      </p:sp>
      <p:pic>
        <p:nvPicPr>
          <p:cNvPr id="5" name="Picture 4">
            <a:extLst>
              <a:ext uri="{FF2B5EF4-FFF2-40B4-BE49-F238E27FC236}">
                <a16:creationId xmlns:a16="http://schemas.microsoft.com/office/drawing/2014/main" id="{ECEAEEC6-0C56-CDAF-4858-F38DF471ADE5}"/>
              </a:ext>
            </a:extLst>
          </p:cNvPr>
          <p:cNvPicPr>
            <a:picLocks noChangeAspect="1"/>
          </p:cNvPicPr>
          <p:nvPr/>
        </p:nvPicPr>
        <p:blipFill>
          <a:blip r:embed="rId3"/>
          <a:stretch>
            <a:fillRect/>
          </a:stretch>
        </p:blipFill>
        <p:spPr>
          <a:xfrm>
            <a:off x="6457847" y="1501182"/>
            <a:ext cx="2324305" cy="3327982"/>
          </a:xfrm>
          <a:prstGeom prst="rect">
            <a:avLst/>
          </a:prstGeom>
        </p:spPr>
      </p:pic>
      <p:sp>
        <p:nvSpPr>
          <p:cNvPr id="7" name="TextBox 6">
            <a:extLst>
              <a:ext uri="{FF2B5EF4-FFF2-40B4-BE49-F238E27FC236}">
                <a16:creationId xmlns:a16="http://schemas.microsoft.com/office/drawing/2014/main" id="{01419D3E-14E1-9217-4555-B32567DFAB9E}"/>
              </a:ext>
            </a:extLst>
          </p:cNvPr>
          <p:cNvSpPr txBox="1"/>
          <p:nvPr/>
        </p:nvSpPr>
        <p:spPr>
          <a:xfrm>
            <a:off x="720000" y="1615307"/>
            <a:ext cx="5167312" cy="1200329"/>
          </a:xfrm>
          <a:prstGeom prst="rect">
            <a:avLst/>
          </a:prstGeom>
          <a:noFill/>
        </p:spPr>
        <p:txBody>
          <a:bodyPr wrap="square">
            <a:spAutoFit/>
          </a:bodyPr>
          <a:lstStyle/>
          <a:p>
            <a:pPr algn="just"/>
            <a:r>
              <a:rPr lang="en-US" sz="1200" dirty="0">
                <a:solidFill>
                  <a:schemeClr val="tx1"/>
                </a:solidFill>
                <a:latin typeface="Hanken Grotesk" panose="020B0604020202020204" charset="0"/>
              </a:rPr>
              <a:t>As the preceding diagram shows, there are </a:t>
            </a:r>
            <a:r>
              <a:rPr lang="en-US" sz="1200" dirty="0">
                <a:solidFill>
                  <a:srgbClr val="FFFF00"/>
                </a:solidFill>
                <a:latin typeface="Hanken Grotesk" panose="020B0604020202020204" charset="0"/>
              </a:rPr>
              <a:t>at least</a:t>
            </a:r>
            <a:r>
              <a:rPr lang="en-US" sz="1200" dirty="0">
                <a:solidFill>
                  <a:schemeClr val="tx1"/>
                </a:solidFill>
                <a:latin typeface="Hanken Grotesk" panose="020B0604020202020204" charset="0"/>
              </a:rPr>
              <a:t> three distinct layers in a </a:t>
            </a:r>
            <a:r>
              <a:rPr lang="en-US" sz="1200" dirty="0">
                <a:solidFill>
                  <a:srgbClr val="00CADA"/>
                </a:solidFill>
                <a:latin typeface="Hanken Grotesk" panose="020B0604020202020204" charset="0"/>
              </a:rPr>
              <a:t>neural network</a:t>
            </a:r>
            <a:r>
              <a:rPr lang="en-US" sz="1200" dirty="0">
                <a:solidFill>
                  <a:schemeClr val="tx1"/>
                </a:solidFill>
                <a:latin typeface="Hanken Grotesk" panose="020B0604020202020204" charset="0"/>
              </a:rPr>
              <a:t>: the </a:t>
            </a:r>
            <a:r>
              <a:rPr lang="en-US" sz="1200" dirty="0">
                <a:solidFill>
                  <a:srgbClr val="FF0000"/>
                </a:solidFill>
                <a:latin typeface="Hanken Grotesk" panose="020B0604020202020204" charset="0"/>
              </a:rPr>
              <a:t>input layer</a:t>
            </a:r>
            <a:r>
              <a:rPr lang="en-US" sz="1200" dirty="0">
                <a:solidFill>
                  <a:schemeClr val="tx1"/>
                </a:solidFill>
                <a:latin typeface="Hanken Grotesk" panose="020B0604020202020204" charset="0"/>
              </a:rPr>
              <a:t>, the </a:t>
            </a:r>
            <a:r>
              <a:rPr lang="en-US" sz="1200" dirty="0">
                <a:solidFill>
                  <a:srgbClr val="00B050"/>
                </a:solidFill>
                <a:latin typeface="Hanken Grotesk" panose="020B0604020202020204" charset="0"/>
              </a:rPr>
              <a:t>hidden layer</a:t>
            </a:r>
            <a:r>
              <a:rPr lang="en-US" sz="1200" dirty="0">
                <a:solidFill>
                  <a:schemeClr val="tx1"/>
                </a:solidFill>
                <a:latin typeface="Hanken Grotesk" panose="020B0604020202020204" charset="0"/>
              </a:rPr>
              <a:t>, and the </a:t>
            </a:r>
            <a:r>
              <a:rPr lang="en-US" sz="1200" dirty="0">
                <a:solidFill>
                  <a:srgbClr val="00B0F0"/>
                </a:solidFill>
                <a:latin typeface="Hanken Grotesk" panose="020B0604020202020204" charset="0"/>
              </a:rPr>
              <a:t>output layer</a:t>
            </a:r>
            <a:r>
              <a:rPr lang="en-US" sz="1200" dirty="0">
                <a:solidFill>
                  <a:schemeClr val="tx1"/>
                </a:solidFill>
                <a:latin typeface="Hanken Grotesk" panose="020B0604020202020204" charset="0"/>
              </a:rPr>
              <a:t>. There can be more than one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however, one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is enough to resolve many </a:t>
            </a:r>
            <a:r>
              <a:rPr lang="en-US" sz="1200" dirty="0">
                <a:solidFill>
                  <a:srgbClr val="00CADA"/>
                </a:solidFill>
                <a:latin typeface="Hanken Grotesk" panose="020B0604020202020204" charset="0"/>
              </a:rPr>
              <a:t>real-life</a:t>
            </a:r>
            <a:r>
              <a:rPr lang="en-US" sz="1200" dirty="0">
                <a:solidFill>
                  <a:schemeClr val="tx1"/>
                </a:solidFill>
                <a:latin typeface="Hanken Grotesk" panose="020B0604020202020204" charset="0"/>
              </a:rPr>
              <a:t> problems. A </a:t>
            </a:r>
            <a:r>
              <a:rPr lang="en-US" sz="1200" dirty="0">
                <a:solidFill>
                  <a:srgbClr val="00CADA"/>
                </a:solidFill>
                <a:latin typeface="Hanken Grotesk" panose="020B0604020202020204" charset="0"/>
              </a:rPr>
              <a:t>neural network </a:t>
            </a:r>
            <a:r>
              <a:rPr lang="en-US" sz="1200" dirty="0">
                <a:solidFill>
                  <a:schemeClr val="tx1"/>
                </a:solidFill>
                <a:latin typeface="Hanken Grotesk" panose="020B0604020202020204" charset="0"/>
              </a:rPr>
              <a:t>with multiple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layers is sometimes called a </a:t>
            </a:r>
            <a:r>
              <a:rPr lang="en-US" sz="1200" dirty="0">
                <a:solidFill>
                  <a:srgbClr val="7030A0"/>
                </a:solidFill>
                <a:latin typeface="Hanken Grotesk" panose="020B0604020202020204" charset="0"/>
              </a:rPr>
              <a:t>deep neural network </a:t>
            </a:r>
            <a:r>
              <a:rPr lang="en-US" sz="1200" dirty="0">
                <a:solidFill>
                  <a:schemeClr val="tx1"/>
                </a:solidFill>
                <a:latin typeface="Hanken Grotesk" panose="020B0604020202020204" charset="0"/>
              </a:rPr>
              <a:t>(</a:t>
            </a:r>
            <a:r>
              <a:rPr lang="en-US" sz="1200" dirty="0">
                <a:solidFill>
                  <a:srgbClr val="7030A0"/>
                </a:solidFill>
                <a:latin typeface="Hanken Grotesk" panose="020B0604020202020204" charset="0"/>
              </a:rPr>
              <a:t>DNN</a:t>
            </a:r>
            <a:r>
              <a:rPr lang="en-US" sz="1200" dirty="0">
                <a:solidFill>
                  <a:schemeClr val="tx1"/>
                </a:solidFill>
                <a:latin typeface="Hanken Grotesk" panose="020B0604020202020204" charset="0"/>
              </a:rPr>
              <a:t>).</a:t>
            </a:r>
          </a:p>
        </p:txBody>
      </p:sp>
      <p:sp>
        <p:nvSpPr>
          <p:cNvPr id="8" name="Oval 7">
            <a:extLst>
              <a:ext uri="{FF2B5EF4-FFF2-40B4-BE49-F238E27FC236}">
                <a16:creationId xmlns:a16="http://schemas.microsoft.com/office/drawing/2014/main" id="{934E018E-E326-01FF-57EE-A8973B16E723}"/>
              </a:ext>
            </a:extLst>
          </p:cNvPr>
          <p:cNvSpPr/>
          <p:nvPr/>
        </p:nvSpPr>
        <p:spPr>
          <a:xfrm>
            <a:off x="6527800" y="1562100"/>
            <a:ext cx="482600" cy="4889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4CB39D-CC9A-06D4-D6E1-EAE8C534B4B0}"/>
              </a:ext>
            </a:extLst>
          </p:cNvPr>
          <p:cNvSpPr/>
          <p:nvPr/>
        </p:nvSpPr>
        <p:spPr>
          <a:xfrm>
            <a:off x="6527800" y="2170371"/>
            <a:ext cx="482600" cy="4889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6CD8151-3550-7A8A-C57C-EEA505117FAD}"/>
              </a:ext>
            </a:extLst>
          </p:cNvPr>
          <p:cNvSpPr/>
          <p:nvPr/>
        </p:nvSpPr>
        <p:spPr>
          <a:xfrm>
            <a:off x="6527800" y="2760881"/>
            <a:ext cx="482600" cy="4889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CC97917-76D3-76FC-DB00-AAD2A74016C6}"/>
              </a:ext>
            </a:extLst>
          </p:cNvPr>
          <p:cNvSpPr/>
          <p:nvPr/>
        </p:nvSpPr>
        <p:spPr>
          <a:xfrm>
            <a:off x="6527800" y="3368378"/>
            <a:ext cx="482600" cy="4889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73F8F8F-96D5-6ABA-87CD-467DDBD52BFF}"/>
              </a:ext>
            </a:extLst>
          </p:cNvPr>
          <p:cNvSpPr/>
          <p:nvPr/>
        </p:nvSpPr>
        <p:spPr>
          <a:xfrm>
            <a:off x="7378699" y="1800225"/>
            <a:ext cx="482600" cy="48895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4" name="Oval 13">
            <a:extLst>
              <a:ext uri="{FF2B5EF4-FFF2-40B4-BE49-F238E27FC236}">
                <a16:creationId xmlns:a16="http://schemas.microsoft.com/office/drawing/2014/main" id="{42082285-CDCE-8278-B3B5-27E217855C2B}"/>
              </a:ext>
            </a:extLst>
          </p:cNvPr>
          <p:cNvSpPr/>
          <p:nvPr/>
        </p:nvSpPr>
        <p:spPr>
          <a:xfrm>
            <a:off x="7378699" y="2413670"/>
            <a:ext cx="482600" cy="48895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5" name="Oval 14">
            <a:extLst>
              <a:ext uri="{FF2B5EF4-FFF2-40B4-BE49-F238E27FC236}">
                <a16:creationId xmlns:a16="http://schemas.microsoft.com/office/drawing/2014/main" id="{1F71F83B-5CA2-E4E0-1A37-DA0C27C888C5}"/>
              </a:ext>
            </a:extLst>
          </p:cNvPr>
          <p:cNvSpPr/>
          <p:nvPr/>
        </p:nvSpPr>
        <p:spPr>
          <a:xfrm>
            <a:off x="8216898" y="2044700"/>
            <a:ext cx="482600" cy="488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42F3498-71ED-A4B9-662A-0865ED5AF448}"/>
              </a:ext>
            </a:extLst>
          </p:cNvPr>
          <p:cNvSpPr/>
          <p:nvPr/>
        </p:nvSpPr>
        <p:spPr>
          <a:xfrm>
            <a:off x="8223248" y="2760782"/>
            <a:ext cx="482600" cy="488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52A2DF6-698D-DC1B-074A-2919544BD8CE}"/>
              </a:ext>
            </a:extLst>
          </p:cNvPr>
          <p:cNvSpPr/>
          <p:nvPr/>
        </p:nvSpPr>
        <p:spPr>
          <a:xfrm>
            <a:off x="7378699" y="3006048"/>
            <a:ext cx="482600" cy="48895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9" name="TextBox 18">
            <a:extLst>
              <a:ext uri="{FF2B5EF4-FFF2-40B4-BE49-F238E27FC236}">
                <a16:creationId xmlns:a16="http://schemas.microsoft.com/office/drawing/2014/main" id="{DC17F89F-49E7-C159-2DB6-ED198CDD6975}"/>
              </a:ext>
            </a:extLst>
          </p:cNvPr>
          <p:cNvSpPr txBox="1"/>
          <p:nvPr/>
        </p:nvSpPr>
        <p:spPr>
          <a:xfrm>
            <a:off x="720000" y="2966522"/>
            <a:ext cx="5170170" cy="646331"/>
          </a:xfrm>
          <a:prstGeom prst="rect">
            <a:avLst/>
          </a:prstGeom>
          <a:noFill/>
        </p:spPr>
        <p:txBody>
          <a:bodyPr wrap="square">
            <a:spAutoFit/>
          </a:bodyPr>
          <a:lstStyle/>
          <a:p>
            <a:pPr algn="just"/>
            <a:r>
              <a:rPr lang="en-US" sz="1200" dirty="0">
                <a:solidFill>
                  <a:schemeClr val="tx1"/>
                </a:solidFill>
                <a:latin typeface="Hanken Grotesk" panose="020B0604020202020204" charset="0"/>
              </a:rPr>
              <a:t>How do we determine the network's topology, and how many neurons do we need to create for each layer? Let's make this determination layer by layer.</a:t>
            </a:r>
          </a:p>
        </p:txBody>
      </p:sp>
    </p:spTree>
    <p:extLst>
      <p:ext uri="{BB962C8B-B14F-4D97-AF65-F5344CB8AC3E}">
        <p14:creationId xmlns:p14="http://schemas.microsoft.com/office/powerpoint/2010/main" val="101604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P spid="15"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Choosing the size of the </a:t>
            </a:r>
            <a:r>
              <a:rPr lang="en-US" dirty="0">
                <a:solidFill>
                  <a:srgbClr val="FF0000"/>
                </a:solidFill>
              </a:rPr>
              <a:t>input layer</a:t>
            </a:r>
            <a:endParaRPr sz="2600" b="0" dirty="0">
              <a:solidFill>
                <a:srgbClr val="FF0000"/>
              </a:solidFill>
              <a:latin typeface="Raleway Black"/>
              <a:ea typeface="Raleway Black"/>
              <a:cs typeface="Raleway Black"/>
              <a:sym typeface="Raleway Black"/>
            </a:endParaRPr>
          </a:p>
        </p:txBody>
      </p:sp>
      <p:sp>
        <p:nvSpPr>
          <p:cNvPr id="9" name="TextBox 8">
            <a:extLst>
              <a:ext uri="{FF2B5EF4-FFF2-40B4-BE49-F238E27FC236}">
                <a16:creationId xmlns:a16="http://schemas.microsoft.com/office/drawing/2014/main" id="{5DC776A9-C98E-469A-1A8C-16D4EE447107}"/>
              </a:ext>
            </a:extLst>
          </p:cNvPr>
          <p:cNvSpPr txBox="1"/>
          <p:nvPr/>
        </p:nvSpPr>
        <p:spPr>
          <a:xfrm>
            <a:off x="720000" y="1017725"/>
            <a:ext cx="6519862" cy="1200329"/>
          </a:xfrm>
          <a:prstGeom prst="rect">
            <a:avLst/>
          </a:prstGeom>
          <a:noFill/>
        </p:spPr>
        <p:txBody>
          <a:bodyPr wrap="square">
            <a:spAutoFit/>
          </a:bodyPr>
          <a:lstStyle/>
          <a:p>
            <a:pPr algn="just"/>
            <a:r>
              <a:rPr lang="en-US" sz="1200" dirty="0">
                <a:solidFill>
                  <a:schemeClr val="tx1"/>
                </a:solidFill>
                <a:latin typeface="Hanken Grotesk" panose="020B0604020202020204" charset="0"/>
              </a:rPr>
              <a:t>The number of nodes in the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layer is, by definition, the number of </a:t>
            </a:r>
            <a:r>
              <a:rPr lang="en-US" sz="1200" dirty="0">
                <a:solidFill>
                  <a:srgbClr val="FF0000"/>
                </a:solidFill>
                <a:latin typeface="Hanken Grotesk" panose="020B0604020202020204" charset="0"/>
              </a:rPr>
              <a:t>inputs</a:t>
            </a:r>
            <a:r>
              <a:rPr lang="en-US" sz="1200" dirty="0">
                <a:solidFill>
                  <a:schemeClr val="tx1"/>
                </a:solidFill>
                <a:latin typeface="Hanken Grotesk" panose="020B0604020202020204" charset="0"/>
              </a:rPr>
              <a:t> into the network. For example, let's say you want to create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to help you determine an animal's species based on measurements of its physical attributes. In principle, we can choose any measurable attributes. If we choose to classify animals based on </a:t>
            </a:r>
            <a:r>
              <a:rPr lang="en-US" sz="1200" dirty="0">
                <a:solidFill>
                  <a:srgbClr val="00CADA"/>
                </a:solidFill>
                <a:latin typeface="Hanken Grotesk" panose="020B0604020202020204" charset="0"/>
              </a:rPr>
              <a:t>weight</a:t>
            </a:r>
            <a:r>
              <a:rPr lang="en-US" sz="1200" dirty="0">
                <a:solidFill>
                  <a:schemeClr val="tx1"/>
                </a:solidFill>
                <a:latin typeface="Hanken Grotesk" panose="020B0604020202020204" charset="0"/>
              </a:rPr>
              <a:t>, </a:t>
            </a:r>
            <a:r>
              <a:rPr lang="en-US" sz="1200" dirty="0">
                <a:solidFill>
                  <a:srgbClr val="00CADA"/>
                </a:solidFill>
                <a:latin typeface="Hanken Grotesk" panose="020B0604020202020204" charset="0"/>
              </a:rPr>
              <a:t>length</a:t>
            </a:r>
            <a:r>
              <a:rPr lang="en-US" sz="1200" dirty="0">
                <a:solidFill>
                  <a:schemeClr val="tx1"/>
                </a:solidFill>
                <a:latin typeface="Hanken Grotesk" panose="020B0604020202020204" charset="0"/>
              </a:rPr>
              <a:t>, and </a:t>
            </a:r>
            <a:r>
              <a:rPr lang="en-US" sz="1200" dirty="0">
                <a:solidFill>
                  <a:srgbClr val="00CADA"/>
                </a:solidFill>
                <a:latin typeface="Hanken Grotesk" panose="020B0604020202020204" charset="0"/>
              </a:rPr>
              <a:t>number of teeth</a:t>
            </a:r>
            <a:r>
              <a:rPr lang="en-US" sz="1200" dirty="0">
                <a:solidFill>
                  <a:schemeClr val="tx1"/>
                </a:solidFill>
                <a:latin typeface="Hanken Grotesk" panose="020B0604020202020204" charset="0"/>
              </a:rPr>
              <a:t>, that is a set of three attributes, and thus our network needs to contain three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nodes.</a:t>
            </a:r>
            <a:endParaRPr lang="en-US" sz="1050" dirty="0">
              <a:solidFill>
                <a:schemeClr val="tx1"/>
              </a:solidFill>
              <a:latin typeface="Hanken Grotesk" panose="020B0604020202020204" charset="0"/>
            </a:endParaRPr>
          </a:p>
        </p:txBody>
      </p:sp>
      <p:sp>
        <p:nvSpPr>
          <p:cNvPr id="2" name="TextBox 1">
            <a:extLst>
              <a:ext uri="{FF2B5EF4-FFF2-40B4-BE49-F238E27FC236}">
                <a16:creationId xmlns:a16="http://schemas.microsoft.com/office/drawing/2014/main" id="{5BC2F002-7C61-0B12-36E6-4BBD029BF4D8}"/>
              </a:ext>
            </a:extLst>
          </p:cNvPr>
          <p:cNvSpPr txBox="1"/>
          <p:nvPr/>
        </p:nvSpPr>
        <p:spPr>
          <a:xfrm>
            <a:off x="720000" y="2218054"/>
            <a:ext cx="6519862" cy="646331"/>
          </a:xfrm>
          <a:prstGeom prst="rect">
            <a:avLst/>
          </a:prstGeom>
          <a:noFill/>
        </p:spPr>
        <p:txBody>
          <a:bodyPr wrap="square">
            <a:spAutoFit/>
          </a:bodyPr>
          <a:lstStyle/>
          <a:p>
            <a:pPr algn="just"/>
            <a:r>
              <a:rPr lang="en-US" sz="1200" dirty="0">
                <a:solidFill>
                  <a:schemeClr val="tx1"/>
                </a:solidFill>
                <a:latin typeface="Hanken Grotesk" panose="020B0604020202020204" charset="0"/>
              </a:rPr>
              <a:t>Are these three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nodes an adequate basis for species classification? Well, in a </a:t>
            </a:r>
            <a:r>
              <a:rPr lang="en-US" sz="1200" dirty="0">
                <a:solidFill>
                  <a:srgbClr val="00CADA"/>
                </a:solidFill>
                <a:latin typeface="Hanken Grotesk" panose="020B0604020202020204" charset="0"/>
              </a:rPr>
              <a:t>real-life</a:t>
            </a:r>
            <a:r>
              <a:rPr lang="en-US" sz="1200" dirty="0">
                <a:solidFill>
                  <a:schemeClr val="tx1"/>
                </a:solidFill>
                <a:latin typeface="Hanken Grotesk" panose="020B0604020202020204" charset="0"/>
              </a:rPr>
              <a:t> problem, </a:t>
            </a:r>
            <a:r>
              <a:rPr lang="en-US" sz="1200" dirty="0">
                <a:solidFill>
                  <a:srgbClr val="FF0000"/>
                </a:solidFill>
                <a:latin typeface="Hanken Grotesk" panose="020B0604020202020204" charset="0"/>
              </a:rPr>
              <a:t>surely not</a:t>
            </a:r>
            <a:r>
              <a:rPr lang="en-US" sz="1200" dirty="0">
                <a:solidFill>
                  <a:schemeClr val="tx1"/>
                </a:solidFill>
                <a:latin typeface="Hanken Grotesk" panose="020B0604020202020204" charset="0"/>
              </a:rPr>
              <a:t> – but in a toy problem, it depends on the </a:t>
            </a:r>
            <a:r>
              <a:rPr lang="en-US" sz="1200" dirty="0">
                <a:solidFill>
                  <a:srgbClr val="0070C0"/>
                </a:solidFill>
                <a:latin typeface="Hanken Grotesk" panose="020B0604020202020204" charset="0"/>
              </a:rPr>
              <a:t>output</a:t>
            </a:r>
            <a:r>
              <a:rPr lang="en-US" sz="1200" dirty="0">
                <a:solidFill>
                  <a:schemeClr val="tx1"/>
                </a:solidFill>
                <a:latin typeface="Hanken Grotesk" panose="020B0604020202020204" charset="0"/>
              </a:rPr>
              <a:t> we are trying to achieve, and this is our next consideration. </a:t>
            </a:r>
            <a:endParaRPr lang="en-US" sz="1050" dirty="0">
              <a:solidFill>
                <a:schemeClr val="tx1"/>
              </a:solidFill>
              <a:latin typeface="Hanken Grotesk" panose="020B0604020202020204" charset="0"/>
            </a:endParaRPr>
          </a:p>
        </p:txBody>
      </p:sp>
    </p:spTree>
    <p:extLst>
      <p:ext uri="{BB962C8B-B14F-4D97-AF65-F5344CB8AC3E}">
        <p14:creationId xmlns:p14="http://schemas.microsoft.com/office/powerpoint/2010/main" val="53033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Choosing the size of the </a:t>
            </a:r>
            <a:r>
              <a:rPr lang="en-US" dirty="0">
                <a:solidFill>
                  <a:srgbClr val="00B0F0"/>
                </a:solidFill>
              </a:rPr>
              <a:t>output layer</a:t>
            </a:r>
            <a:endParaRPr sz="2600" b="0" dirty="0">
              <a:solidFill>
                <a:srgbClr val="00B0F0"/>
              </a:solidFill>
              <a:latin typeface="Raleway Black"/>
              <a:ea typeface="Raleway Black"/>
              <a:cs typeface="Raleway Black"/>
              <a:sym typeface="Raleway Black"/>
            </a:endParaRPr>
          </a:p>
        </p:txBody>
      </p:sp>
      <p:sp>
        <p:nvSpPr>
          <p:cNvPr id="9" name="TextBox 8">
            <a:extLst>
              <a:ext uri="{FF2B5EF4-FFF2-40B4-BE49-F238E27FC236}">
                <a16:creationId xmlns:a16="http://schemas.microsoft.com/office/drawing/2014/main" id="{5DC776A9-C98E-469A-1A8C-16D4EE447107}"/>
              </a:ext>
            </a:extLst>
          </p:cNvPr>
          <p:cNvSpPr txBox="1"/>
          <p:nvPr/>
        </p:nvSpPr>
        <p:spPr>
          <a:xfrm>
            <a:off x="720000" y="1017725"/>
            <a:ext cx="6519862" cy="1200329"/>
          </a:xfrm>
          <a:prstGeom prst="rect">
            <a:avLst/>
          </a:prstGeom>
          <a:noFill/>
        </p:spPr>
        <p:txBody>
          <a:bodyPr wrap="square">
            <a:spAutoFit/>
          </a:bodyPr>
          <a:lstStyle/>
          <a:p>
            <a:pPr algn="just"/>
            <a:r>
              <a:rPr lang="en-US" sz="1200" dirty="0">
                <a:solidFill>
                  <a:schemeClr val="tx1"/>
                </a:solidFill>
                <a:latin typeface="Hanken Grotesk" panose="020B0604020202020204" charset="0"/>
              </a:rPr>
              <a:t>For a classifier, the number of nodes in the </a:t>
            </a:r>
            <a:r>
              <a:rPr lang="en-US" sz="1200" dirty="0">
                <a:solidFill>
                  <a:srgbClr val="0070C0"/>
                </a:solidFill>
                <a:latin typeface="Hanken Grotesk" panose="020B0604020202020204" charset="0"/>
              </a:rPr>
              <a:t>output</a:t>
            </a:r>
            <a:r>
              <a:rPr lang="en-US" sz="1200" dirty="0">
                <a:solidFill>
                  <a:schemeClr val="tx1"/>
                </a:solidFill>
                <a:latin typeface="Hanken Grotesk" panose="020B0604020202020204" charset="0"/>
              </a:rPr>
              <a:t> layer is, by definition, the number of classes the network can distinguish. Continuing with the preceding example of an animal classification network, we can use an </a:t>
            </a:r>
            <a:r>
              <a:rPr lang="en-US" sz="1200" dirty="0">
                <a:solidFill>
                  <a:srgbClr val="0070C0"/>
                </a:solidFill>
                <a:latin typeface="Hanken Grotesk" panose="020B0604020202020204" charset="0"/>
              </a:rPr>
              <a:t>output</a:t>
            </a:r>
            <a:r>
              <a:rPr lang="en-US" sz="1200" dirty="0">
                <a:solidFill>
                  <a:schemeClr val="tx1"/>
                </a:solidFill>
                <a:latin typeface="Hanken Grotesk" panose="020B0604020202020204" charset="0"/>
              </a:rPr>
              <a:t> layer of four nodes if we know we are going to deal with the following animals: </a:t>
            </a:r>
            <a:r>
              <a:rPr lang="en-US" sz="1200" dirty="0">
                <a:solidFill>
                  <a:srgbClr val="00CADA"/>
                </a:solidFill>
                <a:latin typeface="Hanken Grotesk" panose="020B0604020202020204" charset="0"/>
              </a:rPr>
              <a:t>dog</a:t>
            </a:r>
            <a:r>
              <a:rPr lang="en-US" sz="1200" dirty="0">
                <a:solidFill>
                  <a:schemeClr val="tx1"/>
                </a:solidFill>
                <a:latin typeface="Hanken Grotesk" panose="020B0604020202020204" charset="0"/>
              </a:rPr>
              <a:t>, </a:t>
            </a:r>
            <a:r>
              <a:rPr lang="en-US" sz="1200" dirty="0">
                <a:solidFill>
                  <a:srgbClr val="00CADA"/>
                </a:solidFill>
                <a:latin typeface="Hanken Grotesk" panose="020B0604020202020204" charset="0"/>
              </a:rPr>
              <a:t>condor</a:t>
            </a:r>
            <a:r>
              <a:rPr lang="en-US" sz="1200" dirty="0">
                <a:solidFill>
                  <a:schemeClr val="tx1"/>
                </a:solidFill>
                <a:latin typeface="Hanken Grotesk" panose="020B0604020202020204" charset="0"/>
              </a:rPr>
              <a:t>, </a:t>
            </a:r>
            <a:r>
              <a:rPr lang="en-US" sz="1200" dirty="0">
                <a:solidFill>
                  <a:srgbClr val="00CADA"/>
                </a:solidFill>
                <a:latin typeface="Hanken Grotesk" panose="020B0604020202020204" charset="0"/>
              </a:rPr>
              <a:t>dolphin</a:t>
            </a:r>
            <a:r>
              <a:rPr lang="en-US" sz="1200" dirty="0">
                <a:solidFill>
                  <a:schemeClr val="tx1"/>
                </a:solidFill>
                <a:latin typeface="Hanken Grotesk" panose="020B0604020202020204" charset="0"/>
              </a:rPr>
              <a:t>, and </a:t>
            </a:r>
            <a:r>
              <a:rPr lang="en-US" sz="1200" dirty="0">
                <a:solidFill>
                  <a:srgbClr val="00CADA"/>
                </a:solidFill>
                <a:latin typeface="Hanken Grotesk" panose="020B0604020202020204" charset="0"/>
              </a:rPr>
              <a:t>dragon</a:t>
            </a:r>
            <a:r>
              <a:rPr lang="en-US" sz="1200" dirty="0">
                <a:solidFill>
                  <a:schemeClr val="tx1"/>
                </a:solidFill>
                <a:latin typeface="Hanken Grotesk" panose="020B0604020202020204" charset="0"/>
              </a:rPr>
              <a:t>(!). If we try to classify data for an animal that is not in one of these categories, the network will predict the class that is most likely to resemble this unrepresented animal.</a:t>
            </a:r>
            <a:endParaRPr lang="en-US" sz="900" dirty="0">
              <a:solidFill>
                <a:schemeClr val="tx1"/>
              </a:solidFill>
              <a:latin typeface="Hanken Grotesk" panose="020B0604020202020204" charset="0"/>
            </a:endParaRPr>
          </a:p>
        </p:txBody>
      </p:sp>
      <p:sp>
        <p:nvSpPr>
          <p:cNvPr id="2" name="TextBox 1">
            <a:extLst>
              <a:ext uri="{FF2B5EF4-FFF2-40B4-BE49-F238E27FC236}">
                <a16:creationId xmlns:a16="http://schemas.microsoft.com/office/drawing/2014/main" id="{5BC2F002-7C61-0B12-36E6-4BBD029BF4D8}"/>
              </a:ext>
            </a:extLst>
          </p:cNvPr>
          <p:cNvSpPr txBox="1"/>
          <p:nvPr/>
        </p:nvSpPr>
        <p:spPr>
          <a:xfrm>
            <a:off x="720000" y="2218054"/>
            <a:ext cx="6519862" cy="276999"/>
          </a:xfrm>
          <a:prstGeom prst="rect">
            <a:avLst/>
          </a:prstGeom>
          <a:noFill/>
        </p:spPr>
        <p:txBody>
          <a:bodyPr wrap="square">
            <a:spAutoFit/>
          </a:bodyPr>
          <a:lstStyle/>
          <a:p>
            <a:pPr algn="just"/>
            <a:r>
              <a:rPr lang="en-US" sz="1200" dirty="0">
                <a:solidFill>
                  <a:schemeClr val="tx1"/>
                </a:solidFill>
                <a:latin typeface="Hanken Grotesk" panose="020B0604020202020204" charset="0"/>
              </a:rPr>
              <a:t>Now, we come to a </a:t>
            </a:r>
            <a:r>
              <a:rPr lang="en-US" sz="1200" dirty="0">
                <a:solidFill>
                  <a:srgbClr val="FF0000"/>
                </a:solidFill>
                <a:latin typeface="Hanken Grotesk" panose="020B0604020202020204" charset="0"/>
              </a:rPr>
              <a:t>difficult problem </a:t>
            </a:r>
            <a:r>
              <a:rPr lang="en-US" sz="1200" dirty="0">
                <a:solidFill>
                  <a:schemeClr val="tx1"/>
                </a:solidFill>
                <a:latin typeface="Hanken Grotesk" panose="020B0604020202020204" charset="0"/>
              </a:rPr>
              <a:t>– the size of the </a:t>
            </a:r>
            <a:r>
              <a:rPr lang="en-US" sz="1200" dirty="0">
                <a:solidFill>
                  <a:srgbClr val="00B050"/>
                </a:solidFill>
                <a:latin typeface="Hanken Grotesk" panose="020B0604020202020204" charset="0"/>
              </a:rPr>
              <a:t>hidden layer</a:t>
            </a:r>
            <a:r>
              <a:rPr lang="en-US" sz="1200" dirty="0">
                <a:solidFill>
                  <a:schemeClr val="tx1"/>
                </a:solidFill>
                <a:latin typeface="Hanken Grotesk" panose="020B0604020202020204" charset="0"/>
              </a:rPr>
              <a:t>.</a:t>
            </a:r>
            <a:endParaRPr lang="en-US" sz="900" dirty="0">
              <a:solidFill>
                <a:schemeClr val="tx1"/>
              </a:solidFill>
              <a:latin typeface="Hanken Grotesk" panose="020B0604020202020204" charset="0"/>
            </a:endParaRPr>
          </a:p>
        </p:txBody>
      </p:sp>
    </p:spTree>
    <p:extLst>
      <p:ext uri="{BB962C8B-B14F-4D97-AF65-F5344CB8AC3E}">
        <p14:creationId xmlns:p14="http://schemas.microsoft.com/office/powerpoint/2010/main" val="124709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Choosing the size of the </a:t>
            </a:r>
            <a:r>
              <a:rPr lang="en-US" dirty="0">
                <a:solidFill>
                  <a:srgbClr val="00B050"/>
                </a:solidFill>
              </a:rPr>
              <a:t>hidden layer</a:t>
            </a:r>
            <a:endParaRPr sz="2600" b="0" dirty="0">
              <a:solidFill>
                <a:srgbClr val="00B050"/>
              </a:solidFill>
              <a:latin typeface="Raleway Black"/>
              <a:ea typeface="Raleway Black"/>
              <a:cs typeface="Raleway Black"/>
              <a:sym typeface="Raleway Black"/>
            </a:endParaRPr>
          </a:p>
        </p:txBody>
      </p:sp>
      <p:sp>
        <p:nvSpPr>
          <p:cNvPr id="9" name="TextBox 8">
            <a:extLst>
              <a:ext uri="{FF2B5EF4-FFF2-40B4-BE49-F238E27FC236}">
                <a16:creationId xmlns:a16="http://schemas.microsoft.com/office/drawing/2014/main" id="{5DC776A9-C98E-469A-1A8C-16D4EE447107}"/>
              </a:ext>
            </a:extLst>
          </p:cNvPr>
          <p:cNvSpPr txBox="1"/>
          <p:nvPr/>
        </p:nvSpPr>
        <p:spPr>
          <a:xfrm>
            <a:off x="720000" y="1017725"/>
            <a:ext cx="6519862" cy="830997"/>
          </a:xfrm>
          <a:prstGeom prst="rect">
            <a:avLst/>
          </a:prstGeom>
          <a:noFill/>
        </p:spPr>
        <p:txBody>
          <a:bodyPr wrap="square">
            <a:spAutoFit/>
          </a:bodyPr>
          <a:lstStyle/>
          <a:p>
            <a:pPr algn="just"/>
            <a:r>
              <a:rPr lang="en-US" sz="1200" dirty="0">
                <a:solidFill>
                  <a:schemeClr val="tx1"/>
                </a:solidFill>
                <a:latin typeface="Hanken Grotesk" panose="020B0604020202020204" charset="0"/>
              </a:rPr>
              <a:t>There are no agreed-upon rules of thumb for choosing the size of the hidden layer; it must be chosen based on experimentation. For every real-world problem where you want to apply ANNs, you will need to train, test, and retrain your ANN until you find a number of hidden nodes that yield acceptable </a:t>
            </a:r>
            <a:r>
              <a:rPr lang="en-US" sz="1200" dirty="0">
                <a:solidFill>
                  <a:srgbClr val="00CADA"/>
                </a:solidFill>
                <a:latin typeface="Hanken Grotesk" panose="020B0604020202020204" charset="0"/>
              </a:rPr>
              <a:t>accuracy</a:t>
            </a:r>
            <a:r>
              <a:rPr lang="en-US" sz="1200" dirty="0">
                <a:solidFill>
                  <a:schemeClr val="tx1"/>
                </a:solidFill>
                <a:latin typeface="Hanken Grotesk" panose="020B0604020202020204" charset="0"/>
              </a:rPr>
              <a:t>.</a:t>
            </a:r>
            <a:endParaRPr lang="en-US" sz="900" dirty="0">
              <a:solidFill>
                <a:schemeClr val="tx1"/>
              </a:solidFill>
              <a:latin typeface="Hanken Grotesk" panose="020B0604020202020204" charset="0"/>
            </a:endParaRPr>
          </a:p>
        </p:txBody>
      </p:sp>
      <p:sp>
        <p:nvSpPr>
          <p:cNvPr id="2" name="TextBox 1">
            <a:extLst>
              <a:ext uri="{FF2B5EF4-FFF2-40B4-BE49-F238E27FC236}">
                <a16:creationId xmlns:a16="http://schemas.microsoft.com/office/drawing/2014/main" id="{5BC2F002-7C61-0B12-36E6-4BBD029BF4D8}"/>
              </a:ext>
            </a:extLst>
          </p:cNvPr>
          <p:cNvSpPr txBox="1"/>
          <p:nvPr/>
        </p:nvSpPr>
        <p:spPr>
          <a:xfrm>
            <a:off x="720000" y="1848722"/>
            <a:ext cx="6519862" cy="646331"/>
          </a:xfrm>
          <a:prstGeom prst="rect">
            <a:avLst/>
          </a:prstGeom>
          <a:noFill/>
        </p:spPr>
        <p:txBody>
          <a:bodyPr wrap="square">
            <a:spAutoFit/>
          </a:bodyPr>
          <a:lstStyle/>
          <a:p>
            <a:pPr algn="just"/>
            <a:r>
              <a:rPr lang="en-US" sz="1200" dirty="0">
                <a:solidFill>
                  <a:schemeClr val="tx1"/>
                </a:solidFill>
                <a:latin typeface="Hanken Grotesk" panose="020B0604020202020204" charset="0"/>
              </a:rPr>
              <a:t>Of course, even when choosing a parameter's value by experimentation, you might wish for the experts to suggest a starting value, or a range of values, for your tests. Unfortunately, there is no expert consensus on these points either.</a:t>
            </a:r>
            <a:endParaRPr lang="en-US" sz="900" dirty="0">
              <a:solidFill>
                <a:schemeClr val="tx1"/>
              </a:solidFill>
              <a:latin typeface="Hanken Grotesk" panose="020B0604020202020204" charset="0"/>
            </a:endParaRPr>
          </a:p>
        </p:txBody>
      </p:sp>
    </p:spTree>
    <p:extLst>
      <p:ext uri="{BB962C8B-B14F-4D97-AF65-F5344CB8AC3E}">
        <p14:creationId xmlns:p14="http://schemas.microsoft.com/office/powerpoint/2010/main" val="1935474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Choosing the size of the </a:t>
            </a:r>
            <a:r>
              <a:rPr lang="en-US" dirty="0">
                <a:solidFill>
                  <a:srgbClr val="00B050"/>
                </a:solidFill>
              </a:rPr>
              <a:t>hidden layer</a:t>
            </a:r>
            <a:endParaRPr sz="2600" b="0" dirty="0">
              <a:solidFill>
                <a:srgbClr val="00B050"/>
              </a:solidFill>
              <a:latin typeface="Raleway Black"/>
              <a:ea typeface="Raleway Black"/>
              <a:cs typeface="Raleway Black"/>
              <a:sym typeface="Raleway Black"/>
            </a:endParaRPr>
          </a:p>
        </p:txBody>
      </p:sp>
      <p:sp>
        <p:nvSpPr>
          <p:cNvPr id="9" name="TextBox 8">
            <a:extLst>
              <a:ext uri="{FF2B5EF4-FFF2-40B4-BE49-F238E27FC236}">
                <a16:creationId xmlns:a16="http://schemas.microsoft.com/office/drawing/2014/main" id="{5DC776A9-C98E-469A-1A8C-16D4EE447107}"/>
              </a:ext>
            </a:extLst>
          </p:cNvPr>
          <p:cNvSpPr txBox="1"/>
          <p:nvPr/>
        </p:nvSpPr>
        <p:spPr>
          <a:xfrm>
            <a:off x="720000" y="1207433"/>
            <a:ext cx="6519862" cy="461665"/>
          </a:xfrm>
          <a:prstGeom prst="rect">
            <a:avLst/>
          </a:prstGeom>
          <a:noFill/>
        </p:spPr>
        <p:txBody>
          <a:bodyPr wrap="square">
            <a:spAutoFit/>
          </a:bodyPr>
          <a:lstStyle/>
          <a:p>
            <a:pPr algn="just"/>
            <a:r>
              <a:rPr lang="en-US" sz="1200" dirty="0">
                <a:solidFill>
                  <a:schemeClr val="tx1"/>
                </a:solidFill>
                <a:latin typeface="Hanken Grotesk" panose="020B0604020202020204" charset="0"/>
              </a:rPr>
              <a:t>Some experts offer rules of thumb based on the following broad suggestions (these should be taken with a grain of salt):</a:t>
            </a:r>
            <a:endParaRPr lang="en-US" sz="700" dirty="0">
              <a:solidFill>
                <a:schemeClr val="tx1"/>
              </a:solidFill>
              <a:latin typeface="Hanken Grotesk" panose="020B0604020202020204" charset="0"/>
            </a:endParaRPr>
          </a:p>
        </p:txBody>
      </p:sp>
      <p:sp>
        <p:nvSpPr>
          <p:cNvPr id="2" name="TextBox 1">
            <a:extLst>
              <a:ext uri="{FF2B5EF4-FFF2-40B4-BE49-F238E27FC236}">
                <a16:creationId xmlns:a16="http://schemas.microsoft.com/office/drawing/2014/main" id="{5BC2F002-7C61-0B12-36E6-4BBD029BF4D8}"/>
              </a:ext>
            </a:extLst>
          </p:cNvPr>
          <p:cNvSpPr txBox="1"/>
          <p:nvPr/>
        </p:nvSpPr>
        <p:spPr>
          <a:xfrm>
            <a:off x="720000" y="1858806"/>
            <a:ext cx="6519862" cy="1754326"/>
          </a:xfrm>
          <a:prstGeom prst="rect">
            <a:avLst/>
          </a:prstGeom>
          <a:noFill/>
        </p:spPr>
        <p:txBody>
          <a:bodyPr wrap="square">
            <a:spAutoFit/>
          </a:bodyPr>
          <a:lstStyle/>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If the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layer is </a:t>
            </a:r>
            <a:r>
              <a:rPr lang="en-US" sz="1200" dirty="0">
                <a:solidFill>
                  <a:srgbClr val="00CADA"/>
                </a:solidFill>
                <a:latin typeface="Hanken Grotesk" panose="020B0604020202020204" charset="0"/>
              </a:rPr>
              <a:t>large</a:t>
            </a:r>
            <a:r>
              <a:rPr lang="en-US" sz="1200" dirty="0">
                <a:solidFill>
                  <a:schemeClr val="tx1"/>
                </a:solidFill>
                <a:latin typeface="Hanken Grotesk" panose="020B0604020202020204" charset="0"/>
              </a:rPr>
              <a:t>, the number of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neurons should be </a:t>
            </a:r>
            <a:r>
              <a:rPr lang="en-US" sz="1200" u="sng" dirty="0">
                <a:solidFill>
                  <a:schemeClr val="tx1"/>
                </a:solidFill>
                <a:latin typeface="Hanken Grotesk" panose="020B0604020202020204" charset="0"/>
              </a:rPr>
              <a:t>between the size of the input layer and the size of the output layer</a:t>
            </a:r>
            <a:r>
              <a:rPr lang="en-US" sz="1200" dirty="0">
                <a:solidFill>
                  <a:schemeClr val="tx1"/>
                </a:solidFill>
                <a:latin typeface="Hanken Grotesk" panose="020B0604020202020204" charset="0"/>
              </a:rPr>
              <a:t> – and, typically, </a:t>
            </a:r>
            <a:r>
              <a:rPr lang="en-US" sz="1200" u="sng" dirty="0">
                <a:solidFill>
                  <a:schemeClr val="tx1"/>
                </a:solidFill>
                <a:latin typeface="Hanken Grotesk" panose="020B0604020202020204" charset="0"/>
              </a:rPr>
              <a:t>closer to the size of the output layer</a:t>
            </a:r>
            <a:r>
              <a:rPr lang="en-US" sz="1200" dirty="0">
                <a:solidFill>
                  <a:schemeClr val="tx1"/>
                </a:solidFill>
                <a:latin typeface="Hanken Grotesk" panose="020B0604020202020204" charset="0"/>
              </a:rPr>
              <a:t>.</a:t>
            </a:r>
          </a:p>
          <a:p>
            <a:pPr marL="171450" indent="-171450" algn="just">
              <a:buClr>
                <a:srgbClr val="00CADA"/>
              </a:buClr>
              <a:buFont typeface="Arial" panose="020B0604020202020204" pitchFamily="34" charset="0"/>
              <a:buChar cha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On the other hand, if the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and </a:t>
            </a:r>
            <a:r>
              <a:rPr lang="en-US" sz="1200" dirty="0">
                <a:solidFill>
                  <a:srgbClr val="00B0F0"/>
                </a:solidFill>
                <a:latin typeface="Hanken Grotesk" panose="020B0604020202020204" charset="0"/>
              </a:rPr>
              <a:t>output</a:t>
            </a:r>
            <a:r>
              <a:rPr lang="en-US" sz="1200" dirty="0">
                <a:solidFill>
                  <a:schemeClr val="tx1"/>
                </a:solidFill>
                <a:latin typeface="Hanken Grotesk" panose="020B0604020202020204" charset="0"/>
              </a:rPr>
              <a:t> layers are </a:t>
            </a:r>
            <a:r>
              <a:rPr lang="en-US" sz="1200" dirty="0">
                <a:solidFill>
                  <a:srgbClr val="00CADA"/>
                </a:solidFill>
                <a:latin typeface="Hanken Grotesk" panose="020B0604020202020204" charset="0"/>
              </a:rPr>
              <a:t>both small</a:t>
            </a:r>
            <a:r>
              <a:rPr lang="en-US" sz="1200" dirty="0">
                <a:solidFill>
                  <a:schemeClr val="tx1"/>
                </a:solidFill>
                <a:latin typeface="Hanken Grotesk" panose="020B0604020202020204" charset="0"/>
              </a:rPr>
              <a:t>, </a:t>
            </a:r>
            <a:r>
              <a:rPr lang="en-US" sz="1200" u="sng" dirty="0">
                <a:solidFill>
                  <a:schemeClr val="tx1"/>
                </a:solidFill>
                <a:latin typeface="Hanken Grotesk" panose="020B0604020202020204" charset="0"/>
              </a:rPr>
              <a:t>the hidden layer should be the largest layer</a:t>
            </a:r>
            <a:r>
              <a:rPr lang="en-US" sz="1200" dirty="0">
                <a:solidFill>
                  <a:schemeClr val="tx1"/>
                </a:solidFill>
                <a:latin typeface="Hanken Grotesk" panose="020B0604020202020204" charset="0"/>
              </a:rPr>
              <a:t>.</a:t>
            </a:r>
          </a:p>
          <a:p>
            <a:pPr marL="171450" indent="-171450" algn="just">
              <a:buClr>
                <a:srgbClr val="00CADA"/>
              </a:buClr>
              <a:buFont typeface="Arial" panose="020B0604020202020204" pitchFamily="34" charset="0"/>
              <a:buChar cha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If the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layer is small but the </a:t>
            </a:r>
            <a:r>
              <a:rPr lang="en-US" sz="1200" dirty="0">
                <a:solidFill>
                  <a:srgbClr val="00B0F0"/>
                </a:solidFill>
                <a:latin typeface="Hanken Grotesk" panose="020B0604020202020204" charset="0"/>
              </a:rPr>
              <a:t>output</a:t>
            </a:r>
            <a:r>
              <a:rPr lang="en-US" sz="1200" dirty="0">
                <a:solidFill>
                  <a:schemeClr val="tx1"/>
                </a:solidFill>
                <a:latin typeface="Hanken Grotesk" panose="020B0604020202020204" charset="0"/>
              </a:rPr>
              <a:t> layer is large, </a:t>
            </a:r>
            <a:r>
              <a:rPr lang="en-US" sz="1200" u="sng" dirty="0">
                <a:solidFill>
                  <a:schemeClr val="tx1"/>
                </a:solidFill>
                <a:latin typeface="Hanken Grotesk" panose="020B0604020202020204" charset="0"/>
              </a:rPr>
              <a:t>the hidden layer should be closer to the size of the input layer</a:t>
            </a:r>
            <a:r>
              <a:rPr lang="en-US" sz="1200" dirty="0">
                <a:solidFill>
                  <a:schemeClr val="tx1"/>
                </a:solidFill>
                <a:latin typeface="Hanken Grotesk" panose="020B0604020202020204" charset="0"/>
              </a:rPr>
              <a:t>.</a:t>
            </a:r>
          </a:p>
        </p:txBody>
      </p:sp>
      <p:sp>
        <p:nvSpPr>
          <p:cNvPr id="4" name="TextBox 3">
            <a:extLst>
              <a:ext uri="{FF2B5EF4-FFF2-40B4-BE49-F238E27FC236}">
                <a16:creationId xmlns:a16="http://schemas.microsoft.com/office/drawing/2014/main" id="{3636199A-300F-D8BC-3585-F4953330DE83}"/>
              </a:ext>
            </a:extLst>
          </p:cNvPr>
          <p:cNvSpPr txBox="1"/>
          <p:nvPr/>
        </p:nvSpPr>
        <p:spPr>
          <a:xfrm>
            <a:off x="720000" y="3802840"/>
            <a:ext cx="6519862" cy="646331"/>
          </a:xfrm>
          <a:prstGeom prst="rect">
            <a:avLst/>
          </a:prstGeom>
          <a:noFill/>
        </p:spPr>
        <p:txBody>
          <a:bodyPr wrap="square">
            <a:spAutoFit/>
          </a:bodyPr>
          <a:lstStyle/>
          <a:p>
            <a:pPr algn="just"/>
            <a:r>
              <a:rPr lang="en-US" sz="1200" dirty="0">
                <a:solidFill>
                  <a:schemeClr val="tx1"/>
                </a:solidFill>
                <a:latin typeface="Hanken Grotesk" panose="020B0604020202020204" charset="0"/>
              </a:rPr>
              <a:t>Other experts suggest that the number of training samples also needs to be taken into account; a greater number of training samples implies that a greater number of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nodes might be useful.</a:t>
            </a:r>
          </a:p>
        </p:txBody>
      </p:sp>
    </p:spTree>
    <p:extLst>
      <p:ext uri="{BB962C8B-B14F-4D97-AF65-F5344CB8AC3E}">
        <p14:creationId xmlns:p14="http://schemas.microsoft.com/office/powerpoint/2010/main" val="2466900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Choosing the size of the </a:t>
            </a:r>
            <a:r>
              <a:rPr lang="en-US" dirty="0">
                <a:solidFill>
                  <a:srgbClr val="00B050"/>
                </a:solidFill>
              </a:rPr>
              <a:t>hidden layer</a:t>
            </a:r>
            <a:endParaRPr sz="2600" b="0" dirty="0">
              <a:solidFill>
                <a:srgbClr val="00B050"/>
              </a:solidFill>
              <a:latin typeface="Raleway Black"/>
              <a:ea typeface="Raleway Black"/>
              <a:cs typeface="Raleway Black"/>
              <a:sym typeface="Raleway Black"/>
            </a:endParaRPr>
          </a:p>
        </p:txBody>
      </p:sp>
      <p:sp>
        <p:nvSpPr>
          <p:cNvPr id="9" name="TextBox 8">
            <a:extLst>
              <a:ext uri="{FF2B5EF4-FFF2-40B4-BE49-F238E27FC236}">
                <a16:creationId xmlns:a16="http://schemas.microsoft.com/office/drawing/2014/main" id="{5DC776A9-C98E-469A-1A8C-16D4EE447107}"/>
              </a:ext>
            </a:extLst>
          </p:cNvPr>
          <p:cNvSpPr txBox="1"/>
          <p:nvPr/>
        </p:nvSpPr>
        <p:spPr>
          <a:xfrm>
            <a:off x="720000" y="1086937"/>
            <a:ext cx="4716782" cy="1384995"/>
          </a:xfrm>
          <a:prstGeom prst="rect">
            <a:avLst/>
          </a:prstGeom>
          <a:noFill/>
        </p:spPr>
        <p:txBody>
          <a:bodyPr wrap="square">
            <a:spAutoFit/>
          </a:bodyPr>
          <a:lstStyle/>
          <a:p>
            <a:pPr algn="just"/>
            <a:r>
              <a:rPr lang="en-US" sz="1200" dirty="0">
                <a:solidFill>
                  <a:schemeClr val="tx1"/>
                </a:solidFill>
                <a:latin typeface="Hanken Grotesk" panose="020B0604020202020204" charset="0"/>
              </a:rPr>
              <a:t>One critical factor to keep in mind is </a:t>
            </a:r>
            <a:r>
              <a:rPr lang="en-US" sz="1200" dirty="0">
                <a:solidFill>
                  <a:srgbClr val="FF0000"/>
                </a:solidFill>
                <a:latin typeface="Hanken Grotesk" panose="020B0604020202020204" charset="0"/>
              </a:rPr>
              <a:t>overfitting</a:t>
            </a:r>
            <a:r>
              <a:rPr lang="en-US" sz="1200" dirty="0">
                <a:solidFill>
                  <a:schemeClr val="tx1"/>
                </a:solidFill>
                <a:latin typeface="Hanken Grotesk" panose="020B0604020202020204" charset="0"/>
              </a:rPr>
              <a:t>. Overfitting occurs when there is such an inordinate amount of pseudo-information contained in the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compared to the information actually provided by the training data, that the classification is not very meaningful. The larger the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the </a:t>
            </a:r>
            <a:r>
              <a:rPr lang="en-US" sz="1200" dirty="0">
                <a:solidFill>
                  <a:srgbClr val="FFFF00"/>
                </a:solidFill>
                <a:latin typeface="Hanken Grotesk" panose="020B0604020202020204" charset="0"/>
              </a:rPr>
              <a:t>more training data</a:t>
            </a:r>
            <a:r>
              <a:rPr lang="en-US" sz="1200" dirty="0">
                <a:solidFill>
                  <a:schemeClr val="tx1"/>
                </a:solidFill>
                <a:latin typeface="Hanken Grotesk" panose="020B0604020202020204" charset="0"/>
              </a:rPr>
              <a:t> it requires in order for it to learn properly. Of course, as the size of the training dataset grows, so does the </a:t>
            </a:r>
            <a:r>
              <a:rPr lang="en-US" sz="1200" dirty="0">
                <a:solidFill>
                  <a:srgbClr val="FFC000"/>
                </a:solidFill>
                <a:latin typeface="Hanken Grotesk" panose="020B0604020202020204" charset="0"/>
              </a:rPr>
              <a:t>training time</a:t>
            </a:r>
            <a:r>
              <a:rPr lang="en-US" sz="1200" dirty="0">
                <a:solidFill>
                  <a:schemeClr val="tx1"/>
                </a:solidFill>
                <a:latin typeface="Hanken Grotesk" panose="020B0604020202020204" charset="0"/>
              </a:rPr>
              <a:t>.</a:t>
            </a:r>
            <a:endParaRPr lang="en-US" sz="500" dirty="0">
              <a:solidFill>
                <a:schemeClr val="tx1"/>
              </a:solidFill>
              <a:latin typeface="Hanken Grotesk" panose="020B0604020202020204" charset="0"/>
            </a:endParaRPr>
          </a:p>
        </p:txBody>
      </p:sp>
      <p:sp>
        <p:nvSpPr>
          <p:cNvPr id="4" name="TextBox 3">
            <a:extLst>
              <a:ext uri="{FF2B5EF4-FFF2-40B4-BE49-F238E27FC236}">
                <a16:creationId xmlns:a16="http://schemas.microsoft.com/office/drawing/2014/main" id="{3636199A-300F-D8BC-3585-F4953330DE83}"/>
              </a:ext>
            </a:extLst>
          </p:cNvPr>
          <p:cNvSpPr txBox="1"/>
          <p:nvPr/>
        </p:nvSpPr>
        <p:spPr>
          <a:xfrm>
            <a:off x="712185" y="2540397"/>
            <a:ext cx="4716782" cy="830997"/>
          </a:xfrm>
          <a:prstGeom prst="rect">
            <a:avLst/>
          </a:prstGeom>
          <a:noFill/>
        </p:spPr>
        <p:txBody>
          <a:bodyPr wrap="square">
            <a:spAutoFit/>
          </a:bodyPr>
          <a:lstStyle/>
          <a:p>
            <a:pPr algn="just"/>
            <a:r>
              <a:rPr lang="en-US" sz="1200" dirty="0">
                <a:solidFill>
                  <a:schemeClr val="tx1"/>
                </a:solidFill>
                <a:latin typeface="Hanken Grotesk" panose="020B0604020202020204" charset="0"/>
              </a:rPr>
              <a:t>For some of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sample projects in this chapter, we will use a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size of </a:t>
            </a:r>
            <a:r>
              <a:rPr lang="en-US" sz="1200" dirty="0">
                <a:solidFill>
                  <a:srgbClr val="00CADA"/>
                </a:solidFill>
                <a:latin typeface="Hanken Grotesk" panose="020B0604020202020204" charset="0"/>
              </a:rPr>
              <a:t>60</a:t>
            </a:r>
            <a:r>
              <a:rPr lang="en-US" sz="1200" dirty="0">
                <a:solidFill>
                  <a:schemeClr val="tx1"/>
                </a:solidFill>
                <a:latin typeface="Hanken Grotesk" panose="020B0604020202020204" charset="0"/>
              </a:rPr>
              <a:t> as a starting point. Given a large training set, </a:t>
            </a:r>
            <a:r>
              <a:rPr lang="en-US" sz="1200" dirty="0">
                <a:solidFill>
                  <a:srgbClr val="00CADA"/>
                </a:solidFill>
                <a:latin typeface="Hanken Grotesk" panose="020B0604020202020204" charset="0"/>
              </a:rPr>
              <a:t>60</a:t>
            </a:r>
            <a:r>
              <a:rPr lang="en-US" sz="1200" dirty="0">
                <a:solidFill>
                  <a:schemeClr val="tx1"/>
                </a:solidFill>
                <a:latin typeface="Hanken Grotesk" panose="020B0604020202020204" charset="0"/>
              </a:rPr>
              <a:t>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nodes can yield decent </a:t>
            </a:r>
            <a:r>
              <a:rPr lang="en-US" sz="1200" dirty="0">
                <a:solidFill>
                  <a:srgbClr val="7030A0"/>
                </a:solidFill>
                <a:latin typeface="Hanken Grotesk" panose="020B0604020202020204" charset="0"/>
              </a:rPr>
              <a:t>accuracy</a:t>
            </a:r>
            <a:r>
              <a:rPr lang="en-US" sz="1200" dirty="0">
                <a:solidFill>
                  <a:schemeClr val="tx1"/>
                </a:solidFill>
                <a:latin typeface="Hanken Grotesk" panose="020B0604020202020204" charset="0"/>
              </a:rPr>
              <a:t> for a variety of classification problems.</a:t>
            </a:r>
            <a:endParaRPr lang="en-US" sz="1050" dirty="0">
              <a:solidFill>
                <a:schemeClr val="tx1"/>
              </a:solidFill>
              <a:latin typeface="Hanken Grotesk" panose="020B0604020202020204" charset="0"/>
            </a:endParaRPr>
          </a:p>
        </p:txBody>
      </p:sp>
      <p:sp>
        <p:nvSpPr>
          <p:cNvPr id="3" name="TextBox 2">
            <a:extLst>
              <a:ext uri="{FF2B5EF4-FFF2-40B4-BE49-F238E27FC236}">
                <a16:creationId xmlns:a16="http://schemas.microsoft.com/office/drawing/2014/main" id="{7EC97F52-3DC3-A4E0-D61D-68FD4D9544F7}"/>
              </a:ext>
            </a:extLst>
          </p:cNvPr>
          <p:cNvSpPr txBox="1"/>
          <p:nvPr/>
        </p:nvSpPr>
        <p:spPr>
          <a:xfrm>
            <a:off x="720000" y="3442247"/>
            <a:ext cx="7271230" cy="830997"/>
          </a:xfrm>
          <a:prstGeom prst="rect">
            <a:avLst/>
          </a:prstGeom>
          <a:noFill/>
        </p:spPr>
        <p:txBody>
          <a:bodyPr wrap="square">
            <a:spAutoFit/>
          </a:bodyPr>
          <a:lstStyle/>
          <a:p>
            <a:pPr algn="just"/>
            <a:r>
              <a:rPr lang="en-US" sz="1200" dirty="0">
                <a:solidFill>
                  <a:schemeClr val="tx1"/>
                </a:solidFill>
                <a:latin typeface="Hanken Grotesk" panose="020B0604020202020204" charset="0"/>
              </a:rPr>
              <a:t>Now that we have a general idea of what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are, let's see how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implements them, and how to put them to good use. We will start with a minimal code example. Then, we will flesh out the animal-themed classifier that we discussed in the previous two sections. Finally, we will work our way up to a more realistic application, in which we will classify </a:t>
            </a:r>
            <a:r>
              <a:rPr lang="en-US" sz="1200" dirty="0">
                <a:solidFill>
                  <a:srgbClr val="FFFF00"/>
                </a:solidFill>
                <a:latin typeface="Hanken Grotesk" panose="020B0604020202020204" charset="0"/>
              </a:rPr>
              <a:t>handwritten digits </a:t>
            </a:r>
            <a:r>
              <a:rPr lang="en-US" sz="1200" dirty="0">
                <a:solidFill>
                  <a:schemeClr val="tx1"/>
                </a:solidFill>
                <a:latin typeface="Hanken Grotesk" panose="020B0604020202020204" charset="0"/>
              </a:rPr>
              <a:t>based on image data.</a:t>
            </a:r>
            <a:endParaRPr lang="en-US" sz="900" dirty="0">
              <a:solidFill>
                <a:schemeClr val="tx1"/>
              </a:solidFill>
              <a:latin typeface="Hanken Grotesk" panose="020B0604020202020204" charset="0"/>
            </a:endParaRPr>
          </a:p>
        </p:txBody>
      </p:sp>
      <p:pic>
        <p:nvPicPr>
          <p:cNvPr id="5" name="Picture 4">
            <a:extLst>
              <a:ext uri="{FF2B5EF4-FFF2-40B4-BE49-F238E27FC236}">
                <a16:creationId xmlns:a16="http://schemas.microsoft.com/office/drawing/2014/main" id="{AE31811A-4D5C-B9A5-613A-997347DA506C}"/>
              </a:ext>
            </a:extLst>
          </p:cNvPr>
          <p:cNvPicPr>
            <a:picLocks noChangeAspect="1"/>
          </p:cNvPicPr>
          <p:nvPr/>
        </p:nvPicPr>
        <p:blipFill>
          <a:blip r:embed="rId3"/>
          <a:stretch>
            <a:fillRect/>
          </a:stretch>
        </p:blipFill>
        <p:spPr>
          <a:xfrm>
            <a:off x="5585636" y="1164909"/>
            <a:ext cx="2289545" cy="17171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4570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46A326DA-86FB-BFDB-D212-E79D482744E3}"/>
              </a:ext>
            </a:extLst>
          </p:cNvPr>
          <p:cNvSpPr>
            <a:spLocks noGrp="1"/>
          </p:cNvSpPr>
          <p:nvPr>
            <p:ph type="title"/>
          </p:nvPr>
        </p:nvSpPr>
        <p:spPr/>
        <p:txBody>
          <a:bodyPr/>
          <a:lstStyle/>
          <a:p>
            <a:r>
              <a:rPr lang="en-US" sz="2800" dirty="0"/>
              <a:t>Training a basic </a:t>
            </a:r>
            <a:r>
              <a:rPr lang="en-US" sz="2800" dirty="0">
                <a:solidFill>
                  <a:srgbClr val="7030A0"/>
                </a:solidFill>
              </a:rPr>
              <a:t>ANN</a:t>
            </a:r>
            <a:r>
              <a:rPr lang="en-US" sz="2800" dirty="0"/>
              <a:t> in </a:t>
            </a:r>
            <a:r>
              <a:rPr lang="en-US" sz="2800" dirty="0">
                <a:solidFill>
                  <a:srgbClr val="FFC000"/>
                </a:solidFill>
              </a:rPr>
              <a:t>OpenCV</a:t>
            </a:r>
          </a:p>
        </p:txBody>
      </p:sp>
      <p:sp>
        <p:nvSpPr>
          <p:cNvPr id="7" name="TextBox 6">
            <a:extLst>
              <a:ext uri="{FF2B5EF4-FFF2-40B4-BE49-F238E27FC236}">
                <a16:creationId xmlns:a16="http://schemas.microsoft.com/office/drawing/2014/main" id="{DB7C4A90-1897-7FD0-BBC7-65D7F6AE0390}"/>
              </a:ext>
            </a:extLst>
          </p:cNvPr>
          <p:cNvSpPr txBox="1"/>
          <p:nvPr/>
        </p:nvSpPr>
        <p:spPr>
          <a:xfrm>
            <a:off x="720000" y="1100286"/>
            <a:ext cx="7228749" cy="646331"/>
          </a:xfrm>
          <a:prstGeom prst="rect">
            <a:avLst/>
          </a:prstGeom>
          <a:noFill/>
        </p:spPr>
        <p:txBody>
          <a:bodyPr wrap="square">
            <a:spAutoFit/>
          </a:bodyPr>
          <a:lstStyle/>
          <a:p>
            <a:pPr algn="just"/>
            <a:r>
              <a:rPr lang="en-US" sz="1200" dirty="0">
                <a:solidFill>
                  <a:srgbClr val="FFC000"/>
                </a:solidFill>
                <a:latin typeface="Hanken Grotesk" panose="020B0604020202020204" charset="0"/>
              </a:rPr>
              <a:t>OpenCV </a:t>
            </a:r>
            <a:r>
              <a:rPr lang="en-US" sz="1200" dirty="0">
                <a:solidFill>
                  <a:schemeClr val="tx1"/>
                </a:solidFill>
                <a:latin typeface="Hanken Grotesk" panose="020B0604020202020204" charset="0"/>
              </a:rPr>
              <a:t>provides a class, </a:t>
            </a:r>
            <a:r>
              <a:rPr lang="en-US" sz="1000" dirty="0">
                <a:solidFill>
                  <a:schemeClr val="accent3">
                    <a:lumMod val="85000"/>
                  </a:schemeClr>
                </a:solidFill>
                <a:latin typeface="Hanken Grotesk" panose="020B0604020202020204" charset="0"/>
              </a:rPr>
              <a:t>cv2.ml_ANN_MLP</a:t>
            </a:r>
            <a:r>
              <a:rPr lang="en-US" sz="1200" dirty="0">
                <a:solidFill>
                  <a:schemeClr val="tx1"/>
                </a:solidFill>
                <a:latin typeface="Hanken Grotesk" panose="020B0604020202020204" charset="0"/>
              </a:rPr>
              <a:t>, that implements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as a multi-layer perceptron (</a:t>
            </a:r>
            <a:r>
              <a:rPr lang="en-US" sz="1200" dirty="0">
                <a:solidFill>
                  <a:srgbClr val="00FF00"/>
                </a:solidFill>
                <a:latin typeface="Hanken Grotesk" panose="020B0604020202020204" charset="0"/>
              </a:rPr>
              <a:t>MLP</a:t>
            </a:r>
            <a:r>
              <a:rPr lang="en-US" sz="1200" dirty="0">
                <a:solidFill>
                  <a:schemeClr val="tx1"/>
                </a:solidFill>
                <a:latin typeface="Hanken Grotesk" panose="020B0604020202020204" charset="0"/>
              </a:rPr>
              <a:t>). This is exactly the kind of model we described earlier, in the Understanding neurons and </a:t>
            </a:r>
            <a:r>
              <a:rPr lang="en-US" sz="1200" dirty="0" err="1">
                <a:solidFill>
                  <a:schemeClr val="tx1"/>
                </a:solidFill>
                <a:latin typeface="Hanken Grotesk" panose="020B0604020202020204" charset="0"/>
              </a:rPr>
              <a:t>perceptrons</a:t>
            </a:r>
            <a:r>
              <a:rPr lang="en-US" sz="1200" dirty="0">
                <a:solidFill>
                  <a:schemeClr val="tx1"/>
                </a:solidFill>
                <a:latin typeface="Hanken Grotesk" panose="020B0604020202020204" charset="0"/>
              </a:rPr>
              <a:t> section.</a:t>
            </a:r>
          </a:p>
        </p:txBody>
      </p:sp>
      <p:sp>
        <p:nvSpPr>
          <p:cNvPr id="9" name="TextBox 8">
            <a:extLst>
              <a:ext uri="{FF2B5EF4-FFF2-40B4-BE49-F238E27FC236}">
                <a16:creationId xmlns:a16="http://schemas.microsoft.com/office/drawing/2014/main" id="{A08658E5-47CA-3169-3F62-18DB882955B3}"/>
              </a:ext>
            </a:extLst>
          </p:cNvPr>
          <p:cNvSpPr txBox="1"/>
          <p:nvPr/>
        </p:nvSpPr>
        <p:spPr>
          <a:xfrm>
            <a:off x="719999" y="1829178"/>
            <a:ext cx="7228749" cy="461665"/>
          </a:xfrm>
          <a:prstGeom prst="rect">
            <a:avLst/>
          </a:prstGeom>
          <a:noFill/>
        </p:spPr>
        <p:txBody>
          <a:bodyPr wrap="square">
            <a:spAutoFit/>
          </a:bodyPr>
          <a:lstStyle/>
          <a:p>
            <a:pPr algn="just"/>
            <a:r>
              <a:rPr lang="en-US" sz="1200" dirty="0">
                <a:solidFill>
                  <a:schemeClr val="tx1"/>
                </a:solidFill>
                <a:latin typeface="Hanken Grotesk" panose="020B0604020202020204" charset="0"/>
              </a:rPr>
              <a:t>To create an instance of </a:t>
            </a:r>
            <a:r>
              <a:rPr lang="en-US" sz="1000" dirty="0">
                <a:solidFill>
                  <a:schemeClr val="accent3">
                    <a:lumMod val="85000"/>
                  </a:schemeClr>
                </a:solidFill>
                <a:latin typeface="Hanken Grotesk" panose="020B0604020202020204" charset="0"/>
              </a:rPr>
              <a:t>cv2.ml_ANN_MLP</a:t>
            </a:r>
            <a:r>
              <a:rPr lang="en-US" sz="1200" dirty="0">
                <a:solidFill>
                  <a:schemeClr val="tx1"/>
                </a:solidFill>
                <a:latin typeface="Hanken Grotesk" panose="020B0604020202020204" charset="0"/>
              </a:rPr>
              <a:t>, and to format data for this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training and use, we rely on functionality in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's machine learning module, </a:t>
            </a:r>
            <a:r>
              <a:rPr lang="en-US" sz="1000" dirty="0">
                <a:solidFill>
                  <a:schemeClr val="accent3">
                    <a:lumMod val="85000"/>
                  </a:schemeClr>
                </a:solidFill>
                <a:latin typeface="Hanken Grotesk" panose="020B0604020202020204" charset="0"/>
              </a:rPr>
              <a:t>cv2.ml</a:t>
            </a:r>
            <a:endParaRPr lang="en-US" sz="1200" dirty="0">
              <a:solidFill>
                <a:schemeClr val="accent3">
                  <a:lumMod val="85000"/>
                </a:schemeClr>
              </a:solidFill>
              <a:latin typeface="Hanken Grotesk" panose="020B0604020202020204" charset="0"/>
            </a:endParaRPr>
          </a:p>
        </p:txBody>
      </p:sp>
      <p:sp>
        <p:nvSpPr>
          <p:cNvPr id="11" name="TextBox 10">
            <a:extLst>
              <a:ext uri="{FF2B5EF4-FFF2-40B4-BE49-F238E27FC236}">
                <a16:creationId xmlns:a16="http://schemas.microsoft.com/office/drawing/2014/main" id="{04D93D31-F329-E127-FEEA-1E96AB4EADB5}"/>
              </a:ext>
            </a:extLst>
          </p:cNvPr>
          <p:cNvSpPr txBox="1"/>
          <p:nvPr/>
        </p:nvSpPr>
        <p:spPr>
          <a:xfrm>
            <a:off x="719999" y="2375604"/>
            <a:ext cx="7228748" cy="461665"/>
          </a:xfrm>
          <a:prstGeom prst="rect">
            <a:avLst/>
          </a:prstGeom>
          <a:noFill/>
        </p:spPr>
        <p:txBody>
          <a:bodyPr wrap="square">
            <a:spAutoFit/>
          </a:bodyPr>
          <a:lstStyle/>
          <a:p>
            <a:pPr algn="just"/>
            <a:r>
              <a:rPr lang="en-US" sz="1200" dirty="0">
                <a:solidFill>
                  <a:schemeClr val="tx1"/>
                </a:solidFill>
                <a:latin typeface="Hanken Grotesk" panose="020B0604020202020204" charset="0"/>
              </a:rPr>
              <a:t>Let's examine a dummy example as a gentle introduction to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This example will use completely meaningless data, but it will show us the basic API for training and using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in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a:t>
            </a:r>
          </a:p>
        </p:txBody>
      </p:sp>
      <p:sp>
        <p:nvSpPr>
          <p:cNvPr id="13" name="TextBox 12">
            <a:extLst>
              <a:ext uri="{FF2B5EF4-FFF2-40B4-BE49-F238E27FC236}">
                <a16:creationId xmlns:a16="http://schemas.microsoft.com/office/drawing/2014/main" id="{C0DD0CE8-4A5E-6FC7-E405-68DAFC3036B3}"/>
              </a:ext>
            </a:extLst>
          </p:cNvPr>
          <p:cNvSpPr txBox="1"/>
          <p:nvPr/>
        </p:nvSpPr>
        <p:spPr>
          <a:xfrm>
            <a:off x="719999" y="2922030"/>
            <a:ext cx="7228747" cy="1246495"/>
          </a:xfrm>
          <a:prstGeom prst="rect">
            <a:avLst/>
          </a:prstGeom>
          <a:noFill/>
        </p:spPr>
        <p:txBody>
          <a:bodyPr wrap="square">
            <a:spAutoFit/>
          </a:bodyPr>
          <a:lstStyle/>
          <a:p>
            <a:pPr marL="342900" indent="-342900">
              <a:buClr>
                <a:srgbClr val="00CADA"/>
              </a:buClr>
              <a:buFont typeface="+mj-lt"/>
              <a:buAutoNum type="arabicPeriod"/>
            </a:pPr>
            <a:r>
              <a:rPr lang="en-US" sz="1200" dirty="0">
                <a:solidFill>
                  <a:schemeClr val="tx1"/>
                </a:solidFill>
                <a:latin typeface="Hanken Grotesk" panose="020B0604020202020204" charset="0"/>
              </a:rPr>
              <a:t>To begin, we import </a:t>
            </a:r>
            <a:r>
              <a:rPr lang="en-US" sz="1200" dirty="0">
                <a:solidFill>
                  <a:srgbClr val="FFC000"/>
                </a:solidFill>
                <a:latin typeface="Hanken Grotesk" panose="020B0604020202020204" charset="0"/>
              </a:rPr>
              <a:t>OpenCV </a:t>
            </a:r>
            <a:r>
              <a:rPr lang="en-US" sz="1200" dirty="0">
                <a:solidFill>
                  <a:schemeClr val="tx1"/>
                </a:solidFill>
                <a:latin typeface="Hanken Grotesk" panose="020B0604020202020204" charset="0"/>
              </a:rPr>
              <a:t>and </a:t>
            </a:r>
            <a:r>
              <a:rPr lang="en-US" sz="1200" dirty="0">
                <a:solidFill>
                  <a:srgbClr val="FFFF00"/>
                </a:solidFill>
                <a:latin typeface="Hanken Grotesk" panose="020B0604020202020204" charset="0"/>
              </a:rPr>
              <a:t>NumPy </a:t>
            </a:r>
            <a:r>
              <a:rPr lang="en-US" sz="1200" dirty="0">
                <a:solidFill>
                  <a:schemeClr val="tx1"/>
                </a:solidFill>
                <a:latin typeface="Hanken Grotesk" panose="020B0604020202020204" charset="0"/>
              </a:rPr>
              <a:t>as usual: </a:t>
            </a:r>
          </a:p>
          <a:p>
            <a:pPr lvl="4">
              <a:buClr>
                <a:schemeClr val="tx1"/>
              </a:buClr>
            </a:pPr>
            <a:r>
              <a:rPr lang="en-US" sz="1050" dirty="0">
                <a:solidFill>
                  <a:schemeClr val="accent2">
                    <a:lumMod val="40000"/>
                    <a:lumOff val="60000"/>
                  </a:schemeClr>
                </a:solidFill>
                <a:latin typeface="Calibri Light" panose="020F0302020204030204" pitchFamily="34" charset="0"/>
                <a:ea typeface="Open Sans" panose="020B0606030504020204" pitchFamily="34" charset="0"/>
                <a:cs typeface="Calibri Light" panose="020F0302020204030204" pitchFamily="34" charset="0"/>
              </a:rPr>
              <a:t>               import cv2</a:t>
            </a:r>
          </a:p>
          <a:p>
            <a:pPr lvl="4">
              <a:buClr>
                <a:schemeClr val="tx1"/>
              </a:buClr>
            </a:pPr>
            <a:r>
              <a:rPr lang="en-US" sz="1050" dirty="0">
                <a:solidFill>
                  <a:schemeClr val="accent2">
                    <a:lumMod val="40000"/>
                    <a:lumOff val="60000"/>
                  </a:schemeClr>
                </a:solidFill>
                <a:latin typeface="Calibri Light" panose="020F0302020204030204" pitchFamily="34" charset="0"/>
                <a:ea typeface="Open Sans" panose="020B0606030504020204" pitchFamily="34" charset="0"/>
                <a:cs typeface="Calibri Light" panose="020F0302020204030204" pitchFamily="34" charset="0"/>
              </a:rPr>
              <a:t>               import </a:t>
            </a:r>
            <a:r>
              <a:rPr lang="en-US" sz="1050" dirty="0" err="1">
                <a:solidFill>
                  <a:schemeClr val="accent2">
                    <a:lumMod val="40000"/>
                    <a:lumOff val="60000"/>
                  </a:schemeClr>
                </a:solidFill>
                <a:latin typeface="Calibri Light" panose="020F0302020204030204" pitchFamily="34" charset="0"/>
                <a:ea typeface="Open Sans" panose="020B0606030504020204" pitchFamily="34" charset="0"/>
                <a:cs typeface="Calibri Light" panose="020F0302020204030204" pitchFamily="34" charset="0"/>
              </a:rPr>
              <a:t>numpy</a:t>
            </a:r>
            <a:r>
              <a:rPr lang="en-US" sz="1050" dirty="0">
                <a:solidFill>
                  <a:schemeClr val="accent2">
                    <a:lumMod val="40000"/>
                    <a:lumOff val="60000"/>
                  </a:schemeClr>
                </a:solidFill>
                <a:latin typeface="Calibri Light" panose="020F0302020204030204" pitchFamily="34" charset="0"/>
                <a:ea typeface="Open Sans" panose="020B0606030504020204" pitchFamily="34" charset="0"/>
                <a:cs typeface="Calibri Light" panose="020F0302020204030204" pitchFamily="34" charset="0"/>
              </a:rPr>
              <a:t> as np</a:t>
            </a:r>
          </a:p>
          <a:p>
            <a:pPr lvl="4">
              <a:buClr>
                <a:schemeClr val="tx1"/>
              </a:buClr>
            </a:pPr>
            <a:endParaRPr lang="en-US" sz="1000" dirty="0"/>
          </a:p>
          <a:p>
            <a:pPr marL="342900" indent="-342900">
              <a:buClr>
                <a:srgbClr val="00CADA"/>
              </a:buClr>
              <a:buFont typeface="+mj-lt"/>
              <a:buAutoNum type="arabicPeriod"/>
            </a:pPr>
            <a:r>
              <a:rPr lang="en-US" sz="1200" dirty="0">
                <a:solidFill>
                  <a:schemeClr val="tx1"/>
                </a:solidFill>
                <a:latin typeface="Hanken Grotesk" panose="020B0604020202020204" charset="0"/>
              </a:rPr>
              <a:t>Now, we create an untrained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 cv2.ml.ANN_MLP_create()</a:t>
            </a:r>
          </a:p>
          <a:p>
            <a:pPr>
              <a:buClr>
                <a:srgbClr val="00CADA"/>
              </a:buClr>
            </a:pPr>
            <a:endParaRPr lang="en-US" sz="1000" dirty="0">
              <a:solidFill>
                <a:schemeClr val="tx1"/>
              </a:solidFill>
            </a:endParaRPr>
          </a:p>
        </p:txBody>
      </p:sp>
    </p:spTree>
    <p:extLst>
      <p:ext uri="{BB962C8B-B14F-4D97-AF65-F5344CB8AC3E}">
        <p14:creationId xmlns:p14="http://schemas.microsoft.com/office/powerpoint/2010/main" val="3652947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46A326DA-86FB-BFDB-D212-E79D482744E3}"/>
              </a:ext>
            </a:extLst>
          </p:cNvPr>
          <p:cNvSpPr>
            <a:spLocks noGrp="1"/>
          </p:cNvSpPr>
          <p:nvPr>
            <p:ph type="title"/>
          </p:nvPr>
        </p:nvSpPr>
        <p:spPr/>
        <p:txBody>
          <a:bodyPr/>
          <a:lstStyle/>
          <a:p>
            <a:r>
              <a:rPr lang="en-US" sz="2800" dirty="0"/>
              <a:t>Training a basic </a:t>
            </a:r>
            <a:r>
              <a:rPr lang="en-US" sz="2800" dirty="0">
                <a:solidFill>
                  <a:srgbClr val="7030A0"/>
                </a:solidFill>
              </a:rPr>
              <a:t>ANN</a:t>
            </a:r>
            <a:r>
              <a:rPr lang="en-US" sz="2800" dirty="0"/>
              <a:t> in </a:t>
            </a:r>
            <a:r>
              <a:rPr lang="en-US" sz="2800" dirty="0">
                <a:solidFill>
                  <a:srgbClr val="FFC000"/>
                </a:solidFill>
              </a:rPr>
              <a:t>OpenCV</a:t>
            </a:r>
          </a:p>
        </p:txBody>
      </p:sp>
      <p:sp>
        <p:nvSpPr>
          <p:cNvPr id="7" name="TextBox 6">
            <a:extLst>
              <a:ext uri="{FF2B5EF4-FFF2-40B4-BE49-F238E27FC236}">
                <a16:creationId xmlns:a16="http://schemas.microsoft.com/office/drawing/2014/main" id="{DB7C4A90-1897-7FD0-BBC7-65D7F6AE0390}"/>
              </a:ext>
            </a:extLst>
          </p:cNvPr>
          <p:cNvSpPr txBox="1"/>
          <p:nvPr/>
        </p:nvSpPr>
        <p:spPr>
          <a:xfrm>
            <a:off x="1064849" y="1613475"/>
            <a:ext cx="7077801" cy="1015663"/>
          </a:xfrm>
          <a:prstGeom prst="rect">
            <a:avLst/>
          </a:prstGeom>
          <a:noFill/>
        </p:spPr>
        <p:txBody>
          <a:bodyPr wrap="square">
            <a:spAutoFit/>
          </a:bodyPr>
          <a:lstStyle/>
          <a:p>
            <a:pPr algn="just"/>
            <a:r>
              <a:rPr lang="en-US" sz="1200" dirty="0">
                <a:solidFill>
                  <a:schemeClr val="tx1"/>
                </a:solidFill>
                <a:latin typeface="Hanken Grotesk" panose="020B0604020202020204" charset="0"/>
              </a:rPr>
              <a:t>The layer sizes are defined by the </a:t>
            </a:r>
            <a:r>
              <a:rPr lang="en-US" sz="1200" dirty="0">
                <a:solidFill>
                  <a:srgbClr val="FFFF00"/>
                </a:solidFill>
                <a:latin typeface="Hanken Grotesk" panose="020B0604020202020204" charset="0"/>
              </a:rPr>
              <a:t>NumPy</a:t>
            </a:r>
            <a:r>
              <a:rPr lang="en-US" sz="1200" dirty="0">
                <a:solidFill>
                  <a:schemeClr val="tx1"/>
                </a:solidFill>
                <a:latin typeface="Hanken Grotesk" panose="020B0604020202020204" charset="0"/>
              </a:rPr>
              <a:t> array that we pass to the </a:t>
            </a:r>
            <a:r>
              <a:rPr lang="en-US" sz="1000" dirty="0" err="1">
                <a:solidFill>
                  <a:schemeClr val="accent3">
                    <a:lumMod val="85000"/>
                  </a:schemeClr>
                </a:solidFill>
                <a:latin typeface="Hanken Grotesk" panose="020B0604020202020204" charset="0"/>
              </a:rPr>
              <a:t>setLayerSizes</a:t>
            </a:r>
            <a:r>
              <a:rPr lang="en-US" sz="1200" dirty="0">
                <a:solidFill>
                  <a:schemeClr val="tx1"/>
                </a:solidFill>
                <a:latin typeface="Hanken Grotesk" panose="020B0604020202020204" charset="0"/>
              </a:rPr>
              <a:t> method. The first element is the size of the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layer, the last element is the size of the </a:t>
            </a:r>
            <a:r>
              <a:rPr lang="en-US" sz="1200" dirty="0">
                <a:solidFill>
                  <a:srgbClr val="00B0F0"/>
                </a:solidFill>
                <a:latin typeface="Hanken Grotesk" panose="020B0604020202020204" charset="0"/>
              </a:rPr>
              <a:t>output</a:t>
            </a:r>
            <a:r>
              <a:rPr lang="en-US" sz="1200" dirty="0">
                <a:solidFill>
                  <a:schemeClr val="tx1"/>
                </a:solidFill>
                <a:latin typeface="Hanken Grotesk" panose="020B0604020202020204" charset="0"/>
              </a:rPr>
              <a:t> layer, and all the in-between elements define the sizes of the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layers. For example, [</a:t>
            </a:r>
            <a:r>
              <a:rPr lang="en-US" sz="1200" dirty="0">
                <a:solidFill>
                  <a:srgbClr val="FF0000"/>
                </a:solidFill>
                <a:latin typeface="Hanken Grotesk" panose="020B0604020202020204" charset="0"/>
              </a:rPr>
              <a:t>9</a:t>
            </a:r>
            <a:r>
              <a:rPr lang="en-US" sz="1200" dirty="0">
                <a:solidFill>
                  <a:schemeClr val="tx1"/>
                </a:solidFill>
                <a:latin typeface="Hanken Grotesk" panose="020B0604020202020204" charset="0"/>
              </a:rPr>
              <a:t>, </a:t>
            </a:r>
            <a:r>
              <a:rPr lang="en-US" sz="1200" dirty="0">
                <a:solidFill>
                  <a:srgbClr val="00B050"/>
                </a:solidFill>
                <a:latin typeface="Hanken Grotesk" panose="020B0604020202020204" charset="0"/>
              </a:rPr>
              <a:t>15</a:t>
            </a:r>
            <a:r>
              <a:rPr lang="en-US" sz="1200" dirty="0">
                <a:solidFill>
                  <a:schemeClr val="tx1"/>
                </a:solidFill>
                <a:latin typeface="Hanken Grotesk" panose="020B0604020202020204" charset="0"/>
              </a:rPr>
              <a:t>, </a:t>
            </a:r>
            <a:r>
              <a:rPr lang="en-US" sz="1200" dirty="0">
                <a:solidFill>
                  <a:srgbClr val="00B0F0"/>
                </a:solidFill>
                <a:latin typeface="Hanken Grotesk" panose="020B0604020202020204" charset="0"/>
              </a:rPr>
              <a:t>9</a:t>
            </a:r>
            <a:r>
              <a:rPr lang="en-US" sz="1200" dirty="0">
                <a:solidFill>
                  <a:schemeClr val="tx1"/>
                </a:solidFill>
                <a:latin typeface="Hanken Grotesk" panose="020B0604020202020204" charset="0"/>
              </a:rPr>
              <a:t>] specifies </a:t>
            </a:r>
            <a:r>
              <a:rPr lang="en-US" sz="1200" dirty="0">
                <a:solidFill>
                  <a:srgbClr val="FF0000"/>
                </a:solidFill>
                <a:latin typeface="Hanken Grotesk" panose="020B0604020202020204" charset="0"/>
              </a:rPr>
              <a:t>9</a:t>
            </a:r>
            <a:r>
              <a:rPr lang="en-US" sz="1200" dirty="0">
                <a:solidFill>
                  <a:schemeClr val="tx1"/>
                </a:solidFill>
                <a:latin typeface="Hanken Grotesk" panose="020B0604020202020204" charset="0"/>
              </a:rPr>
              <a:t>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nodes, </a:t>
            </a:r>
            <a:r>
              <a:rPr lang="en-US" sz="1200" dirty="0">
                <a:solidFill>
                  <a:srgbClr val="00CADA"/>
                </a:solidFill>
                <a:latin typeface="Hanken Grotesk" panose="020B0604020202020204" charset="0"/>
              </a:rPr>
              <a:t>9</a:t>
            </a:r>
            <a:r>
              <a:rPr lang="en-US" sz="1200" dirty="0">
                <a:solidFill>
                  <a:schemeClr val="tx1"/>
                </a:solidFill>
                <a:latin typeface="Hanken Grotesk" panose="020B0604020202020204" charset="0"/>
              </a:rPr>
              <a:t> </a:t>
            </a:r>
            <a:r>
              <a:rPr lang="en-US" sz="1200" dirty="0">
                <a:solidFill>
                  <a:srgbClr val="00B0F0"/>
                </a:solidFill>
                <a:latin typeface="Hanken Grotesk" panose="020B0604020202020204" charset="0"/>
              </a:rPr>
              <a:t>output</a:t>
            </a:r>
            <a:r>
              <a:rPr lang="en-US" sz="1200" dirty="0">
                <a:solidFill>
                  <a:schemeClr val="tx1"/>
                </a:solidFill>
                <a:latin typeface="Hanken Grotesk" panose="020B0604020202020204" charset="0"/>
              </a:rPr>
              <a:t> nodes, and a single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with </a:t>
            </a:r>
            <a:r>
              <a:rPr lang="en-US" sz="1200" dirty="0">
                <a:solidFill>
                  <a:srgbClr val="00B050"/>
                </a:solidFill>
                <a:latin typeface="Hanken Grotesk" panose="020B0604020202020204" charset="0"/>
              </a:rPr>
              <a:t>15</a:t>
            </a:r>
            <a:r>
              <a:rPr lang="en-US" sz="1200" dirty="0">
                <a:solidFill>
                  <a:schemeClr val="tx1"/>
                </a:solidFill>
                <a:latin typeface="Hanken Grotesk" panose="020B0604020202020204" charset="0"/>
              </a:rPr>
              <a:t> nodes. If we changed this to [</a:t>
            </a:r>
            <a:r>
              <a:rPr lang="en-US" sz="1200" dirty="0">
                <a:solidFill>
                  <a:srgbClr val="FF0000"/>
                </a:solidFill>
                <a:latin typeface="Hanken Grotesk" panose="020B0604020202020204" charset="0"/>
              </a:rPr>
              <a:t>9</a:t>
            </a:r>
            <a:r>
              <a:rPr lang="en-US" sz="1200" dirty="0">
                <a:solidFill>
                  <a:schemeClr val="tx1"/>
                </a:solidFill>
                <a:latin typeface="Hanken Grotesk" panose="020B0604020202020204" charset="0"/>
              </a:rPr>
              <a:t>, </a:t>
            </a:r>
            <a:r>
              <a:rPr lang="en-US" sz="1200" dirty="0">
                <a:solidFill>
                  <a:srgbClr val="00B050"/>
                </a:solidFill>
                <a:latin typeface="Hanken Grotesk" panose="020B0604020202020204" charset="0"/>
              </a:rPr>
              <a:t>15</a:t>
            </a:r>
            <a:r>
              <a:rPr lang="en-US" sz="1200" dirty="0">
                <a:solidFill>
                  <a:schemeClr val="tx1"/>
                </a:solidFill>
                <a:latin typeface="Hanken Grotesk" panose="020B0604020202020204" charset="0"/>
              </a:rPr>
              <a:t>, </a:t>
            </a:r>
            <a:r>
              <a:rPr lang="en-US" sz="1200" dirty="0">
                <a:solidFill>
                  <a:srgbClr val="00B050"/>
                </a:solidFill>
                <a:latin typeface="Hanken Grotesk" panose="020B0604020202020204" charset="0"/>
              </a:rPr>
              <a:t>13</a:t>
            </a:r>
            <a:r>
              <a:rPr lang="en-US" sz="1200" dirty="0">
                <a:solidFill>
                  <a:schemeClr val="tx1"/>
                </a:solidFill>
                <a:latin typeface="Hanken Grotesk" panose="020B0604020202020204" charset="0"/>
              </a:rPr>
              <a:t>, </a:t>
            </a:r>
            <a:r>
              <a:rPr lang="en-US" sz="1200" dirty="0">
                <a:solidFill>
                  <a:srgbClr val="00B0F0"/>
                </a:solidFill>
                <a:latin typeface="Hanken Grotesk" panose="020B0604020202020204" charset="0"/>
              </a:rPr>
              <a:t>9</a:t>
            </a:r>
            <a:r>
              <a:rPr lang="en-US" sz="1200" dirty="0">
                <a:solidFill>
                  <a:schemeClr val="tx1"/>
                </a:solidFill>
                <a:latin typeface="Hanken Grotesk" panose="020B0604020202020204" charset="0"/>
              </a:rPr>
              <a:t>], it would specify two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layers with </a:t>
            </a:r>
            <a:r>
              <a:rPr lang="en-US" sz="1200" dirty="0">
                <a:solidFill>
                  <a:srgbClr val="00B050"/>
                </a:solidFill>
                <a:latin typeface="Hanken Grotesk" panose="020B0604020202020204" charset="0"/>
              </a:rPr>
              <a:t>15 and 13 </a:t>
            </a:r>
            <a:r>
              <a:rPr lang="en-US" sz="1200" dirty="0">
                <a:solidFill>
                  <a:schemeClr val="tx1"/>
                </a:solidFill>
                <a:latin typeface="Hanken Grotesk" panose="020B0604020202020204" charset="0"/>
              </a:rPr>
              <a:t>nodes, respectively.</a:t>
            </a:r>
            <a:endParaRPr lang="en-US" sz="1050" dirty="0">
              <a:solidFill>
                <a:schemeClr val="tx1"/>
              </a:solidFill>
              <a:latin typeface="Hanken Grotesk" panose="020B0604020202020204" charset="0"/>
            </a:endParaRPr>
          </a:p>
        </p:txBody>
      </p:sp>
      <p:sp>
        <p:nvSpPr>
          <p:cNvPr id="13" name="TextBox 12">
            <a:extLst>
              <a:ext uri="{FF2B5EF4-FFF2-40B4-BE49-F238E27FC236}">
                <a16:creationId xmlns:a16="http://schemas.microsoft.com/office/drawing/2014/main" id="{C0DD0CE8-4A5E-6FC7-E405-68DAFC3036B3}"/>
              </a:ext>
            </a:extLst>
          </p:cNvPr>
          <p:cNvSpPr txBox="1"/>
          <p:nvPr/>
        </p:nvSpPr>
        <p:spPr>
          <a:xfrm>
            <a:off x="720000" y="1092200"/>
            <a:ext cx="7228747" cy="584775"/>
          </a:xfrm>
          <a:prstGeom prst="rect">
            <a:avLst/>
          </a:prstGeom>
          <a:noFill/>
        </p:spPr>
        <p:txBody>
          <a:bodyPr wrap="square">
            <a:spAutoFit/>
          </a:bodyPr>
          <a:lstStyle/>
          <a:p>
            <a:pPr marL="342900" indent="-342900">
              <a:buClr>
                <a:srgbClr val="00CADA"/>
              </a:buClr>
              <a:buFont typeface="+mj-lt"/>
              <a:buAutoNum type="arabicPeriod" startAt="3"/>
            </a:pPr>
            <a:r>
              <a:rPr lang="en-US" sz="1200" dirty="0">
                <a:solidFill>
                  <a:schemeClr val="tx1"/>
                </a:solidFill>
                <a:latin typeface="Hanken Grotesk" panose="020B0604020202020204" charset="0"/>
              </a:rPr>
              <a:t>After creating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we need to configure its number of layers and nodes:</a:t>
            </a:r>
            <a:endParaRPr lang="en-US" sz="1000" dirty="0">
              <a:solidFill>
                <a:schemeClr val="accent2">
                  <a:lumMod val="40000"/>
                  <a:lumOff val="60000"/>
                </a:schemeClr>
              </a:solidFill>
              <a:latin typeface="Calibri Light" panose="020F0302020204030204" pitchFamily="34" charset="0"/>
              <a:cs typeface="Calibri Light" panose="020F0302020204030204" pitchFamily="34" charset="0"/>
            </a:endParaRPr>
          </a:p>
          <a:p>
            <a:pPr>
              <a:buClr>
                <a:srgbClr val="00CADA"/>
              </a:buClr>
            </a:pPr>
            <a:r>
              <a:rPr lang="en-US" sz="1000" dirty="0">
                <a:solidFill>
                  <a:schemeClr val="accent2">
                    <a:lumMod val="40000"/>
                    <a:lumOff val="60000"/>
                  </a:schemeClr>
                </a:solidFill>
                <a:latin typeface="Calibri Light" panose="020F0302020204030204" pitchFamily="34" charset="0"/>
                <a:cs typeface="Calibri Light" panose="020F0302020204030204" pitchFamily="34" charset="0"/>
              </a:rPr>
              <a:t>               </a:t>
            </a:r>
            <a:r>
              <a:rPr lang="en-US" sz="1000" dirty="0" err="1">
                <a:solidFill>
                  <a:schemeClr val="accent2">
                    <a:lumMod val="40000"/>
                    <a:lumOff val="60000"/>
                  </a:schemeClr>
                </a:solidFill>
                <a:latin typeface="Calibri Light" panose="020F0302020204030204" pitchFamily="34" charset="0"/>
                <a:cs typeface="Calibri Light" panose="020F0302020204030204" pitchFamily="34" charset="0"/>
              </a:rPr>
              <a:t>ann.setLayerSizes</a:t>
            </a:r>
            <a:r>
              <a:rPr lang="en-US" sz="1000" dirty="0">
                <a:solidFill>
                  <a:schemeClr val="accent2">
                    <a:lumMod val="40000"/>
                    <a:lumOff val="60000"/>
                  </a:schemeClr>
                </a:solidFill>
                <a:latin typeface="Calibri Light" panose="020F0302020204030204" pitchFamily="34" charset="0"/>
                <a:cs typeface="Calibri Light" panose="020F0302020204030204" pitchFamily="34" charset="0"/>
              </a:rPr>
              <a:t>(</a:t>
            </a:r>
            <a:r>
              <a:rPr lang="en-US" sz="1000" dirty="0" err="1">
                <a:solidFill>
                  <a:schemeClr val="accent2">
                    <a:lumMod val="40000"/>
                    <a:lumOff val="60000"/>
                  </a:schemeClr>
                </a:solidFill>
                <a:latin typeface="Calibri Light" panose="020F0302020204030204" pitchFamily="34" charset="0"/>
                <a:cs typeface="Calibri Light" panose="020F0302020204030204" pitchFamily="34" charset="0"/>
              </a:rPr>
              <a:t>np.array</a:t>
            </a:r>
            <a:r>
              <a:rPr lang="en-US" sz="1000" dirty="0">
                <a:solidFill>
                  <a:schemeClr val="accent2">
                    <a:lumMod val="40000"/>
                    <a:lumOff val="60000"/>
                  </a:schemeClr>
                </a:solidFill>
                <a:latin typeface="Calibri Light" panose="020F0302020204030204" pitchFamily="34" charset="0"/>
                <a:cs typeface="Calibri Light" panose="020F0302020204030204" pitchFamily="34" charset="0"/>
              </a:rPr>
              <a:t>([9, 15, 9], np.uint8))</a:t>
            </a:r>
          </a:p>
          <a:p>
            <a:pPr>
              <a:buClr>
                <a:srgbClr val="00CADA"/>
              </a:buClr>
            </a:pPr>
            <a:endParaRPr lang="en-US" sz="1000" dirty="0">
              <a:solidFill>
                <a:schemeClr val="accent2">
                  <a:lumMod val="40000"/>
                  <a:lumOff val="60000"/>
                </a:schemeClr>
              </a:soli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766BD29F-6BEA-F586-FBFE-FC7C3DCCEB4C}"/>
              </a:ext>
            </a:extLst>
          </p:cNvPr>
          <p:cNvSpPr txBox="1"/>
          <p:nvPr/>
        </p:nvSpPr>
        <p:spPr>
          <a:xfrm>
            <a:off x="720000" y="2727862"/>
            <a:ext cx="6474550" cy="1107996"/>
          </a:xfrm>
          <a:prstGeom prst="rect">
            <a:avLst/>
          </a:prstGeom>
          <a:noFill/>
        </p:spPr>
        <p:txBody>
          <a:bodyPr wrap="square">
            <a:spAutoFit/>
          </a:bodyPr>
          <a:lstStyle/>
          <a:p>
            <a:pPr marL="342900" indent="-342900">
              <a:buClr>
                <a:srgbClr val="00CADA"/>
              </a:buClr>
              <a:buFont typeface="+mj-lt"/>
              <a:buAutoNum type="arabicPeriod" startAt="4"/>
            </a:pPr>
            <a:r>
              <a:rPr lang="en-US" sz="1200" dirty="0">
                <a:solidFill>
                  <a:schemeClr val="tx1"/>
                </a:solidFill>
                <a:latin typeface="Hanken Grotesk" panose="020B0604020202020204" charset="0"/>
              </a:rPr>
              <a:t>We can also configure the activation function, the training method, and the training termination criteria, as follows: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ann.setActivationFunction</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(cv2.ml.ANN_MLP_SIGMOID_SYM, 0.6, 1.0)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ann.setTrainMethod</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(cv2.ml.ANN_MLP_BACKPROP, 0.1, 0.1)</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ann.setTermCriteria</a:t>
            </a:r>
            <a:r>
              <a:rPr lang="en-US" sz="1000" dirty="0">
                <a:solidFill>
                  <a:schemeClr val="accent3">
                    <a:lumMod val="85000"/>
                  </a:schemeClr>
                </a:solidFill>
                <a:latin typeface="Calibri Light" panose="020F0302020204030204" pitchFamily="34" charset="0"/>
                <a:cs typeface="Calibri Light" panose="020F0302020204030204" pitchFamily="34" charset="0"/>
              </a:rPr>
              <a:t>( (cv2.TERM_CRITERIA_MAX_ITER | cv2.TERM_CRITERIA_EPS, 100, 1.0)) </a:t>
            </a:r>
          </a:p>
          <a:p>
            <a:pPr marL="342900" indent="-342900">
              <a:buClr>
                <a:srgbClr val="00CADA"/>
              </a:buClr>
              <a:buFont typeface="+mj-lt"/>
              <a:buAutoNum type="arabicPeriod" startAt="4"/>
            </a:pPr>
            <a:endParaRPr lang="en-US" sz="1200" dirty="0">
              <a:solidFill>
                <a:schemeClr val="tx1"/>
              </a:solidFill>
              <a:latin typeface="Hanken Grotesk" panose="020B0604020202020204" charset="0"/>
            </a:endParaRPr>
          </a:p>
        </p:txBody>
      </p:sp>
      <p:sp>
        <p:nvSpPr>
          <p:cNvPr id="8" name="TextBox 7">
            <a:extLst>
              <a:ext uri="{FF2B5EF4-FFF2-40B4-BE49-F238E27FC236}">
                <a16:creationId xmlns:a16="http://schemas.microsoft.com/office/drawing/2014/main" id="{83EEEDB1-81AE-F02E-FD29-F1FDA60B87EA}"/>
              </a:ext>
            </a:extLst>
          </p:cNvPr>
          <p:cNvSpPr txBox="1"/>
          <p:nvPr/>
        </p:nvSpPr>
        <p:spPr>
          <a:xfrm>
            <a:off x="1077548" y="3682812"/>
            <a:ext cx="7077801" cy="1015663"/>
          </a:xfrm>
          <a:prstGeom prst="rect">
            <a:avLst/>
          </a:prstGeom>
          <a:noFill/>
        </p:spPr>
        <p:txBody>
          <a:bodyPr wrap="square">
            <a:spAutoFit/>
          </a:bodyPr>
          <a:lstStyle/>
          <a:p>
            <a:pPr algn="just"/>
            <a:r>
              <a:rPr lang="en-US" sz="1200" dirty="0">
                <a:solidFill>
                  <a:schemeClr val="tx1"/>
                </a:solidFill>
                <a:latin typeface="Hanken Grotesk" panose="020B0604020202020204" charset="0"/>
              </a:rPr>
              <a:t>Here, we are using a symmetrical </a:t>
            </a:r>
            <a:r>
              <a:rPr lang="en-US" sz="1200" dirty="0">
                <a:solidFill>
                  <a:srgbClr val="FFC000"/>
                </a:solidFill>
                <a:latin typeface="Hanken Grotesk" panose="020B0604020202020204" charset="0"/>
              </a:rPr>
              <a:t>sigmoid</a:t>
            </a:r>
            <a:r>
              <a:rPr lang="en-US" sz="1200" dirty="0">
                <a:solidFill>
                  <a:schemeClr val="tx1"/>
                </a:solidFill>
                <a:latin typeface="Hanken Grotesk" panose="020B0604020202020204" charset="0"/>
              </a:rPr>
              <a:t> activation function </a:t>
            </a:r>
            <a:r>
              <a:rPr lang="en-US" sz="1000" dirty="0">
                <a:solidFill>
                  <a:schemeClr val="accent3">
                    <a:lumMod val="85000"/>
                  </a:schemeClr>
                </a:solidFill>
                <a:latin typeface="Hanken Grotesk" panose="020B0604020202020204" charset="0"/>
              </a:rPr>
              <a:t>(cv2.ml.ANN_MLP_SIGMOID_SYM)</a:t>
            </a:r>
          </a:p>
          <a:p>
            <a:pPr algn="just"/>
            <a:r>
              <a:rPr lang="en-US" sz="1200" dirty="0">
                <a:solidFill>
                  <a:schemeClr val="tx1"/>
                </a:solidFill>
                <a:latin typeface="Hanken Grotesk" panose="020B0604020202020204" charset="0"/>
              </a:rPr>
              <a:t>and a backpropagation training method </a:t>
            </a:r>
            <a:r>
              <a:rPr lang="en-US" sz="1000" dirty="0">
                <a:solidFill>
                  <a:schemeClr val="accent3">
                    <a:lumMod val="85000"/>
                  </a:schemeClr>
                </a:solidFill>
                <a:latin typeface="Hanken Grotesk" panose="020B0604020202020204" charset="0"/>
              </a:rPr>
              <a:t>(cv2.ml.ANN_MLP_BACKPROP)</a:t>
            </a:r>
            <a:endParaRPr lang="en-US" sz="1200" dirty="0">
              <a:solidFill>
                <a:schemeClr val="accent3">
                  <a:lumMod val="85000"/>
                </a:schemeClr>
              </a:solidFill>
              <a:latin typeface="Hanken Grotesk" panose="020B0604020202020204" charset="0"/>
            </a:endParaRPr>
          </a:p>
          <a:p>
            <a:pPr algn="just"/>
            <a:r>
              <a:rPr lang="en-US" sz="1200" dirty="0">
                <a:solidFill>
                  <a:schemeClr val="tx1"/>
                </a:solidFill>
                <a:latin typeface="Hanken Grotesk" panose="020B0604020202020204" charset="0"/>
              </a:rPr>
              <a:t>Backpropagation is an algorithm that </a:t>
            </a:r>
            <a:r>
              <a:rPr lang="en-US" sz="1200" u="sng" dirty="0">
                <a:solidFill>
                  <a:srgbClr val="7030A0"/>
                </a:solidFill>
                <a:latin typeface="Hanken Grotesk" panose="020B0604020202020204" charset="0"/>
              </a:rPr>
              <a:t>calculates errors</a:t>
            </a:r>
            <a:r>
              <a:rPr lang="en-US" sz="1200" dirty="0">
                <a:solidFill>
                  <a:schemeClr val="tx1"/>
                </a:solidFill>
                <a:latin typeface="Hanken Grotesk" panose="020B0604020202020204" charset="0"/>
              </a:rPr>
              <a:t> of predictions at</a:t>
            </a:r>
          </a:p>
          <a:p>
            <a:pPr algn="just"/>
            <a:r>
              <a:rPr lang="en-US" sz="1200" dirty="0">
                <a:solidFill>
                  <a:schemeClr val="tx1"/>
                </a:solidFill>
                <a:latin typeface="Hanken Grotesk" panose="020B0604020202020204" charset="0"/>
              </a:rPr>
              <a:t>the </a:t>
            </a:r>
            <a:r>
              <a:rPr lang="en-US" sz="1200" dirty="0">
                <a:solidFill>
                  <a:srgbClr val="00B0F0"/>
                </a:solidFill>
                <a:latin typeface="Hanken Grotesk" panose="020B0604020202020204" charset="0"/>
              </a:rPr>
              <a:t>output</a:t>
            </a:r>
            <a:r>
              <a:rPr lang="en-US" sz="1200" dirty="0">
                <a:solidFill>
                  <a:schemeClr val="tx1"/>
                </a:solidFill>
                <a:latin typeface="Hanken Grotesk" panose="020B0604020202020204" charset="0"/>
              </a:rPr>
              <a:t> layer, traces the sources of the errors backward through previous</a:t>
            </a:r>
          </a:p>
          <a:p>
            <a:pPr algn="just"/>
            <a:r>
              <a:rPr lang="en-US" sz="1200" dirty="0">
                <a:solidFill>
                  <a:schemeClr val="tx1"/>
                </a:solidFill>
                <a:latin typeface="Hanken Grotesk" panose="020B0604020202020204" charset="0"/>
              </a:rPr>
              <a:t>layers, and updates the </a:t>
            </a:r>
            <a:r>
              <a:rPr lang="en-US" sz="1200" dirty="0">
                <a:solidFill>
                  <a:srgbClr val="FFFF00"/>
                </a:solidFill>
                <a:latin typeface="Hanken Grotesk" panose="020B0604020202020204" charset="0"/>
              </a:rPr>
              <a:t>weights</a:t>
            </a:r>
            <a:r>
              <a:rPr lang="en-US" sz="1200" dirty="0">
                <a:solidFill>
                  <a:schemeClr val="tx1"/>
                </a:solidFill>
                <a:latin typeface="Hanken Grotesk" panose="020B0604020202020204" charset="0"/>
              </a:rPr>
              <a:t> in order to reduce errors.</a:t>
            </a:r>
            <a:endParaRPr lang="en-US" sz="900" dirty="0">
              <a:solidFill>
                <a:schemeClr val="tx1"/>
              </a:solidFill>
              <a:latin typeface="Hanken Grotesk" panose="020B0604020202020204" charset="0"/>
            </a:endParaRPr>
          </a:p>
        </p:txBody>
      </p:sp>
    </p:spTree>
    <p:extLst>
      <p:ext uri="{BB962C8B-B14F-4D97-AF65-F5344CB8AC3E}">
        <p14:creationId xmlns:p14="http://schemas.microsoft.com/office/powerpoint/2010/main" val="3675315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46A326DA-86FB-BFDB-D212-E79D482744E3}"/>
              </a:ext>
            </a:extLst>
          </p:cNvPr>
          <p:cNvSpPr>
            <a:spLocks noGrp="1"/>
          </p:cNvSpPr>
          <p:nvPr>
            <p:ph type="title"/>
          </p:nvPr>
        </p:nvSpPr>
        <p:spPr/>
        <p:txBody>
          <a:bodyPr/>
          <a:lstStyle/>
          <a:p>
            <a:r>
              <a:rPr lang="en-US" sz="2800" dirty="0"/>
              <a:t>Training a basic </a:t>
            </a:r>
            <a:r>
              <a:rPr lang="en-US" sz="2800" dirty="0">
                <a:solidFill>
                  <a:srgbClr val="7030A0"/>
                </a:solidFill>
              </a:rPr>
              <a:t>ANN</a:t>
            </a:r>
            <a:r>
              <a:rPr lang="en-US" sz="2800" dirty="0"/>
              <a:t> in </a:t>
            </a:r>
            <a:r>
              <a:rPr lang="en-US" sz="2800" dirty="0">
                <a:solidFill>
                  <a:srgbClr val="FFC000"/>
                </a:solidFill>
              </a:rPr>
              <a:t>OpenCV</a:t>
            </a:r>
          </a:p>
        </p:txBody>
      </p:sp>
      <p:sp>
        <p:nvSpPr>
          <p:cNvPr id="13" name="TextBox 12">
            <a:extLst>
              <a:ext uri="{FF2B5EF4-FFF2-40B4-BE49-F238E27FC236}">
                <a16:creationId xmlns:a16="http://schemas.microsoft.com/office/drawing/2014/main" id="{C0DD0CE8-4A5E-6FC7-E405-68DAFC3036B3}"/>
              </a:ext>
            </a:extLst>
          </p:cNvPr>
          <p:cNvSpPr txBox="1"/>
          <p:nvPr/>
        </p:nvSpPr>
        <p:spPr>
          <a:xfrm>
            <a:off x="720000" y="1092200"/>
            <a:ext cx="7228747" cy="2000548"/>
          </a:xfrm>
          <a:prstGeom prst="rect">
            <a:avLst/>
          </a:prstGeom>
          <a:noFill/>
        </p:spPr>
        <p:txBody>
          <a:bodyPr wrap="square">
            <a:spAutoFit/>
          </a:bodyPr>
          <a:lstStyle/>
          <a:p>
            <a:pPr marL="342900" indent="-342900" algn="just">
              <a:buClr>
                <a:srgbClr val="00CADA"/>
              </a:buClr>
              <a:buFont typeface="+mj-lt"/>
              <a:buAutoNum type="arabicPeriod" startAt="5"/>
            </a:pPr>
            <a:r>
              <a:rPr lang="en-US" sz="1200" dirty="0">
                <a:solidFill>
                  <a:schemeClr val="tx1"/>
                </a:solidFill>
                <a:latin typeface="Hanken Grotesk" panose="020B0604020202020204" charset="0"/>
              </a:rPr>
              <a:t>Let's train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We need to specify training inputs (or samples, in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's terminology), the corresponding correct outputs (or responses), and whether the data's format (or layout) is one row per sample or one column per sample. Here is an example of how we train the model with a single sample: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training_samples</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 [[1.2, 1.3, 1.9, 2.2, 2.3, 2.9, 3.0, 3.2, 3.3]], np.float32)</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layout = cv2.ml.ROW_SAMPLE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training_responses</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 [[0.0, 0.0, 0.0, 0.0, 0.0, 1.0, 0.0, 0.0, 0.0]], np.float32)</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data = cv2.ml.TrainData_create(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training_samples</a:t>
            </a:r>
            <a:r>
              <a:rPr lang="en-US" sz="1000" dirty="0">
                <a:solidFill>
                  <a:schemeClr val="accent3">
                    <a:lumMod val="85000"/>
                  </a:schemeClr>
                </a:solidFill>
                <a:latin typeface="Calibri Light" panose="020F0302020204030204" pitchFamily="34" charset="0"/>
                <a:cs typeface="Calibri Light" panose="020F0302020204030204" pitchFamily="34" charset="0"/>
              </a:rPr>
              <a:t>, layout,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training_responses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ann.train</a:t>
            </a:r>
            <a:r>
              <a:rPr lang="en-US" sz="1000" dirty="0">
                <a:solidFill>
                  <a:schemeClr val="accent3">
                    <a:lumMod val="85000"/>
                  </a:schemeClr>
                </a:solidFill>
                <a:latin typeface="Calibri Light" panose="020F0302020204030204" pitchFamily="34" charset="0"/>
                <a:cs typeface="Calibri Light" panose="020F0302020204030204" pitchFamily="34" charset="0"/>
              </a:rPr>
              <a:t>(data) </a:t>
            </a:r>
          </a:p>
          <a:p>
            <a:pPr marL="342900" indent="-342900" algn="just">
              <a:buClr>
                <a:srgbClr val="00CADA"/>
              </a:buClr>
              <a:buFont typeface="+mj-lt"/>
              <a:buAutoNum type="arabicPeriod" startAt="5"/>
            </a:pPr>
            <a:endParaRPr lang="en-US" sz="1200" dirty="0">
              <a:solidFill>
                <a:schemeClr val="tx1"/>
              </a:solidFill>
              <a:latin typeface="Hanken Grotesk" panose="020B0604020202020204" charset="0"/>
              <a:cs typeface="Calibri Light" panose="020F0302020204030204" pitchFamily="34" charset="0"/>
            </a:endParaRPr>
          </a:p>
          <a:p>
            <a:pPr marL="342900" indent="-342900" algn="just">
              <a:buClr>
                <a:srgbClr val="00CADA"/>
              </a:buClr>
              <a:buFont typeface="+mj-lt"/>
              <a:buAutoNum type="arabicPeriod" startAt="5"/>
            </a:pPr>
            <a:endParaRPr lang="en-US" sz="1200" dirty="0">
              <a:solidFill>
                <a:schemeClr val="tx1"/>
              </a:solidFill>
              <a:latin typeface="Hanken Grotesk" panose="020B0604020202020204" charset="0"/>
              <a:cs typeface="Calibri Light" panose="020F0302020204030204" pitchFamily="34" charset="0"/>
            </a:endParaRPr>
          </a:p>
          <a:p>
            <a:pPr marL="342900" indent="-342900" algn="just">
              <a:buClr>
                <a:srgbClr val="00CADA"/>
              </a:buClr>
              <a:buFont typeface="+mj-lt"/>
              <a:buAutoNum type="arabicPeriod" startAt="5"/>
            </a:pPr>
            <a:endParaRPr lang="en-US" sz="1200" dirty="0">
              <a:solidFill>
                <a:schemeClr val="tx1"/>
              </a:solidFill>
              <a:latin typeface="Hanken Grotesk" panose="020B0604020202020204" charset="0"/>
              <a:cs typeface="Calibri Light" panose="020F0302020204030204" pitchFamily="34" charset="0"/>
            </a:endParaRPr>
          </a:p>
        </p:txBody>
      </p:sp>
      <p:grpSp>
        <p:nvGrpSpPr>
          <p:cNvPr id="2" name="Google Shape;10009;p63">
            <a:extLst>
              <a:ext uri="{FF2B5EF4-FFF2-40B4-BE49-F238E27FC236}">
                <a16:creationId xmlns:a16="http://schemas.microsoft.com/office/drawing/2014/main" id="{8DB9343B-C4A9-7322-AE9A-E40B874F7367}"/>
              </a:ext>
            </a:extLst>
          </p:cNvPr>
          <p:cNvGrpSpPr/>
          <p:nvPr/>
        </p:nvGrpSpPr>
        <p:grpSpPr>
          <a:xfrm>
            <a:off x="838410" y="2936052"/>
            <a:ext cx="313392" cy="313392"/>
            <a:chOff x="-61783350" y="2297100"/>
            <a:chExt cx="316650" cy="316650"/>
          </a:xfrm>
          <a:solidFill>
            <a:srgbClr val="00CADA"/>
          </a:solidFill>
        </p:grpSpPr>
        <p:sp>
          <p:nvSpPr>
            <p:cNvPr id="5" name="Google Shape;10010;p63">
              <a:extLst>
                <a:ext uri="{FF2B5EF4-FFF2-40B4-BE49-F238E27FC236}">
                  <a16:creationId xmlns:a16="http://schemas.microsoft.com/office/drawing/2014/main" id="{9601BBFD-0507-9AA3-A326-F1F23DE45DB2}"/>
                </a:ext>
              </a:extLst>
            </p:cNvPr>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grp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011;p63">
              <a:extLst>
                <a:ext uri="{FF2B5EF4-FFF2-40B4-BE49-F238E27FC236}">
                  <a16:creationId xmlns:a16="http://schemas.microsoft.com/office/drawing/2014/main" id="{3480CB06-50AE-D7E4-5CC6-08C08182F021}"/>
                </a:ext>
              </a:extLst>
            </p:cNvPr>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grp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83D5D4EB-1821-0102-234D-FE0BDAB158CB}"/>
              </a:ext>
            </a:extLst>
          </p:cNvPr>
          <p:cNvSpPr txBox="1"/>
          <p:nvPr/>
        </p:nvSpPr>
        <p:spPr>
          <a:xfrm>
            <a:off x="1195253" y="2582298"/>
            <a:ext cx="6615247" cy="1200329"/>
          </a:xfrm>
          <a:prstGeom prst="rect">
            <a:avLst/>
          </a:prstGeom>
          <a:noFill/>
        </p:spPr>
        <p:txBody>
          <a:bodyPr wrap="square">
            <a:spAutoFit/>
          </a:bodyPr>
          <a:lstStyle/>
          <a:p>
            <a:pPr algn="just"/>
            <a:r>
              <a:rPr lang="en-US" sz="1200" dirty="0">
                <a:solidFill>
                  <a:schemeClr val="tx1"/>
                </a:solidFill>
                <a:latin typeface="Hanken Grotesk" panose="020B0604020202020204" charset="0"/>
              </a:rPr>
              <a:t>Realistically, we would want to train any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with a larger dataset that contains far more than one sample. We could do this by extending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training_samples</a:t>
            </a:r>
            <a:r>
              <a:rPr lang="en-US" sz="1200" dirty="0">
                <a:solidFill>
                  <a:schemeClr val="tx1"/>
                </a:solidFill>
                <a:latin typeface="Hanken Grotesk" panose="020B0604020202020204" charset="0"/>
              </a:rPr>
              <a:t> and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training_responses</a:t>
            </a:r>
            <a:r>
              <a:rPr lang="en-US" sz="1200" dirty="0">
                <a:solidFill>
                  <a:schemeClr val="tx1"/>
                </a:solidFill>
                <a:latin typeface="Hanken Grotesk" panose="020B0604020202020204" charset="0"/>
              </a:rPr>
              <a:t> so that they contain multiple rows, representing multiple samples and their corresponding responses. Alternatively, we could call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t>
            </a:r>
            <a:r>
              <a:rPr lang="en-US" sz="1000" dirty="0">
                <a:solidFill>
                  <a:schemeClr val="accent3">
                    <a:lumMod val="85000"/>
                  </a:schemeClr>
                </a:solidFill>
                <a:latin typeface="Calibri Light" panose="020F0302020204030204" pitchFamily="34" charset="0"/>
                <a:cs typeface="Calibri Light" panose="020F0302020204030204" pitchFamily="34" charset="0"/>
              </a:rPr>
              <a:t>train</a:t>
            </a:r>
            <a:r>
              <a:rPr lang="en-US" sz="1200" dirty="0">
                <a:solidFill>
                  <a:schemeClr val="tx1"/>
                </a:solidFill>
                <a:latin typeface="Hanken Grotesk" panose="020B0604020202020204" charset="0"/>
              </a:rPr>
              <a:t> method multiple times, with new data each time. The latter approach requires some additional arguments for the </a:t>
            </a:r>
            <a:r>
              <a:rPr lang="en-US" sz="1000" dirty="0">
                <a:solidFill>
                  <a:schemeClr val="accent3">
                    <a:lumMod val="85000"/>
                  </a:schemeClr>
                </a:solidFill>
                <a:latin typeface="Calibri Light" panose="020F0302020204030204" pitchFamily="34" charset="0"/>
                <a:cs typeface="Calibri Light" panose="020F0302020204030204" pitchFamily="34" charset="0"/>
              </a:rPr>
              <a:t>train</a:t>
            </a:r>
            <a:r>
              <a:rPr lang="en-US" sz="1200" dirty="0">
                <a:solidFill>
                  <a:schemeClr val="tx1"/>
                </a:solidFill>
                <a:latin typeface="Hanken Grotesk" panose="020B0604020202020204" charset="0"/>
              </a:rPr>
              <a:t> method, and it is demonstrated in the next section, Training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classifier in multiple </a:t>
            </a:r>
            <a:r>
              <a:rPr lang="en-US" sz="1200" dirty="0">
                <a:solidFill>
                  <a:srgbClr val="FF5050"/>
                </a:solidFill>
                <a:latin typeface="Hanken Grotesk" panose="020B0604020202020204" charset="0"/>
              </a:rPr>
              <a:t>epochs</a:t>
            </a:r>
            <a:r>
              <a:rPr lang="en-US" sz="1200" dirty="0">
                <a:solidFill>
                  <a:schemeClr val="tx1"/>
                </a:solidFill>
                <a:latin typeface="Hanken Grotesk" panose="020B0604020202020204" charset="0"/>
              </a:rPr>
              <a:t>.</a:t>
            </a:r>
          </a:p>
        </p:txBody>
      </p:sp>
      <p:sp>
        <p:nvSpPr>
          <p:cNvPr id="14" name="Rectangle 13">
            <a:extLst>
              <a:ext uri="{FF2B5EF4-FFF2-40B4-BE49-F238E27FC236}">
                <a16:creationId xmlns:a16="http://schemas.microsoft.com/office/drawing/2014/main" id="{2DEC3F90-A801-A3C7-01F0-DF9BDB70E021}"/>
              </a:ext>
            </a:extLst>
          </p:cNvPr>
          <p:cNvSpPr/>
          <p:nvPr/>
        </p:nvSpPr>
        <p:spPr>
          <a:xfrm>
            <a:off x="5585460" y="3995702"/>
            <a:ext cx="1607820" cy="1521177"/>
          </a:xfrm>
          <a:prstGeom prst="rect">
            <a:avLst/>
          </a:prstGeom>
          <a:solidFill>
            <a:srgbClr val="110E24"/>
          </a:solidFill>
          <a:ln>
            <a:solidFill>
              <a:srgbClr val="110E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110E24"/>
                </a:solidFill>
              </a:ln>
            </a:endParaRPr>
          </a:p>
        </p:txBody>
      </p:sp>
      <p:sp>
        <p:nvSpPr>
          <p:cNvPr id="12" name="TextBox 11">
            <a:extLst>
              <a:ext uri="{FF2B5EF4-FFF2-40B4-BE49-F238E27FC236}">
                <a16:creationId xmlns:a16="http://schemas.microsoft.com/office/drawing/2014/main" id="{6BFDBFFF-BF59-E9A3-BE5A-EB72BD97520C}"/>
              </a:ext>
            </a:extLst>
          </p:cNvPr>
          <p:cNvSpPr txBox="1"/>
          <p:nvPr/>
        </p:nvSpPr>
        <p:spPr>
          <a:xfrm>
            <a:off x="720000" y="3871298"/>
            <a:ext cx="7228747" cy="1015663"/>
          </a:xfrm>
          <a:prstGeom prst="rect">
            <a:avLst/>
          </a:prstGeom>
          <a:noFill/>
        </p:spPr>
        <p:txBody>
          <a:bodyPr wrap="square">
            <a:spAutoFit/>
          </a:bodyPr>
          <a:lstStyle/>
          <a:p>
            <a:r>
              <a:rPr lang="en-US" sz="1200" dirty="0">
                <a:solidFill>
                  <a:schemeClr val="tx1"/>
                </a:solidFill>
                <a:latin typeface="Hanken Grotesk" panose="020B0604020202020204" charset="0"/>
              </a:rPr>
              <a:t>Note that in this case, we are training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as a classifier. Each response is a confidence score for a class, and in this case, there are </a:t>
            </a:r>
            <a:r>
              <a:rPr lang="en-US" sz="1200" dirty="0">
                <a:solidFill>
                  <a:srgbClr val="7030A0"/>
                </a:solidFill>
                <a:latin typeface="Hanken Grotesk" panose="020B0604020202020204" charset="0"/>
              </a:rPr>
              <a:t>nine</a:t>
            </a:r>
            <a:r>
              <a:rPr lang="en-US" sz="1200" dirty="0">
                <a:solidFill>
                  <a:schemeClr val="tx1"/>
                </a:solidFill>
                <a:latin typeface="Hanken Grotesk" panose="020B0604020202020204" charset="0"/>
              </a:rPr>
              <a:t> classes. We will refer to them by their 0-based indices, as classes </a:t>
            </a:r>
            <a:r>
              <a:rPr lang="en-US" sz="1200" dirty="0">
                <a:solidFill>
                  <a:srgbClr val="7030A0"/>
                </a:solidFill>
                <a:latin typeface="Hanken Grotesk" panose="020B0604020202020204" charset="0"/>
              </a:rPr>
              <a:t>0</a:t>
            </a:r>
            <a:r>
              <a:rPr lang="en-US" sz="1200" dirty="0">
                <a:solidFill>
                  <a:schemeClr val="tx1"/>
                </a:solidFill>
                <a:latin typeface="Hanken Grotesk" panose="020B0604020202020204" charset="0"/>
              </a:rPr>
              <a:t> to </a:t>
            </a:r>
            <a:r>
              <a:rPr lang="en-US" sz="1200" dirty="0">
                <a:solidFill>
                  <a:srgbClr val="7030A0"/>
                </a:solidFill>
                <a:latin typeface="Hanken Grotesk" panose="020B0604020202020204" charset="0"/>
              </a:rPr>
              <a:t>8</a:t>
            </a:r>
            <a:r>
              <a:rPr lang="en-US" sz="1200" dirty="0">
                <a:solidFill>
                  <a:schemeClr val="tx1"/>
                </a:solidFill>
                <a:latin typeface="Hanken Grotesk" panose="020B0604020202020204" charset="0"/>
              </a:rPr>
              <a:t>. Our training sample in this case has a response of </a:t>
            </a:r>
            <a:r>
              <a:rPr lang="en-US" sz="1200" dirty="0">
                <a:solidFill>
                  <a:srgbClr val="00CADA"/>
                </a:solidFill>
                <a:latin typeface="Hanken Grotesk" panose="020B0604020202020204" charset="0"/>
              </a:rPr>
              <a:t>[0.0, 0.0, 0.0, 0.0, 0.0, </a:t>
            </a:r>
            <a:r>
              <a:rPr lang="en-US" sz="1200" dirty="0">
                <a:solidFill>
                  <a:srgbClr val="00B050"/>
                </a:solidFill>
                <a:latin typeface="Hanken Grotesk" panose="020B0604020202020204" charset="0"/>
              </a:rPr>
              <a:t>1.0</a:t>
            </a:r>
            <a:r>
              <a:rPr lang="en-US" sz="1200" dirty="0">
                <a:solidFill>
                  <a:srgbClr val="00CADA"/>
                </a:solidFill>
                <a:latin typeface="Hanken Grotesk" panose="020B0604020202020204" charset="0"/>
              </a:rPr>
              <a:t>, 0.0, 0.0, 0.0]</a:t>
            </a:r>
            <a:r>
              <a:rPr lang="en-US" sz="1200" dirty="0">
                <a:solidFill>
                  <a:schemeClr val="tx1"/>
                </a:solidFill>
                <a:latin typeface="Hanken Grotesk" panose="020B0604020202020204" charset="0"/>
              </a:rPr>
              <a:t>, meaning that it is an instance of class 5 (with confidence </a:t>
            </a:r>
            <a:r>
              <a:rPr lang="en-US" sz="1200" dirty="0">
                <a:solidFill>
                  <a:srgbClr val="00B050"/>
                </a:solidFill>
                <a:latin typeface="Hanken Grotesk" panose="020B0604020202020204" charset="0"/>
              </a:rPr>
              <a:t>1.0</a:t>
            </a:r>
            <a:r>
              <a:rPr lang="en-US" sz="1200" dirty="0">
                <a:solidFill>
                  <a:schemeClr val="tx1"/>
                </a:solidFill>
                <a:latin typeface="Hanken Grotesk" panose="020B0604020202020204" charset="0"/>
              </a:rPr>
              <a:t>), and it is definitely not an instance of any other class (as the confidence is </a:t>
            </a:r>
            <a:r>
              <a:rPr lang="en-US" sz="1200" dirty="0">
                <a:solidFill>
                  <a:srgbClr val="00CADA"/>
                </a:solidFill>
                <a:latin typeface="Hanken Grotesk" panose="020B0604020202020204" charset="0"/>
              </a:rPr>
              <a:t>0.0</a:t>
            </a:r>
            <a:r>
              <a:rPr lang="en-US" sz="1200" dirty="0">
                <a:solidFill>
                  <a:schemeClr val="tx1"/>
                </a:solidFill>
                <a:latin typeface="Hanken Grotesk" panose="020B0604020202020204" charset="0"/>
              </a:rPr>
              <a:t> for every other class). </a:t>
            </a:r>
          </a:p>
        </p:txBody>
      </p:sp>
    </p:spTree>
    <p:extLst>
      <p:ext uri="{BB962C8B-B14F-4D97-AF65-F5344CB8AC3E}">
        <p14:creationId xmlns:p14="http://schemas.microsoft.com/office/powerpoint/2010/main" val="269875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46A326DA-86FB-BFDB-D212-E79D482744E3}"/>
              </a:ext>
            </a:extLst>
          </p:cNvPr>
          <p:cNvSpPr>
            <a:spLocks noGrp="1"/>
          </p:cNvSpPr>
          <p:nvPr>
            <p:ph type="title"/>
          </p:nvPr>
        </p:nvSpPr>
        <p:spPr/>
        <p:txBody>
          <a:bodyPr/>
          <a:lstStyle/>
          <a:p>
            <a:r>
              <a:rPr lang="en-US" sz="2800" dirty="0"/>
              <a:t>Training a basic </a:t>
            </a:r>
            <a:r>
              <a:rPr lang="en-US" sz="2800" dirty="0">
                <a:solidFill>
                  <a:srgbClr val="7030A0"/>
                </a:solidFill>
              </a:rPr>
              <a:t>ANN</a:t>
            </a:r>
            <a:r>
              <a:rPr lang="en-US" sz="2800" dirty="0"/>
              <a:t> in </a:t>
            </a:r>
            <a:r>
              <a:rPr lang="en-US" sz="2800" dirty="0">
                <a:solidFill>
                  <a:srgbClr val="FFC000"/>
                </a:solidFill>
              </a:rPr>
              <a:t>OpenCV</a:t>
            </a:r>
          </a:p>
        </p:txBody>
      </p:sp>
      <p:sp>
        <p:nvSpPr>
          <p:cNvPr id="13" name="TextBox 12">
            <a:extLst>
              <a:ext uri="{FF2B5EF4-FFF2-40B4-BE49-F238E27FC236}">
                <a16:creationId xmlns:a16="http://schemas.microsoft.com/office/drawing/2014/main" id="{C0DD0CE8-4A5E-6FC7-E405-68DAFC3036B3}"/>
              </a:ext>
            </a:extLst>
          </p:cNvPr>
          <p:cNvSpPr txBox="1"/>
          <p:nvPr/>
        </p:nvSpPr>
        <p:spPr>
          <a:xfrm>
            <a:off x="720000" y="1092200"/>
            <a:ext cx="7228747" cy="2662267"/>
          </a:xfrm>
          <a:prstGeom prst="rect">
            <a:avLst/>
          </a:prstGeom>
          <a:noFill/>
        </p:spPr>
        <p:txBody>
          <a:bodyPr wrap="square">
            <a:spAutoFit/>
          </a:bodyPr>
          <a:lstStyle/>
          <a:p>
            <a:pPr marL="342900" indent="-342900" algn="just">
              <a:buClr>
                <a:srgbClr val="00CADA"/>
              </a:buClr>
              <a:buFont typeface="+mj-lt"/>
              <a:buAutoNum type="arabicPeriod" startAt="6"/>
            </a:pPr>
            <a:r>
              <a:rPr lang="en-US" sz="1200" dirty="0">
                <a:solidFill>
                  <a:schemeClr val="tx1"/>
                </a:solidFill>
                <a:latin typeface="Hanken Grotesk" panose="020B0604020202020204" charset="0"/>
              </a:rPr>
              <a:t>To complete our minimal tour of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API, let's make another sample, classify it, and print the result: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test_samples</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 [[1.4, 1.5, 1.2, 2.0, 2.5, 2.8, 3.0, 3.1, 3.8]], np.float32)</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prediction =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ann.predict</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test_samples</a:t>
            </a:r>
            <a:r>
              <a:rPr lang="en-US" sz="1000" dirty="0">
                <a:solidFill>
                  <a:schemeClr val="accent3">
                    <a:lumMod val="85000"/>
                  </a:schemeClr>
                </a:solidFill>
                <a:latin typeface="Calibri Light" panose="020F0302020204030204" pitchFamily="34" charset="0"/>
                <a:cs typeface="Calibri Light" panose="020F0302020204030204" pitchFamily="34" charset="0"/>
              </a:rPr>
              <a:t>) print(prediction)</a:t>
            </a:r>
          </a:p>
          <a:p>
            <a:pPr algn="just">
              <a:buClr>
                <a:srgbClr val="00CADA"/>
              </a:buClr>
            </a:pP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         This will print the following result: </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(5.0, array([[-0.08763029, -0.01616517, 0.13196233,</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0.0402631,     0.05711843,   </a:t>
            </a:r>
            <a:r>
              <a:rPr lang="en-US" sz="1000" dirty="0">
                <a:solidFill>
                  <a:srgbClr val="00B050"/>
                </a:solidFill>
                <a:latin typeface="Calibri Light" panose="020F0302020204030204" pitchFamily="34" charset="0"/>
                <a:cs typeface="Calibri Light" panose="020F0302020204030204" pitchFamily="34" charset="0"/>
              </a:rPr>
              <a:t>1.1642447 </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0.18130444,    0.1857026 , -0.07486832 ]], </a:t>
            </a:r>
            <a:r>
              <a:rPr lang="en-US" sz="1000" dirty="0" err="1">
                <a:solidFill>
                  <a:schemeClr val="accent3">
                    <a:lumMod val="85000"/>
                  </a:schemeClr>
                </a:solidFill>
                <a:latin typeface="Calibri Light" panose="020F0302020204030204" pitchFamily="34" charset="0"/>
                <a:cs typeface="Calibri Light" panose="020F0302020204030204" pitchFamily="34" charset="0"/>
              </a:rPr>
              <a:t>dtype</a:t>
            </a:r>
            <a:r>
              <a:rPr lang="en-US" sz="1000" dirty="0">
                <a:solidFill>
                  <a:schemeClr val="accent3">
                    <a:lumMod val="85000"/>
                  </a:schemeClr>
                </a:solidFill>
                <a:latin typeface="Calibri Light" panose="020F0302020204030204" pitchFamily="34" charset="0"/>
                <a:cs typeface="Calibri Light" panose="020F0302020204030204" pitchFamily="34" charset="0"/>
              </a:rPr>
              <a:t>=float32)) </a:t>
            </a:r>
          </a:p>
          <a:p>
            <a:pPr algn="just">
              <a:buClr>
                <a:srgbClr val="00CADA"/>
              </a:buClr>
            </a:pPr>
            <a:endParaRPr lang="en-US" sz="105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          As you may have guessed, the output of a prediction is a </a:t>
            </a:r>
            <a:r>
              <a:rPr lang="en-US" sz="1200" dirty="0">
                <a:solidFill>
                  <a:srgbClr val="FFFF00"/>
                </a:solidFill>
                <a:latin typeface="Hanken Grotesk" panose="020B0604020202020204" charset="0"/>
              </a:rPr>
              <a:t>tuple</a:t>
            </a:r>
            <a:r>
              <a:rPr lang="en-US" sz="1200" dirty="0">
                <a:solidFill>
                  <a:schemeClr val="tx1"/>
                </a:solidFill>
                <a:latin typeface="Hanken Grotesk" panose="020B0604020202020204" charset="0"/>
              </a:rPr>
              <a:t>, with the first value being the class</a:t>
            </a:r>
          </a:p>
          <a:p>
            <a:pPr algn="just">
              <a:buClr>
                <a:srgbClr val="00CADA"/>
              </a:buClr>
            </a:pPr>
            <a:r>
              <a:rPr lang="en-US" sz="1200" dirty="0">
                <a:solidFill>
                  <a:schemeClr val="tx1"/>
                </a:solidFill>
                <a:latin typeface="Hanken Grotesk" panose="020B0604020202020204" charset="0"/>
              </a:rPr>
              <a:t>          and the second being an array containing the probabilities for each class. The predicted class will </a:t>
            </a:r>
          </a:p>
          <a:p>
            <a:pPr algn="just">
              <a:buClr>
                <a:srgbClr val="00CADA"/>
              </a:buClr>
            </a:pPr>
            <a:r>
              <a:rPr lang="en-US" sz="1200" dirty="0">
                <a:solidFill>
                  <a:schemeClr val="tx1"/>
                </a:solidFill>
                <a:latin typeface="Hanken Grotesk" panose="020B0604020202020204" charset="0"/>
              </a:rPr>
              <a:t>          have the highest value.</a:t>
            </a:r>
          </a:p>
          <a:p>
            <a:pPr algn="just">
              <a:buClr>
                <a:srgbClr val="00CADA"/>
              </a:buClr>
            </a:pP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          Let's move on to a slightly more believable example – animal classification.</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394359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2" name="Google Shape;662;p28"/>
          <p:cNvSpPr txBox="1">
            <a:spLocks noGrp="1"/>
          </p:cNvSpPr>
          <p:nvPr>
            <p:ph type="ctrTitle"/>
          </p:nvPr>
        </p:nvSpPr>
        <p:spPr>
          <a:xfrm>
            <a:off x="1115975" y="1999150"/>
            <a:ext cx="4384800" cy="169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 to </a:t>
            </a:r>
            <a:r>
              <a:rPr lang="en-US" dirty="0">
                <a:solidFill>
                  <a:srgbClr val="00CADA"/>
                </a:solidFill>
              </a:rPr>
              <a:t>Neural Network</a:t>
            </a:r>
            <a:r>
              <a:rPr lang="en-US" dirty="0"/>
              <a:t>s with </a:t>
            </a:r>
            <a:r>
              <a:rPr lang="en-US" dirty="0">
                <a:solidFill>
                  <a:srgbClr val="FFC000"/>
                </a:solidFill>
              </a:rPr>
              <a:t>OpenCV</a:t>
            </a:r>
            <a:r>
              <a:rPr lang="en-US" dirty="0"/>
              <a:t> </a:t>
            </a:r>
            <a:endParaRPr dirty="0"/>
          </a:p>
        </p:txBody>
      </p:sp>
      <p:sp>
        <p:nvSpPr>
          <p:cNvPr id="663" name="Google Shape;663;p28"/>
          <p:cNvSpPr txBox="1">
            <a:spLocks noGrp="1"/>
          </p:cNvSpPr>
          <p:nvPr>
            <p:ph type="subTitle" idx="1"/>
          </p:nvPr>
        </p:nvSpPr>
        <p:spPr>
          <a:xfrm>
            <a:off x="1115975" y="3719650"/>
            <a:ext cx="4384800" cy="3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B050"/>
                </a:solidFill>
              </a:rPr>
              <a:t>Chapter 10</a:t>
            </a:r>
            <a:endParaRPr dirty="0">
              <a:solidFill>
                <a:srgbClr val="00B050"/>
              </a:solidFill>
            </a:endParaRPr>
          </a:p>
        </p:txBody>
      </p:sp>
      <p:sp>
        <p:nvSpPr>
          <p:cNvPr id="664" name="Google Shape;664;p28"/>
          <p:cNvSpPr/>
          <p:nvPr/>
        </p:nvSpPr>
        <p:spPr>
          <a:xfrm rot="-5400000">
            <a:off x="689075" y="22155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8"/>
          <p:cNvGrpSpPr/>
          <p:nvPr/>
        </p:nvGrpSpPr>
        <p:grpSpPr>
          <a:xfrm rot="10800000" flipH="1">
            <a:off x="-2068288" y="30543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329300" y="-3035953"/>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an </a:t>
            </a:r>
            <a:r>
              <a:rPr lang="en-US" dirty="0">
                <a:solidFill>
                  <a:srgbClr val="7030A0"/>
                </a:solidFill>
              </a:rPr>
              <a:t>ANN</a:t>
            </a:r>
            <a:r>
              <a:rPr lang="en-US" dirty="0"/>
              <a:t> classifier in multiple </a:t>
            </a:r>
            <a:r>
              <a:rPr lang="en-US" dirty="0">
                <a:solidFill>
                  <a:srgbClr val="FF5050"/>
                </a:solidFill>
              </a:rPr>
              <a:t>epoch</a:t>
            </a:r>
            <a:r>
              <a:rPr lang="en-US" dirty="0"/>
              <a:t>s </a:t>
            </a:r>
            <a:endParaRPr dirty="0"/>
          </a:p>
        </p:txBody>
      </p:sp>
      <p:sp>
        <p:nvSpPr>
          <p:cNvPr id="11" name="TextBox 10">
            <a:extLst>
              <a:ext uri="{FF2B5EF4-FFF2-40B4-BE49-F238E27FC236}">
                <a16:creationId xmlns:a16="http://schemas.microsoft.com/office/drawing/2014/main" id="{B23F77FE-BF01-F61B-10C8-50A0F2C67BD7}"/>
              </a:ext>
            </a:extLst>
          </p:cNvPr>
          <p:cNvSpPr txBox="1"/>
          <p:nvPr/>
        </p:nvSpPr>
        <p:spPr>
          <a:xfrm>
            <a:off x="719999" y="1073242"/>
            <a:ext cx="7467070" cy="830997"/>
          </a:xfrm>
          <a:prstGeom prst="rect">
            <a:avLst/>
          </a:prstGeom>
          <a:noFill/>
        </p:spPr>
        <p:txBody>
          <a:bodyPr wrap="square">
            <a:spAutoFit/>
          </a:bodyPr>
          <a:lstStyle/>
          <a:p>
            <a:pPr algn="just"/>
            <a:r>
              <a:rPr lang="en-US" sz="1200" dirty="0">
                <a:solidFill>
                  <a:schemeClr val="tx1"/>
                </a:solidFill>
                <a:latin typeface="Hanken Grotesk" panose="020B0604020202020204" charset="0"/>
                <a:cs typeface="Arial" panose="020B0604020202020204" pitchFamily="34" charset="0"/>
              </a:rPr>
              <a:t>Let's create an </a:t>
            </a:r>
            <a:r>
              <a:rPr lang="en-US" sz="1200" dirty="0">
                <a:solidFill>
                  <a:srgbClr val="7030A0"/>
                </a:solidFill>
                <a:latin typeface="Hanken Grotesk" panose="020B0604020202020204" charset="0"/>
                <a:cs typeface="Arial" panose="020B0604020202020204" pitchFamily="34" charset="0"/>
              </a:rPr>
              <a:t>ANN</a:t>
            </a:r>
            <a:r>
              <a:rPr lang="en-US" sz="1200" dirty="0">
                <a:solidFill>
                  <a:schemeClr val="tx1"/>
                </a:solidFill>
                <a:latin typeface="Hanken Grotesk" panose="020B0604020202020204" charset="0"/>
                <a:cs typeface="Arial" panose="020B0604020202020204" pitchFamily="34" charset="0"/>
              </a:rPr>
              <a:t> that attempts to classify animals based on three measurements: </a:t>
            </a:r>
            <a:r>
              <a:rPr lang="en-US" sz="1200" dirty="0">
                <a:solidFill>
                  <a:srgbClr val="00CADA"/>
                </a:solidFill>
                <a:latin typeface="Hanken Grotesk" panose="020B0604020202020204" charset="0"/>
                <a:cs typeface="Arial" panose="020B0604020202020204" pitchFamily="34" charset="0"/>
              </a:rPr>
              <a:t>weight</a:t>
            </a:r>
            <a:r>
              <a:rPr lang="en-US" sz="1200" dirty="0">
                <a:solidFill>
                  <a:schemeClr val="tx1"/>
                </a:solidFill>
                <a:latin typeface="Hanken Grotesk" panose="020B0604020202020204" charset="0"/>
                <a:cs typeface="Arial" panose="020B0604020202020204" pitchFamily="34" charset="0"/>
              </a:rPr>
              <a:t>, </a:t>
            </a:r>
            <a:r>
              <a:rPr lang="en-US" sz="1200" dirty="0">
                <a:solidFill>
                  <a:srgbClr val="00CADA"/>
                </a:solidFill>
                <a:latin typeface="Hanken Grotesk" panose="020B0604020202020204" charset="0"/>
                <a:cs typeface="Arial" panose="020B0604020202020204" pitchFamily="34" charset="0"/>
              </a:rPr>
              <a:t>length</a:t>
            </a:r>
            <a:r>
              <a:rPr lang="en-US" sz="1200" dirty="0">
                <a:solidFill>
                  <a:schemeClr val="tx1"/>
                </a:solidFill>
                <a:latin typeface="Hanken Grotesk" panose="020B0604020202020204" charset="0"/>
                <a:cs typeface="Arial" panose="020B0604020202020204" pitchFamily="34" charset="0"/>
              </a:rPr>
              <a:t>, and </a:t>
            </a:r>
            <a:r>
              <a:rPr lang="en-US" sz="1200" dirty="0">
                <a:solidFill>
                  <a:srgbClr val="00CADA"/>
                </a:solidFill>
                <a:latin typeface="Hanken Grotesk" panose="020B0604020202020204" charset="0"/>
                <a:cs typeface="Arial" panose="020B0604020202020204" pitchFamily="34" charset="0"/>
              </a:rPr>
              <a:t>number of teeth</a:t>
            </a:r>
            <a:r>
              <a:rPr lang="en-US" sz="1200" dirty="0">
                <a:solidFill>
                  <a:schemeClr val="tx1"/>
                </a:solidFill>
                <a:latin typeface="Hanken Grotesk" panose="020B0604020202020204" charset="0"/>
                <a:cs typeface="Arial" panose="020B0604020202020204" pitchFamily="34" charset="0"/>
              </a:rPr>
              <a:t>. This is, of course, a mock scenario. Realistically, no one would describe an animal with just these three statistics. However, our intent is to improve our understanding of </a:t>
            </a:r>
            <a:r>
              <a:rPr lang="en-US" sz="1200" dirty="0">
                <a:solidFill>
                  <a:srgbClr val="7030A0"/>
                </a:solidFill>
                <a:latin typeface="Hanken Grotesk" panose="020B0604020202020204" charset="0"/>
                <a:cs typeface="Arial" panose="020B0604020202020204" pitchFamily="34" charset="0"/>
              </a:rPr>
              <a:t>ANN</a:t>
            </a:r>
            <a:r>
              <a:rPr lang="en-US" sz="1200" dirty="0">
                <a:solidFill>
                  <a:schemeClr val="tx1"/>
                </a:solidFill>
                <a:latin typeface="Hanken Grotesk" panose="020B0604020202020204" charset="0"/>
                <a:cs typeface="Arial" panose="020B0604020202020204" pitchFamily="34" charset="0"/>
              </a:rPr>
              <a:t>s before we start applying them to image data. </a:t>
            </a:r>
          </a:p>
        </p:txBody>
      </p:sp>
      <p:sp>
        <p:nvSpPr>
          <p:cNvPr id="13" name="TextBox 12">
            <a:extLst>
              <a:ext uri="{FF2B5EF4-FFF2-40B4-BE49-F238E27FC236}">
                <a16:creationId xmlns:a16="http://schemas.microsoft.com/office/drawing/2014/main" id="{A836046B-2314-F2F9-1754-513122C515E1}"/>
              </a:ext>
            </a:extLst>
          </p:cNvPr>
          <p:cNvSpPr txBox="1"/>
          <p:nvPr/>
        </p:nvSpPr>
        <p:spPr>
          <a:xfrm>
            <a:off x="719999" y="1959757"/>
            <a:ext cx="7467069" cy="1754326"/>
          </a:xfrm>
          <a:prstGeom prst="rect">
            <a:avLst/>
          </a:prstGeom>
          <a:noFill/>
        </p:spPr>
        <p:txBody>
          <a:bodyPr wrap="square">
            <a:spAutoFit/>
          </a:bodyPr>
          <a:lstStyle/>
          <a:p>
            <a:pPr algn="just"/>
            <a:r>
              <a:rPr lang="en-US" sz="1200" dirty="0">
                <a:solidFill>
                  <a:schemeClr val="tx1"/>
                </a:solidFill>
                <a:latin typeface="Hanken Grotesk" panose="020B0604020202020204" charset="0"/>
              </a:rPr>
              <a:t>Compared to the minimal example in the previous section, our animal classification mockup will be more sophisticated in the following ways: </a:t>
            </a:r>
          </a:p>
          <a:p>
            <a:pPr algn="just"/>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We will increase the number of neurons in the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a:t>
            </a:r>
          </a:p>
          <a:p>
            <a:pPr marL="171450" indent="-171450" algn="just">
              <a:buClr>
                <a:srgbClr val="00CADA"/>
              </a:buClr>
              <a:buFont typeface="Arial" panose="020B0604020202020204" pitchFamily="34" charset="0"/>
              <a:buChar cha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We will use a larger training dataset. For convenience, we will generate this dataset </a:t>
            </a:r>
            <a:r>
              <a:rPr lang="en-US" sz="1200" dirty="0" err="1">
                <a:solidFill>
                  <a:schemeClr val="tx1"/>
                </a:solidFill>
                <a:latin typeface="Hanken Grotesk" panose="020B0604020202020204" charset="0"/>
              </a:rPr>
              <a:t>pseudorandomly</a:t>
            </a:r>
            <a:r>
              <a:rPr lang="en-US" sz="1200" dirty="0">
                <a:solidFill>
                  <a:schemeClr val="tx1"/>
                </a:solidFill>
                <a:latin typeface="Hanken Grotesk" panose="020B0604020202020204" charset="0"/>
              </a:rPr>
              <a:t>. </a:t>
            </a:r>
          </a:p>
          <a:p>
            <a:pPr marL="171450" indent="-171450" algn="just">
              <a:buClr>
                <a:srgbClr val="00CADA"/>
              </a:buClr>
              <a:buFont typeface="Arial" panose="020B0604020202020204" pitchFamily="34" charset="0"/>
              <a:buChar cha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We will train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in </a:t>
            </a:r>
            <a:r>
              <a:rPr lang="en-US" sz="1200" dirty="0">
                <a:solidFill>
                  <a:srgbClr val="FF5050"/>
                </a:solidFill>
                <a:latin typeface="Hanken Grotesk" panose="020B0604020202020204" charset="0"/>
              </a:rPr>
              <a:t>multiple epochs</a:t>
            </a:r>
            <a:r>
              <a:rPr lang="en-US" sz="1200" dirty="0">
                <a:solidFill>
                  <a:schemeClr val="tx1"/>
                </a:solidFill>
                <a:latin typeface="Hanken Grotesk" panose="020B0604020202020204" charset="0"/>
              </a:rPr>
              <a:t>, meaning that we will train and retrain it multiple times with the same dataset each time.</a:t>
            </a:r>
            <a:endParaRPr lang="en-US" sz="1050" dirty="0">
              <a:solidFill>
                <a:schemeClr val="tx1"/>
              </a:solidFill>
              <a:latin typeface="Hanken Grotesk" panose="020B0604020202020204" charset="0"/>
            </a:endParaRPr>
          </a:p>
        </p:txBody>
      </p:sp>
      <p:sp>
        <p:nvSpPr>
          <p:cNvPr id="15" name="TextBox 14">
            <a:extLst>
              <a:ext uri="{FF2B5EF4-FFF2-40B4-BE49-F238E27FC236}">
                <a16:creationId xmlns:a16="http://schemas.microsoft.com/office/drawing/2014/main" id="{1932FD11-9BDA-96F1-CFD5-23ECBD88B81F}"/>
              </a:ext>
            </a:extLst>
          </p:cNvPr>
          <p:cNvSpPr txBox="1"/>
          <p:nvPr/>
        </p:nvSpPr>
        <p:spPr>
          <a:xfrm>
            <a:off x="1259329" y="3769601"/>
            <a:ext cx="6927738" cy="1015663"/>
          </a:xfrm>
          <a:prstGeom prst="rect">
            <a:avLst/>
          </a:prstGeom>
          <a:noFill/>
        </p:spPr>
        <p:txBody>
          <a:bodyPr wrap="square">
            <a:spAutoFit/>
          </a:bodyPr>
          <a:lstStyle/>
          <a:p>
            <a:pPr algn="just"/>
            <a:r>
              <a:rPr lang="en-US" sz="1200" dirty="0">
                <a:solidFill>
                  <a:schemeClr val="tx1"/>
                </a:solidFill>
                <a:latin typeface="Hanken Grotesk" panose="020B0604020202020204" charset="0"/>
              </a:rPr>
              <a:t>The number of neurons in the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is an important parameter that needs to be tested in order to optimize the accuracy of any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You will find that a larger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may improve accuracy up to a point, and then it will </a:t>
            </a:r>
            <a:r>
              <a:rPr lang="en-US" sz="1200" dirty="0">
                <a:solidFill>
                  <a:srgbClr val="FF0000"/>
                </a:solidFill>
                <a:latin typeface="Hanken Grotesk" panose="020B0604020202020204" charset="0"/>
              </a:rPr>
              <a:t>overfit</a:t>
            </a:r>
            <a:r>
              <a:rPr lang="en-US" sz="1200" dirty="0">
                <a:solidFill>
                  <a:schemeClr val="tx1"/>
                </a:solidFill>
                <a:latin typeface="Hanken Grotesk" panose="020B0604020202020204" charset="0"/>
              </a:rPr>
              <a:t>, unless you start compensating with an enormous training dataset. Likewise, up to a point, a greater number of </a:t>
            </a:r>
            <a:r>
              <a:rPr lang="en-US" sz="1200" dirty="0">
                <a:solidFill>
                  <a:srgbClr val="FF5050"/>
                </a:solidFill>
                <a:latin typeface="Hanken Grotesk" panose="020B0604020202020204" charset="0"/>
              </a:rPr>
              <a:t>epochs</a:t>
            </a:r>
            <a:r>
              <a:rPr lang="en-US" sz="1200" dirty="0">
                <a:solidFill>
                  <a:schemeClr val="tx1"/>
                </a:solidFill>
                <a:latin typeface="Hanken Grotesk" panose="020B0604020202020204" charset="0"/>
              </a:rPr>
              <a:t> may improve accuracy, but too many will result in overfitting</a:t>
            </a:r>
          </a:p>
        </p:txBody>
      </p:sp>
      <p:grpSp>
        <p:nvGrpSpPr>
          <p:cNvPr id="2" name="Google Shape;11222;p67">
            <a:extLst>
              <a:ext uri="{FF2B5EF4-FFF2-40B4-BE49-F238E27FC236}">
                <a16:creationId xmlns:a16="http://schemas.microsoft.com/office/drawing/2014/main" id="{EF6062F7-6F8B-6816-3D06-778A04D552F1}"/>
              </a:ext>
            </a:extLst>
          </p:cNvPr>
          <p:cNvGrpSpPr/>
          <p:nvPr/>
        </p:nvGrpSpPr>
        <p:grpSpPr>
          <a:xfrm>
            <a:off x="812148" y="4065500"/>
            <a:ext cx="421914" cy="423864"/>
            <a:chOff x="-1333975" y="2365850"/>
            <a:chExt cx="292225" cy="293575"/>
          </a:xfrm>
          <a:solidFill>
            <a:srgbClr val="FFC000"/>
          </a:solidFill>
        </p:grpSpPr>
        <p:sp>
          <p:nvSpPr>
            <p:cNvPr id="3" name="Google Shape;11223;p67">
              <a:extLst>
                <a:ext uri="{FF2B5EF4-FFF2-40B4-BE49-F238E27FC236}">
                  <a16:creationId xmlns:a16="http://schemas.microsoft.com/office/drawing/2014/main" id="{8739ABB0-39B2-B4CC-E808-B0E049A470F5}"/>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224;p67">
              <a:extLst>
                <a:ext uri="{FF2B5EF4-FFF2-40B4-BE49-F238E27FC236}">
                  <a16:creationId xmlns:a16="http://schemas.microsoft.com/office/drawing/2014/main" id="{60F4154F-9635-EFD3-01C0-549B21855684}"/>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225;p67">
              <a:extLst>
                <a:ext uri="{FF2B5EF4-FFF2-40B4-BE49-F238E27FC236}">
                  <a16:creationId xmlns:a16="http://schemas.microsoft.com/office/drawing/2014/main" id="{03049F22-DFEB-BCF9-5A10-3C1EE28B75CA}"/>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226;p67">
              <a:extLst>
                <a:ext uri="{FF2B5EF4-FFF2-40B4-BE49-F238E27FC236}">
                  <a16:creationId xmlns:a16="http://schemas.microsoft.com/office/drawing/2014/main" id="{86E1D68C-4D86-DD8E-F2C3-8EFE488C64E0}"/>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227;p67">
              <a:extLst>
                <a:ext uri="{FF2B5EF4-FFF2-40B4-BE49-F238E27FC236}">
                  <a16:creationId xmlns:a16="http://schemas.microsoft.com/office/drawing/2014/main" id="{6FEA4535-7E7C-C22F-5456-C7157C60AA35}"/>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228;p67">
              <a:extLst>
                <a:ext uri="{FF2B5EF4-FFF2-40B4-BE49-F238E27FC236}">
                  <a16:creationId xmlns:a16="http://schemas.microsoft.com/office/drawing/2014/main" id="{377AACDD-F266-B6C5-F164-F1FAA86E2AD1}"/>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29;p67">
              <a:extLst>
                <a:ext uri="{FF2B5EF4-FFF2-40B4-BE49-F238E27FC236}">
                  <a16:creationId xmlns:a16="http://schemas.microsoft.com/office/drawing/2014/main" id="{4C519EA0-6444-16AC-64FA-02B05FE3F8E8}"/>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230;p67">
              <a:extLst>
                <a:ext uri="{FF2B5EF4-FFF2-40B4-BE49-F238E27FC236}">
                  <a16:creationId xmlns:a16="http://schemas.microsoft.com/office/drawing/2014/main" id="{2F4D5128-E437-4C8E-FEDB-956A7FF1590A}"/>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62980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an </a:t>
            </a:r>
            <a:r>
              <a:rPr lang="en-US" dirty="0">
                <a:solidFill>
                  <a:srgbClr val="7030A0"/>
                </a:solidFill>
              </a:rPr>
              <a:t>ANN</a:t>
            </a:r>
            <a:r>
              <a:rPr lang="en-US" dirty="0"/>
              <a:t> classifier in multiple </a:t>
            </a:r>
            <a:r>
              <a:rPr lang="en-US" dirty="0">
                <a:solidFill>
                  <a:srgbClr val="FF5050"/>
                </a:solidFill>
              </a:rPr>
              <a:t>epoch</a:t>
            </a:r>
            <a:r>
              <a:rPr lang="en-US" dirty="0"/>
              <a:t>s </a:t>
            </a:r>
            <a:endParaRPr dirty="0"/>
          </a:p>
        </p:txBody>
      </p:sp>
      <p:sp>
        <p:nvSpPr>
          <p:cNvPr id="11" name="TextBox 10">
            <a:extLst>
              <a:ext uri="{FF2B5EF4-FFF2-40B4-BE49-F238E27FC236}">
                <a16:creationId xmlns:a16="http://schemas.microsoft.com/office/drawing/2014/main" id="{B23F77FE-BF01-F61B-10C8-50A0F2C67BD7}"/>
              </a:ext>
            </a:extLst>
          </p:cNvPr>
          <p:cNvSpPr txBox="1"/>
          <p:nvPr/>
        </p:nvSpPr>
        <p:spPr>
          <a:xfrm>
            <a:off x="719999" y="1073242"/>
            <a:ext cx="7467070" cy="307777"/>
          </a:xfrm>
          <a:prstGeom prst="rect">
            <a:avLst/>
          </a:prstGeom>
          <a:noFill/>
        </p:spPr>
        <p:txBody>
          <a:bodyPr wrap="square">
            <a:spAutoFit/>
          </a:bodyPr>
          <a:lstStyle/>
          <a:p>
            <a:pPr algn="just"/>
            <a:r>
              <a:rPr lang="en-US" dirty="0">
                <a:solidFill>
                  <a:schemeClr val="tx1"/>
                </a:solidFill>
                <a:latin typeface="Hanken Grotesk" panose="020B0604020202020204" charset="0"/>
              </a:rPr>
              <a:t>Let's go through the implementation step by step:</a:t>
            </a:r>
            <a:endParaRPr lang="en-US" sz="1100" dirty="0">
              <a:solidFill>
                <a:schemeClr val="tx1"/>
              </a:solidFill>
              <a:latin typeface="Hanken Grotesk" panose="020B0604020202020204" charset="0"/>
              <a:cs typeface="Arial" panose="020B0604020202020204" pitchFamily="34" charset="0"/>
            </a:endParaRPr>
          </a:p>
        </p:txBody>
      </p:sp>
      <p:sp>
        <p:nvSpPr>
          <p:cNvPr id="3" name="TextBox 2">
            <a:extLst>
              <a:ext uri="{FF2B5EF4-FFF2-40B4-BE49-F238E27FC236}">
                <a16:creationId xmlns:a16="http://schemas.microsoft.com/office/drawing/2014/main" id="{48EC502D-4C41-F8EF-1154-1008E4C8C800}"/>
              </a:ext>
            </a:extLst>
          </p:cNvPr>
          <p:cNvSpPr txBox="1"/>
          <p:nvPr/>
        </p:nvSpPr>
        <p:spPr>
          <a:xfrm>
            <a:off x="719999" y="1436536"/>
            <a:ext cx="7467070" cy="2400657"/>
          </a:xfrm>
          <a:prstGeom prst="rect">
            <a:avLst/>
          </a:prstGeom>
          <a:noFill/>
        </p:spPr>
        <p:txBody>
          <a:bodyPr wrap="square">
            <a:spAutoFit/>
          </a:bodyPr>
          <a:lstStyle/>
          <a:p>
            <a:pPr marL="228600" indent="-228600" algn="just">
              <a:buClr>
                <a:srgbClr val="00CADA"/>
              </a:buClr>
              <a:buFont typeface="+mj-lt"/>
              <a:buAutoNum type="arabicPeriod"/>
            </a:pPr>
            <a:r>
              <a:rPr lang="en-US" sz="1200" dirty="0">
                <a:solidFill>
                  <a:schemeClr val="tx1"/>
                </a:solidFill>
                <a:latin typeface="Hanken Grotesk" panose="020B0604020202020204" charset="0"/>
              </a:rPr>
              <a:t>First, we import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and </a:t>
            </a:r>
            <a:r>
              <a:rPr lang="en-US" sz="1200" dirty="0">
                <a:solidFill>
                  <a:srgbClr val="FFFF00"/>
                </a:solidFill>
                <a:latin typeface="Hanken Grotesk" panose="020B0604020202020204" charset="0"/>
              </a:rPr>
              <a:t>NumPy</a:t>
            </a:r>
            <a:r>
              <a:rPr lang="en-US" sz="1200" dirty="0">
                <a:solidFill>
                  <a:schemeClr val="tx1"/>
                </a:solidFill>
                <a:latin typeface="Hanken Grotesk" panose="020B0604020202020204" charset="0"/>
              </a:rPr>
              <a:t> as usual. Then, from the Python standard library, we import the </a:t>
            </a:r>
            <a:r>
              <a:rPr lang="en-US" sz="1200" dirty="0" err="1">
                <a:solidFill>
                  <a:schemeClr val="tx1"/>
                </a:solidFill>
                <a:latin typeface="Hanken Grotesk" panose="020B0604020202020204" charset="0"/>
              </a:rPr>
              <a:t>randint</a:t>
            </a:r>
            <a:r>
              <a:rPr lang="en-US" sz="1200" dirty="0">
                <a:solidFill>
                  <a:schemeClr val="tx1"/>
                </a:solidFill>
                <a:latin typeface="Hanken Grotesk" panose="020B0604020202020204" charset="0"/>
              </a:rPr>
              <a:t> function to generate pseudorandom integers and the uniform function to generate pseudorandom floating-point numbers: </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cv2</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numpy</a:t>
            </a:r>
            <a:r>
              <a:rPr lang="en-US" sz="1000" dirty="0">
                <a:solidFill>
                  <a:schemeClr val="accent3">
                    <a:lumMod val="85000"/>
                  </a:schemeClr>
                </a:solidFill>
                <a:latin typeface="Calibri Light" panose="020F0302020204030204" pitchFamily="34" charset="0"/>
                <a:cs typeface="Calibri Light" panose="020F0302020204030204" pitchFamily="34" charset="0"/>
              </a:rPr>
              <a:t> as np</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from random import </a:t>
            </a:r>
            <a:r>
              <a:rPr lang="en-US" sz="1000" dirty="0" err="1">
                <a:solidFill>
                  <a:schemeClr val="accent3">
                    <a:lumMod val="85000"/>
                  </a:schemeClr>
                </a:solidFill>
                <a:latin typeface="Calibri Light" panose="020F0302020204030204" pitchFamily="34" charset="0"/>
                <a:cs typeface="Calibri Light" panose="020F0302020204030204" pitchFamily="34" charset="0"/>
              </a:rPr>
              <a:t>randint</a:t>
            </a:r>
            <a:r>
              <a:rPr lang="en-US" sz="1000" dirty="0">
                <a:solidFill>
                  <a:schemeClr val="accent3">
                    <a:lumMod val="85000"/>
                  </a:schemeClr>
                </a:solidFill>
                <a:latin typeface="Calibri Light" panose="020F0302020204030204" pitchFamily="34" charset="0"/>
                <a:cs typeface="Calibri Light" panose="020F0302020204030204" pitchFamily="34" charset="0"/>
              </a:rPr>
              <a:t>, uniform</a:t>
            </a:r>
          </a:p>
          <a:p>
            <a:pPr algn="just">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marL="228600" indent="-228600" algn="just">
              <a:buClr>
                <a:srgbClr val="00CADA"/>
              </a:buClr>
              <a:buFont typeface="+mj-lt"/>
              <a:buAutoNum type="arabicPeriod" startAt="2"/>
            </a:pPr>
            <a:r>
              <a:rPr lang="en-US" sz="1200" dirty="0">
                <a:solidFill>
                  <a:schemeClr val="tx1"/>
                </a:solidFill>
                <a:latin typeface="Hanken Grotesk" panose="020B0604020202020204" charset="0"/>
              </a:rPr>
              <a:t>Next, we create and configure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This time, we use a three-neuron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layer, a 50-neuron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and a four-neuron </a:t>
            </a:r>
            <a:r>
              <a:rPr lang="en-US" sz="1200" dirty="0">
                <a:solidFill>
                  <a:srgbClr val="00B0F0"/>
                </a:solidFill>
                <a:latin typeface="Hanken Grotesk" panose="020B0604020202020204" charset="0"/>
              </a:rPr>
              <a:t>output</a:t>
            </a:r>
            <a:r>
              <a:rPr lang="en-US" sz="1200" dirty="0">
                <a:solidFill>
                  <a:schemeClr val="tx1"/>
                </a:solidFill>
                <a:latin typeface="Hanken Grotesk" panose="020B0604020202020204" charset="0"/>
              </a:rPr>
              <a:t> layer, as highlighted in bold in the following code: </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=cv2.ml.ANN_MLP_create()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animals_net.setLayerSizes</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b="1" dirty="0">
                <a:solidFill>
                  <a:schemeClr val="tx1"/>
                </a:solidFill>
                <a:latin typeface="Calibri Light" panose="020F0302020204030204" pitchFamily="34" charset="0"/>
                <a:cs typeface="Calibri Light" panose="020F0302020204030204" pitchFamily="34" charset="0"/>
              </a:rPr>
              <a:t>[3, 50, 4]</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animals_net.setActivationFunction</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(cv2.ml.ANN_MLP_SIGMOID_SYM,0.6,1.0)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animals_net.setTrainMethod</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(cv2.ml.ANN_MLP_BACKPROP, 0.1, 0.1)</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animals_net.setTermCriteria</a:t>
            </a:r>
            <a:r>
              <a:rPr lang="en-US" sz="1000" dirty="0">
                <a:solidFill>
                  <a:schemeClr val="accent3">
                    <a:lumMod val="85000"/>
                  </a:schemeClr>
                </a:solidFill>
                <a:latin typeface="Calibri Light" panose="020F0302020204030204" pitchFamily="34" charset="0"/>
                <a:cs typeface="Calibri Light" panose="020F0302020204030204" pitchFamily="34" charset="0"/>
              </a:rPr>
              <a:t>( (cv2.TERM_CRITERIA_MAX_ITER | cv2.TERM_CRITERIA_EPS, 100, 1.0))</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91646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an </a:t>
            </a:r>
            <a:r>
              <a:rPr lang="en-US" dirty="0">
                <a:solidFill>
                  <a:srgbClr val="7030A0"/>
                </a:solidFill>
              </a:rPr>
              <a:t>ANN</a:t>
            </a:r>
            <a:r>
              <a:rPr lang="en-US" dirty="0"/>
              <a:t> classifier in multiple </a:t>
            </a:r>
            <a:r>
              <a:rPr lang="en-US" dirty="0">
                <a:solidFill>
                  <a:srgbClr val="FF5050"/>
                </a:solidFill>
              </a:rPr>
              <a:t>epoch</a:t>
            </a:r>
            <a:r>
              <a:rPr lang="en-US" dirty="0"/>
              <a:t>s </a:t>
            </a:r>
            <a:endParaRPr dirty="0"/>
          </a:p>
        </p:txBody>
      </p:sp>
      <p:sp>
        <p:nvSpPr>
          <p:cNvPr id="3" name="TextBox 2">
            <a:extLst>
              <a:ext uri="{FF2B5EF4-FFF2-40B4-BE49-F238E27FC236}">
                <a16:creationId xmlns:a16="http://schemas.microsoft.com/office/drawing/2014/main" id="{48EC502D-4C41-F8EF-1154-1008E4C8C800}"/>
              </a:ext>
            </a:extLst>
          </p:cNvPr>
          <p:cNvSpPr txBox="1"/>
          <p:nvPr/>
        </p:nvSpPr>
        <p:spPr>
          <a:xfrm>
            <a:off x="720000" y="1017725"/>
            <a:ext cx="7467070" cy="3985706"/>
          </a:xfrm>
          <a:prstGeom prst="rect">
            <a:avLst/>
          </a:prstGeom>
          <a:noFill/>
        </p:spPr>
        <p:txBody>
          <a:bodyPr wrap="square">
            <a:spAutoFit/>
          </a:bodyPr>
          <a:lstStyle/>
          <a:p>
            <a:pPr marL="228600" indent="-228600" algn="just">
              <a:buClr>
                <a:srgbClr val="00CADA"/>
              </a:buClr>
              <a:buFont typeface="+mj-lt"/>
              <a:buAutoNum type="arabicPeriod" startAt="3"/>
            </a:pPr>
            <a:r>
              <a:rPr lang="en-US" sz="1200" dirty="0">
                <a:solidFill>
                  <a:schemeClr val="tx1"/>
                </a:solidFill>
                <a:latin typeface="Hanken Grotesk" panose="020B0604020202020204" charset="0"/>
              </a:rPr>
              <a:t>Now, we need some data. We aren't really interested in representing animals accurately; we just require a bunch of records to be used as training data. Thus, we define four functions in order to generate random samples of different classes, along with another four functions to generate the correct classification results for training purposes:</a:t>
            </a:r>
          </a:p>
          <a:p>
            <a:pPr algn="just">
              <a:buClr>
                <a:srgbClr val="00CADA"/>
              </a:buClr>
            </a:pP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100" dirty="0">
                <a:solidFill>
                  <a:schemeClr val="tx1"/>
                </a:solidFill>
                <a:latin typeface="Calibri Light" panose="020F0302020204030204" pitchFamily="34" charset="0"/>
                <a:cs typeface="Calibri Light" panose="020F0302020204030204" pitchFamily="34" charset="0"/>
              </a:rPr>
              <a:t>        Input arrays : weight, length, teeth</a:t>
            </a:r>
          </a:p>
          <a:p>
            <a:pPr algn="just">
              <a:buClr>
                <a:srgbClr val="00CADA"/>
              </a:buClr>
            </a:pPr>
            <a:r>
              <a:rPr lang="en-US" sz="1100" dirty="0">
                <a:solidFill>
                  <a:schemeClr val="tx1"/>
                </a:solidFill>
                <a:latin typeface="Calibri Light" panose="020F0302020204030204" pitchFamily="34" charset="0"/>
                <a:cs typeface="Calibri Light" panose="020F0302020204030204" pitchFamily="34" charset="0"/>
              </a:rPr>
              <a:t>        Output arrays : dog, condor, dolphin, dragon</a:t>
            </a:r>
          </a:p>
          <a:p>
            <a:pPr algn="just">
              <a:buClr>
                <a:srgbClr val="00CADA"/>
              </a:buClr>
            </a:pPr>
            <a:endParaRPr lang="en-US" sz="1100" dirty="0">
              <a:solidFill>
                <a:schemeClr val="tx1"/>
              </a:solidFill>
              <a:latin typeface="Calibri Light" panose="020F0302020204030204" pitchFamily="3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dog_sample</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[uniform(10.0, 20.0), uniform(1.0, 1.5), </a:t>
            </a:r>
            <a:r>
              <a:rPr lang="en-US" sz="1000" dirty="0" err="1">
                <a:solidFill>
                  <a:schemeClr val="accent3">
                    <a:lumMod val="85000"/>
                  </a:schemeClr>
                </a:solidFill>
                <a:latin typeface="Calibri Light" panose="020F0302020204030204" pitchFamily="34" charset="0"/>
                <a:cs typeface="Calibri Light" panose="020F0302020204030204" pitchFamily="34" charset="0"/>
              </a:rPr>
              <a:t>randint</a:t>
            </a:r>
            <a:r>
              <a:rPr lang="en-US" sz="1000" dirty="0">
                <a:solidFill>
                  <a:schemeClr val="accent3">
                    <a:lumMod val="85000"/>
                  </a:schemeClr>
                </a:solidFill>
                <a:latin typeface="Calibri Light" panose="020F0302020204030204" pitchFamily="34" charset="0"/>
                <a:cs typeface="Calibri Light" panose="020F0302020204030204" pitchFamily="34" charset="0"/>
              </a:rPr>
              <a:t>(38, 42)]</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dog_class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[1, 0, 0,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condor_sample</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[uniform(3.0, 10.0), </a:t>
            </a:r>
            <a:r>
              <a:rPr lang="en-US" sz="1000" dirty="0" err="1">
                <a:solidFill>
                  <a:schemeClr val="accent3">
                    <a:lumMod val="85000"/>
                  </a:schemeClr>
                </a:solidFill>
                <a:latin typeface="Calibri Light" panose="020F0302020204030204" pitchFamily="34" charset="0"/>
                <a:cs typeface="Calibri Light" panose="020F0302020204030204" pitchFamily="34" charset="0"/>
              </a:rPr>
              <a:t>randint</a:t>
            </a:r>
            <a:r>
              <a:rPr lang="en-US" sz="1000" dirty="0">
                <a:solidFill>
                  <a:schemeClr val="accent3">
                    <a:lumMod val="85000"/>
                  </a:schemeClr>
                </a:solidFill>
                <a:latin typeface="Calibri Light" panose="020F0302020204030204" pitchFamily="34" charset="0"/>
                <a:cs typeface="Calibri Light" panose="020F0302020204030204" pitchFamily="34" charset="0"/>
              </a:rPr>
              <a:t>(3.0, 5.0),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condor_class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[0, 1, 0,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dolphin_sample</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[uniform(30.0, 190.0), uniform(5.0, 15.0), </a:t>
            </a:r>
            <a:r>
              <a:rPr lang="en-US" sz="1000" dirty="0" err="1">
                <a:solidFill>
                  <a:schemeClr val="accent3">
                    <a:lumMod val="85000"/>
                  </a:schemeClr>
                </a:solidFill>
                <a:latin typeface="Calibri Light" panose="020F0302020204030204" pitchFamily="34" charset="0"/>
                <a:cs typeface="Calibri Light" panose="020F0302020204030204" pitchFamily="34" charset="0"/>
              </a:rPr>
              <a:t>randint</a:t>
            </a:r>
            <a:r>
              <a:rPr lang="en-US" sz="1000" dirty="0">
                <a:solidFill>
                  <a:schemeClr val="accent3">
                    <a:lumMod val="85000"/>
                  </a:schemeClr>
                </a:solidFill>
                <a:latin typeface="Calibri Light" panose="020F0302020204030204" pitchFamily="34" charset="0"/>
                <a:cs typeface="Calibri Light" panose="020F0302020204030204" pitchFamily="34" charset="0"/>
              </a:rPr>
              <a:t>(80, 100)]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dolphin_class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[0, 0, 1,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dragon_sample</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[uniform(1200.0, 1800.0), uniform(30.0, 40.0), </a:t>
            </a:r>
            <a:r>
              <a:rPr lang="en-US" sz="1000" dirty="0" err="1">
                <a:solidFill>
                  <a:schemeClr val="accent3">
                    <a:lumMod val="85000"/>
                  </a:schemeClr>
                </a:solidFill>
                <a:latin typeface="Calibri Light" panose="020F0302020204030204" pitchFamily="34" charset="0"/>
                <a:cs typeface="Calibri Light" panose="020F0302020204030204" pitchFamily="34" charset="0"/>
              </a:rPr>
              <a:t>randint</a:t>
            </a:r>
            <a:r>
              <a:rPr lang="en-US" sz="1000" dirty="0">
                <a:solidFill>
                  <a:schemeClr val="accent3">
                    <a:lumMod val="85000"/>
                  </a:schemeClr>
                </a:solidFill>
                <a:latin typeface="Calibri Light" panose="020F0302020204030204" pitchFamily="34" charset="0"/>
                <a:cs typeface="Calibri Light" panose="020F0302020204030204" pitchFamily="34" charset="0"/>
              </a:rPr>
              <a:t>(160, 180)]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dragon_class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[0, 0, 0, 1] </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56373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an </a:t>
            </a:r>
            <a:r>
              <a:rPr lang="en-US" dirty="0">
                <a:solidFill>
                  <a:srgbClr val="7030A0"/>
                </a:solidFill>
              </a:rPr>
              <a:t>ANN</a:t>
            </a:r>
            <a:r>
              <a:rPr lang="en-US" dirty="0"/>
              <a:t> classifier in multiple </a:t>
            </a:r>
            <a:r>
              <a:rPr lang="en-US" dirty="0">
                <a:solidFill>
                  <a:srgbClr val="FF5050"/>
                </a:solidFill>
              </a:rPr>
              <a:t>epoch</a:t>
            </a:r>
            <a:r>
              <a:rPr lang="en-US" dirty="0"/>
              <a:t>s </a:t>
            </a:r>
            <a:endParaRPr dirty="0"/>
          </a:p>
        </p:txBody>
      </p:sp>
      <p:sp>
        <p:nvSpPr>
          <p:cNvPr id="3" name="TextBox 2">
            <a:extLst>
              <a:ext uri="{FF2B5EF4-FFF2-40B4-BE49-F238E27FC236}">
                <a16:creationId xmlns:a16="http://schemas.microsoft.com/office/drawing/2014/main" id="{48EC502D-4C41-F8EF-1154-1008E4C8C800}"/>
              </a:ext>
            </a:extLst>
          </p:cNvPr>
          <p:cNvSpPr txBox="1"/>
          <p:nvPr/>
        </p:nvSpPr>
        <p:spPr>
          <a:xfrm>
            <a:off x="720000" y="1017725"/>
            <a:ext cx="7467070" cy="2369880"/>
          </a:xfrm>
          <a:prstGeom prst="rect">
            <a:avLst/>
          </a:prstGeom>
          <a:noFill/>
        </p:spPr>
        <p:txBody>
          <a:bodyPr wrap="square">
            <a:spAutoFit/>
          </a:bodyPr>
          <a:lstStyle/>
          <a:p>
            <a:pPr marL="228600" indent="-228600" algn="just">
              <a:buClr>
                <a:srgbClr val="00CADA"/>
              </a:buClr>
              <a:buFont typeface="+mj-lt"/>
              <a:buAutoNum type="arabicPeriod" startAt="4"/>
            </a:pPr>
            <a:r>
              <a:rPr lang="en-US" sz="1200" dirty="0">
                <a:solidFill>
                  <a:schemeClr val="tx1"/>
                </a:solidFill>
                <a:latin typeface="Hanken Grotesk" panose="020B0604020202020204" charset="0"/>
              </a:rPr>
              <a:t>We also define the following helper function in order to convert a sample and classification into a pair of </a:t>
            </a:r>
            <a:r>
              <a:rPr lang="en-US" sz="1200" dirty="0">
                <a:solidFill>
                  <a:srgbClr val="FFFF00"/>
                </a:solidFill>
                <a:latin typeface="Hanken Grotesk" panose="020B0604020202020204" charset="0"/>
              </a:rPr>
              <a:t>NumPy</a:t>
            </a:r>
            <a:r>
              <a:rPr lang="en-US" sz="1200" dirty="0">
                <a:solidFill>
                  <a:schemeClr val="tx1"/>
                </a:solidFill>
                <a:latin typeface="Hanken Grotesk" panose="020B0604020202020204" charset="0"/>
              </a:rPr>
              <a:t> arrays: </a:t>
            </a:r>
          </a:p>
          <a:p>
            <a:pPr algn="just">
              <a:buClr>
                <a:srgbClr val="00CADA"/>
              </a:buClr>
            </a:pP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record(sample, classification):</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([sample], np.float32),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([classification], np.float32))</a:t>
            </a:r>
          </a:p>
          <a:p>
            <a:pPr algn="just">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marL="228600" indent="-228600" algn="just">
              <a:buClr>
                <a:srgbClr val="00CADA"/>
              </a:buClr>
              <a:buFont typeface="+mj-lt"/>
              <a:buAutoNum type="arabicPeriod" startAt="5"/>
            </a:pPr>
            <a:r>
              <a:rPr lang="en-US" sz="1200" dirty="0">
                <a:solidFill>
                  <a:schemeClr val="tx1"/>
                </a:solidFill>
                <a:latin typeface="Hanken Grotesk" panose="020B0604020202020204" charset="0"/>
              </a:rPr>
              <a:t>Let's proceed with the creation of our fake animal data. We will create 20,000 samples per class: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RECORDS = 20000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records = []</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x in range(0, RECORDS):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records.append</a:t>
            </a:r>
            <a:r>
              <a:rPr lang="en-US" sz="1000" dirty="0">
                <a:solidFill>
                  <a:schemeClr val="accent3">
                    <a:lumMod val="85000"/>
                  </a:schemeClr>
                </a:solidFill>
                <a:latin typeface="Calibri Light" panose="020F0302020204030204" pitchFamily="34" charset="0"/>
                <a:cs typeface="Calibri Light" panose="020F0302020204030204" pitchFamily="34" charset="0"/>
              </a:rPr>
              <a:t>(record(</a:t>
            </a:r>
            <a:r>
              <a:rPr lang="en-US" sz="1000" dirty="0" err="1">
                <a:solidFill>
                  <a:schemeClr val="accent3">
                    <a:lumMod val="85000"/>
                  </a:schemeClr>
                </a:solidFill>
                <a:latin typeface="Calibri Light" panose="020F0302020204030204" pitchFamily="34" charset="0"/>
                <a:cs typeface="Calibri Light" panose="020F0302020204030204" pitchFamily="34" charset="0"/>
              </a:rPr>
              <a:t>dog_sample</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dog_class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records.append</a:t>
            </a:r>
            <a:r>
              <a:rPr lang="en-US" sz="1000" dirty="0">
                <a:solidFill>
                  <a:schemeClr val="accent3">
                    <a:lumMod val="85000"/>
                  </a:schemeClr>
                </a:solidFill>
                <a:latin typeface="Calibri Light" panose="020F0302020204030204" pitchFamily="34" charset="0"/>
                <a:cs typeface="Calibri Light" panose="020F0302020204030204" pitchFamily="34" charset="0"/>
              </a:rPr>
              <a:t>(record(</a:t>
            </a:r>
            <a:r>
              <a:rPr lang="en-US" sz="1000" dirty="0" err="1">
                <a:solidFill>
                  <a:schemeClr val="accent3">
                    <a:lumMod val="85000"/>
                  </a:schemeClr>
                </a:solidFill>
                <a:latin typeface="Calibri Light" panose="020F0302020204030204" pitchFamily="34" charset="0"/>
                <a:cs typeface="Calibri Light" panose="020F0302020204030204" pitchFamily="34" charset="0"/>
              </a:rPr>
              <a:t>condor_sample</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condor_class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records.append</a:t>
            </a:r>
            <a:r>
              <a:rPr lang="en-US" sz="1000" dirty="0">
                <a:solidFill>
                  <a:schemeClr val="accent3">
                    <a:lumMod val="85000"/>
                  </a:schemeClr>
                </a:solidFill>
                <a:latin typeface="Calibri Light" panose="020F0302020204030204" pitchFamily="34" charset="0"/>
                <a:cs typeface="Calibri Light" panose="020F0302020204030204" pitchFamily="34" charset="0"/>
              </a:rPr>
              <a:t>(record(</a:t>
            </a:r>
            <a:r>
              <a:rPr lang="en-US" sz="1000" dirty="0" err="1">
                <a:solidFill>
                  <a:schemeClr val="accent3">
                    <a:lumMod val="85000"/>
                  </a:schemeClr>
                </a:solidFill>
                <a:latin typeface="Calibri Light" panose="020F0302020204030204" pitchFamily="34" charset="0"/>
                <a:cs typeface="Calibri Light" panose="020F0302020204030204" pitchFamily="34" charset="0"/>
              </a:rPr>
              <a:t>dolphin_sample</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dolphin_class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records.append</a:t>
            </a:r>
            <a:r>
              <a:rPr lang="en-US" sz="1000" dirty="0">
                <a:solidFill>
                  <a:schemeClr val="accent3">
                    <a:lumMod val="85000"/>
                  </a:schemeClr>
                </a:solidFill>
                <a:latin typeface="Calibri Light" panose="020F0302020204030204" pitchFamily="34" charset="0"/>
                <a:cs typeface="Calibri Light" panose="020F0302020204030204" pitchFamily="34" charset="0"/>
              </a:rPr>
              <a:t>(record(</a:t>
            </a:r>
            <a:r>
              <a:rPr lang="en-US" sz="1000" dirty="0" err="1">
                <a:solidFill>
                  <a:schemeClr val="accent3">
                    <a:lumMod val="85000"/>
                  </a:schemeClr>
                </a:solidFill>
                <a:latin typeface="Calibri Light" panose="020F0302020204030204" pitchFamily="34" charset="0"/>
                <a:cs typeface="Calibri Light" panose="020F0302020204030204" pitchFamily="34" charset="0"/>
              </a:rPr>
              <a:t>dragon_sample</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dragon_class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1673267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an </a:t>
            </a:r>
            <a:r>
              <a:rPr lang="en-US" dirty="0">
                <a:solidFill>
                  <a:srgbClr val="7030A0"/>
                </a:solidFill>
              </a:rPr>
              <a:t>ANN</a:t>
            </a:r>
            <a:r>
              <a:rPr lang="en-US" dirty="0"/>
              <a:t> classifier in multiple </a:t>
            </a:r>
            <a:r>
              <a:rPr lang="en-US" dirty="0">
                <a:solidFill>
                  <a:srgbClr val="FF5050"/>
                </a:solidFill>
              </a:rPr>
              <a:t>epoch</a:t>
            </a:r>
            <a:r>
              <a:rPr lang="en-US" dirty="0"/>
              <a:t>s </a:t>
            </a:r>
            <a:endParaRPr dirty="0"/>
          </a:p>
        </p:txBody>
      </p:sp>
      <p:sp>
        <p:nvSpPr>
          <p:cNvPr id="3" name="TextBox 2">
            <a:extLst>
              <a:ext uri="{FF2B5EF4-FFF2-40B4-BE49-F238E27FC236}">
                <a16:creationId xmlns:a16="http://schemas.microsoft.com/office/drawing/2014/main" id="{48EC502D-4C41-F8EF-1154-1008E4C8C800}"/>
              </a:ext>
            </a:extLst>
          </p:cNvPr>
          <p:cNvSpPr txBox="1"/>
          <p:nvPr/>
        </p:nvSpPr>
        <p:spPr>
          <a:xfrm>
            <a:off x="720000" y="1017725"/>
            <a:ext cx="7467070" cy="2185214"/>
          </a:xfrm>
          <a:prstGeom prst="rect">
            <a:avLst/>
          </a:prstGeom>
          <a:noFill/>
        </p:spPr>
        <p:txBody>
          <a:bodyPr wrap="square">
            <a:spAutoFit/>
          </a:bodyPr>
          <a:lstStyle/>
          <a:p>
            <a:pPr marL="228600" indent="-228600" algn="just">
              <a:buClr>
                <a:srgbClr val="00CADA"/>
              </a:buClr>
              <a:buFont typeface="+mj-lt"/>
              <a:buAutoNum type="arabicPeriod" startAt="6"/>
            </a:pPr>
            <a:r>
              <a:rPr lang="en-US" sz="1200" dirty="0">
                <a:solidFill>
                  <a:schemeClr val="tx1"/>
                </a:solidFill>
                <a:latin typeface="Hanken Grotesk" panose="020B0604020202020204" charset="0"/>
              </a:rPr>
              <a:t>Now, let's train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As we discussed at the start of this section, we will use multiple training </a:t>
            </a:r>
            <a:r>
              <a:rPr lang="en-US" sz="1200" dirty="0">
                <a:solidFill>
                  <a:srgbClr val="FF5050"/>
                </a:solidFill>
                <a:latin typeface="Hanken Grotesk" panose="020B0604020202020204" charset="0"/>
              </a:rPr>
              <a:t>epoch</a:t>
            </a:r>
            <a:r>
              <a:rPr lang="en-US" sz="1200" dirty="0">
                <a:solidFill>
                  <a:schemeClr val="tx1"/>
                </a:solidFill>
                <a:latin typeface="Hanken Grotesk" panose="020B0604020202020204" charset="0"/>
              </a:rPr>
              <a:t>s. Each epoch is an iteration of a loop, as shown in the following code:</a:t>
            </a:r>
          </a:p>
          <a:p>
            <a:pPr marL="228600" indent="-228600" algn="just">
              <a:buClr>
                <a:srgbClr val="00CADA"/>
              </a:buClr>
              <a:buFont typeface="+mj-lt"/>
              <a:buAutoNum type="arabicPeriod" startAt="6"/>
            </a:pP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EPOCHS = 10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e in range(0, EPOCHS):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print("epoch: %d" % 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t, c in records: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data=cv2.ml.TrainData_create(t,cv2.ml.ROW_SAMPLE,c)</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animals_net.isTrained</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animals_net.train</a:t>
            </a:r>
            <a:r>
              <a:rPr lang="en-US" sz="1000" dirty="0">
                <a:solidFill>
                  <a:schemeClr val="accent3">
                    <a:lumMod val="85000"/>
                  </a:schemeClr>
                </a:solidFill>
                <a:latin typeface="Calibri Light" panose="020F0302020204030204" pitchFamily="34" charset="0"/>
                <a:cs typeface="Calibri Light" panose="020F0302020204030204" pitchFamily="34" charset="0"/>
              </a:rPr>
              <a:t>(data,cv2.ml.ANN_MLP_UPDATE_WEIGHTS|cv2.ml.ANN_MLP_NO_INPUT_SCALE|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cv2.ml.ANN_MLP_NO_OUTPUT_SCALE)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else: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animals_net.train</a:t>
            </a:r>
            <a:r>
              <a:rPr lang="en-US" sz="1000" dirty="0">
                <a:solidFill>
                  <a:schemeClr val="accent3">
                    <a:lumMod val="85000"/>
                  </a:schemeClr>
                </a:solidFill>
                <a:latin typeface="Calibri Light" panose="020F0302020204030204" pitchFamily="34" charset="0"/>
                <a:cs typeface="Calibri Light" panose="020F0302020204030204" pitchFamily="34" charset="0"/>
              </a:rPr>
              <a:t>(data, cv2.ml.ANN_MLP_NO_INPUT_SCALE | cv2.ml.ANN_MLP_NO_OUTPUT_SCALE) </a:t>
            </a:r>
          </a:p>
        </p:txBody>
      </p:sp>
      <p:grpSp>
        <p:nvGrpSpPr>
          <p:cNvPr id="2" name="Google Shape;11222;p67">
            <a:extLst>
              <a:ext uri="{FF2B5EF4-FFF2-40B4-BE49-F238E27FC236}">
                <a16:creationId xmlns:a16="http://schemas.microsoft.com/office/drawing/2014/main" id="{A0A0AF18-5179-69F4-5D0A-0C76DF7518BC}"/>
              </a:ext>
            </a:extLst>
          </p:cNvPr>
          <p:cNvGrpSpPr/>
          <p:nvPr/>
        </p:nvGrpSpPr>
        <p:grpSpPr>
          <a:xfrm>
            <a:off x="720000" y="3443924"/>
            <a:ext cx="421914" cy="423864"/>
            <a:chOff x="-1333975" y="2365850"/>
            <a:chExt cx="292225" cy="293575"/>
          </a:xfrm>
          <a:solidFill>
            <a:srgbClr val="FFC000"/>
          </a:solidFill>
        </p:grpSpPr>
        <p:sp>
          <p:nvSpPr>
            <p:cNvPr id="4" name="Google Shape;11223;p67">
              <a:extLst>
                <a:ext uri="{FF2B5EF4-FFF2-40B4-BE49-F238E27FC236}">
                  <a16:creationId xmlns:a16="http://schemas.microsoft.com/office/drawing/2014/main" id="{D939ECDF-88D7-83D3-A850-1B78950650CA}"/>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224;p67">
              <a:extLst>
                <a:ext uri="{FF2B5EF4-FFF2-40B4-BE49-F238E27FC236}">
                  <a16:creationId xmlns:a16="http://schemas.microsoft.com/office/drawing/2014/main" id="{F7ED688B-46D1-E220-7C16-4B8AAB62BF86}"/>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225;p67">
              <a:extLst>
                <a:ext uri="{FF2B5EF4-FFF2-40B4-BE49-F238E27FC236}">
                  <a16:creationId xmlns:a16="http://schemas.microsoft.com/office/drawing/2014/main" id="{22E3646F-E97E-428A-9D1D-BFD96A54ABC9}"/>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226;p67">
              <a:extLst>
                <a:ext uri="{FF2B5EF4-FFF2-40B4-BE49-F238E27FC236}">
                  <a16:creationId xmlns:a16="http://schemas.microsoft.com/office/drawing/2014/main" id="{D2985A9D-8EE4-5799-9B4F-B0929A48515C}"/>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227;p67">
              <a:extLst>
                <a:ext uri="{FF2B5EF4-FFF2-40B4-BE49-F238E27FC236}">
                  <a16:creationId xmlns:a16="http://schemas.microsoft.com/office/drawing/2014/main" id="{93545385-CBA9-0D61-09AD-91CB67784FDB}"/>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28;p67">
              <a:extLst>
                <a:ext uri="{FF2B5EF4-FFF2-40B4-BE49-F238E27FC236}">
                  <a16:creationId xmlns:a16="http://schemas.microsoft.com/office/drawing/2014/main" id="{EFCF92DE-D3B1-B31B-CF61-74B10E4E2115}"/>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229;p67">
              <a:extLst>
                <a:ext uri="{FF2B5EF4-FFF2-40B4-BE49-F238E27FC236}">
                  <a16:creationId xmlns:a16="http://schemas.microsoft.com/office/drawing/2014/main" id="{64E96628-6789-B9BB-E24A-C6B8348F199B}"/>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230;p67">
              <a:extLst>
                <a:ext uri="{FF2B5EF4-FFF2-40B4-BE49-F238E27FC236}">
                  <a16:creationId xmlns:a16="http://schemas.microsoft.com/office/drawing/2014/main" id="{968531D4-2D9B-297B-BE1D-D0C89BB8D7BD}"/>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DB48D223-C881-C47E-0EFF-FA26A1406CBE}"/>
              </a:ext>
            </a:extLst>
          </p:cNvPr>
          <p:cNvSpPr txBox="1"/>
          <p:nvPr/>
        </p:nvSpPr>
        <p:spPr>
          <a:xfrm>
            <a:off x="1167180" y="3274895"/>
            <a:ext cx="7019889" cy="830997"/>
          </a:xfrm>
          <a:prstGeom prst="rect">
            <a:avLst/>
          </a:prstGeom>
          <a:noFill/>
        </p:spPr>
        <p:txBody>
          <a:bodyPr wrap="square">
            <a:spAutoFit/>
          </a:bodyPr>
          <a:lstStyle/>
          <a:p>
            <a:pPr algn="just"/>
            <a:r>
              <a:rPr lang="en-US" sz="1200" dirty="0">
                <a:solidFill>
                  <a:schemeClr val="tx1"/>
                </a:solidFill>
                <a:latin typeface="Hanken Grotesk" panose="020B0604020202020204" charset="0"/>
              </a:rPr>
              <a:t>For real-world problems with large and diverse training datasets,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can potentially benefit from hundreds of training </a:t>
            </a:r>
            <a:r>
              <a:rPr lang="en-US" sz="1200" dirty="0">
                <a:solidFill>
                  <a:srgbClr val="FF5050"/>
                </a:solidFill>
                <a:latin typeface="Hanken Grotesk" panose="020B0604020202020204" charset="0"/>
              </a:rPr>
              <a:t>epochs</a:t>
            </a:r>
            <a:r>
              <a:rPr lang="en-US" sz="1200" dirty="0">
                <a:solidFill>
                  <a:schemeClr val="tx1"/>
                </a:solidFill>
                <a:latin typeface="Hanken Grotesk" panose="020B0604020202020204" charset="0"/>
              </a:rPr>
              <a:t>. For the best results, you may wish to keep training and testing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until you reach convergence, which means that further </a:t>
            </a:r>
            <a:r>
              <a:rPr lang="en-US" sz="1200" dirty="0">
                <a:solidFill>
                  <a:srgbClr val="FF5050"/>
                </a:solidFill>
                <a:latin typeface="Hanken Grotesk" panose="020B0604020202020204" charset="0"/>
              </a:rPr>
              <a:t>epochs</a:t>
            </a:r>
            <a:r>
              <a:rPr lang="en-US" sz="1200" dirty="0">
                <a:solidFill>
                  <a:schemeClr val="tx1"/>
                </a:solidFill>
                <a:latin typeface="Hanken Grotesk" panose="020B0604020202020204" charset="0"/>
              </a:rPr>
              <a:t> no longer produce a noticeable improvement in the accuracy of the results. </a:t>
            </a:r>
          </a:p>
        </p:txBody>
      </p:sp>
      <p:sp>
        <p:nvSpPr>
          <p:cNvPr id="15" name="TextBox 14">
            <a:extLst>
              <a:ext uri="{FF2B5EF4-FFF2-40B4-BE49-F238E27FC236}">
                <a16:creationId xmlns:a16="http://schemas.microsoft.com/office/drawing/2014/main" id="{1C48182A-D7C1-1051-A1EA-ED77A736C1C0}"/>
              </a:ext>
            </a:extLst>
          </p:cNvPr>
          <p:cNvSpPr txBox="1"/>
          <p:nvPr/>
        </p:nvSpPr>
        <p:spPr>
          <a:xfrm>
            <a:off x="719999" y="4177848"/>
            <a:ext cx="7467069" cy="646331"/>
          </a:xfrm>
          <a:prstGeom prst="rect">
            <a:avLst/>
          </a:prstGeom>
          <a:noFill/>
        </p:spPr>
        <p:txBody>
          <a:bodyPr wrap="square">
            <a:spAutoFit/>
          </a:bodyPr>
          <a:lstStyle/>
          <a:p>
            <a:pPr algn="just"/>
            <a:r>
              <a:rPr lang="en-US" sz="1200" dirty="0">
                <a:solidFill>
                  <a:schemeClr val="tx1"/>
                </a:solidFill>
                <a:latin typeface="Hanken Grotesk" panose="020B0604020202020204" charset="0"/>
              </a:rPr>
              <a:t>Note that we must pass the </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cv2.ml.ANN_MLP_UPDATE_WEIGHTS</a:t>
            </a:r>
            <a:r>
              <a:rPr lang="en-US" sz="1200" dirty="0">
                <a:solidFill>
                  <a:schemeClr val="tx1"/>
                </a:solidFill>
                <a:latin typeface="Hanken Grotesk" panose="020B0604020202020204" charset="0"/>
              </a:rPr>
              <a:t> flag to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t>
            </a:r>
            <a:r>
              <a:rPr lang="en-US" sz="1000" dirty="0">
                <a:solidFill>
                  <a:schemeClr val="accent3">
                    <a:lumMod val="85000"/>
                  </a:schemeClr>
                </a:solidFill>
                <a:latin typeface="Calibri Light" panose="020F0302020204030204" pitchFamily="34" charset="0"/>
                <a:cs typeface="Calibri Light" panose="020F0302020204030204" pitchFamily="34" charset="0"/>
              </a:rPr>
              <a:t>train</a:t>
            </a:r>
            <a:r>
              <a:rPr lang="en-US" sz="1200" dirty="0">
                <a:solidFill>
                  <a:schemeClr val="tx1"/>
                </a:solidFill>
                <a:latin typeface="Hanken Grotesk" panose="020B0604020202020204" charset="0"/>
              </a:rPr>
              <a:t> function to update the previously trained model rather than training a new model from scratch. This is a critical point to remember whenever you are training a model incrementally, as we are doing here.</a:t>
            </a:r>
          </a:p>
        </p:txBody>
      </p:sp>
    </p:spTree>
    <p:extLst>
      <p:ext uri="{BB962C8B-B14F-4D97-AF65-F5344CB8AC3E}">
        <p14:creationId xmlns:p14="http://schemas.microsoft.com/office/powerpoint/2010/main" val="1195170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an </a:t>
            </a:r>
            <a:r>
              <a:rPr lang="en-US" dirty="0">
                <a:solidFill>
                  <a:srgbClr val="7030A0"/>
                </a:solidFill>
              </a:rPr>
              <a:t>ANN</a:t>
            </a:r>
            <a:r>
              <a:rPr lang="en-US" dirty="0"/>
              <a:t> classifier in multiple </a:t>
            </a:r>
            <a:r>
              <a:rPr lang="en-US" dirty="0">
                <a:solidFill>
                  <a:srgbClr val="FF5050"/>
                </a:solidFill>
              </a:rPr>
              <a:t>epoch</a:t>
            </a:r>
            <a:r>
              <a:rPr lang="en-US" dirty="0"/>
              <a:t>s </a:t>
            </a:r>
            <a:endParaRPr dirty="0"/>
          </a:p>
        </p:txBody>
      </p:sp>
      <p:sp>
        <p:nvSpPr>
          <p:cNvPr id="3" name="TextBox 2">
            <a:extLst>
              <a:ext uri="{FF2B5EF4-FFF2-40B4-BE49-F238E27FC236}">
                <a16:creationId xmlns:a16="http://schemas.microsoft.com/office/drawing/2014/main" id="{48EC502D-4C41-F8EF-1154-1008E4C8C800}"/>
              </a:ext>
            </a:extLst>
          </p:cNvPr>
          <p:cNvSpPr txBox="1"/>
          <p:nvPr/>
        </p:nvSpPr>
        <p:spPr>
          <a:xfrm>
            <a:off x="720000" y="1017725"/>
            <a:ext cx="7467070" cy="3862596"/>
          </a:xfrm>
          <a:prstGeom prst="rect">
            <a:avLst/>
          </a:prstGeom>
          <a:noFill/>
        </p:spPr>
        <p:txBody>
          <a:bodyPr wrap="square">
            <a:spAutoFit/>
          </a:bodyPr>
          <a:lstStyle/>
          <a:p>
            <a:pPr marL="228600" indent="-228600" algn="just">
              <a:buClr>
                <a:srgbClr val="00CADA"/>
              </a:buClr>
              <a:buFont typeface="+mj-lt"/>
              <a:buAutoNum type="arabicPeriod" startAt="7"/>
            </a:pPr>
            <a:r>
              <a:rPr lang="en-US" sz="1200" dirty="0">
                <a:solidFill>
                  <a:schemeClr val="tx1"/>
                </a:solidFill>
                <a:latin typeface="Hanken Grotesk" panose="020B0604020202020204" charset="0"/>
              </a:rPr>
              <a:t>Having trained our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we should test it. For each class, let's generate 100 new random samples, classify them using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and keep track of the number of correct classifications:</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TESTS = 100</a:t>
            </a:r>
          </a:p>
          <a:p>
            <a:pPr algn="just">
              <a:buClr>
                <a:srgbClr val="00CADA"/>
              </a:buClr>
            </a:pPr>
            <a:r>
              <a:rPr lang="en-US" sz="600" dirty="0">
                <a:solidFill>
                  <a:schemeClr val="accent3">
                    <a:lumMod val="85000"/>
                  </a:schemeClr>
                </a:solidFill>
                <a:latin typeface="Calibri Light" panose="020F0302020204030204" pitchFamily="34" charset="0"/>
                <a:cs typeface="Calibri Light" panose="020F0302020204030204" pitchFamily="34" charset="0"/>
              </a:rPr>
              <a:t>               </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dog_results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x in range(0, TESTS):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 int(</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animals_net.predict</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dog_sample</a:t>
            </a:r>
            <a:r>
              <a:rPr lang="en-US" sz="1000" dirty="0">
                <a:solidFill>
                  <a:schemeClr val="accent3">
                    <a:lumMod val="85000"/>
                  </a:schemeClr>
                </a:solidFill>
                <a:latin typeface="Calibri Light" panose="020F0302020204030204" pitchFamily="34" charset="0"/>
                <a:cs typeface="Calibri Light" panose="020F0302020204030204" pitchFamily="34" charset="0"/>
              </a:rPr>
              <a:t>()], np.float32))[0])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print("class: %d" %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 0: </a:t>
            </a:r>
            <a:r>
              <a:rPr lang="en-US" sz="1000" dirty="0" err="1">
                <a:solidFill>
                  <a:schemeClr val="accent3">
                    <a:lumMod val="85000"/>
                  </a:schemeClr>
                </a:solidFill>
                <a:latin typeface="Calibri Light" panose="020F0302020204030204" pitchFamily="34" charset="0"/>
                <a:cs typeface="Calibri Light" panose="020F0302020204030204" pitchFamily="34" charset="0"/>
              </a:rPr>
              <a:t>dog_results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1</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condor_results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x in range(0, TESTS):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 int(</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animals_net.predict</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condor_sample</a:t>
            </a:r>
            <a:r>
              <a:rPr lang="en-US" sz="1000" dirty="0">
                <a:solidFill>
                  <a:schemeClr val="accent3">
                    <a:lumMod val="85000"/>
                  </a:schemeClr>
                </a:solidFill>
                <a:latin typeface="Calibri Light" panose="020F0302020204030204" pitchFamily="34" charset="0"/>
                <a:cs typeface="Calibri Light" panose="020F0302020204030204" pitchFamily="34" charset="0"/>
              </a:rPr>
              <a:t>()], np.float32))[0])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print("class: %d" %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 1: </a:t>
            </a:r>
            <a:r>
              <a:rPr lang="en-US" sz="1000" dirty="0" err="1">
                <a:solidFill>
                  <a:schemeClr val="accent3">
                    <a:lumMod val="85000"/>
                  </a:schemeClr>
                </a:solidFill>
                <a:latin typeface="Calibri Light" panose="020F0302020204030204" pitchFamily="34" charset="0"/>
                <a:cs typeface="Calibri Light" panose="020F0302020204030204" pitchFamily="34" charset="0"/>
              </a:rPr>
              <a:t>condor_results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1</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dolphin_results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x in range(0, TESTS):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 int(</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animals_net.predict</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dolphin_sample</a:t>
            </a:r>
            <a:r>
              <a:rPr lang="en-US" sz="1000" dirty="0">
                <a:solidFill>
                  <a:schemeClr val="accent3">
                    <a:lumMod val="85000"/>
                  </a:schemeClr>
                </a:solidFill>
                <a:latin typeface="Calibri Light" panose="020F0302020204030204" pitchFamily="34" charset="0"/>
                <a:cs typeface="Calibri Light" panose="020F0302020204030204" pitchFamily="34" charset="0"/>
              </a:rPr>
              <a:t>()], np.float32))[0])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print("class: %d" %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 2: </a:t>
            </a:r>
            <a:r>
              <a:rPr lang="en-US" sz="1000" dirty="0" err="1">
                <a:solidFill>
                  <a:schemeClr val="accent3">
                    <a:lumMod val="85000"/>
                  </a:schemeClr>
                </a:solidFill>
                <a:latin typeface="Calibri Light" panose="020F0302020204030204" pitchFamily="34" charset="0"/>
                <a:cs typeface="Calibri Light" panose="020F0302020204030204" pitchFamily="34" charset="0"/>
              </a:rPr>
              <a:t>dolphin_results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1</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dragon_results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x in range(0, TESTS):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 int(</a:t>
            </a:r>
            <a:r>
              <a:rPr lang="en-US" sz="1000" dirty="0" err="1">
                <a:solidFill>
                  <a:schemeClr val="accent3">
                    <a:lumMod val="85000"/>
                  </a:schemeClr>
                </a:solidFill>
                <a:latin typeface="Calibri Light" panose="020F0302020204030204" pitchFamily="34" charset="0"/>
                <a:cs typeface="Calibri Light" panose="020F0302020204030204" pitchFamily="34" charset="0"/>
              </a:rPr>
              <a:t>animals_net.predict</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dragon_sample</a:t>
            </a:r>
            <a:r>
              <a:rPr lang="en-US" sz="1000" dirty="0">
                <a:solidFill>
                  <a:schemeClr val="accent3">
                    <a:lumMod val="85000"/>
                  </a:schemeClr>
                </a:solidFill>
                <a:latin typeface="Calibri Light" panose="020F0302020204030204" pitchFamily="34" charset="0"/>
                <a:cs typeface="Calibri Light" panose="020F0302020204030204" pitchFamily="34" charset="0"/>
              </a:rPr>
              <a:t>()], np.float32))[0])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print("class: %d" %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clas</a:t>
            </a:r>
            <a:r>
              <a:rPr lang="en-US" sz="1000" dirty="0">
                <a:solidFill>
                  <a:schemeClr val="accent3">
                    <a:lumMod val="85000"/>
                  </a:schemeClr>
                </a:solidFill>
                <a:latin typeface="Calibri Light" panose="020F0302020204030204" pitchFamily="34" charset="0"/>
                <a:cs typeface="Calibri Light" panose="020F0302020204030204" pitchFamily="34" charset="0"/>
              </a:rPr>
              <a:t> == 3: </a:t>
            </a:r>
            <a:r>
              <a:rPr lang="en-US" sz="1000" dirty="0" err="1">
                <a:solidFill>
                  <a:schemeClr val="accent3">
                    <a:lumMod val="85000"/>
                  </a:schemeClr>
                </a:solidFill>
                <a:latin typeface="Calibri Light" panose="020F0302020204030204" pitchFamily="34" charset="0"/>
                <a:cs typeface="Calibri Light" panose="020F0302020204030204" pitchFamily="34" charset="0"/>
              </a:rPr>
              <a:t>dragon_results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1 </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93779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an </a:t>
            </a:r>
            <a:r>
              <a:rPr lang="en-US" dirty="0">
                <a:solidFill>
                  <a:srgbClr val="7030A0"/>
                </a:solidFill>
              </a:rPr>
              <a:t>ANN</a:t>
            </a:r>
            <a:r>
              <a:rPr lang="en-US" dirty="0"/>
              <a:t> classifier in multiple </a:t>
            </a:r>
            <a:r>
              <a:rPr lang="en-US" dirty="0">
                <a:solidFill>
                  <a:srgbClr val="FF5050"/>
                </a:solidFill>
              </a:rPr>
              <a:t>epoch</a:t>
            </a:r>
            <a:r>
              <a:rPr lang="en-US" dirty="0"/>
              <a:t>s </a:t>
            </a:r>
            <a:endParaRPr dirty="0"/>
          </a:p>
        </p:txBody>
      </p:sp>
      <p:sp>
        <p:nvSpPr>
          <p:cNvPr id="2" name="TextBox 1">
            <a:extLst>
              <a:ext uri="{FF2B5EF4-FFF2-40B4-BE49-F238E27FC236}">
                <a16:creationId xmlns:a16="http://schemas.microsoft.com/office/drawing/2014/main" id="{4B9F7EAD-8BBB-39B8-7CFB-7A6CD4029D77}"/>
              </a:ext>
            </a:extLst>
          </p:cNvPr>
          <p:cNvSpPr txBox="1"/>
          <p:nvPr/>
        </p:nvSpPr>
        <p:spPr>
          <a:xfrm>
            <a:off x="720000" y="1017725"/>
            <a:ext cx="7467070" cy="3108543"/>
          </a:xfrm>
          <a:prstGeom prst="rect">
            <a:avLst/>
          </a:prstGeom>
          <a:noFill/>
        </p:spPr>
        <p:txBody>
          <a:bodyPr wrap="square">
            <a:spAutoFit/>
          </a:bodyPr>
          <a:lstStyle/>
          <a:p>
            <a:pPr marL="228600" indent="-228600" algn="just">
              <a:buClr>
                <a:srgbClr val="00CADA"/>
              </a:buClr>
              <a:buFont typeface="+mj-lt"/>
              <a:buAutoNum type="arabicPeriod" startAt="8"/>
            </a:pPr>
            <a:r>
              <a:rPr lang="en-US" sz="1200" dirty="0">
                <a:solidFill>
                  <a:schemeClr val="tx1"/>
                </a:solidFill>
                <a:latin typeface="Hanken Grotesk" panose="020B0604020202020204" charset="0"/>
              </a:rPr>
              <a:t>Finally, let's print the accuracy statistics:</a:t>
            </a:r>
          </a:p>
          <a:p>
            <a:pPr algn="just">
              <a:buClr>
                <a:srgbClr val="00CADA"/>
              </a:buClr>
            </a:pPr>
            <a:endParaRPr lang="en-US" sz="1200" dirty="0">
              <a:solidFill>
                <a:schemeClr val="tx1"/>
              </a:solidFill>
              <a:latin typeface="Hanken Grotesk" panose="020B060402020202020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print("dog accuracy: %.2f%%" % (100.0 * </a:t>
            </a:r>
            <a:r>
              <a:rPr lang="en-US" sz="1000" dirty="0" err="1">
                <a:solidFill>
                  <a:schemeClr val="accent3">
                    <a:lumMod val="85000"/>
                  </a:schemeClr>
                </a:solidFill>
                <a:latin typeface="Calibri Light" panose="020F0302020204030204" pitchFamily="34" charset="0"/>
                <a:cs typeface="Calibri Light" panose="020F0302020204030204" pitchFamily="34" charset="0"/>
              </a:rPr>
              <a:t>dog_results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TESTS))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print("condor accuracy: %.2f%%" % (100.0 * </a:t>
            </a:r>
            <a:r>
              <a:rPr lang="en-US" sz="1000" dirty="0" err="1">
                <a:solidFill>
                  <a:schemeClr val="accent3">
                    <a:lumMod val="85000"/>
                  </a:schemeClr>
                </a:solidFill>
                <a:latin typeface="Calibri Light" panose="020F0302020204030204" pitchFamily="34" charset="0"/>
                <a:cs typeface="Calibri Light" panose="020F0302020204030204" pitchFamily="34" charset="0"/>
              </a:rPr>
              <a:t>condor_results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TESTS))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print("dolphin accuracy: %.2f%%" % \ (100.0 * </a:t>
            </a:r>
            <a:r>
              <a:rPr lang="en-US" sz="1000" dirty="0" err="1">
                <a:solidFill>
                  <a:schemeClr val="accent3">
                    <a:lumMod val="85000"/>
                  </a:schemeClr>
                </a:solidFill>
                <a:latin typeface="Calibri Light" panose="020F0302020204030204" pitchFamily="34" charset="0"/>
                <a:cs typeface="Calibri Light" panose="020F0302020204030204" pitchFamily="34" charset="0"/>
              </a:rPr>
              <a:t>dolphin_results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TESTS))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print("dragon accuracy: %.2f%%" % (100.0 * </a:t>
            </a:r>
            <a:r>
              <a:rPr lang="en-US" sz="1000" dirty="0" err="1">
                <a:solidFill>
                  <a:schemeClr val="accent3">
                    <a:lumMod val="85000"/>
                  </a:schemeClr>
                </a:solidFill>
                <a:latin typeface="Calibri Light" panose="020F0302020204030204" pitchFamily="34" charset="0"/>
                <a:cs typeface="Calibri Light" panose="020F0302020204030204" pitchFamily="34" charset="0"/>
              </a:rPr>
              <a:t>dragon_results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TESTS))</a:t>
            </a:r>
          </a:p>
          <a:p>
            <a:pPr algn="just">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When we run the script, the preceding code block should produce the following output: </a:t>
            </a:r>
          </a:p>
          <a:p>
            <a:pPr algn="just">
              <a:buClr>
                <a:srgbClr val="00CADA"/>
              </a:buClr>
            </a:pPr>
            <a:endParaRPr lang="en-US" sz="1200" dirty="0">
              <a:solidFill>
                <a:schemeClr val="tx1"/>
              </a:solidFill>
              <a:latin typeface="Hanken Grotesk" panose="020B060402020202020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dog accuracy: 100.00%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condor accuracy: 100.00%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dolphin accuracy: 100.00%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dragon accuracy: 100.00%</a:t>
            </a:r>
          </a:p>
          <a:p>
            <a:pPr algn="just">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Since we are dealing with random data, the results may vary each time you run the script. Typically, the accuracy should be high or even perfect because we have set up a simple classification problem with non-overlapping ranges of input data. (The range of random weight values for a dog does not overlap with the range for a dragon, and so forth.) </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3986366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Training an </a:t>
            </a:r>
            <a:r>
              <a:rPr lang="en-US" dirty="0">
                <a:solidFill>
                  <a:srgbClr val="7030A0"/>
                </a:solidFill>
              </a:rPr>
              <a:t>ANN</a:t>
            </a:r>
            <a:r>
              <a:rPr lang="en-US" dirty="0"/>
              <a:t> classifier in multiple </a:t>
            </a:r>
            <a:r>
              <a:rPr lang="en-US" dirty="0">
                <a:solidFill>
                  <a:srgbClr val="FF5050"/>
                </a:solidFill>
              </a:rPr>
              <a:t>epoch</a:t>
            </a:r>
            <a:r>
              <a:rPr lang="en-US" dirty="0"/>
              <a:t>s </a:t>
            </a:r>
            <a:endParaRPr dirty="0"/>
          </a:p>
        </p:txBody>
      </p:sp>
      <p:sp>
        <p:nvSpPr>
          <p:cNvPr id="2" name="TextBox 1">
            <a:extLst>
              <a:ext uri="{FF2B5EF4-FFF2-40B4-BE49-F238E27FC236}">
                <a16:creationId xmlns:a16="http://schemas.microsoft.com/office/drawing/2014/main" id="{4B9F7EAD-8BBB-39B8-7CFB-7A6CD4029D77}"/>
              </a:ext>
            </a:extLst>
          </p:cNvPr>
          <p:cNvSpPr txBox="1"/>
          <p:nvPr/>
        </p:nvSpPr>
        <p:spPr>
          <a:xfrm>
            <a:off x="720000" y="1017725"/>
            <a:ext cx="7467070" cy="2469907"/>
          </a:xfrm>
          <a:prstGeom prst="rect">
            <a:avLst/>
          </a:prstGeom>
          <a:noFill/>
        </p:spPr>
        <p:txBody>
          <a:bodyPr wrap="square">
            <a:spAutoFit/>
          </a:bodyPr>
          <a:lstStyle/>
          <a:p>
            <a:pPr algn="just">
              <a:buClr>
                <a:srgbClr val="00CADA"/>
              </a:buClr>
            </a:pPr>
            <a:r>
              <a:rPr lang="en-US" sz="1200" dirty="0">
                <a:solidFill>
                  <a:schemeClr val="tx1"/>
                </a:solidFill>
                <a:latin typeface="Hanken Grotesk" panose="020B0604020202020204" charset="0"/>
              </a:rPr>
              <a:t>You may wish to take some time to experiment with the following modifications (one at a time) so that you can see how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accuracy is affected: </a:t>
            </a:r>
          </a:p>
          <a:p>
            <a:pPr algn="just">
              <a:buClr>
                <a:srgbClr val="00CADA"/>
              </a:buCl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Change the number of training samples by modifying the value of the </a:t>
            </a:r>
            <a:r>
              <a:rPr lang="en-US" sz="1000" dirty="0">
                <a:solidFill>
                  <a:schemeClr val="accent4">
                    <a:lumMod val="85000"/>
                  </a:schemeClr>
                </a:solidFill>
                <a:latin typeface="Calibri Light" panose="020F0302020204030204" pitchFamily="34" charset="0"/>
                <a:cs typeface="Calibri Light" panose="020F0302020204030204" pitchFamily="34" charset="0"/>
              </a:rPr>
              <a:t>RECORDS</a:t>
            </a:r>
            <a:r>
              <a:rPr lang="en-US" sz="1200" dirty="0">
                <a:solidFill>
                  <a:schemeClr val="tx1"/>
                </a:solidFill>
                <a:latin typeface="Hanken Grotesk" panose="020B0604020202020204" charset="0"/>
              </a:rPr>
              <a:t> variable.</a:t>
            </a:r>
          </a:p>
          <a:p>
            <a:pPr algn="just">
              <a:buClr>
                <a:srgbClr val="00CADA"/>
              </a:buCl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Change the number of training epochs by modifying the value of the </a:t>
            </a:r>
            <a:r>
              <a:rPr lang="en-US" sz="1000" dirty="0">
                <a:solidFill>
                  <a:schemeClr val="accent4">
                    <a:lumMod val="85000"/>
                  </a:schemeClr>
                </a:solidFill>
                <a:latin typeface="Calibri Light" panose="020F0302020204030204" pitchFamily="34" charset="0"/>
                <a:cs typeface="Calibri Light" panose="020F0302020204030204" pitchFamily="34" charset="0"/>
              </a:rPr>
              <a:t>EPOCHS</a:t>
            </a:r>
            <a:r>
              <a:rPr lang="en-US" sz="1200" dirty="0">
                <a:solidFill>
                  <a:schemeClr val="tx1"/>
                </a:solidFill>
                <a:latin typeface="Hanken Grotesk" panose="020B0604020202020204" charset="0"/>
              </a:rPr>
              <a:t> variable.</a:t>
            </a:r>
          </a:p>
          <a:p>
            <a:pPr algn="just">
              <a:buClr>
                <a:srgbClr val="00CADA"/>
              </a:buCl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Make the ranges of input data partially overlapping by editing the parameters of the </a:t>
            </a:r>
            <a:r>
              <a:rPr lang="en-US" sz="1000" dirty="0">
                <a:solidFill>
                  <a:schemeClr val="accent4">
                    <a:lumMod val="85000"/>
                  </a:schemeClr>
                </a:solidFill>
                <a:latin typeface="Calibri Light" panose="020F0302020204030204" pitchFamily="34" charset="0"/>
                <a:cs typeface="Calibri Light" panose="020F0302020204030204" pitchFamily="34" charset="0"/>
              </a:rPr>
              <a:t>uniform</a:t>
            </a:r>
            <a:r>
              <a:rPr lang="en-US" sz="1200" dirty="0">
                <a:solidFill>
                  <a:schemeClr val="tx1"/>
                </a:solidFill>
                <a:latin typeface="Hanken Grotesk" panose="020B0604020202020204" charset="0"/>
              </a:rPr>
              <a:t> and </a:t>
            </a:r>
            <a:r>
              <a:rPr lang="en-US" sz="1000" dirty="0" err="1">
                <a:solidFill>
                  <a:schemeClr val="accent4">
                    <a:lumMod val="85000"/>
                  </a:schemeClr>
                </a:solidFill>
                <a:latin typeface="Calibri Light" panose="020F0302020204030204" pitchFamily="34" charset="0"/>
                <a:cs typeface="Calibri Light" panose="020F0302020204030204" pitchFamily="34" charset="0"/>
              </a:rPr>
              <a:t>randint</a:t>
            </a:r>
            <a:r>
              <a:rPr lang="en-US" sz="1200" dirty="0">
                <a:solidFill>
                  <a:schemeClr val="tx1"/>
                </a:solidFill>
                <a:latin typeface="Hanken Grotesk" panose="020B0604020202020204" charset="0"/>
              </a:rPr>
              <a:t> function calls in our </a:t>
            </a:r>
            <a:r>
              <a:rPr lang="en-US" sz="1000" dirty="0" err="1">
                <a:solidFill>
                  <a:schemeClr val="accent4">
                    <a:lumMod val="85000"/>
                  </a:schemeClr>
                </a:solidFill>
                <a:latin typeface="Calibri Light" panose="020F0302020204030204" pitchFamily="34" charset="0"/>
                <a:cs typeface="Calibri Light" panose="020F0302020204030204" pitchFamily="34" charset="0"/>
              </a:rPr>
              <a:t>dog_sample</a:t>
            </a:r>
            <a:r>
              <a:rPr lang="en-US" sz="1000" dirty="0">
                <a:solidFill>
                  <a:schemeClr val="accent4">
                    <a:lumMod val="85000"/>
                  </a:schemeClr>
                </a:solidFill>
                <a:latin typeface="Calibri Light" panose="020F0302020204030204" pitchFamily="34" charset="0"/>
                <a:cs typeface="Calibri Light" panose="020F0302020204030204" pitchFamily="34" charset="0"/>
              </a:rPr>
              <a:t>, </a:t>
            </a:r>
            <a:r>
              <a:rPr lang="en-US" sz="1000" dirty="0" err="1">
                <a:solidFill>
                  <a:schemeClr val="accent4">
                    <a:lumMod val="85000"/>
                  </a:schemeClr>
                </a:solidFill>
                <a:latin typeface="Calibri Light" panose="020F0302020204030204" pitchFamily="34" charset="0"/>
                <a:cs typeface="Calibri Light" panose="020F0302020204030204" pitchFamily="34" charset="0"/>
              </a:rPr>
              <a:t>condor_sample</a:t>
            </a:r>
            <a:r>
              <a:rPr lang="en-US" sz="1000" dirty="0">
                <a:solidFill>
                  <a:schemeClr val="accent4">
                    <a:lumMod val="85000"/>
                  </a:schemeClr>
                </a:solidFill>
                <a:latin typeface="Calibri Light" panose="020F0302020204030204" pitchFamily="34" charset="0"/>
                <a:cs typeface="Calibri Light" panose="020F0302020204030204" pitchFamily="34" charset="0"/>
              </a:rPr>
              <a:t>, </a:t>
            </a:r>
            <a:r>
              <a:rPr lang="en-US" sz="1000" dirty="0" err="1">
                <a:solidFill>
                  <a:schemeClr val="accent4">
                    <a:lumMod val="85000"/>
                  </a:schemeClr>
                </a:solidFill>
                <a:latin typeface="Calibri Light" panose="020F0302020204030204" pitchFamily="34" charset="0"/>
                <a:cs typeface="Calibri Light" panose="020F0302020204030204" pitchFamily="34" charset="0"/>
              </a:rPr>
              <a:t>dolphin_sample</a:t>
            </a:r>
            <a:r>
              <a:rPr lang="en-US" sz="1000" dirty="0">
                <a:solidFill>
                  <a:schemeClr val="accent4">
                    <a:lumMod val="85000"/>
                  </a:schemeClr>
                </a:solidFill>
                <a:latin typeface="Calibri Light" panose="020F0302020204030204" pitchFamily="34" charset="0"/>
                <a:cs typeface="Calibri Light" panose="020F0302020204030204" pitchFamily="34" charset="0"/>
              </a:rPr>
              <a:t>, </a:t>
            </a:r>
            <a:r>
              <a:rPr lang="en-US" sz="1200" dirty="0">
                <a:solidFill>
                  <a:schemeClr val="accent4">
                    <a:lumMod val="85000"/>
                  </a:schemeClr>
                </a:solidFill>
                <a:latin typeface="Hanken Grotesk" panose="020B0604020202020204" charset="0"/>
                <a:cs typeface="Calibri Light" panose="020F0302020204030204" pitchFamily="34" charset="0"/>
              </a:rPr>
              <a:t>and</a:t>
            </a:r>
            <a:r>
              <a:rPr lang="en-US" sz="1000" dirty="0">
                <a:solidFill>
                  <a:schemeClr val="accent4">
                    <a:lumMod val="85000"/>
                  </a:schemeClr>
                </a:solidFill>
                <a:latin typeface="Calibri Light" panose="020F0302020204030204" pitchFamily="34" charset="0"/>
                <a:cs typeface="Calibri Light" panose="020F0302020204030204" pitchFamily="34" charset="0"/>
              </a:rPr>
              <a:t> </a:t>
            </a:r>
            <a:r>
              <a:rPr lang="en-US" sz="1000" dirty="0" err="1">
                <a:solidFill>
                  <a:schemeClr val="accent4">
                    <a:lumMod val="85000"/>
                  </a:schemeClr>
                </a:solidFill>
                <a:latin typeface="Calibri Light" panose="020F0302020204030204" pitchFamily="34" charset="0"/>
                <a:cs typeface="Calibri Light" panose="020F0302020204030204" pitchFamily="34" charset="0"/>
              </a:rPr>
              <a:t>dragon_sample</a:t>
            </a:r>
            <a:r>
              <a:rPr lang="en-US" sz="1200" dirty="0">
                <a:solidFill>
                  <a:schemeClr val="tx1"/>
                </a:solidFill>
                <a:latin typeface="Hanken Grotesk" panose="020B0604020202020204" charset="0"/>
              </a:rPr>
              <a:t> functions.</a:t>
            </a:r>
          </a:p>
          <a:p>
            <a:pPr marL="171450" indent="-171450" algn="just">
              <a:buClr>
                <a:srgbClr val="00CADA"/>
              </a:buClr>
              <a:buFont typeface="Arial" panose="020B0604020202020204" pitchFamily="34" charset="0"/>
              <a:buChar char="•"/>
            </a:pPr>
            <a:endParaRPr lang="en-US" sz="1200" dirty="0">
              <a:solidFill>
                <a:schemeClr val="tx1"/>
              </a:solidFill>
              <a:latin typeface="Hanken Grotesk" panose="020B0604020202020204" charset="0"/>
            </a:endParaRPr>
          </a:p>
          <a:p>
            <a:pPr algn="just">
              <a:buClr>
                <a:srgbClr val="00CADA"/>
              </a:buClr>
            </a:pPr>
            <a:r>
              <a:rPr lang="en-US" sz="1200" dirty="0">
                <a:solidFill>
                  <a:schemeClr val="tx1"/>
                </a:solidFill>
                <a:latin typeface="Hanken Grotesk" panose="020B0604020202020204" charset="0"/>
              </a:rPr>
              <a:t>When you are ready, we will proceed with an example containing </a:t>
            </a:r>
            <a:r>
              <a:rPr lang="en-US" sz="1200" dirty="0">
                <a:solidFill>
                  <a:srgbClr val="00CADA"/>
                </a:solidFill>
                <a:latin typeface="Hanken Grotesk" panose="020B0604020202020204" charset="0"/>
              </a:rPr>
              <a:t>real-life</a:t>
            </a:r>
            <a:r>
              <a:rPr lang="en-US" sz="1200" dirty="0">
                <a:solidFill>
                  <a:schemeClr val="tx1"/>
                </a:solidFill>
                <a:latin typeface="Hanken Grotesk" panose="020B0604020202020204" charset="0"/>
              </a:rPr>
              <a:t> image data. With this, we will train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to recognize </a:t>
            </a:r>
            <a:r>
              <a:rPr lang="en-US" sz="1200" dirty="0">
                <a:solidFill>
                  <a:srgbClr val="FFFF00"/>
                </a:solidFill>
                <a:latin typeface="Hanken Grotesk" panose="020B0604020202020204" charset="0"/>
              </a:rPr>
              <a:t>handwritten digits</a:t>
            </a:r>
            <a:r>
              <a:rPr lang="en-US" sz="1200" dirty="0">
                <a:solidFill>
                  <a:schemeClr val="tx1"/>
                </a:solidFill>
                <a:latin typeface="Hanken Grotesk" panose="020B0604020202020204" charset="0"/>
              </a:rPr>
              <a:t>. </a:t>
            </a:r>
          </a:p>
          <a:p>
            <a:pPr algn="just">
              <a:buClr>
                <a:srgbClr val="00CADA"/>
              </a:buClr>
            </a:pP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63055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6"/>
          <p:cNvSpPr txBox="1">
            <a:spLocks noGrp="1"/>
          </p:cNvSpPr>
          <p:nvPr>
            <p:ph type="title"/>
          </p:nvPr>
        </p:nvSpPr>
        <p:spPr>
          <a:xfrm>
            <a:off x="720000" y="445025"/>
            <a:ext cx="740327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Recognizing </a:t>
            </a:r>
            <a:r>
              <a:rPr lang="en-US" dirty="0">
                <a:solidFill>
                  <a:srgbClr val="FFFF00"/>
                </a:solidFill>
              </a:rPr>
              <a:t>handwritten digits</a:t>
            </a:r>
            <a:r>
              <a:rPr lang="en-US" dirty="0"/>
              <a:t> with an </a:t>
            </a:r>
            <a:r>
              <a:rPr lang="en-US" dirty="0">
                <a:solidFill>
                  <a:srgbClr val="7030A0"/>
                </a:solidFill>
              </a:rPr>
              <a:t>ANN</a:t>
            </a:r>
            <a:endParaRPr dirty="0">
              <a:solidFill>
                <a:srgbClr val="7030A0"/>
              </a:solidFill>
            </a:endParaRPr>
          </a:p>
        </p:txBody>
      </p:sp>
      <p:sp>
        <p:nvSpPr>
          <p:cNvPr id="27" name="TextBox 26">
            <a:extLst>
              <a:ext uri="{FF2B5EF4-FFF2-40B4-BE49-F238E27FC236}">
                <a16:creationId xmlns:a16="http://schemas.microsoft.com/office/drawing/2014/main" id="{018E2670-D86B-4859-76E0-EB0E89F25BCE}"/>
              </a:ext>
            </a:extLst>
          </p:cNvPr>
          <p:cNvSpPr txBox="1"/>
          <p:nvPr/>
        </p:nvSpPr>
        <p:spPr>
          <a:xfrm>
            <a:off x="720000" y="1017725"/>
            <a:ext cx="7403274" cy="3847207"/>
          </a:xfrm>
          <a:prstGeom prst="rect">
            <a:avLst/>
          </a:prstGeom>
          <a:noFill/>
        </p:spPr>
        <p:txBody>
          <a:bodyPr wrap="square">
            <a:spAutoFit/>
          </a:bodyPr>
          <a:lstStyle/>
          <a:p>
            <a:pPr algn="just"/>
            <a:r>
              <a:rPr lang="en-US" sz="1200" dirty="0">
                <a:solidFill>
                  <a:schemeClr val="tx1"/>
                </a:solidFill>
                <a:latin typeface="Hanken Grotesk" panose="020B0604020202020204" charset="0"/>
              </a:rPr>
              <a:t>A </a:t>
            </a:r>
            <a:r>
              <a:rPr lang="en-US" sz="1200" dirty="0">
                <a:solidFill>
                  <a:srgbClr val="FFFF00"/>
                </a:solidFill>
                <a:latin typeface="Hanken Grotesk" panose="020B0604020202020204" charset="0"/>
              </a:rPr>
              <a:t>handwritten digit</a:t>
            </a:r>
            <a:r>
              <a:rPr lang="en-US" sz="1200" dirty="0">
                <a:solidFill>
                  <a:schemeClr val="tx1"/>
                </a:solidFill>
                <a:latin typeface="Hanken Grotesk" panose="020B0604020202020204" charset="0"/>
              </a:rPr>
              <a:t> is any of the </a:t>
            </a:r>
            <a:r>
              <a:rPr lang="en-US" sz="1200" dirty="0">
                <a:solidFill>
                  <a:srgbClr val="00CADA"/>
                </a:solidFill>
                <a:latin typeface="Hanken Grotesk" panose="020B0604020202020204" charset="0"/>
              </a:rPr>
              <a:t>10</a:t>
            </a:r>
            <a:r>
              <a:rPr lang="en-US" sz="1200" dirty="0">
                <a:solidFill>
                  <a:schemeClr val="tx1"/>
                </a:solidFill>
                <a:latin typeface="Hanken Grotesk" panose="020B0604020202020204" charset="0"/>
              </a:rPr>
              <a:t> Arabic numerals (</a:t>
            </a:r>
            <a:r>
              <a:rPr lang="en-US" sz="1200" dirty="0">
                <a:solidFill>
                  <a:srgbClr val="00CADA"/>
                </a:solidFill>
                <a:latin typeface="Hanken Grotesk" panose="020B0604020202020204" charset="0"/>
              </a:rPr>
              <a:t>0 to 9</a:t>
            </a:r>
            <a:r>
              <a:rPr lang="en-US" sz="1200" dirty="0">
                <a:solidFill>
                  <a:schemeClr val="tx1"/>
                </a:solidFill>
                <a:latin typeface="Hanken Grotesk" panose="020B0604020202020204" charset="0"/>
              </a:rPr>
              <a:t>), written manually with a pen or pencil, as opposed to being printed by a machine. The appearance of </a:t>
            </a:r>
            <a:r>
              <a:rPr lang="en-US" sz="1200" dirty="0">
                <a:solidFill>
                  <a:srgbClr val="FFFF00"/>
                </a:solidFill>
                <a:latin typeface="Hanken Grotesk" panose="020B0604020202020204" charset="0"/>
              </a:rPr>
              <a:t>handwritten digits</a:t>
            </a:r>
            <a:r>
              <a:rPr lang="en-US" sz="1200" dirty="0">
                <a:solidFill>
                  <a:schemeClr val="tx1"/>
                </a:solidFill>
                <a:latin typeface="Hanken Grotesk" panose="020B0604020202020204" charset="0"/>
              </a:rPr>
              <a:t> can vary significantly. Different people have different handwriting, and – with the possible exception of a skilled calligrapher – a person does not produce identical digits every time he or she writes. This variability means that the visual recognition of </a:t>
            </a:r>
            <a:r>
              <a:rPr lang="en-US" sz="1200" dirty="0">
                <a:solidFill>
                  <a:srgbClr val="FFFF00"/>
                </a:solidFill>
                <a:latin typeface="Hanken Grotesk" panose="020B0604020202020204" charset="0"/>
              </a:rPr>
              <a:t>handwritten digits </a:t>
            </a:r>
            <a:r>
              <a:rPr lang="en-US" sz="1200" dirty="0">
                <a:solidFill>
                  <a:schemeClr val="tx1"/>
                </a:solidFill>
                <a:latin typeface="Hanken Grotesk" panose="020B0604020202020204" charset="0"/>
              </a:rPr>
              <a:t>is a non-trivial problem for </a:t>
            </a:r>
            <a:r>
              <a:rPr lang="en-US" sz="1200" dirty="0">
                <a:solidFill>
                  <a:srgbClr val="00CADA"/>
                </a:solidFill>
                <a:latin typeface="Hanken Grotesk" panose="020B0604020202020204" charset="0"/>
              </a:rPr>
              <a:t>machine learning</a:t>
            </a:r>
            <a:r>
              <a:rPr lang="en-US" sz="1200" dirty="0">
                <a:solidFill>
                  <a:schemeClr val="tx1"/>
                </a:solidFill>
                <a:latin typeface="Hanken Grotesk" panose="020B0604020202020204" charset="0"/>
              </a:rPr>
              <a:t>. Indeed, students and researchers in machine learning often test their skills and new algorithms by attempting to train an accurate recognizer for </a:t>
            </a:r>
            <a:r>
              <a:rPr lang="en-US" sz="1200" dirty="0">
                <a:solidFill>
                  <a:srgbClr val="FFFF00"/>
                </a:solidFill>
                <a:latin typeface="Hanken Grotesk" panose="020B0604020202020204" charset="0"/>
              </a:rPr>
              <a:t>handwritten digits</a:t>
            </a:r>
            <a:r>
              <a:rPr lang="en-US" sz="1200" dirty="0">
                <a:solidFill>
                  <a:schemeClr val="tx1"/>
                </a:solidFill>
                <a:latin typeface="Hanken Grotesk" panose="020B0604020202020204" charset="0"/>
              </a:rPr>
              <a:t>. We will approach this challenge in the following manner: </a:t>
            </a:r>
          </a:p>
          <a:p>
            <a:pPr algn="just"/>
            <a:endParaRPr lang="en-US" sz="1050" dirty="0">
              <a:solidFill>
                <a:schemeClr val="tx1"/>
              </a:solidFill>
              <a:latin typeface="Hanken Grotesk" panose="020B0604020202020204" charset="0"/>
            </a:endParaRPr>
          </a:p>
          <a:p>
            <a:pPr marL="342900" indent="-342900" algn="just">
              <a:buClr>
                <a:schemeClr val="bg1"/>
              </a:buClr>
              <a:buFont typeface="+mj-lt"/>
              <a:buAutoNum type="arabicPeriod"/>
            </a:pPr>
            <a:r>
              <a:rPr lang="en-US" sz="1200" dirty="0">
                <a:solidFill>
                  <a:schemeClr val="tx1"/>
                </a:solidFill>
                <a:latin typeface="Hanken Grotesk" panose="020B0604020202020204" charset="0"/>
              </a:rPr>
              <a:t>Load data from a Python-friendly version of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database. This is a widely used database containing images of </a:t>
            </a:r>
            <a:r>
              <a:rPr lang="en-US" sz="1200" dirty="0">
                <a:solidFill>
                  <a:srgbClr val="FFFF00"/>
                </a:solidFill>
                <a:latin typeface="Hanken Grotesk" panose="020B0604020202020204" charset="0"/>
              </a:rPr>
              <a:t>handwritten digits</a:t>
            </a:r>
            <a:r>
              <a:rPr lang="en-US" sz="1200" dirty="0">
                <a:solidFill>
                  <a:schemeClr val="tx1"/>
                </a:solidFill>
                <a:latin typeface="Hanken Grotesk" panose="020B0604020202020204" charset="0"/>
              </a:rPr>
              <a:t>.</a:t>
            </a:r>
          </a:p>
          <a:p>
            <a:pPr marL="342900" indent="-342900" algn="just">
              <a:buClr>
                <a:schemeClr val="bg1"/>
              </a:buClr>
              <a:buFont typeface="+mj-lt"/>
              <a:buAutoNum type="arabicPeriod"/>
            </a:pPr>
            <a:endParaRPr lang="en-US" sz="1200" dirty="0">
              <a:solidFill>
                <a:schemeClr val="tx1"/>
              </a:solidFill>
              <a:latin typeface="Hanken Grotesk" panose="020B0604020202020204" charset="0"/>
            </a:endParaRPr>
          </a:p>
          <a:p>
            <a:pPr marL="342900" indent="-342900" algn="just">
              <a:buClr>
                <a:schemeClr val="bg1"/>
              </a:buClr>
              <a:buFont typeface="+mj-lt"/>
              <a:buAutoNum type="arabicPeriod"/>
            </a:pPr>
            <a:r>
              <a:rPr lang="en-US" sz="1200" dirty="0">
                <a:solidFill>
                  <a:schemeClr val="tx1"/>
                </a:solidFill>
                <a:latin typeface="Hanken Grotesk" panose="020B0604020202020204" charset="0"/>
              </a:rPr>
              <a:t>Using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 train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in multiple </a:t>
            </a:r>
            <a:r>
              <a:rPr lang="en-US" sz="1200" dirty="0">
                <a:solidFill>
                  <a:srgbClr val="FF5050"/>
                </a:solidFill>
                <a:latin typeface="Hanken Grotesk" panose="020B0604020202020204" charset="0"/>
              </a:rPr>
              <a:t>epochs</a:t>
            </a:r>
            <a:r>
              <a:rPr lang="en-US" sz="1200" dirty="0">
                <a:solidFill>
                  <a:schemeClr val="tx1"/>
                </a:solidFill>
                <a:latin typeface="Hanken Grotesk" panose="020B0604020202020204" charset="0"/>
              </a:rPr>
              <a:t>.</a:t>
            </a:r>
          </a:p>
          <a:p>
            <a:pPr marL="342900" indent="-342900" algn="just">
              <a:buClr>
                <a:schemeClr val="bg1"/>
              </a:buClr>
              <a:buFont typeface="+mj-lt"/>
              <a:buAutoNum type="arabicPeriod"/>
            </a:pPr>
            <a:endParaRPr lang="en-US" sz="1200" dirty="0">
              <a:solidFill>
                <a:schemeClr val="tx1"/>
              </a:solidFill>
              <a:latin typeface="Hanken Grotesk" panose="020B0604020202020204" charset="0"/>
            </a:endParaRPr>
          </a:p>
          <a:p>
            <a:pPr marL="342900" indent="-342900" algn="just">
              <a:buClr>
                <a:schemeClr val="bg1"/>
              </a:buClr>
              <a:buFont typeface="+mj-lt"/>
              <a:buAutoNum type="arabicPeriod"/>
            </a:pPr>
            <a:r>
              <a:rPr lang="en-US" sz="1200" dirty="0">
                <a:solidFill>
                  <a:schemeClr val="tx1"/>
                </a:solidFill>
              </a:rPr>
              <a:t>Load an image of a sheet of paper with many </a:t>
            </a:r>
            <a:r>
              <a:rPr lang="en-US" sz="1200" dirty="0">
                <a:solidFill>
                  <a:srgbClr val="FFFF00"/>
                </a:solidFill>
              </a:rPr>
              <a:t>handwritten digits </a:t>
            </a:r>
            <a:r>
              <a:rPr lang="en-US" sz="1200" dirty="0">
                <a:solidFill>
                  <a:schemeClr val="tx1"/>
                </a:solidFill>
              </a:rPr>
              <a:t>on it.</a:t>
            </a:r>
            <a:endParaRPr lang="en-US" sz="1200" dirty="0">
              <a:solidFill>
                <a:schemeClr val="tx1"/>
              </a:solidFill>
              <a:latin typeface="Hanken Grotesk" panose="020B0604020202020204" charset="0"/>
            </a:endParaRPr>
          </a:p>
          <a:p>
            <a:pPr marL="342900" indent="-342900" algn="just">
              <a:buClr>
                <a:schemeClr val="bg1"/>
              </a:buClr>
              <a:buFont typeface="+mj-lt"/>
              <a:buAutoNum type="arabicPeriod"/>
            </a:pPr>
            <a:endParaRPr lang="en-US" sz="1200" dirty="0">
              <a:solidFill>
                <a:schemeClr val="tx1"/>
              </a:solidFill>
              <a:latin typeface="Hanken Grotesk" panose="020B0604020202020204" charset="0"/>
            </a:endParaRPr>
          </a:p>
          <a:p>
            <a:pPr marL="342900" indent="-342900" algn="just">
              <a:buClr>
                <a:schemeClr val="bg1"/>
              </a:buClr>
              <a:buFont typeface="+mj-lt"/>
              <a:buAutoNum type="arabicPeriod"/>
            </a:pPr>
            <a:r>
              <a:rPr lang="en-US" sz="1200" dirty="0">
                <a:solidFill>
                  <a:schemeClr val="tx1"/>
                </a:solidFill>
                <a:latin typeface="Hanken Grotesk" panose="020B0604020202020204" charset="0"/>
              </a:rPr>
              <a:t>Based on contour analysis, detect the individual digits on the paper. </a:t>
            </a:r>
          </a:p>
          <a:p>
            <a:pPr marL="342900" indent="-342900" algn="just">
              <a:buClr>
                <a:schemeClr val="bg1"/>
              </a:buClr>
              <a:buFont typeface="+mj-lt"/>
              <a:buAutoNum type="arabicPeriod"/>
            </a:pPr>
            <a:endParaRPr lang="en-US" sz="1200" dirty="0">
              <a:solidFill>
                <a:schemeClr val="tx1"/>
              </a:solidFill>
              <a:latin typeface="Hanken Grotesk" panose="020B0604020202020204" charset="0"/>
            </a:endParaRPr>
          </a:p>
          <a:p>
            <a:pPr marL="342900" indent="-342900" algn="just">
              <a:buClr>
                <a:schemeClr val="bg1"/>
              </a:buClr>
              <a:buFont typeface="+mj-lt"/>
              <a:buAutoNum type="arabicPeriod"/>
            </a:pPr>
            <a:r>
              <a:rPr lang="en-US" sz="1200" dirty="0">
                <a:solidFill>
                  <a:schemeClr val="tx1"/>
                </a:solidFill>
                <a:latin typeface="Hanken Grotesk" panose="020B0604020202020204" charset="0"/>
              </a:rPr>
              <a:t>Use our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to classify the detected digits.</a:t>
            </a:r>
          </a:p>
          <a:p>
            <a:pPr marL="342900" indent="-342900" algn="just">
              <a:buClr>
                <a:schemeClr val="bg1"/>
              </a:buClr>
              <a:buFont typeface="+mj-lt"/>
              <a:buAutoNum type="arabicPeriod"/>
            </a:pPr>
            <a:endParaRPr lang="en-US" sz="1200" dirty="0">
              <a:solidFill>
                <a:schemeClr val="tx1"/>
              </a:solidFill>
              <a:latin typeface="Hanken Grotesk" panose="020B0604020202020204" charset="0"/>
            </a:endParaRPr>
          </a:p>
          <a:p>
            <a:pPr marL="342900" indent="-342900" algn="just">
              <a:buClr>
                <a:schemeClr val="bg1"/>
              </a:buClr>
              <a:buFont typeface="+mj-lt"/>
              <a:buAutoNum type="arabicPeriod"/>
            </a:pPr>
            <a:r>
              <a:rPr lang="en-US" sz="1200" dirty="0">
                <a:solidFill>
                  <a:schemeClr val="tx1"/>
                </a:solidFill>
                <a:latin typeface="Hanken Grotesk" panose="020B0604020202020204" charset="0"/>
              </a:rPr>
              <a:t>Review the results in order to determine the accuracy of our detector and our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-based classifier. </a:t>
            </a:r>
          </a:p>
        </p:txBody>
      </p:sp>
      <p:sp>
        <p:nvSpPr>
          <p:cNvPr id="34" name="Rectangle 33">
            <a:extLst>
              <a:ext uri="{FF2B5EF4-FFF2-40B4-BE49-F238E27FC236}">
                <a16:creationId xmlns:a16="http://schemas.microsoft.com/office/drawing/2014/main" id="{E137AB5C-A351-2F92-47C5-9B96876EE3A0}"/>
              </a:ext>
            </a:extLst>
          </p:cNvPr>
          <p:cNvSpPr/>
          <p:nvPr/>
        </p:nvSpPr>
        <p:spPr>
          <a:xfrm>
            <a:off x="606576" y="4790901"/>
            <a:ext cx="314912" cy="572700"/>
          </a:xfrm>
          <a:prstGeom prst="rect">
            <a:avLst/>
          </a:prstGeom>
          <a:solidFill>
            <a:srgbClr val="110E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3099BDA-6C8F-3A4C-209E-D137540E6E25}"/>
              </a:ext>
            </a:extLst>
          </p:cNvPr>
          <p:cNvSpPr txBox="1"/>
          <p:nvPr/>
        </p:nvSpPr>
        <p:spPr>
          <a:xfrm>
            <a:off x="1004043" y="4764858"/>
            <a:ext cx="7403274" cy="276999"/>
          </a:xfrm>
          <a:prstGeom prst="rect">
            <a:avLst/>
          </a:prstGeom>
          <a:noFill/>
        </p:spPr>
        <p:txBody>
          <a:bodyPr wrap="square">
            <a:spAutoFit/>
          </a:bodyPr>
          <a:lstStyle/>
          <a:p>
            <a:r>
              <a:rPr lang="en-US" sz="1200" dirty="0">
                <a:solidFill>
                  <a:schemeClr val="tx1"/>
                </a:solidFill>
                <a:latin typeface="Hanken Grotesk" panose="020B0604020202020204" charset="0"/>
              </a:rPr>
              <a:t>Before we delve into the implementation, let's review some information about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database. </a:t>
            </a:r>
          </a:p>
        </p:txBody>
      </p:sp>
      <p:grpSp>
        <p:nvGrpSpPr>
          <p:cNvPr id="30" name="Google Shape;10318;p64">
            <a:extLst>
              <a:ext uri="{FF2B5EF4-FFF2-40B4-BE49-F238E27FC236}">
                <a16:creationId xmlns:a16="http://schemas.microsoft.com/office/drawing/2014/main" id="{946B82C6-26E5-90DE-AED9-1F85F6631B5B}"/>
              </a:ext>
            </a:extLst>
          </p:cNvPr>
          <p:cNvGrpSpPr/>
          <p:nvPr/>
        </p:nvGrpSpPr>
        <p:grpSpPr>
          <a:xfrm>
            <a:off x="793902" y="4790901"/>
            <a:ext cx="235440" cy="235440"/>
            <a:chOff x="-34776500" y="2631825"/>
            <a:chExt cx="291450" cy="291450"/>
          </a:xfrm>
          <a:solidFill>
            <a:srgbClr val="00FF00"/>
          </a:solidFill>
        </p:grpSpPr>
        <p:sp>
          <p:nvSpPr>
            <p:cNvPr id="31" name="Google Shape;10319;p64">
              <a:extLst>
                <a:ext uri="{FF2B5EF4-FFF2-40B4-BE49-F238E27FC236}">
                  <a16:creationId xmlns:a16="http://schemas.microsoft.com/office/drawing/2014/main" id="{F8370A00-6203-2815-2C73-DF294FFC3822}"/>
                </a:ext>
              </a:extLst>
            </p:cNvPr>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20;p64">
              <a:extLst>
                <a:ext uri="{FF2B5EF4-FFF2-40B4-BE49-F238E27FC236}">
                  <a16:creationId xmlns:a16="http://schemas.microsoft.com/office/drawing/2014/main" id="{B0C2C1B3-B893-F951-9F6C-CF0CA1654EE9}"/>
                </a:ext>
              </a:extLst>
            </p:cNvPr>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21;p64">
              <a:extLst>
                <a:ext uri="{FF2B5EF4-FFF2-40B4-BE49-F238E27FC236}">
                  <a16:creationId xmlns:a16="http://schemas.microsoft.com/office/drawing/2014/main" id="{B59BB242-0427-E8F0-ABB9-F217859B6CF4}"/>
                </a:ext>
              </a:extLst>
            </p:cNvPr>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19142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39613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Understanding the </a:t>
            </a:r>
            <a:r>
              <a:rPr lang="en-US" dirty="0">
                <a:solidFill>
                  <a:srgbClr val="FF0000"/>
                </a:solidFill>
              </a:rPr>
              <a:t>MNIST</a:t>
            </a:r>
            <a:r>
              <a:rPr lang="en-US" dirty="0"/>
              <a:t> database of </a:t>
            </a:r>
            <a:r>
              <a:rPr lang="en-US" dirty="0">
                <a:solidFill>
                  <a:srgbClr val="FFFF00"/>
                </a:solidFill>
              </a:rPr>
              <a:t>handwritten digits</a:t>
            </a:r>
            <a:endParaRPr dirty="0">
              <a:solidFill>
                <a:srgbClr val="FFFF00"/>
              </a:solidFill>
            </a:endParaRPr>
          </a:p>
        </p:txBody>
      </p:sp>
      <p:sp>
        <p:nvSpPr>
          <p:cNvPr id="11" name="TextBox 10">
            <a:extLst>
              <a:ext uri="{FF2B5EF4-FFF2-40B4-BE49-F238E27FC236}">
                <a16:creationId xmlns:a16="http://schemas.microsoft.com/office/drawing/2014/main" id="{7930F0C2-A86E-5682-A33B-CF085184D6C5}"/>
              </a:ext>
            </a:extLst>
          </p:cNvPr>
          <p:cNvSpPr txBox="1"/>
          <p:nvPr/>
        </p:nvSpPr>
        <p:spPr>
          <a:xfrm>
            <a:off x="720000" y="1381943"/>
            <a:ext cx="5605184" cy="1754326"/>
          </a:xfrm>
          <a:prstGeom prst="rect">
            <a:avLst/>
          </a:prstGeom>
          <a:noFill/>
        </p:spPr>
        <p:txBody>
          <a:bodyPr wrap="square">
            <a:spAutoFit/>
          </a:bodyPr>
          <a:lstStyle/>
          <a:p>
            <a:pPr algn="just"/>
            <a:r>
              <a:rPr lang="en-US" sz="1200" dirty="0">
                <a:solidFill>
                  <a:schemeClr val="tx1"/>
                </a:solidFill>
                <a:latin typeface="Hanken Grotesk" panose="020B0604020202020204" charset="0"/>
              </a:rPr>
              <a:t>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database (or </a:t>
            </a:r>
            <a:r>
              <a:rPr lang="en-US" sz="1200" dirty="0">
                <a:solidFill>
                  <a:srgbClr val="FF0000"/>
                </a:solidFill>
                <a:latin typeface="Hanken Grotesk" panose="020B0604020202020204" charset="0"/>
              </a:rPr>
              <a:t>M</a:t>
            </a:r>
            <a:r>
              <a:rPr lang="en-US" sz="1200" dirty="0">
                <a:solidFill>
                  <a:schemeClr val="tx1"/>
                </a:solidFill>
                <a:latin typeface="Hanken Grotesk" panose="020B0604020202020204" charset="0"/>
              </a:rPr>
              <a:t>odified </a:t>
            </a:r>
            <a:r>
              <a:rPr lang="en-US" sz="1200" dirty="0">
                <a:solidFill>
                  <a:srgbClr val="FF0000"/>
                </a:solidFill>
                <a:latin typeface="Hanken Grotesk" panose="020B0604020202020204" charset="0"/>
              </a:rPr>
              <a:t>N</a:t>
            </a:r>
            <a:r>
              <a:rPr lang="en-US" sz="1200" dirty="0">
                <a:solidFill>
                  <a:schemeClr val="tx1"/>
                </a:solidFill>
                <a:latin typeface="Hanken Grotesk" panose="020B0604020202020204" charset="0"/>
              </a:rPr>
              <a:t>ational </a:t>
            </a:r>
            <a:r>
              <a:rPr lang="en-US" sz="1200" dirty="0">
                <a:solidFill>
                  <a:srgbClr val="FF0000"/>
                </a:solidFill>
                <a:latin typeface="Hanken Grotesk" panose="020B0604020202020204" charset="0"/>
              </a:rPr>
              <a:t>I</a:t>
            </a:r>
            <a:r>
              <a:rPr lang="en-US" sz="1200" dirty="0">
                <a:solidFill>
                  <a:schemeClr val="tx1"/>
                </a:solidFill>
                <a:latin typeface="Hanken Grotesk" panose="020B0604020202020204" charset="0"/>
              </a:rPr>
              <a:t>nstitute of </a:t>
            </a:r>
            <a:r>
              <a:rPr lang="en-US" sz="1200" dirty="0">
                <a:solidFill>
                  <a:srgbClr val="FF0000"/>
                </a:solidFill>
                <a:latin typeface="Hanken Grotesk" panose="020B0604020202020204" charset="0"/>
              </a:rPr>
              <a:t>S</a:t>
            </a:r>
            <a:r>
              <a:rPr lang="en-US" sz="1200" dirty="0">
                <a:solidFill>
                  <a:schemeClr val="tx1"/>
                </a:solidFill>
                <a:latin typeface="Hanken Grotesk" panose="020B0604020202020204" charset="0"/>
              </a:rPr>
              <a:t>tandards and </a:t>
            </a:r>
            <a:r>
              <a:rPr lang="en-US" sz="1200" dirty="0">
                <a:solidFill>
                  <a:srgbClr val="FF0000"/>
                </a:solidFill>
                <a:latin typeface="Hanken Grotesk" panose="020B0604020202020204" charset="0"/>
              </a:rPr>
              <a:t>T</a:t>
            </a:r>
            <a:r>
              <a:rPr lang="en-US" sz="1200" dirty="0">
                <a:solidFill>
                  <a:schemeClr val="tx1"/>
                </a:solidFill>
                <a:latin typeface="Hanken Grotesk" panose="020B0604020202020204" charset="0"/>
              </a:rPr>
              <a:t>echnology database) is publicly available at </a:t>
            </a:r>
            <a:r>
              <a:rPr lang="en-US" sz="1000" dirty="0">
                <a:solidFill>
                  <a:srgbClr val="00B0F0"/>
                </a:solidFill>
                <a:latin typeface="Hanken Grotesk" panose="020B0604020202020204" charset="0"/>
              </a:rPr>
              <a:t>http://yann.lecun.com/exdb/mnist/</a:t>
            </a:r>
            <a:r>
              <a:rPr lang="en-US" sz="1200" dirty="0">
                <a:solidFill>
                  <a:schemeClr val="tx1"/>
                </a:solidFill>
                <a:latin typeface="Hanken Grotesk" panose="020B0604020202020204" charset="0"/>
              </a:rPr>
              <a:t>. The database includes a training set of </a:t>
            </a:r>
            <a:r>
              <a:rPr lang="en-US" sz="1200" dirty="0">
                <a:solidFill>
                  <a:srgbClr val="00CADA"/>
                </a:solidFill>
                <a:latin typeface="Hanken Grotesk" panose="020B0604020202020204" charset="0"/>
              </a:rPr>
              <a:t>60,000</a:t>
            </a:r>
            <a:r>
              <a:rPr lang="en-US" sz="1200" dirty="0">
                <a:solidFill>
                  <a:schemeClr val="tx1"/>
                </a:solidFill>
                <a:latin typeface="Hanken Grotesk" panose="020B0604020202020204" charset="0"/>
              </a:rPr>
              <a:t> images of </a:t>
            </a:r>
            <a:r>
              <a:rPr lang="en-US" sz="1200" dirty="0">
                <a:solidFill>
                  <a:srgbClr val="FFFF00"/>
                </a:solidFill>
                <a:latin typeface="Hanken Grotesk" panose="020B0604020202020204" charset="0"/>
              </a:rPr>
              <a:t>handwritten digits</a:t>
            </a:r>
            <a:r>
              <a:rPr lang="en-US" sz="1200" dirty="0">
                <a:solidFill>
                  <a:schemeClr val="tx1"/>
                </a:solidFill>
                <a:latin typeface="Hanken Grotesk" panose="020B0604020202020204" charset="0"/>
              </a:rPr>
              <a:t>. Half of these were written by employees of the United States Census Bureau, while the other half were written by high school students in the </a:t>
            </a:r>
            <a:r>
              <a:rPr lang="en-US" sz="1200" dirty="0">
                <a:solidFill>
                  <a:srgbClr val="C00000"/>
                </a:solidFill>
                <a:latin typeface="Hanken Grotesk" panose="020B0604020202020204" charset="0"/>
              </a:rPr>
              <a:t>United States</a:t>
            </a:r>
            <a:r>
              <a:rPr lang="en-US" sz="1200" dirty="0">
                <a:solidFill>
                  <a:schemeClr val="tx1"/>
                </a:solidFill>
                <a:latin typeface="Hanken Grotesk" panose="020B0604020202020204" charset="0"/>
              </a:rPr>
              <a:t>. The database also includes a test set of </a:t>
            </a:r>
            <a:r>
              <a:rPr lang="en-US" sz="1200" dirty="0">
                <a:solidFill>
                  <a:srgbClr val="00CADA"/>
                </a:solidFill>
                <a:latin typeface="Hanken Grotesk" panose="020B0604020202020204" charset="0"/>
              </a:rPr>
              <a:t>10,000</a:t>
            </a:r>
            <a:r>
              <a:rPr lang="en-US" sz="1200" dirty="0">
                <a:solidFill>
                  <a:schemeClr val="tx1"/>
                </a:solidFill>
                <a:latin typeface="Hanken Grotesk" panose="020B0604020202020204" charset="0"/>
              </a:rPr>
              <a:t> images, gathered from the same writers. All the training and test images are in grayscale format, with dimensions of </a:t>
            </a:r>
            <a:r>
              <a:rPr lang="en-US" sz="1200" dirty="0">
                <a:solidFill>
                  <a:srgbClr val="00B050"/>
                </a:solidFill>
                <a:latin typeface="Hanken Grotesk" panose="020B0604020202020204" charset="0"/>
              </a:rPr>
              <a:t>28 x 28</a:t>
            </a:r>
            <a:r>
              <a:rPr lang="en-US" sz="1200" dirty="0">
                <a:solidFill>
                  <a:schemeClr val="tx1"/>
                </a:solidFill>
                <a:latin typeface="Hanken Grotesk" panose="020B0604020202020204" charset="0"/>
              </a:rPr>
              <a:t> pixels. The digits are white (or shades of gray) on a black background. For example, here are three of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training samples:</a:t>
            </a:r>
          </a:p>
        </p:txBody>
      </p:sp>
      <p:pic>
        <p:nvPicPr>
          <p:cNvPr id="13" name="Picture 12">
            <a:extLst>
              <a:ext uri="{FF2B5EF4-FFF2-40B4-BE49-F238E27FC236}">
                <a16:creationId xmlns:a16="http://schemas.microsoft.com/office/drawing/2014/main" id="{40776AD8-79F4-9551-4016-CD2B0864EFA3}"/>
              </a:ext>
            </a:extLst>
          </p:cNvPr>
          <p:cNvPicPr>
            <a:picLocks noChangeAspect="1"/>
          </p:cNvPicPr>
          <p:nvPr/>
        </p:nvPicPr>
        <p:blipFill>
          <a:blip r:embed="rId3"/>
          <a:stretch>
            <a:fillRect/>
          </a:stretch>
        </p:blipFill>
        <p:spPr>
          <a:xfrm>
            <a:off x="6325184" y="1435735"/>
            <a:ext cx="1790950" cy="657317"/>
          </a:xfrm>
          <a:prstGeom prst="rect">
            <a:avLst/>
          </a:prstGeom>
        </p:spPr>
      </p:pic>
      <p:grpSp>
        <p:nvGrpSpPr>
          <p:cNvPr id="14" name="Google Shape;11160;p67">
            <a:extLst>
              <a:ext uri="{FF2B5EF4-FFF2-40B4-BE49-F238E27FC236}">
                <a16:creationId xmlns:a16="http://schemas.microsoft.com/office/drawing/2014/main" id="{AF5FE171-9FF3-0820-1E63-F13215257A80}"/>
              </a:ext>
            </a:extLst>
          </p:cNvPr>
          <p:cNvGrpSpPr/>
          <p:nvPr/>
        </p:nvGrpSpPr>
        <p:grpSpPr>
          <a:xfrm>
            <a:off x="720000" y="3457554"/>
            <a:ext cx="356851" cy="354690"/>
            <a:chOff x="-4932650" y="2046625"/>
            <a:chExt cx="293025" cy="291250"/>
          </a:xfrm>
          <a:solidFill>
            <a:srgbClr val="FFC000"/>
          </a:solidFill>
        </p:grpSpPr>
        <p:sp>
          <p:nvSpPr>
            <p:cNvPr id="15" name="Google Shape;11161;p67">
              <a:extLst>
                <a:ext uri="{FF2B5EF4-FFF2-40B4-BE49-F238E27FC236}">
                  <a16:creationId xmlns:a16="http://schemas.microsoft.com/office/drawing/2014/main" id="{155F1438-C776-A1CC-733B-F3D1C8DABA32}"/>
                </a:ext>
              </a:extLst>
            </p:cNvPr>
            <p:cNvSpPr/>
            <p:nvPr/>
          </p:nvSpPr>
          <p:spPr>
            <a:xfrm>
              <a:off x="-4932650" y="2046625"/>
              <a:ext cx="293025" cy="291250"/>
            </a:xfrm>
            <a:custGeom>
              <a:avLst/>
              <a:gdLst/>
              <a:ahLst/>
              <a:cxnLst/>
              <a:rect l="l" t="t" r="r" b="b"/>
              <a:pathLst>
                <a:path w="11721" h="11650" extrusionOk="0">
                  <a:moveTo>
                    <a:pt x="7625" y="694"/>
                  </a:moveTo>
                  <a:cubicBezTo>
                    <a:pt x="9515" y="694"/>
                    <a:pt x="11059" y="2206"/>
                    <a:pt x="11059" y="4096"/>
                  </a:cubicBezTo>
                  <a:cubicBezTo>
                    <a:pt x="11059" y="5987"/>
                    <a:pt x="9515" y="7530"/>
                    <a:pt x="7625" y="7530"/>
                  </a:cubicBezTo>
                  <a:cubicBezTo>
                    <a:pt x="5735" y="7530"/>
                    <a:pt x="4223" y="5987"/>
                    <a:pt x="4223" y="4096"/>
                  </a:cubicBezTo>
                  <a:cubicBezTo>
                    <a:pt x="4223" y="2206"/>
                    <a:pt x="5735" y="694"/>
                    <a:pt x="7625" y="694"/>
                  </a:cubicBezTo>
                  <a:close/>
                  <a:moveTo>
                    <a:pt x="3344" y="8066"/>
                  </a:moveTo>
                  <a:cubicBezTo>
                    <a:pt x="3435" y="8066"/>
                    <a:pt x="3529" y="8098"/>
                    <a:pt x="3593" y="8161"/>
                  </a:cubicBezTo>
                  <a:cubicBezTo>
                    <a:pt x="3719" y="8287"/>
                    <a:pt x="3719" y="8507"/>
                    <a:pt x="3593" y="8633"/>
                  </a:cubicBezTo>
                  <a:lnTo>
                    <a:pt x="1324" y="10870"/>
                  </a:lnTo>
                  <a:cubicBezTo>
                    <a:pt x="1277" y="10933"/>
                    <a:pt x="1190" y="10964"/>
                    <a:pt x="1100" y="10964"/>
                  </a:cubicBezTo>
                  <a:cubicBezTo>
                    <a:pt x="1009" y="10964"/>
                    <a:pt x="915" y="10933"/>
                    <a:pt x="852" y="10870"/>
                  </a:cubicBezTo>
                  <a:cubicBezTo>
                    <a:pt x="757" y="10744"/>
                    <a:pt x="757" y="10523"/>
                    <a:pt x="852" y="10397"/>
                  </a:cubicBezTo>
                  <a:lnTo>
                    <a:pt x="3120" y="8161"/>
                  </a:lnTo>
                  <a:cubicBezTo>
                    <a:pt x="3167" y="8098"/>
                    <a:pt x="3254" y="8066"/>
                    <a:pt x="3344" y="8066"/>
                  </a:cubicBezTo>
                  <a:close/>
                  <a:moveTo>
                    <a:pt x="7625" y="1"/>
                  </a:moveTo>
                  <a:cubicBezTo>
                    <a:pt x="5357" y="1"/>
                    <a:pt x="3529" y="1860"/>
                    <a:pt x="3529" y="4096"/>
                  </a:cubicBezTo>
                  <a:cubicBezTo>
                    <a:pt x="3529" y="5136"/>
                    <a:pt x="3908" y="6050"/>
                    <a:pt x="4538" y="6743"/>
                  </a:cubicBezTo>
                  <a:lnTo>
                    <a:pt x="3813" y="7467"/>
                  </a:lnTo>
                  <a:cubicBezTo>
                    <a:pt x="3673" y="7386"/>
                    <a:pt x="3520" y="7347"/>
                    <a:pt x="3367" y="7347"/>
                  </a:cubicBezTo>
                  <a:cubicBezTo>
                    <a:pt x="3106" y="7347"/>
                    <a:pt x="2846" y="7458"/>
                    <a:pt x="2647" y="7656"/>
                  </a:cubicBezTo>
                  <a:lnTo>
                    <a:pt x="379" y="9893"/>
                  </a:lnTo>
                  <a:cubicBezTo>
                    <a:pt x="1" y="10271"/>
                    <a:pt x="1" y="10964"/>
                    <a:pt x="379" y="11343"/>
                  </a:cubicBezTo>
                  <a:cubicBezTo>
                    <a:pt x="584" y="11547"/>
                    <a:pt x="852" y="11650"/>
                    <a:pt x="1119" y="11650"/>
                  </a:cubicBezTo>
                  <a:cubicBezTo>
                    <a:pt x="1387" y="11650"/>
                    <a:pt x="1655" y="11547"/>
                    <a:pt x="1860" y="11343"/>
                  </a:cubicBezTo>
                  <a:lnTo>
                    <a:pt x="4097" y="9106"/>
                  </a:lnTo>
                  <a:cubicBezTo>
                    <a:pt x="4412" y="8791"/>
                    <a:pt x="4506" y="8318"/>
                    <a:pt x="4286" y="7909"/>
                  </a:cubicBezTo>
                  <a:lnTo>
                    <a:pt x="5010" y="7215"/>
                  </a:lnTo>
                  <a:cubicBezTo>
                    <a:pt x="5703" y="7814"/>
                    <a:pt x="6648" y="8192"/>
                    <a:pt x="7625" y="8192"/>
                  </a:cubicBezTo>
                  <a:cubicBezTo>
                    <a:pt x="9925" y="8192"/>
                    <a:pt x="11721" y="6333"/>
                    <a:pt x="11721" y="4096"/>
                  </a:cubicBezTo>
                  <a:cubicBezTo>
                    <a:pt x="11721" y="1828"/>
                    <a:pt x="9893" y="1"/>
                    <a:pt x="7625"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62;p67">
              <a:extLst>
                <a:ext uri="{FF2B5EF4-FFF2-40B4-BE49-F238E27FC236}">
                  <a16:creationId xmlns:a16="http://schemas.microsoft.com/office/drawing/2014/main" id="{4D5E6462-C77D-2CF2-B4E5-933942C48FFE}"/>
                </a:ext>
              </a:extLst>
            </p:cNvPr>
            <p:cNvSpPr/>
            <p:nvPr/>
          </p:nvSpPr>
          <p:spPr>
            <a:xfrm>
              <a:off x="-4802675" y="2115050"/>
              <a:ext cx="122100" cy="86075"/>
            </a:xfrm>
            <a:custGeom>
              <a:avLst/>
              <a:gdLst/>
              <a:ahLst/>
              <a:cxnLst/>
              <a:rect l="l" t="t" r="r" b="b"/>
              <a:pathLst>
                <a:path w="4884" h="3443" extrusionOk="0">
                  <a:moveTo>
                    <a:pt x="2428" y="1"/>
                  </a:moveTo>
                  <a:cubicBezTo>
                    <a:pt x="2301" y="1"/>
                    <a:pt x="2172" y="72"/>
                    <a:pt x="2111" y="225"/>
                  </a:cubicBezTo>
                  <a:lnTo>
                    <a:pt x="1418" y="2116"/>
                  </a:lnTo>
                  <a:lnTo>
                    <a:pt x="693" y="225"/>
                  </a:lnTo>
                  <a:cubicBezTo>
                    <a:pt x="645" y="105"/>
                    <a:pt x="524" y="4"/>
                    <a:pt x="400" y="4"/>
                  </a:cubicBezTo>
                  <a:cubicBezTo>
                    <a:pt x="361" y="4"/>
                    <a:pt x="321" y="14"/>
                    <a:pt x="284" y="36"/>
                  </a:cubicBezTo>
                  <a:cubicBezTo>
                    <a:pt x="126" y="99"/>
                    <a:pt x="0" y="288"/>
                    <a:pt x="63" y="446"/>
                  </a:cubicBezTo>
                  <a:lnTo>
                    <a:pt x="1103" y="3218"/>
                  </a:lnTo>
                  <a:cubicBezTo>
                    <a:pt x="1168" y="3364"/>
                    <a:pt x="1299" y="3443"/>
                    <a:pt x="1428" y="3443"/>
                  </a:cubicBezTo>
                  <a:cubicBezTo>
                    <a:pt x="1551" y="3443"/>
                    <a:pt x="1672" y="3372"/>
                    <a:pt x="1733" y="3218"/>
                  </a:cubicBezTo>
                  <a:lnTo>
                    <a:pt x="2426" y="1328"/>
                  </a:lnTo>
                  <a:lnTo>
                    <a:pt x="3151" y="3218"/>
                  </a:lnTo>
                  <a:cubicBezTo>
                    <a:pt x="3215" y="3364"/>
                    <a:pt x="3346" y="3443"/>
                    <a:pt x="3476" y="3443"/>
                  </a:cubicBezTo>
                  <a:cubicBezTo>
                    <a:pt x="3598" y="3443"/>
                    <a:pt x="3719" y="3372"/>
                    <a:pt x="3781" y="3218"/>
                  </a:cubicBezTo>
                  <a:lnTo>
                    <a:pt x="4789" y="446"/>
                  </a:lnTo>
                  <a:cubicBezTo>
                    <a:pt x="4884" y="257"/>
                    <a:pt x="4789" y="68"/>
                    <a:pt x="4600" y="36"/>
                  </a:cubicBezTo>
                  <a:cubicBezTo>
                    <a:pt x="4562" y="14"/>
                    <a:pt x="4521" y="4"/>
                    <a:pt x="4479" y="4"/>
                  </a:cubicBezTo>
                  <a:cubicBezTo>
                    <a:pt x="4346" y="4"/>
                    <a:pt x="4207" y="105"/>
                    <a:pt x="4159" y="225"/>
                  </a:cubicBezTo>
                  <a:lnTo>
                    <a:pt x="3466" y="2116"/>
                  </a:lnTo>
                  <a:lnTo>
                    <a:pt x="2741" y="225"/>
                  </a:lnTo>
                  <a:cubicBezTo>
                    <a:pt x="2693" y="80"/>
                    <a:pt x="2561" y="1"/>
                    <a:pt x="2428" y="1"/>
                  </a:cubicBezTo>
                  <a:close/>
                </a:path>
              </a:pathLst>
            </a:custGeom>
            <a:grpFill/>
            <a:ln>
              <a:solidFill>
                <a:srgbClr val="FFC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TextBox 17">
            <a:extLst>
              <a:ext uri="{FF2B5EF4-FFF2-40B4-BE49-F238E27FC236}">
                <a16:creationId xmlns:a16="http://schemas.microsoft.com/office/drawing/2014/main" id="{938D982E-3BFB-1E92-DC57-DD64F9B06F77}"/>
              </a:ext>
            </a:extLst>
          </p:cNvPr>
          <p:cNvSpPr txBox="1"/>
          <p:nvPr/>
        </p:nvSpPr>
        <p:spPr>
          <a:xfrm>
            <a:off x="1076851" y="3113619"/>
            <a:ext cx="7039283" cy="1015663"/>
          </a:xfrm>
          <a:prstGeom prst="rect">
            <a:avLst/>
          </a:prstGeom>
          <a:noFill/>
        </p:spPr>
        <p:txBody>
          <a:bodyPr wrap="square">
            <a:spAutoFit/>
          </a:bodyPr>
          <a:lstStyle/>
          <a:p>
            <a:pPr algn="just"/>
            <a:r>
              <a:rPr lang="en-US" sz="1200" dirty="0">
                <a:solidFill>
                  <a:schemeClr val="tx1"/>
                </a:solidFill>
                <a:latin typeface="Hanken Grotesk" panose="020B0604020202020204" charset="0"/>
              </a:rPr>
              <a:t>As an alternative to using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you could, of course, build a similar database yourself. This would involve collecting a large number of images of </a:t>
            </a:r>
            <a:r>
              <a:rPr lang="en-US" sz="1200" dirty="0">
                <a:solidFill>
                  <a:srgbClr val="FFFF00"/>
                </a:solidFill>
                <a:latin typeface="Hanken Grotesk" panose="020B0604020202020204" charset="0"/>
              </a:rPr>
              <a:t>handwritten digits</a:t>
            </a:r>
            <a:r>
              <a:rPr lang="en-US" sz="1200" dirty="0">
                <a:solidFill>
                  <a:schemeClr val="tx1"/>
                </a:solidFill>
                <a:latin typeface="Hanken Grotesk" panose="020B0604020202020204" charset="0"/>
              </a:rPr>
              <a:t>, converting the images into grayscale, cropping them so that each image contains a single digit in a standardized position, and scaling the images so that they are all the same size. You would also need to label the images so that a program could read the correct classification for the purpose of training and testing a classifier.</a:t>
            </a:r>
          </a:p>
        </p:txBody>
      </p:sp>
      <p:sp>
        <p:nvSpPr>
          <p:cNvPr id="20" name="TextBox 19">
            <a:extLst>
              <a:ext uri="{FF2B5EF4-FFF2-40B4-BE49-F238E27FC236}">
                <a16:creationId xmlns:a16="http://schemas.microsoft.com/office/drawing/2014/main" id="{0C4714C1-13C8-2071-1F43-465DC08DF3D0}"/>
              </a:ext>
            </a:extLst>
          </p:cNvPr>
          <p:cNvSpPr txBox="1"/>
          <p:nvPr/>
        </p:nvSpPr>
        <p:spPr>
          <a:xfrm>
            <a:off x="719999" y="4196746"/>
            <a:ext cx="7396133" cy="461665"/>
          </a:xfrm>
          <a:prstGeom prst="rect">
            <a:avLst/>
          </a:prstGeom>
          <a:noFill/>
        </p:spPr>
        <p:txBody>
          <a:bodyPr wrap="square">
            <a:spAutoFit/>
          </a:bodyPr>
          <a:lstStyle/>
          <a:p>
            <a:pPr algn="just"/>
            <a:r>
              <a:rPr lang="en-US" sz="1200" dirty="0">
                <a:solidFill>
                  <a:schemeClr val="tx1"/>
                </a:solidFill>
                <a:latin typeface="Hanken Grotesk" panose="020B0604020202020204" charset="0"/>
              </a:rPr>
              <a:t>Now that we know something about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database, let's consider what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parameters are appropriate for this training set.</a:t>
            </a:r>
          </a:p>
        </p:txBody>
      </p:sp>
    </p:spTree>
    <p:extLst>
      <p:ext uri="{BB962C8B-B14F-4D97-AF65-F5344CB8AC3E}">
        <p14:creationId xmlns:p14="http://schemas.microsoft.com/office/powerpoint/2010/main" val="15257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6D70F0-760F-6151-DED7-9FDF73499EC5}"/>
              </a:ext>
            </a:extLst>
          </p:cNvPr>
          <p:cNvSpPr>
            <a:spLocks noGrp="1"/>
          </p:cNvSpPr>
          <p:nvPr>
            <p:ph type="title"/>
          </p:nvPr>
        </p:nvSpPr>
        <p:spPr>
          <a:xfrm>
            <a:off x="920086" y="275672"/>
            <a:ext cx="5208196" cy="564776"/>
          </a:xfrm>
        </p:spPr>
        <p:txBody>
          <a:bodyPr/>
          <a:lstStyle/>
          <a:p>
            <a:r>
              <a:rPr lang="en-US" sz="2600" dirty="0"/>
              <a:t>What is AI &amp; ML :</a:t>
            </a:r>
          </a:p>
        </p:txBody>
      </p:sp>
      <p:sp>
        <p:nvSpPr>
          <p:cNvPr id="9" name="Google Shape;664;p28">
            <a:extLst>
              <a:ext uri="{FF2B5EF4-FFF2-40B4-BE49-F238E27FC236}">
                <a16:creationId xmlns:a16="http://schemas.microsoft.com/office/drawing/2014/main" id="{71522EB9-874B-3E11-295E-CB3543AE048F}"/>
              </a:ext>
            </a:extLst>
          </p:cNvPr>
          <p:cNvSpPr/>
          <p:nvPr/>
        </p:nvSpPr>
        <p:spPr>
          <a:xfrm rot="-5400000">
            <a:off x="586928" y="403552"/>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Rectangle 9">
            <a:extLst>
              <a:ext uri="{FF2B5EF4-FFF2-40B4-BE49-F238E27FC236}">
                <a16:creationId xmlns:a16="http://schemas.microsoft.com/office/drawing/2014/main" id="{A0EC674D-3830-4553-BEF5-2CF0EC6E0049}"/>
              </a:ext>
            </a:extLst>
          </p:cNvPr>
          <p:cNvSpPr/>
          <p:nvPr/>
        </p:nvSpPr>
        <p:spPr>
          <a:xfrm>
            <a:off x="1163171" y="3570194"/>
            <a:ext cx="4639235" cy="437030"/>
          </a:xfrm>
          <a:prstGeom prst="rect">
            <a:avLst/>
          </a:prstGeom>
          <a:solidFill>
            <a:srgbClr val="110E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2">
            <a:extLst>
              <a:ext uri="{FF2B5EF4-FFF2-40B4-BE49-F238E27FC236}">
                <a16:creationId xmlns:a16="http://schemas.microsoft.com/office/drawing/2014/main" id="{E2EFF0CA-F018-8417-DC81-F67602A68BEF}"/>
              </a:ext>
            </a:extLst>
          </p:cNvPr>
          <p:cNvSpPr txBox="1">
            <a:spLocks/>
          </p:cNvSpPr>
          <p:nvPr/>
        </p:nvSpPr>
        <p:spPr>
          <a:xfrm>
            <a:off x="768198" y="926623"/>
            <a:ext cx="1734088" cy="776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dirty="0">
                <a:solidFill>
                  <a:schemeClr val="tx1"/>
                </a:solidFill>
                <a:latin typeface="Calibri Light" panose="020F0302020204030204" pitchFamily="34" charset="0"/>
                <a:cs typeface="Calibri Light" panose="020F0302020204030204" pitchFamily="34" charset="0"/>
              </a:rPr>
              <a:t>def </a:t>
            </a:r>
            <a:r>
              <a:rPr lang="en-US" sz="1400" dirty="0">
                <a:solidFill>
                  <a:srgbClr val="00CADA"/>
                </a:solidFill>
                <a:latin typeface="Calibri Light" panose="020F0302020204030204" pitchFamily="34" charset="0"/>
                <a:cs typeface="Calibri Light" panose="020F0302020204030204" pitchFamily="34" charset="0"/>
              </a:rPr>
              <a:t>Add</a:t>
            </a:r>
            <a:r>
              <a:rPr lang="en-US" sz="1400" dirty="0">
                <a:solidFill>
                  <a:schemeClr val="tx1"/>
                </a:solidFill>
                <a:latin typeface="Calibri Light" panose="020F0302020204030204" pitchFamily="34" charset="0"/>
                <a:cs typeface="Calibri Light" panose="020F0302020204030204" pitchFamily="34" charset="0"/>
              </a:rPr>
              <a:t>(</a:t>
            </a:r>
            <a:r>
              <a:rPr lang="en-US" sz="1400" dirty="0">
                <a:solidFill>
                  <a:srgbClr val="00FF00"/>
                </a:solidFill>
                <a:latin typeface="Calibri Light" panose="020F0302020204030204" pitchFamily="34" charset="0"/>
                <a:cs typeface="Calibri Light" panose="020F0302020204030204" pitchFamily="34" charset="0"/>
              </a:rPr>
              <a:t>a</a:t>
            </a:r>
            <a:r>
              <a:rPr lang="en-US" sz="1400" dirty="0">
                <a:solidFill>
                  <a:schemeClr val="tx1"/>
                </a:solidFill>
                <a:latin typeface="Calibri Light" panose="020F0302020204030204" pitchFamily="34" charset="0"/>
                <a:cs typeface="Calibri Light" panose="020F0302020204030204" pitchFamily="34" charset="0"/>
              </a:rPr>
              <a:t>, </a:t>
            </a:r>
            <a:r>
              <a:rPr lang="en-US" sz="1400" dirty="0">
                <a:solidFill>
                  <a:srgbClr val="00FF00"/>
                </a:solidFill>
                <a:latin typeface="Calibri Light" panose="020F0302020204030204" pitchFamily="34" charset="0"/>
                <a:cs typeface="Calibri Light" panose="020F0302020204030204" pitchFamily="34" charset="0"/>
              </a:rPr>
              <a:t>b</a:t>
            </a:r>
            <a:r>
              <a:rPr lang="en-US" sz="1400" dirty="0">
                <a:solidFill>
                  <a:schemeClr val="tx1"/>
                </a:solidFill>
                <a:latin typeface="Calibri Light" panose="020F0302020204030204" pitchFamily="34" charset="0"/>
                <a:cs typeface="Calibri Light" panose="020F0302020204030204" pitchFamily="34" charset="0"/>
              </a:rPr>
              <a:t>):</a:t>
            </a:r>
          </a:p>
          <a:p>
            <a:r>
              <a:rPr lang="en-US" sz="1400" dirty="0">
                <a:solidFill>
                  <a:schemeClr val="tx1"/>
                </a:solidFill>
                <a:latin typeface="Calibri Light" panose="020F0302020204030204" pitchFamily="34" charset="0"/>
                <a:cs typeface="Calibri Light" panose="020F0302020204030204" pitchFamily="34" charset="0"/>
              </a:rPr>
              <a:t>     return </a:t>
            </a:r>
            <a:r>
              <a:rPr lang="en-US" sz="1400" dirty="0">
                <a:solidFill>
                  <a:srgbClr val="00FF00"/>
                </a:solidFill>
                <a:latin typeface="Calibri Light" panose="020F0302020204030204" pitchFamily="34" charset="0"/>
                <a:cs typeface="Calibri Light" panose="020F0302020204030204" pitchFamily="34" charset="0"/>
              </a:rPr>
              <a:t>a</a:t>
            </a:r>
            <a:r>
              <a:rPr lang="en-US" sz="1400" dirty="0">
                <a:solidFill>
                  <a:schemeClr val="tx1"/>
                </a:solidFill>
                <a:latin typeface="Calibri Light" panose="020F0302020204030204" pitchFamily="34" charset="0"/>
                <a:cs typeface="Calibri Light" panose="020F0302020204030204" pitchFamily="34" charset="0"/>
              </a:rPr>
              <a:t> + </a:t>
            </a:r>
            <a:r>
              <a:rPr lang="en-US" sz="1400" dirty="0">
                <a:solidFill>
                  <a:srgbClr val="00FF00"/>
                </a:solidFill>
                <a:latin typeface="Calibri Light" panose="020F0302020204030204" pitchFamily="34" charset="0"/>
                <a:cs typeface="Calibri Light" panose="020F0302020204030204" pitchFamily="34" charset="0"/>
              </a:rPr>
              <a:t>b</a:t>
            </a:r>
          </a:p>
        </p:txBody>
      </p:sp>
      <p:sp>
        <p:nvSpPr>
          <p:cNvPr id="13" name="Rectangle 12">
            <a:extLst>
              <a:ext uri="{FF2B5EF4-FFF2-40B4-BE49-F238E27FC236}">
                <a16:creationId xmlns:a16="http://schemas.microsoft.com/office/drawing/2014/main" id="{138214CF-0255-8038-44BF-CB84A24B31CE}"/>
              </a:ext>
            </a:extLst>
          </p:cNvPr>
          <p:cNvSpPr/>
          <p:nvPr/>
        </p:nvSpPr>
        <p:spPr>
          <a:xfrm>
            <a:off x="2931450" y="1881352"/>
            <a:ext cx="927847" cy="4370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B14041B-738A-391C-F65B-6A782D42F57A}"/>
              </a:ext>
            </a:extLst>
          </p:cNvPr>
          <p:cNvCxnSpPr/>
          <p:nvPr/>
        </p:nvCxnSpPr>
        <p:spPr>
          <a:xfrm>
            <a:off x="2373395" y="2006968"/>
            <a:ext cx="53115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E222C8-F14F-4C58-268D-084FD76A7AB3}"/>
              </a:ext>
            </a:extLst>
          </p:cNvPr>
          <p:cNvCxnSpPr/>
          <p:nvPr/>
        </p:nvCxnSpPr>
        <p:spPr>
          <a:xfrm>
            <a:off x="2373395" y="2199712"/>
            <a:ext cx="53115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DD4468C-BECE-03E3-4BF8-1DC1A7FACF33}"/>
              </a:ext>
            </a:extLst>
          </p:cNvPr>
          <p:cNvCxnSpPr/>
          <p:nvPr/>
        </p:nvCxnSpPr>
        <p:spPr>
          <a:xfrm>
            <a:off x="3872745" y="2093144"/>
            <a:ext cx="531159"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 Placeholder 2">
            <a:extLst>
              <a:ext uri="{FF2B5EF4-FFF2-40B4-BE49-F238E27FC236}">
                <a16:creationId xmlns:a16="http://schemas.microsoft.com/office/drawing/2014/main" id="{060C4522-4E7C-BF7A-F734-0965332E818B}"/>
              </a:ext>
            </a:extLst>
          </p:cNvPr>
          <p:cNvSpPr txBox="1">
            <a:spLocks/>
          </p:cNvSpPr>
          <p:nvPr/>
        </p:nvSpPr>
        <p:spPr>
          <a:xfrm>
            <a:off x="1828801" y="1777256"/>
            <a:ext cx="647108" cy="3226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dirty="0">
                <a:solidFill>
                  <a:srgbClr val="00FF00"/>
                </a:solidFill>
                <a:latin typeface="Calibri Light" panose="020F0302020204030204" pitchFamily="34" charset="0"/>
                <a:cs typeface="Calibri Light" panose="020F0302020204030204" pitchFamily="34" charset="0"/>
              </a:rPr>
              <a:t>a, b</a:t>
            </a:r>
          </a:p>
        </p:txBody>
      </p:sp>
      <p:sp>
        <p:nvSpPr>
          <p:cNvPr id="19" name="Text Placeholder 2">
            <a:extLst>
              <a:ext uri="{FF2B5EF4-FFF2-40B4-BE49-F238E27FC236}">
                <a16:creationId xmlns:a16="http://schemas.microsoft.com/office/drawing/2014/main" id="{403BD68E-5E1E-7736-6015-ABE710CD8F41}"/>
              </a:ext>
            </a:extLst>
          </p:cNvPr>
          <p:cNvSpPr txBox="1">
            <a:spLocks/>
          </p:cNvSpPr>
          <p:nvPr/>
        </p:nvSpPr>
        <p:spPr>
          <a:xfrm>
            <a:off x="1835525" y="1981197"/>
            <a:ext cx="647108" cy="437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dirty="0">
                <a:solidFill>
                  <a:srgbClr val="00B0F0"/>
                </a:solidFill>
                <a:latin typeface="Calibri Light" panose="020F0302020204030204" pitchFamily="34" charset="0"/>
                <a:cs typeface="Calibri Light" panose="020F0302020204030204" pitchFamily="34" charset="0"/>
              </a:rPr>
              <a:t>F(x)</a:t>
            </a:r>
          </a:p>
        </p:txBody>
      </p:sp>
      <p:sp>
        <p:nvSpPr>
          <p:cNvPr id="20" name="Text Placeholder 2">
            <a:extLst>
              <a:ext uri="{FF2B5EF4-FFF2-40B4-BE49-F238E27FC236}">
                <a16:creationId xmlns:a16="http://schemas.microsoft.com/office/drawing/2014/main" id="{AF4CA3CE-0BDD-D19F-B79C-339B3493C801}"/>
              </a:ext>
            </a:extLst>
          </p:cNvPr>
          <p:cNvSpPr txBox="1">
            <a:spLocks/>
          </p:cNvSpPr>
          <p:nvPr/>
        </p:nvSpPr>
        <p:spPr>
          <a:xfrm>
            <a:off x="4218640" y="1874629"/>
            <a:ext cx="493963" cy="437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dirty="0">
                <a:solidFill>
                  <a:srgbClr val="FFC000"/>
                </a:solidFill>
                <a:latin typeface="Calibri Light" panose="020F0302020204030204" pitchFamily="34" charset="0"/>
                <a:cs typeface="Calibri Light" panose="020F0302020204030204" pitchFamily="34" charset="0"/>
              </a:rPr>
              <a:t>y</a:t>
            </a:r>
          </a:p>
        </p:txBody>
      </p:sp>
      <p:sp>
        <p:nvSpPr>
          <p:cNvPr id="22" name="Flowchart: Connector 21">
            <a:extLst>
              <a:ext uri="{FF2B5EF4-FFF2-40B4-BE49-F238E27FC236}">
                <a16:creationId xmlns:a16="http://schemas.microsoft.com/office/drawing/2014/main" id="{4D06AED0-BA8B-6FB7-2BC7-20A0834C03E9}"/>
              </a:ext>
            </a:extLst>
          </p:cNvPr>
          <p:cNvSpPr/>
          <p:nvPr/>
        </p:nvSpPr>
        <p:spPr>
          <a:xfrm>
            <a:off x="6107944" y="1746514"/>
            <a:ext cx="1852707" cy="1823680"/>
          </a:xfrm>
          <a:prstGeom prst="flowChartConnector">
            <a:avLst/>
          </a:prstGeom>
          <a:solidFill>
            <a:schemeClr val="tx1"/>
          </a:solidFill>
          <a:ln>
            <a:solidFill>
              <a:schemeClr val="bg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
            <a:extLst>
              <a:ext uri="{FF2B5EF4-FFF2-40B4-BE49-F238E27FC236}">
                <a16:creationId xmlns:a16="http://schemas.microsoft.com/office/drawing/2014/main" id="{8335A8E9-247F-31D4-6433-0A414F698272}"/>
              </a:ext>
            </a:extLst>
          </p:cNvPr>
          <p:cNvSpPr txBox="1">
            <a:spLocks/>
          </p:cNvSpPr>
          <p:nvPr/>
        </p:nvSpPr>
        <p:spPr>
          <a:xfrm>
            <a:off x="6654567" y="1403038"/>
            <a:ext cx="647178" cy="437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b="1" dirty="0">
                <a:solidFill>
                  <a:schemeClr val="tx1"/>
                </a:solidFill>
                <a:latin typeface="Raleway Black" pitchFamily="2" charset="0"/>
                <a:cs typeface="Calibri Light" panose="020F0302020204030204" pitchFamily="34" charset="0"/>
              </a:rPr>
              <a:t>AL</a:t>
            </a:r>
          </a:p>
        </p:txBody>
      </p:sp>
      <p:sp>
        <p:nvSpPr>
          <p:cNvPr id="24" name="Rectangle 23">
            <a:extLst>
              <a:ext uri="{FF2B5EF4-FFF2-40B4-BE49-F238E27FC236}">
                <a16:creationId xmlns:a16="http://schemas.microsoft.com/office/drawing/2014/main" id="{ABCDE7D6-F8E9-039E-9922-5DD9A6ABBEC8}"/>
              </a:ext>
            </a:extLst>
          </p:cNvPr>
          <p:cNvSpPr/>
          <p:nvPr/>
        </p:nvSpPr>
        <p:spPr>
          <a:xfrm>
            <a:off x="2911278" y="3265504"/>
            <a:ext cx="927847" cy="4370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243CB23B-F268-B7FE-3B33-EA231472B44D}"/>
              </a:ext>
            </a:extLst>
          </p:cNvPr>
          <p:cNvCxnSpPr/>
          <p:nvPr/>
        </p:nvCxnSpPr>
        <p:spPr>
          <a:xfrm>
            <a:off x="2353223" y="3391120"/>
            <a:ext cx="53115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CBA4D04-2BD6-199C-3DF7-708387546A62}"/>
              </a:ext>
            </a:extLst>
          </p:cNvPr>
          <p:cNvCxnSpPr/>
          <p:nvPr/>
        </p:nvCxnSpPr>
        <p:spPr>
          <a:xfrm>
            <a:off x="2353223" y="3583864"/>
            <a:ext cx="531159"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CA6E19F-87B4-ED05-3751-4A317A718718}"/>
              </a:ext>
            </a:extLst>
          </p:cNvPr>
          <p:cNvCxnSpPr/>
          <p:nvPr/>
        </p:nvCxnSpPr>
        <p:spPr>
          <a:xfrm>
            <a:off x="3852573" y="3477296"/>
            <a:ext cx="531159"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Text Placeholder 2">
            <a:extLst>
              <a:ext uri="{FF2B5EF4-FFF2-40B4-BE49-F238E27FC236}">
                <a16:creationId xmlns:a16="http://schemas.microsoft.com/office/drawing/2014/main" id="{DA24EAEC-36FF-0582-62DD-C73D2A5561BE}"/>
              </a:ext>
            </a:extLst>
          </p:cNvPr>
          <p:cNvSpPr txBox="1">
            <a:spLocks/>
          </p:cNvSpPr>
          <p:nvPr/>
        </p:nvSpPr>
        <p:spPr>
          <a:xfrm>
            <a:off x="1808629" y="3161408"/>
            <a:ext cx="647108" cy="3226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dirty="0">
                <a:solidFill>
                  <a:srgbClr val="00FF00"/>
                </a:solidFill>
                <a:latin typeface="Calibri Light" panose="020F0302020204030204" pitchFamily="34" charset="0"/>
                <a:cs typeface="Calibri Light" panose="020F0302020204030204" pitchFamily="34" charset="0"/>
              </a:rPr>
              <a:t>a, b</a:t>
            </a:r>
          </a:p>
        </p:txBody>
      </p:sp>
      <p:sp>
        <p:nvSpPr>
          <p:cNvPr id="29" name="Text Placeholder 2">
            <a:extLst>
              <a:ext uri="{FF2B5EF4-FFF2-40B4-BE49-F238E27FC236}">
                <a16:creationId xmlns:a16="http://schemas.microsoft.com/office/drawing/2014/main" id="{66CCB767-6E54-D714-6038-ABF0C9B24F1F}"/>
              </a:ext>
            </a:extLst>
          </p:cNvPr>
          <p:cNvSpPr txBox="1">
            <a:spLocks/>
          </p:cNvSpPr>
          <p:nvPr/>
        </p:nvSpPr>
        <p:spPr>
          <a:xfrm>
            <a:off x="4163571" y="3268197"/>
            <a:ext cx="647108" cy="437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dirty="0">
                <a:solidFill>
                  <a:srgbClr val="00B0F0"/>
                </a:solidFill>
                <a:latin typeface="Calibri Light" panose="020F0302020204030204" pitchFamily="34" charset="0"/>
                <a:cs typeface="Calibri Light" panose="020F0302020204030204" pitchFamily="34" charset="0"/>
              </a:rPr>
              <a:t>F(x)</a:t>
            </a:r>
          </a:p>
        </p:txBody>
      </p:sp>
      <p:sp>
        <p:nvSpPr>
          <p:cNvPr id="30" name="Text Placeholder 2">
            <a:extLst>
              <a:ext uri="{FF2B5EF4-FFF2-40B4-BE49-F238E27FC236}">
                <a16:creationId xmlns:a16="http://schemas.microsoft.com/office/drawing/2014/main" id="{8E95E86D-392E-FED1-B75A-D1400F614EF0}"/>
              </a:ext>
            </a:extLst>
          </p:cNvPr>
          <p:cNvSpPr txBox="1">
            <a:spLocks/>
          </p:cNvSpPr>
          <p:nvPr/>
        </p:nvSpPr>
        <p:spPr>
          <a:xfrm>
            <a:off x="1885201" y="3365349"/>
            <a:ext cx="493963" cy="437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dirty="0">
                <a:solidFill>
                  <a:srgbClr val="FFC000"/>
                </a:solidFill>
                <a:latin typeface="Calibri Light" panose="020F0302020204030204" pitchFamily="34" charset="0"/>
                <a:cs typeface="Calibri Light" panose="020F0302020204030204" pitchFamily="34" charset="0"/>
              </a:rPr>
              <a:t>y</a:t>
            </a:r>
          </a:p>
        </p:txBody>
      </p:sp>
      <p:sp>
        <p:nvSpPr>
          <p:cNvPr id="31" name="Flowchart: Connector 30">
            <a:extLst>
              <a:ext uri="{FF2B5EF4-FFF2-40B4-BE49-F238E27FC236}">
                <a16:creationId xmlns:a16="http://schemas.microsoft.com/office/drawing/2014/main" id="{81D0552F-8BED-C82E-8FEF-42F2BBEFB461}"/>
              </a:ext>
            </a:extLst>
          </p:cNvPr>
          <p:cNvSpPr/>
          <p:nvPr/>
        </p:nvSpPr>
        <p:spPr>
          <a:xfrm>
            <a:off x="6349127" y="2238452"/>
            <a:ext cx="1370340" cy="1348870"/>
          </a:xfrm>
          <a:prstGeom prst="flowChartConnector">
            <a:avLst/>
          </a:prstGeom>
          <a:solidFill>
            <a:schemeClr val="accent1"/>
          </a:solidFill>
          <a:ln>
            <a:solidFill>
              <a:schemeClr val="bg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 Placeholder 2">
            <a:extLst>
              <a:ext uri="{FF2B5EF4-FFF2-40B4-BE49-F238E27FC236}">
                <a16:creationId xmlns:a16="http://schemas.microsoft.com/office/drawing/2014/main" id="{7EEDB3E0-4AB9-F291-8468-0C9B65E4CD9D}"/>
              </a:ext>
            </a:extLst>
          </p:cNvPr>
          <p:cNvSpPr txBox="1">
            <a:spLocks/>
          </p:cNvSpPr>
          <p:nvPr/>
        </p:nvSpPr>
        <p:spPr>
          <a:xfrm>
            <a:off x="6637661" y="1894976"/>
            <a:ext cx="647178" cy="437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6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r>
              <a:rPr lang="en-US" sz="1400" b="1" dirty="0">
                <a:solidFill>
                  <a:schemeClr val="bg2">
                    <a:lumMod val="50000"/>
                    <a:lumOff val="50000"/>
                  </a:schemeClr>
                </a:solidFill>
                <a:latin typeface="Raleway Black" pitchFamily="2" charset="0"/>
                <a:cs typeface="Calibri Light" panose="020F0302020204030204" pitchFamily="34" charset="0"/>
              </a:rPr>
              <a:t>ML</a:t>
            </a:r>
          </a:p>
        </p:txBody>
      </p:sp>
    </p:spTree>
    <p:extLst>
      <p:ext uri="{BB962C8B-B14F-4D97-AF65-F5344CB8AC3E}">
        <p14:creationId xmlns:p14="http://schemas.microsoft.com/office/powerpoint/2010/main" val="156036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22" presetClass="entr" presetSubtype="8"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8"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par>
                                <p:cTn id="18" presetID="22" presetClass="entr" presetSubtype="8"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par>
                                <p:cTn id="41" presetID="22" presetClass="entr" presetSubtype="8"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par>
                                <p:cTn id="44" presetID="22" presetClass="entr" presetSubtype="8"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par>
                                <p:cTn id="47" presetID="22" presetClass="entr" presetSubtype="8"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500"/>
                                        <p:tgtEl>
                                          <p:spTgt spid="29"/>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500"/>
                                        <p:tgtEl>
                                          <p:spTgt spid="3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19" grpId="0"/>
      <p:bldP spid="20" grpId="0"/>
      <p:bldP spid="22" grpId="0" animBg="1"/>
      <p:bldP spid="23" grpId="0"/>
      <p:bldP spid="24" grpId="0" animBg="1"/>
      <p:bldP spid="28" grpId="0"/>
      <p:bldP spid="29" grpId="0"/>
      <p:bldP spid="30" grpId="0"/>
      <p:bldP spid="31" grpId="0" animBg="1"/>
      <p:bldP spid="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Choosing training parameters for the </a:t>
            </a:r>
            <a:r>
              <a:rPr lang="en-US" dirty="0">
                <a:solidFill>
                  <a:srgbClr val="FF0000"/>
                </a:solidFill>
              </a:rPr>
              <a:t>MNIST</a:t>
            </a:r>
            <a:r>
              <a:rPr lang="en-US" dirty="0"/>
              <a:t> database </a:t>
            </a:r>
            <a:endParaRPr dirty="0"/>
          </a:p>
        </p:txBody>
      </p:sp>
      <p:sp>
        <p:nvSpPr>
          <p:cNvPr id="3" name="TextBox 2">
            <a:extLst>
              <a:ext uri="{FF2B5EF4-FFF2-40B4-BE49-F238E27FC236}">
                <a16:creationId xmlns:a16="http://schemas.microsoft.com/office/drawing/2014/main" id="{5F4E86CD-3643-04C3-9D5A-577FB57C818F}"/>
              </a:ext>
            </a:extLst>
          </p:cNvPr>
          <p:cNvSpPr txBox="1"/>
          <p:nvPr/>
        </p:nvSpPr>
        <p:spPr>
          <a:xfrm>
            <a:off x="720000" y="1427616"/>
            <a:ext cx="7301172" cy="1938992"/>
          </a:xfrm>
          <a:prstGeom prst="rect">
            <a:avLst/>
          </a:prstGeom>
          <a:noFill/>
        </p:spPr>
        <p:txBody>
          <a:bodyPr wrap="square">
            <a:spAutoFit/>
          </a:bodyPr>
          <a:lstStyle/>
          <a:p>
            <a:pPr algn="just"/>
            <a:r>
              <a:rPr lang="en-US" sz="1200" dirty="0">
                <a:solidFill>
                  <a:schemeClr val="tx1"/>
                </a:solidFill>
                <a:latin typeface="Hanken Grotesk" panose="020B0604020202020204" charset="0"/>
              </a:rPr>
              <a:t>Each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sample is an image containing </a:t>
            </a:r>
            <a:r>
              <a:rPr lang="en-US" sz="1200" dirty="0">
                <a:solidFill>
                  <a:srgbClr val="FF0000"/>
                </a:solidFill>
                <a:latin typeface="Hanken Grotesk" panose="020B0604020202020204" charset="0"/>
              </a:rPr>
              <a:t>784</a:t>
            </a:r>
            <a:r>
              <a:rPr lang="en-US" sz="1200" dirty="0">
                <a:solidFill>
                  <a:schemeClr val="tx1"/>
                </a:solidFill>
                <a:latin typeface="Hanken Grotesk" panose="020B0604020202020204" charset="0"/>
              </a:rPr>
              <a:t> pixels (that is, </a:t>
            </a:r>
            <a:r>
              <a:rPr lang="en-US" sz="1200" dirty="0">
                <a:solidFill>
                  <a:srgbClr val="00CADA"/>
                </a:solidFill>
                <a:latin typeface="Hanken Grotesk" panose="020B0604020202020204" charset="0"/>
              </a:rPr>
              <a:t>28 x 28</a:t>
            </a:r>
            <a:r>
              <a:rPr lang="en-US" sz="1200" dirty="0">
                <a:solidFill>
                  <a:schemeClr val="tx1"/>
                </a:solidFill>
                <a:latin typeface="Hanken Grotesk" panose="020B0604020202020204" charset="0"/>
              </a:rPr>
              <a:t> pixels). Thus, our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layer will have </a:t>
            </a:r>
            <a:r>
              <a:rPr lang="en-US" sz="1200" dirty="0">
                <a:solidFill>
                  <a:srgbClr val="FF0000"/>
                </a:solidFill>
                <a:latin typeface="Hanken Grotesk" panose="020B0604020202020204" charset="0"/>
              </a:rPr>
              <a:t>784</a:t>
            </a:r>
            <a:r>
              <a:rPr lang="en-US" sz="1200" dirty="0">
                <a:solidFill>
                  <a:schemeClr val="tx1"/>
                </a:solidFill>
                <a:latin typeface="Hanken Grotesk" panose="020B0604020202020204" charset="0"/>
              </a:rPr>
              <a:t> nodes. The </a:t>
            </a:r>
            <a:r>
              <a:rPr lang="en-US" sz="1200" dirty="0">
                <a:solidFill>
                  <a:srgbClr val="00B0F0"/>
                </a:solidFill>
                <a:latin typeface="Hanken Grotesk" panose="020B0604020202020204" charset="0"/>
              </a:rPr>
              <a:t>output</a:t>
            </a:r>
            <a:r>
              <a:rPr lang="en-US" sz="1200" dirty="0">
                <a:solidFill>
                  <a:schemeClr val="tx1"/>
                </a:solidFill>
                <a:latin typeface="Hanken Grotesk" panose="020B0604020202020204" charset="0"/>
              </a:rPr>
              <a:t> layer will have </a:t>
            </a:r>
            <a:r>
              <a:rPr lang="en-US" sz="1200" dirty="0">
                <a:solidFill>
                  <a:srgbClr val="00B0F0"/>
                </a:solidFill>
                <a:latin typeface="Hanken Grotesk" panose="020B0604020202020204" charset="0"/>
              </a:rPr>
              <a:t>10</a:t>
            </a:r>
            <a:r>
              <a:rPr lang="en-US" sz="1200" dirty="0">
                <a:solidFill>
                  <a:schemeClr val="tx1"/>
                </a:solidFill>
                <a:latin typeface="Hanken Grotesk" panose="020B0604020202020204" charset="0"/>
              </a:rPr>
              <a:t> nodes because there are 10 classes of digits (</a:t>
            </a:r>
            <a:r>
              <a:rPr lang="en-US" sz="1200" dirty="0">
                <a:solidFill>
                  <a:srgbClr val="FFFF00"/>
                </a:solidFill>
                <a:latin typeface="Hanken Grotesk" panose="020B0604020202020204" charset="0"/>
              </a:rPr>
              <a:t>0 to 9</a:t>
            </a:r>
            <a:r>
              <a:rPr lang="en-US" sz="1200" dirty="0">
                <a:solidFill>
                  <a:schemeClr val="tx1"/>
                </a:solidFill>
                <a:latin typeface="Hanken Grotesk" panose="020B0604020202020204" charset="0"/>
              </a:rPr>
              <a:t>).</a:t>
            </a:r>
          </a:p>
          <a:p>
            <a:pPr algn="just"/>
            <a:endParaRPr lang="en-US" sz="12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We are free to choose the values of other parameters, such as the number of nodes in the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layer, the number of training samples to use, and the number of training </a:t>
            </a:r>
            <a:r>
              <a:rPr lang="en-US" sz="1200" dirty="0">
                <a:solidFill>
                  <a:srgbClr val="FF5050"/>
                </a:solidFill>
                <a:latin typeface="Hanken Grotesk" panose="020B0604020202020204" charset="0"/>
              </a:rPr>
              <a:t>epoch</a:t>
            </a:r>
            <a:r>
              <a:rPr lang="en-US" sz="1200" dirty="0">
                <a:solidFill>
                  <a:schemeClr val="tx1"/>
                </a:solidFill>
                <a:latin typeface="Hanken Grotesk" panose="020B0604020202020204" charset="0"/>
              </a:rPr>
              <a:t>s. As usual, experimentation can help us find values that offer acceptable training time and accuracy, without overfitting the model to the training data. Based on some experimentation that the authors of this book have done, we will use </a:t>
            </a:r>
            <a:r>
              <a:rPr lang="en-US" sz="1200" dirty="0">
                <a:solidFill>
                  <a:srgbClr val="00B050"/>
                </a:solidFill>
                <a:latin typeface="Hanken Grotesk" panose="020B0604020202020204" charset="0"/>
              </a:rPr>
              <a:t>60</a:t>
            </a:r>
            <a:r>
              <a:rPr lang="en-US" sz="1200" dirty="0">
                <a:solidFill>
                  <a:schemeClr val="tx1"/>
                </a:solidFill>
                <a:latin typeface="Hanken Grotesk" panose="020B0604020202020204" charset="0"/>
              </a:rPr>
              <a:t>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nodes, </a:t>
            </a:r>
            <a:r>
              <a:rPr lang="en-US" sz="1200" dirty="0">
                <a:solidFill>
                  <a:srgbClr val="00CADA"/>
                </a:solidFill>
                <a:latin typeface="Hanken Grotesk" panose="020B0604020202020204" charset="0"/>
              </a:rPr>
              <a:t>50,000 </a:t>
            </a:r>
            <a:r>
              <a:rPr lang="en-US" sz="1200" dirty="0">
                <a:solidFill>
                  <a:schemeClr val="tx1"/>
                </a:solidFill>
                <a:latin typeface="Hanken Grotesk" panose="020B0604020202020204" charset="0"/>
              </a:rPr>
              <a:t>training samples, and </a:t>
            </a:r>
            <a:r>
              <a:rPr lang="en-US" sz="1200" dirty="0">
                <a:solidFill>
                  <a:srgbClr val="FF5050"/>
                </a:solidFill>
                <a:latin typeface="Hanken Grotesk" panose="020B0604020202020204" charset="0"/>
              </a:rPr>
              <a:t>10 epochs</a:t>
            </a:r>
            <a:r>
              <a:rPr lang="en-US" sz="1200" dirty="0">
                <a:solidFill>
                  <a:schemeClr val="tx1"/>
                </a:solidFill>
                <a:latin typeface="Hanken Grotesk" panose="020B0604020202020204" charset="0"/>
              </a:rPr>
              <a:t>. These parameters will be good enough for a preliminary test, keeping the training time down to a few minutes (depending on the processing power of your machine). </a:t>
            </a:r>
          </a:p>
        </p:txBody>
      </p:sp>
    </p:spTree>
    <p:extLst>
      <p:ext uri="{BB962C8B-B14F-4D97-AF65-F5344CB8AC3E}">
        <p14:creationId xmlns:p14="http://schemas.microsoft.com/office/powerpoint/2010/main" val="108326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Implementing a module to train the </a:t>
            </a:r>
            <a:r>
              <a:rPr lang="en-US" dirty="0">
                <a:solidFill>
                  <a:srgbClr val="7030A0"/>
                </a:solidFill>
              </a:rPr>
              <a:t>ANN</a:t>
            </a:r>
            <a:endParaRPr sz="2600" b="0" dirty="0">
              <a:solidFill>
                <a:srgbClr val="7030A0"/>
              </a:solidFill>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B58DFD5A-4830-CBEF-0AD7-08821A8199E2}"/>
              </a:ext>
            </a:extLst>
          </p:cNvPr>
          <p:cNvSpPr txBox="1"/>
          <p:nvPr/>
        </p:nvSpPr>
        <p:spPr>
          <a:xfrm>
            <a:off x="719999" y="1017725"/>
            <a:ext cx="7529771" cy="3239348"/>
          </a:xfrm>
          <a:prstGeom prst="rect">
            <a:avLst/>
          </a:prstGeom>
          <a:noFill/>
        </p:spPr>
        <p:txBody>
          <a:bodyPr wrap="square">
            <a:spAutoFit/>
          </a:bodyPr>
          <a:lstStyle/>
          <a:p>
            <a:pPr algn="just"/>
            <a:r>
              <a:rPr lang="en-US" sz="1200" dirty="0">
                <a:solidFill>
                  <a:schemeClr val="tx1"/>
                </a:solidFill>
                <a:latin typeface="Hanken Grotesk" panose="020B0604020202020204" charset="0"/>
              </a:rPr>
              <a:t>Training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based on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is something you might want to do in future projects as well. To make our code more reusable, we can write a Python module that is solely dedicated to this training process. Then (in the next section, Implementing the main module), we will import this training module into a main module, where we will implement our demonstration of digit detection and classification.</a:t>
            </a:r>
          </a:p>
          <a:p>
            <a:pPr algn="just"/>
            <a:endParaRPr lang="en-US" sz="12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Let's implement the training module in a file called </a:t>
            </a:r>
            <a:r>
              <a:rPr lang="en-US" sz="1000" dirty="0">
                <a:solidFill>
                  <a:schemeClr val="accent3">
                    <a:lumMod val="85000"/>
                  </a:schemeClr>
                </a:solidFill>
                <a:latin typeface="Calibri Light" panose="020F0302020204030204" pitchFamily="34" charset="0"/>
                <a:cs typeface="Calibri Light" panose="020F0302020204030204" pitchFamily="34" charset="0"/>
              </a:rPr>
              <a:t>digits_ann.py</a:t>
            </a:r>
            <a:r>
              <a:rPr lang="en-US" sz="1200" dirty="0">
                <a:solidFill>
                  <a:schemeClr val="tx1"/>
                </a:solidFill>
                <a:latin typeface="Hanken Grotesk" panose="020B0604020202020204" charset="0"/>
              </a:rPr>
              <a:t>: </a:t>
            </a:r>
          </a:p>
          <a:p>
            <a:pPr algn="just"/>
            <a:endParaRPr lang="en-US" sz="1200" dirty="0">
              <a:solidFill>
                <a:schemeClr val="tx1"/>
              </a:solidFill>
              <a:latin typeface="Hanken Grotesk" panose="020B0604020202020204" charset="0"/>
            </a:endParaRPr>
          </a:p>
          <a:p>
            <a:pPr marL="228600" indent="-228600" algn="just">
              <a:buClr>
                <a:srgbClr val="00CADA"/>
              </a:buClr>
              <a:buFont typeface="+mj-lt"/>
              <a:buAutoNum type="arabicPeriod"/>
            </a:pPr>
            <a:r>
              <a:rPr lang="en-US" sz="1200" dirty="0">
                <a:solidFill>
                  <a:schemeClr val="tx1"/>
                </a:solidFill>
              </a:rPr>
              <a:t>To begin, we will import the </a:t>
            </a:r>
            <a:r>
              <a:rPr lang="en-US" sz="1000" dirty="0" err="1">
                <a:solidFill>
                  <a:schemeClr val="accent3">
                    <a:lumMod val="85000"/>
                  </a:schemeClr>
                </a:solidFill>
                <a:latin typeface="Calibri Light" panose="020F0302020204030204" pitchFamily="34" charset="0"/>
                <a:cs typeface="Calibri Light" panose="020F0302020204030204" pitchFamily="34" charset="0"/>
              </a:rPr>
              <a:t>gzip</a:t>
            </a:r>
            <a:r>
              <a:rPr lang="en-US" sz="1200" dirty="0">
                <a:solidFill>
                  <a:schemeClr val="tx1"/>
                </a:solidFill>
              </a:rPr>
              <a:t> and </a:t>
            </a:r>
            <a:r>
              <a:rPr lang="en-US" sz="1000" dirty="0">
                <a:solidFill>
                  <a:schemeClr val="accent3">
                    <a:lumMod val="85000"/>
                  </a:schemeClr>
                </a:solidFill>
                <a:latin typeface="Calibri Light" panose="020F0302020204030204" pitchFamily="34" charset="0"/>
                <a:cs typeface="Calibri Light" panose="020F0302020204030204" pitchFamily="34" charset="0"/>
              </a:rPr>
              <a:t>pickle </a:t>
            </a:r>
            <a:r>
              <a:rPr lang="en-US" sz="1200" dirty="0">
                <a:solidFill>
                  <a:schemeClr val="tx1"/>
                </a:solidFill>
              </a:rPr>
              <a:t>modules from the Python standard library. As usual, we will also import </a:t>
            </a:r>
            <a:r>
              <a:rPr lang="en-US" sz="1200" dirty="0">
                <a:solidFill>
                  <a:srgbClr val="FFC000"/>
                </a:solidFill>
              </a:rPr>
              <a:t>OpenCV</a:t>
            </a:r>
            <a:r>
              <a:rPr lang="en-US" sz="1200" dirty="0">
                <a:solidFill>
                  <a:schemeClr val="tx1"/>
                </a:solidFill>
              </a:rPr>
              <a:t> and </a:t>
            </a:r>
            <a:r>
              <a:rPr lang="en-US" sz="1200" dirty="0">
                <a:solidFill>
                  <a:srgbClr val="FFFF00"/>
                </a:solidFill>
              </a:rPr>
              <a:t>NumPy</a:t>
            </a:r>
            <a:r>
              <a:rPr lang="en-US" sz="1200" dirty="0">
                <a:solidFill>
                  <a:schemeClr val="tx1"/>
                </a:solidFill>
              </a:rPr>
              <a:t>: </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a:t>
            </a:r>
            <a:r>
              <a:rPr lang="en-US" sz="1000" dirty="0" err="1">
                <a:solidFill>
                  <a:schemeClr val="accent3">
                    <a:lumMod val="85000"/>
                  </a:schemeClr>
                </a:solidFill>
                <a:latin typeface="Calibri Light" panose="020F0302020204030204" pitchFamily="34" charset="0"/>
                <a:cs typeface="Calibri Light" panose="020F0302020204030204" pitchFamily="34" charset="0"/>
              </a:rPr>
              <a:t>gzip</a:t>
            </a: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pickle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cv2</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numpy</a:t>
            </a:r>
            <a:r>
              <a:rPr lang="en-US" sz="1000" dirty="0">
                <a:solidFill>
                  <a:schemeClr val="accent3">
                    <a:lumMod val="85000"/>
                  </a:schemeClr>
                </a:solidFill>
                <a:latin typeface="Calibri Light" panose="020F0302020204030204" pitchFamily="34" charset="0"/>
                <a:cs typeface="Calibri Light" panose="020F0302020204030204" pitchFamily="34" charset="0"/>
              </a:rPr>
              <a:t> as np </a:t>
            </a:r>
          </a:p>
          <a:p>
            <a:pPr algn="just">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lvl="2" algn="just">
              <a:buClr>
                <a:srgbClr val="00CADA"/>
              </a:buClr>
            </a:pPr>
            <a:r>
              <a:rPr lang="en-US" sz="1200" dirty="0">
                <a:solidFill>
                  <a:schemeClr val="tx1"/>
                </a:solidFill>
                <a:latin typeface="Hanken Grotesk" panose="020B0604020202020204" charset="0"/>
              </a:rPr>
              <a:t>     We will use the </a:t>
            </a:r>
            <a:r>
              <a:rPr lang="en-US" sz="1000" dirty="0" err="1">
                <a:solidFill>
                  <a:schemeClr val="accent3">
                    <a:lumMod val="85000"/>
                  </a:schemeClr>
                </a:solidFill>
                <a:latin typeface="Calibri Light" panose="020F0302020204030204" pitchFamily="34" charset="0"/>
                <a:cs typeface="Calibri Light" panose="020F0302020204030204" pitchFamily="34" charset="0"/>
              </a:rPr>
              <a:t>gzip</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200" dirty="0">
                <a:solidFill>
                  <a:schemeClr val="tx1"/>
                </a:solidFill>
                <a:latin typeface="Hanken Grotesk" panose="020B0604020202020204" charset="0"/>
              </a:rPr>
              <a:t>and </a:t>
            </a:r>
            <a:r>
              <a:rPr lang="en-US" sz="1000" dirty="0">
                <a:solidFill>
                  <a:schemeClr val="accent3">
                    <a:lumMod val="85000"/>
                  </a:schemeClr>
                </a:solidFill>
                <a:latin typeface="Calibri Light" panose="020F0302020204030204" pitchFamily="34" charset="0"/>
                <a:cs typeface="Calibri Light" panose="020F0302020204030204" pitchFamily="34" charset="0"/>
              </a:rPr>
              <a:t>pickle </a:t>
            </a:r>
            <a:r>
              <a:rPr lang="en-US" sz="1200" dirty="0">
                <a:solidFill>
                  <a:schemeClr val="tx1"/>
                </a:solidFill>
                <a:latin typeface="Hanken Grotesk" panose="020B0604020202020204" charset="0"/>
              </a:rPr>
              <a:t>modules to decompress and load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 from the </a:t>
            </a:r>
            <a:r>
              <a:rPr lang="en-US" sz="1000" dirty="0">
                <a:solidFill>
                  <a:schemeClr val="accent3">
                    <a:lumMod val="85000"/>
                  </a:schemeClr>
                </a:solidFill>
                <a:latin typeface="Hanken Grotesk" panose="020B0604020202020204" charset="0"/>
              </a:rPr>
              <a:t>mnist.pkl.gz</a:t>
            </a:r>
          </a:p>
          <a:p>
            <a:pPr lvl="2" algn="just">
              <a:buClr>
                <a:srgbClr val="00CADA"/>
              </a:buClr>
            </a:pPr>
            <a:r>
              <a:rPr lang="en-US" sz="1200" dirty="0">
                <a:solidFill>
                  <a:schemeClr val="tx1"/>
                </a:solidFill>
                <a:latin typeface="Hanken Grotesk" panose="020B0604020202020204" charset="0"/>
              </a:rPr>
              <a:t>     file. We briefly mentioned this file earlier, in the Understanding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database of </a:t>
            </a:r>
            <a:r>
              <a:rPr lang="en-US" sz="1200" dirty="0">
                <a:solidFill>
                  <a:srgbClr val="FFFF00"/>
                </a:solidFill>
                <a:latin typeface="Hanken Grotesk" panose="020B0604020202020204" charset="0"/>
              </a:rPr>
              <a:t>handwritten digits</a:t>
            </a:r>
          </a:p>
          <a:p>
            <a:pPr lvl="2" algn="just">
              <a:buClr>
                <a:srgbClr val="00CADA"/>
              </a:buClr>
            </a:pPr>
            <a:r>
              <a:rPr lang="en-US" sz="1200" dirty="0">
                <a:solidFill>
                  <a:schemeClr val="tx1"/>
                </a:solidFill>
                <a:latin typeface="Hanken Grotesk" panose="020B0604020202020204" charset="0"/>
              </a:rPr>
              <a:t>     section. It contains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 in nested tuples, in the following format: </a:t>
            </a:r>
          </a:p>
          <a:p>
            <a:pPr lvl="2"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training_images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training_ids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test_images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test_ids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85702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Implementing a module to train the </a:t>
            </a:r>
            <a:r>
              <a:rPr lang="en-US" dirty="0">
                <a:solidFill>
                  <a:srgbClr val="7030A0"/>
                </a:solidFill>
              </a:rPr>
              <a:t>ANN</a:t>
            </a:r>
            <a:endParaRPr sz="2600" b="0" dirty="0">
              <a:solidFill>
                <a:srgbClr val="7030A0"/>
              </a:solidFill>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B58DFD5A-4830-CBEF-0AD7-08821A8199E2}"/>
              </a:ext>
            </a:extLst>
          </p:cNvPr>
          <p:cNvSpPr txBox="1"/>
          <p:nvPr/>
        </p:nvSpPr>
        <p:spPr>
          <a:xfrm>
            <a:off x="719999" y="1017725"/>
            <a:ext cx="7529771" cy="1754326"/>
          </a:xfrm>
          <a:prstGeom prst="rect">
            <a:avLst/>
          </a:prstGeom>
          <a:noFill/>
        </p:spPr>
        <p:txBody>
          <a:bodyPr wrap="square">
            <a:spAutoFit/>
          </a:bodyPr>
          <a:lstStyle/>
          <a:p>
            <a:pPr marL="228600" indent="-228600" algn="just">
              <a:buClr>
                <a:srgbClr val="00CADA"/>
              </a:buClr>
              <a:buFont typeface="+mj-lt"/>
              <a:buAutoNum type="arabicPeriod" startAt="2"/>
            </a:pPr>
            <a:r>
              <a:rPr lang="en-US" sz="1200" dirty="0">
                <a:solidFill>
                  <a:schemeClr val="tx1"/>
                </a:solidFill>
                <a:latin typeface="Hanken Grotesk" panose="020B0604020202020204" charset="0"/>
              </a:rPr>
              <a:t>Let's write the following helper function to decompress and load the contents of </a:t>
            </a:r>
            <a:r>
              <a:rPr lang="en-US" sz="1000" dirty="0">
                <a:solidFill>
                  <a:schemeClr val="accent3">
                    <a:lumMod val="85000"/>
                  </a:schemeClr>
                </a:solidFill>
                <a:latin typeface="Calibri Light" panose="020F0302020204030204" pitchFamily="34" charset="0"/>
                <a:cs typeface="Calibri Light" panose="020F0302020204030204" pitchFamily="34" charset="0"/>
              </a:rPr>
              <a:t>mnist.pkl.gz</a:t>
            </a:r>
            <a:r>
              <a:rPr lang="en-US" sz="1200" dirty="0">
                <a:solidFill>
                  <a:schemeClr val="tx1"/>
                </a:solidFill>
                <a:latin typeface="Hanken Grotesk" panose="020B0604020202020204" charset="0"/>
              </a:rPr>
              <a:t>:</a:t>
            </a:r>
          </a:p>
          <a:p>
            <a:pPr marL="228600" indent="-228600" algn="just">
              <a:buClr>
                <a:srgbClr val="00CADA"/>
              </a:buClr>
              <a:buFont typeface="+mj-lt"/>
              <a:buAutoNum type="arabicPeriod" startAt="2"/>
            </a:pP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load_data</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mnist</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gzip.open</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digits_data</a:t>
            </a:r>
            <a:r>
              <a:rPr lang="en-US" sz="1000" dirty="0">
                <a:solidFill>
                  <a:schemeClr val="accent3">
                    <a:lumMod val="85000"/>
                  </a:schemeClr>
                </a:solidFill>
                <a:latin typeface="Calibri Light" panose="020F0302020204030204" pitchFamily="34" charset="0"/>
                <a:cs typeface="Calibri Light" panose="020F0302020204030204" pitchFamily="34" charset="0"/>
              </a:rPr>
              <a:t>/mnist.pkl.gz', '</a:t>
            </a:r>
            <a:r>
              <a:rPr lang="en-US" sz="1000" dirty="0" err="1">
                <a:solidFill>
                  <a:schemeClr val="accent3">
                    <a:lumMod val="85000"/>
                  </a:schemeClr>
                </a:solidFill>
                <a:latin typeface="Calibri Light" panose="020F0302020204030204" pitchFamily="34" charset="0"/>
                <a:cs typeface="Calibri Light" panose="020F0302020204030204" pitchFamily="34" charset="0"/>
              </a:rPr>
              <a:t>rb</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training_data</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pickle.load</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mnist</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mnist.close</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training_data</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 </a:t>
            </a:r>
          </a:p>
          <a:p>
            <a:pPr algn="just">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Note that in the preceding code,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training_data</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200" dirty="0">
                <a:solidFill>
                  <a:schemeClr val="tx1"/>
                </a:solidFill>
                <a:latin typeface="Hanken Grotesk" panose="020B0604020202020204" charset="0"/>
              </a:rPr>
              <a:t>is a tuple, equivalent to </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training_images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training_ids</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200" dirty="0">
                <a:solidFill>
                  <a:schemeClr val="tx1"/>
                </a:solidFill>
                <a:latin typeface="Hanken Grotesk" panose="020B0604020202020204" charset="0"/>
              </a:rPr>
              <a:t>, and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200" dirty="0">
                <a:solidFill>
                  <a:schemeClr val="tx1"/>
                </a:solidFill>
                <a:latin typeface="Hanken Grotesk" panose="020B0604020202020204" charset="0"/>
              </a:rPr>
              <a:t>is also a tuple, equivalent to </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test_images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test_ids</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200" dirty="0">
                <a:solidFill>
                  <a:schemeClr val="tx1"/>
                </a:solidFill>
                <a:latin typeface="Hanken Grotesk" panose="020B0604020202020204" charset="0"/>
              </a:rPr>
              <a:t>.</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1870220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Implementing a module to train the </a:t>
            </a:r>
            <a:r>
              <a:rPr lang="en-US" dirty="0">
                <a:solidFill>
                  <a:srgbClr val="7030A0"/>
                </a:solidFill>
              </a:rPr>
              <a:t>ANN</a:t>
            </a:r>
            <a:endParaRPr sz="2600" b="0" dirty="0">
              <a:solidFill>
                <a:srgbClr val="7030A0"/>
              </a:solidFill>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B58DFD5A-4830-CBEF-0AD7-08821A8199E2}"/>
              </a:ext>
            </a:extLst>
          </p:cNvPr>
          <p:cNvSpPr txBox="1"/>
          <p:nvPr/>
        </p:nvSpPr>
        <p:spPr>
          <a:xfrm>
            <a:off x="719999" y="1017725"/>
            <a:ext cx="7529771" cy="2277547"/>
          </a:xfrm>
          <a:prstGeom prst="rect">
            <a:avLst/>
          </a:prstGeom>
          <a:noFill/>
        </p:spPr>
        <p:txBody>
          <a:bodyPr wrap="square">
            <a:spAutoFit/>
          </a:bodyPr>
          <a:lstStyle/>
          <a:p>
            <a:pPr marL="228600" indent="-228600" algn="just">
              <a:buClr>
                <a:srgbClr val="00CADA"/>
              </a:buClr>
              <a:buFont typeface="+mj-lt"/>
              <a:buAutoNum type="arabicPeriod" startAt="3"/>
            </a:pPr>
            <a:r>
              <a:rPr lang="en-US" sz="1200" dirty="0">
                <a:solidFill>
                  <a:schemeClr val="tx1"/>
                </a:solidFill>
                <a:latin typeface="Hanken Grotesk" panose="020B0604020202020204" charset="0"/>
              </a:rPr>
              <a:t>We must reformat the raw data in order to match the format that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expects. Specifically, when we provide sample </a:t>
            </a:r>
            <a:r>
              <a:rPr lang="en-US" sz="1200" dirty="0">
                <a:solidFill>
                  <a:srgbClr val="0070C0"/>
                </a:solidFill>
                <a:latin typeface="Hanken Grotesk" panose="020B0604020202020204" charset="0"/>
              </a:rPr>
              <a:t>output</a:t>
            </a:r>
            <a:r>
              <a:rPr lang="en-US" sz="1200" dirty="0">
                <a:solidFill>
                  <a:schemeClr val="tx1"/>
                </a:solidFill>
                <a:latin typeface="Hanken Grotesk" panose="020B0604020202020204" charset="0"/>
              </a:rPr>
              <a:t> to train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it must be a vector with </a:t>
            </a:r>
            <a:r>
              <a:rPr lang="en-US" sz="1200" dirty="0">
                <a:solidFill>
                  <a:srgbClr val="00CADA"/>
                </a:solidFill>
                <a:latin typeface="Hanken Grotesk" panose="020B0604020202020204" charset="0"/>
              </a:rPr>
              <a:t>10</a:t>
            </a:r>
            <a:r>
              <a:rPr lang="en-US" sz="1200" dirty="0">
                <a:solidFill>
                  <a:schemeClr val="tx1"/>
                </a:solidFill>
                <a:latin typeface="Hanken Grotesk" panose="020B0604020202020204" charset="0"/>
              </a:rPr>
              <a:t> elements (for 10 classes of digits), rather than a single digit ID. For convenience, we will also apply Python's built-in zip function to reorganize the data in such a way that we can iterate over matching pairs of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and </a:t>
            </a:r>
            <a:r>
              <a:rPr lang="en-US" sz="1200" dirty="0">
                <a:solidFill>
                  <a:srgbClr val="0070C0"/>
                </a:solidFill>
                <a:latin typeface="Hanken Grotesk" panose="020B0604020202020204" charset="0"/>
              </a:rPr>
              <a:t>output</a:t>
            </a:r>
            <a:r>
              <a:rPr lang="en-US" sz="1200" dirty="0">
                <a:solidFill>
                  <a:schemeClr val="tx1"/>
                </a:solidFill>
                <a:latin typeface="Hanken Grotesk" panose="020B0604020202020204" charset="0"/>
              </a:rPr>
              <a:t> vectors as tuples. Let's write the following helper function to reformat the data:</a:t>
            </a:r>
          </a:p>
          <a:p>
            <a:pPr marL="228600" indent="-228600" algn="just">
              <a:buClr>
                <a:srgbClr val="00CADA"/>
              </a:buClr>
              <a:buFont typeface="+mj-lt"/>
              <a:buAutoNum type="arabicPeriod" startAt="3"/>
            </a:pP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wrap_data</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tr_d</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te_d</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load_data</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training_inputs</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tr_d</a:t>
            </a:r>
            <a:r>
              <a:rPr lang="en-US" sz="1000" dirty="0">
                <a:solidFill>
                  <a:schemeClr val="accent3">
                    <a:lumMod val="85000"/>
                  </a:schemeClr>
                </a:solidFill>
                <a:latin typeface="Calibri Light" panose="020F0302020204030204" pitchFamily="34" charset="0"/>
                <a:cs typeface="Calibri Light" panose="020F0302020204030204" pitchFamily="34" charset="0"/>
              </a:rPr>
              <a:t>[0]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training_results</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vectorized_result</a:t>
            </a:r>
            <a:r>
              <a:rPr lang="en-US" sz="1000" dirty="0">
                <a:solidFill>
                  <a:schemeClr val="accent3">
                    <a:lumMod val="85000"/>
                  </a:schemeClr>
                </a:solidFill>
                <a:latin typeface="Calibri Light" panose="020F0302020204030204" pitchFamily="34" charset="0"/>
                <a:cs typeface="Calibri Light" panose="020F0302020204030204" pitchFamily="34" charset="0"/>
              </a:rPr>
              <a:t>(y for y in </a:t>
            </a:r>
            <a:r>
              <a:rPr lang="en-US" sz="1000" dirty="0" err="1">
                <a:solidFill>
                  <a:schemeClr val="accent3">
                    <a:lumMod val="85000"/>
                  </a:schemeClr>
                </a:solidFill>
                <a:latin typeface="Calibri Light" panose="020F0302020204030204" pitchFamily="34" charset="0"/>
                <a:cs typeface="Calibri Light" panose="020F0302020204030204" pitchFamily="34" charset="0"/>
              </a:rPr>
              <a:t>tr_d</a:t>
            </a:r>
            <a:r>
              <a:rPr lang="en-US" sz="1000" dirty="0">
                <a:solidFill>
                  <a:schemeClr val="accent3">
                    <a:lumMod val="85000"/>
                  </a:schemeClr>
                </a:solidFill>
                <a:latin typeface="Calibri Light" panose="020F0302020204030204" pitchFamily="34" charset="0"/>
                <a:cs typeface="Calibri Light" panose="020F0302020204030204" pitchFamily="34" charset="0"/>
              </a:rPr>
              <a:t>[1]] </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training_data</a:t>
            </a:r>
            <a:r>
              <a:rPr lang="en-US" sz="1000" dirty="0">
                <a:solidFill>
                  <a:schemeClr val="accent3">
                    <a:lumMod val="85000"/>
                  </a:schemeClr>
                </a:solidFill>
                <a:latin typeface="Calibri Light" panose="020F0302020204030204" pitchFamily="34" charset="0"/>
                <a:cs typeface="Calibri Light" panose="020F0302020204030204" pitchFamily="34" charset="0"/>
              </a:rPr>
              <a:t> = zip(</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training_inputs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training_results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 = zip(</a:t>
            </a:r>
            <a:r>
              <a:rPr lang="en-US" sz="1000" dirty="0" err="1">
                <a:solidFill>
                  <a:schemeClr val="accent3">
                    <a:lumMod val="85000"/>
                  </a:schemeClr>
                </a:solidFill>
                <a:latin typeface="Calibri Light" panose="020F0302020204030204" pitchFamily="34" charset="0"/>
                <a:cs typeface="Calibri Light" panose="020F0302020204030204" pitchFamily="34" charset="0"/>
              </a:rPr>
              <a:t>te_d</a:t>
            </a:r>
            <a:r>
              <a:rPr lang="en-US" sz="1000" dirty="0">
                <a:solidFill>
                  <a:schemeClr val="accent3">
                    <a:lumMod val="85000"/>
                  </a:schemeClr>
                </a:solidFill>
                <a:latin typeface="Calibri Light" panose="020F0302020204030204" pitchFamily="34" charset="0"/>
                <a:cs typeface="Calibri Light" panose="020F0302020204030204" pitchFamily="34" charset="0"/>
              </a:rPr>
              <a:t>[0], </a:t>
            </a:r>
            <a:r>
              <a:rPr lang="en-US" sz="1000" dirty="0" err="1">
                <a:solidFill>
                  <a:schemeClr val="accent3">
                    <a:lumMod val="85000"/>
                  </a:schemeClr>
                </a:solidFill>
                <a:latin typeface="Calibri Light" panose="020F0302020204030204" pitchFamily="34" charset="0"/>
                <a:cs typeface="Calibri Light" panose="020F0302020204030204" pitchFamily="34" charset="0"/>
              </a:rPr>
              <a:t>te_d</a:t>
            </a:r>
            <a:r>
              <a:rPr lang="en-US" sz="1000" dirty="0">
                <a:solidFill>
                  <a:schemeClr val="accent3">
                    <a:lumMod val="85000"/>
                  </a:schemeClr>
                </a:solidFill>
                <a:latin typeface="Calibri Light" panose="020F0302020204030204" pitchFamily="34" charset="0"/>
                <a:cs typeface="Calibri Light" panose="020F0302020204030204" pitchFamily="34" charset="0"/>
              </a:rPr>
              <a:t>[1])</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training_data</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 </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44778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Implementing a module to train the </a:t>
            </a:r>
            <a:r>
              <a:rPr lang="en-US" dirty="0">
                <a:solidFill>
                  <a:srgbClr val="7030A0"/>
                </a:solidFill>
              </a:rPr>
              <a:t>ANN</a:t>
            </a:r>
            <a:endParaRPr sz="2600" b="0" dirty="0">
              <a:solidFill>
                <a:srgbClr val="7030A0"/>
              </a:solidFill>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B58DFD5A-4830-CBEF-0AD7-08821A8199E2}"/>
              </a:ext>
            </a:extLst>
          </p:cNvPr>
          <p:cNvSpPr txBox="1"/>
          <p:nvPr/>
        </p:nvSpPr>
        <p:spPr>
          <a:xfrm>
            <a:off x="719999" y="1017725"/>
            <a:ext cx="7529771" cy="1892826"/>
          </a:xfrm>
          <a:prstGeom prst="rect">
            <a:avLst/>
          </a:prstGeom>
          <a:noFill/>
        </p:spPr>
        <p:txBody>
          <a:bodyPr wrap="square">
            <a:spAutoFit/>
          </a:bodyPr>
          <a:lstStyle/>
          <a:p>
            <a:pPr marL="228600" indent="-228600" algn="just">
              <a:buClr>
                <a:srgbClr val="00CADA"/>
              </a:buClr>
              <a:buFont typeface="+mj-lt"/>
              <a:buAutoNum type="arabicPeriod" startAt="4"/>
            </a:pPr>
            <a:r>
              <a:rPr lang="en-US" sz="1200" dirty="0">
                <a:solidFill>
                  <a:schemeClr val="tx1"/>
                </a:solidFill>
                <a:latin typeface="Hanken Grotesk" panose="020B0604020202020204" charset="0"/>
              </a:rPr>
              <a:t>Note that the preceding code calls </a:t>
            </a:r>
            <a:r>
              <a:rPr lang="en-US" sz="1000" dirty="0" err="1">
                <a:solidFill>
                  <a:schemeClr val="accent3">
                    <a:lumMod val="85000"/>
                  </a:schemeClr>
                </a:solidFill>
                <a:latin typeface="Calibri Light" panose="020F0302020204030204" pitchFamily="34" charset="0"/>
                <a:cs typeface="Calibri Light" panose="020F0302020204030204" pitchFamily="34" charset="0"/>
              </a:rPr>
              <a:t>load_data</a:t>
            </a:r>
            <a:r>
              <a:rPr lang="en-US" sz="1200" dirty="0">
                <a:solidFill>
                  <a:schemeClr val="tx1"/>
                </a:solidFill>
                <a:latin typeface="Hanken Grotesk" panose="020B0604020202020204" charset="0"/>
              </a:rPr>
              <a:t> and another helper function, </a:t>
            </a:r>
            <a:r>
              <a:rPr lang="en-US" sz="1000" dirty="0" err="1">
                <a:solidFill>
                  <a:schemeClr val="accent3">
                    <a:lumMod val="85000"/>
                  </a:schemeClr>
                </a:solidFill>
                <a:latin typeface="Calibri Light" panose="020F0302020204030204" pitchFamily="34" charset="0"/>
                <a:cs typeface="Calibri Light" panose="020F0302020204030204" pitchFamily="34" charset="0"/>
              </a:rPr>
              <a:t>vectorized_result</a:t>
            </a:r>
            <a:r>
              <a:rPr lang="en-US" sz="1200" dirty="0">
                <a:solidFill>
                  <a:schemeClr val="tx1"/>
                </a:solidFill>
                <a:latin typeface="Hanken Grotesk" panose="020B0604020202020204" charset="0"/>
              </a:rPr>
              <a:t>. The latter function converts an ID into a classification vector, as follows:</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lgn="just">
              <a:buClr>
                <a:srgbClr val="00CADA"/>
              </a:buClr>
            </a:pPr>
            <a:r>
              <a:rPr lang="pt-BR" sz="1000" dirty="0">
                <a:solidFill>
                  <a:schemeClr val="accent3">
                    <a:lumMod val="85000"/>
                  </a:schemeClr>
                </a:solidFill>
                <a:latin typeface="Calibri Light" panose="020F0302020204030204" pitchFamily="34" charset="0"/>
                <a:cs typeface="Calibri Light" panose="020F0302020204030204" pitchFamily="34" charset="0"/>
              </a:rPr>
              <a:t>               def vectorized_result(j):</a:t>
            </a:r>
          </a:p>
          <a:p>
            <a:pPr algn="just">
              <a:buClr>
                <a:srgbClr val="00CADA"/>
              </a:buClr>
            </a:pPr>
            <a:r>
              <a:rPr lang="pt-BR" sz="1000" dirty="0">
                <a:solidFill>
                  <a:schemeClr val="accent3">
                    <a:lumMod val="85000"/>
                  </a:schemeClr>
                </a:solidFill>
                <a:latin typeface="Calibri Light" panose="020F0302020204030204" pitchFamily="34" charset="0"/>
                <a:cs typeface="Calibri Light" panose="020F0302020204030204" pitchFamily="34" charset="0"/>
              </a:rPr>
              <a:t>                    e = np.zeros((10,), np.float32)</a:t>
            </a:r>
          </a:p>
          <a:p>
            <a:pPr algn="just">
              <a:buClr>
                <a:srgbClr val="00CADA"/>
              </a:buClr>
            </a:pPr>
            <a:r>
              <a:rPr lang="pt-BR" sz="1000" dirty="0">
                <a:solidFill>
                  <a:schemeClr val="accent3">
                    <a:lumMod val="85000"/>
                  </a:schemeClr>
                </a:solidFill>
                <a:latin typeface="Calibri Light" panose="020F0302020204030204" pitchFamily="34" charset="0"/>
                <a:cs typeface="Calibri Light" panose="020F0302020204030204" pitchFamily="34" charset="0"/>
              </a:rPr>
              <a:t>                    e[j] = 1.0</a:t>
            </a:r>
          </a:p>
          <a:p>
            <a:pPr algn="just">
              <a:buClr>
                <a:srgbClr val="00CADA"/>
              </a:buClr>
            </a:pPr>
            <a:r>
              <a:rPr lang="pt-BR" sz="1000" dirty="0">
                <a:solidFill>
                  <a:schemeClr val="accent3">
                    <a:lumMod val="85000"/>
                  </a:schemeClr>
                </a:solidFill>
                <a:latin typeface="Calibri Light" panose="020F0302020204030204" pitchFamily="34" charset="0"/>
                <a:cs typeface="Calibri Light" panose="020F0302020204030204" pitchFamily="34" charset="0"/>
              </a:rPr>
              <a:t>                    return e </a:t>
            </a:r>
          </a:p>
          <a:p>
            <a:pPr algn="just">
              <a:buClr>
                <a:srgbClr val="00CADA"/>
              </a:buClr>
            </a:pPr>
            <a:endParaRPr lang="pt-BR" sz="10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For example, the ID 1 is converted into a </a:t>
            </a:r>
            <a:r>
              <a:rPr lang="en-US" sz="1200" dirty="0">
                <a:solidFill>
                  <a:srgbClr val="FFFF00"/>
                </a:solidFill>
                <a:latin typeface="Hanken Grotesk" panose="020B0604020202020204" charset="0"/>
              </a:rPr>
              <a:t>NumPy </a:t>
            </a:r>
            <a:r>
              <a:rPr lang="en-US" sz="1200" dirty="0">
                <a:solidFill>
                  <a:schemeClr val="tx1"/>
                </a:solidFill>
                <a:latin typeface="Hanken Grotesk" panose="020B0604020202020204" charset="0"/>
              </a:rPr>
              <a:t>array containing the values </a:t>
            </a:r>
            <a:r>
              <a:rPr lang="en-US" sz="1200" dirty="0">
                <a:solidFill>
                  <a:srgbClr val="00CADA"/>
                </a:solidFill>
                <a:latin typeface="Hanken Grotesk" panose="020B0604020202020204" charset="0"/>
              </a:rPr>
              <a:t>[0.0, </a:t>
            </a:r>
            <a:r>
              <a:rPr lang="en-US" sz="1200" dirty="0">
                <a:solidFill>
                  <a:srgbClr val="00B050"/>
                </a:solidFill>
                <a:latin typeface="Hanken Grotesk" panose="020B0604020202020204" charset="0"/>
              </a:rPr>
              <a:t>1.0</a:t>
            </a:r>
            <a:r>
              <a:rPr lang="en-US" sz="1200" dirty="0">
                <a:solidFill>
                  <a:srgbClr val="00CADA"/>
                </a:solidFill>
                <a:latin typeface="Hanken Grotesk" panose="020B0604020202020204" charset="0"/>
              </a:rPr>
              <a:t>, 0.0, 0.0, 0.0, 0.0, 0.0, 0.0, 0.0. 0.0]</a:t>
            </a:r>
            <a:r>
              <a:rPr lang="en-US" sz="1200" dirty="0">
                <a:solidFill>
                  <a:schemeClr val="tx1"/>
                </a:solidFill>
                <a:latin typeface="Hanken Grotesk" panose="020B0604020202020204" charset="0"/>
              </a:rPr>
              <a:t>. This 10-element array, as you may have guessed, corresponds to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t>
            </a:r>
            <a:r>
              <a:rPr lang="en-US" sz="1200" dirty="0">
                <a:solidFill>
                  <a:srgbClr val="00B0F0"/>
                </a:solidFill>
                <a:latin typeface="Hanken Grotesk" panose="020B0604020202020204" charset="0"/>
              </a:rPr>
              <a:t>output </a:t>
            </a:r>
            <a:r>
              <a:rPr lang="en-US" sz="1200" dirty="0">
                <a:solidFill>
                  <a:schemeClr val="tx1"/>
                </a:solidFill>
                <a:latin typeface="Hanken Grotesk" panose="020B0604020202020204" charset="0"/>
              </a:rPr>
              <a:t>layer, and we can use it as a sample of correct </a:t>
            </a:r>
            <a:r>
              <a:rPr lang="en-US" sz="1200" dirty="0">
                <a:solidFill>
                  <a:srgbClr val="0070C0"/>
                </a:solidFill>
                <a:latin typeface="Hanken Grotesk" panose="020B0604020202020204" charset="0"/>
              </a:rPr>
              <a:t>output</a:t>
            </a:r>
            <a:r>
              <a:rPr lang="en-US" sz="1200" dirty="0">
                <a:solidFill>
                  <a:schemeClr val="tx1"/>
                </a:solidFill>
                <a:latin typeface="Hanken Grotesk" panose="020B0604020202020204" charset="0"/>
              </a:rPr>
              <a:t> when we train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558330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Implementing a module to train the </a:t>
            </a:r>
            <a:r>
              <a:rPr lang="en-US" dirty="0">
                <a:solidFill>
                  <a:srgbClr val="7030A0"/>
                </a:solidFill>
              </a:rPr>
              <a:t>ANN</a:t>
            </a:r>
            <a:endParaRPr sz="2600" b="0" dirty="0">
              <a:solidFill>
                <a:srgbClr val="7030A0"/>
              </a:solidFill>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B58DFD5A-4830-CBEF-0AD7-08821A8199E2}"/>
              </a:ext>
            </a:extLst>
          </p:cNvPr>
          <p:cNvSpPr txBox="1"/>
          <p:nvPr/>
        </p:nvSpPr>
        <p:spPr>
          <a:xfrm>
            <a:off x="719999" y="1017725"/>
            <a:ext cx="7529771" cy="2416046"/>
          </a:xfrm>
          <a:prstGeom prst="rect">
            <a:avLst/>
          </a:prstGeom>
          <a:noFill/>
        </p:spPr>
        <p:txBody>
          <a:bodyPr wrap="square">
            <a:spAutoFit/>
          </a:bodyPr>
          <a:lstStyle/>
          <a:p>
            <a:pPr marL="228600" indent="-228600" algn="just">
              <a:buClr>
                <a:srgbClr val="00CADA"/>
              </a:buClr>
              <a:buFont typeface="+mj-lt"/>
              <a:buAutoNum type="arabicPeriod" startAt="5"/>
            </a:pPr>
            <a:r>
              <a:rPr lang="en-US" sz="1200" dirty="0">
                <a:solidFill>
                  <a:schemeClr val="tx1"/>
                </a:solidFill>
                <a:latin typeface="Hanken Grotesk" panose="020B0604020202020204" charset="0"/>
              </a:rPr>
              <a:t>So far, we have written functions that load and reformat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 Now, let's write a function that will create an untrained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create_ann</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hidden_nodes</a:t>
            </a:r>
            <a:r>
              <a:rPr lang="en-US" sz="1000" dirty="0">
                <a:solidFill>
                  <a:schemeClr val="accent3">
                    <a:lumMod val="85000"/>
                  </a:schemeClr>
                </a:solidFill>
                <a:latin typeface="Calibri Light" panose="020F0302020204030204" pitchFamily="34" charset="0"/>
                <a:cs typeface="Calibri Light" panose="020F0302020204030204" pitchFamily="34" charset="0"/>
              </a:rPr>
              <a:t>=60):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=cv2.ml.ANN_MLP_create()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ann.setLayerSizes</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([784, </a:t>
            </a:r>
            <a:r>
              <a:rPr lang="en-US" sz="1000" dirty="0" err="1">
                <a:solidFill>
                  <a:schemeClr val="accent3">
                    <a:lumMod val="85000"/>
                  </a:schemeClr>
                </a:solidFill>
                <a:latin typeface="Calibri Light" panose="020F0302020204030204" pitchFamily="34" charset="0"/>
                <a:cs typeface="Calibri Light" panose="020F0302020204030204" pitchFamily="34" charset="0"/>
              </a:rPr>
              <a:t>hidden_nodes</a:t>
            </a:r>
            <a:r>
              <a:rPr lang="en-US" sz="1000" dirty="0">
                <a:solidFill>
                  <a:schemeClr val="accent3">
                    <a:lumMod val="85000"/>
                  </a:schemeClr>
                </a:solidFill>
                <a:latin typeface="Calibri Light" panose="020F0302020204030204" pitchFamily="34" charset="0"/>
                <a:cs typeface="Calibri Light" panose="020F0302020204030204" pitchFamily="34" charset="0"/>
              </a:rPr>
              <a:t>, 10]))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ann.setActivationFunction</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(cv2.ml.ANN_MLP_SIGMOID_SYM, 0.6, 1.0)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ann.setTrainMethod</a:t>
            </a:r>
            <a:r>
              <a:rPr lang="en-US" sz="1000" dirty="0">
                <a:solidFill>
                  <a:schemeClr val="accent3">
                    <a:lumMod val="85000"/>
                  </a:schemeClr>
                </a:solidFill>
                <a:latin typeface="Calibri Light" panose="020F0302020204030204" pitchFamily="34" charset="0"/>
                <a:cs typeface="Calibri Light" panose="020F0302020204030204" pitchFamily="34" charset="0"/>
              </a:rPr>
              <a:t>(cv2.ml.ANN_MLP_BACKPROP,0.1,0.1)</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ann.setTermCriteria</a:t>
            </a:r>
            <a:r>
              <a:rPr lang="en-US" sz="1000" dirty="0">
                <a:solidFill>
                  <a:schemeClr val="accent3">
                    <a:lumMod val="85000"/>
                  </a:schemeClr>
                </a:solidFill>
                <a:latin typeface="Calibri Light" panose="020F0302020204030204" pitchFamily="34" charset="0"/>
                <a:cs typeface="Calibri Light" panose="020F0302020204030204" pitchFamily="34" charset="0"/>
              </a:rPr>
              <a:t>( (cv2.TERM_CRITERIA_MAX_ITER | cv2.TERM_CRITERIA_EPS, 100, 1.0))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p>
          <a:p>
            <a:pPr algn="just">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Note that we have hardcoded the sizes of the </a:t>
            </a:r>
            <a:r>
              <a:rPr lang="en-US" sz="1200" dirty="0">
                <a:solidFill>
                  <a:srgbClr val="FF0000"/>
                </a:solidFill>
                <a:latin typeface="Hanken Grotesk" panose="020B0604020202020204" charset="0"/>
              </a:rPr>
              <a:t>input</a:t>
            </a:r>
            <a:r>
              <a:rPr lang="en-US" sz="1200" dirty="0">
                <a:solidFill>
                  <a:schemeClr val="tx1"/>
                </a:solidFill>
                <a:latin typeface="Hanken Grotesk" panose="020B0604020202020204" charset="0"/>
              </a:rPr>
              <a:t> and </a:t>
            </a:r>
            <a:r>
              <a:rPr lang="en-US" sz="1200" dirty="0">
                <a:solidFill>
                  <a:srgbClr val="00B0F0"/>
                </a:solidFill>
                <a:latin typeface="Hanken Grotesk" panose="020B0604020202020204" charset="0"/>
              </a:rPr>
              <a:t>output</a:t>
            </a:r>
            <a:r>
              <a:rPr lang="en-US" sz="1200" dirty="0">
                <a:solidFill>
                  <a:schemeClr val="tx1"/>
                </a:solidFill>
                <a:latin typeface="Hanken Grotesk" panose="020B0604020202020204" charset="0"/>
              </a:rPr>
              <a:t> layers, based on the nature of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 However, we have allowed the caller of this function to specify the number of nodes in the </a:t>
            </a:r>
            <a:r>
              <a:rPr lang="en-US" sz="1200" dirty="0">
                <a:solidFill>
                  <a:srgbClr val="00B050"/>
                </a:solidFill>
                <a:latin typeface="Hanken Grotesk" panose="020B0604020202020204" charset="0"/>
              </a:rPr>
              <a:t>hidden </a:t>
            </a:r>
            <a:r>
              <a:rPr lang="en-US" sz="1200" dirty="0">
                <a:solidFill>
                  <a:schemeClr val="tx1"/>
                </a:solidFill>
                <a:latin typeface="Hanken Grotesk" panose="020B0604020202020204" charset="0"/>
              </a:rPr>
              <a:t>layer. </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2209422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Implementing a module to train the </a:t>
            </a:r>
            <a:r>
              <a:rPr lang="en-US" dirty="0">
                <a:solidFill>
                  <a:srgbClr val="7030A0"/>
                </a:solidFill>
              </a:rPr>
              <a:t>ANN</a:t>
            </a:r>
            <a:endParaRPr sz="2600" b="0" dirty="0">
              <a:solidFill>
                <a:srgbClr val="7030A0"/>
              </a:solidFill>
              <a:latin typeface="Raleway Black"/>
              <a:ea typeface="Raleway Black"/>
              <a:cs typeface="Raleway Black"/>
              <a:sym typeface="Raleway Black"/>
            </a:endParaRPr>
          </a:p>
        </p:txBody>
      </p:sp>
      <p:sp>
        <p:nvSpPr>
          <p:cNvPr id="2" name="Rectangle 1">
            <a:extLst>
              <a:ext uri="{FF2B5EF4-FFF2-40B4-BE49-F238E27FC236}">
                <a16:creationId xmlns:a16="http://schemas.microsoft.com/office/drawing/2014/main" id="{F5E94DD7-9702-8426-78BD-50B30B6DC076}"/>
              </a:ext>
            </a:extLst>
          </p:cNvPr>
          <p:cNvSpPr/>
          <p:nvPr/>
        </p:nvSpPr>
        <p:spPr>
          <a:xfrm>
            <a:off x="781050" y="4171950"/>
            <a:ext cx="2489200" cy="1149350"/>
          </a:xfrm>
          <a:prstGeom prst="rect">
            <a:avLst/>
          </a:prstGeom>
          <a:solidFill>
            <a:srgbClr val="110E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110E24"/>
                </a:solidFill>
              </a:ln>
              <a:solidFill>
                <a:srgbClr val="110E24"/>
              </a:solidFill>
            </a:endParaRPr>
          </a:p>
        </p:txBody>
      </p:sp>
      <p:sp>
        <p:nvSpPr>
          <p:cNvPr id="3" name="TextBox 2">
            <a:extLst>
              <a:ext uri="{FF2B5EF4-FFF2-40B4-BE49-F238E27FC236}">
                <a16:creationId xmlns:a16="http://schemas.microsoft.com/office/drawing/2014/main" id="{B58DFD5A-4830-CBEF-0AD7-08821A8199E2}"/>
              </a:ext>
            </a:extLst>
          </p:cNvPr>
          <p:cNvSpPr txBox="1"/>
          <p:nvPr/>
        </p:nvSpPr>
        <p:spPr>
          <a:xfrm>
            <a:off x="720000" y="1017725"/>
            <a:ext cx="7529771" cy="4031873"/>
          </a:xfrm>
          <a:prstGeom prst="rect">
            <a:avLst/>
          </a:prstGeom>
          <a:noFill/>
        </p:spPr>
        <p:txBody>
          <a:bodyPr wrap="square">
            <a:spAutoFit/>
          </a:bodyPr>
          <a:lstStyle/>
          <a:p>
            <a:pPr marL="228600" indent="-228600" algn="just">
              <a:buClr>
                <a:srgbClr val="00CADA"/>
              </a:buClr>
              <a:buFont typeface="+mj-lt"/>
              <a:buAutoNum type="arabicPeriod" startAt="6"/>
            </a:pPr>
            <a:r>
              <a:rPr lang="en-US" sz="1200" dirty="0">
                <a:solidFill>
                  <a:schemeClr val="tx1"/>
                </a:solidFill>
                <a:latin typeface="Hanken Grotesk" panose="020B0604020202020204" charset="0"/>
              </a:rPr>
              <a:t>Now, we need a training function that allows the caller to specify the number of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training samples and the number of </a:t>
            </a:r>
            <a:r>
              <a:rPr lang="en-US" sz="1200" dirty="0">
                <a:solidFill>
                  <a:srgbClr val="FF5050"/>
                </a:solidFill>
                <a:latin typeface="Hanken Grotesk" panose="020B0604020202020204" charset="0"/>
              </a:rPr>
              <a:t>epochs</a:t>
            </a:r>
            <a:r>
              <a:rPr lang="en-US" sz="1200" dirty="0">
                <a:solidFill>
                  <a:schemeClr val="tx1"/>
                </a:solidFill>
                <a:latin typeface="Hanken Grotesk" panose="020B0604020202020204" charset="0"/>
              </a:rPr>
              <a:t>. Much of the training functionality should be familiar from our previous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samples, so let's look at the implementation in its entirety and then discuss some details afterward: </a:t>
            </a:r>
            <a:endParaRPr lang="en-US" sz="12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train(</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samples=50000, epochs=10):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tr, test = </a:t>
            </a:r>
            <a:r>
              <a:rPr lang="en-US" sz="1000" dirty="0" err="1">
                <a:solidFill>
                  <a:schemeClr val="accent3">
                    <a:lumMod val="85000"/>
                  </a:schemeClr>
                </a:solidFill>
                <a:latin typeface="Calibri Light" panose="020F0302020204030204" pitchFamily="34" charset="0"/>
                <a:cs typeface="Calibri Light" panose="020F0302020204030204" pitchFamily="34" charset="0"/>
              </a:rPr>
              <a:t>wrap_data</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tr = list(tr)</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epoch in range(epochs):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print("Completed %d/%d epochs" % (epoch, epochs))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counter = 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r>
              <a:rPr lang="en-US" sz="1000" dirty="0">
                <a:solidFill>
                  <a:schemeClr val="accent3">
                    <a:lumMod val="85000"/>
                  </a:schemeClr>
                </a:solidFill>
                <a:latin typeface="Calibri Light" panose="020F0302020204030204" pitchFamily="34" charset="0"/>
                <a:cs typeface="Calibri Light" panose="020F0302020204030204" pitchFamily="34" charset="0"/>
              </a:rPr>
              <a:t> in tr:</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(counter &gt; samples):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break</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(counter % 1000 == 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print("Epoch %d: Trained on %d/%d samples" % \ (epoch, counter, samples))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counter += 1</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sample, response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data = cv2.ml.TrainData_create(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([sample], </a:t>
            </a:r>
            <a:r>
              <a:rPr lang="en-US" sz="1000" dirty="0" err="1">
                <a:solidFill>
                  <a:schemeClr val="accent3">
                    <a:lumMod val="85000"/>
                  </a:schemeClr>
                </a:solidFill>
                <a:latin typeface="Calibri Light" panose="020F0302020204030204" pitchFamily="34" charset="0"/>
                <a:cs typeface="Calibri Light" panose="020F0302020204030204" pitchFamily="34" charset="0"/>
              </a:rPr>
              <a:t>dtype</a:t>
            </a:r>
            <a:r>
              <a:rPr lang="en-US" sz="1000" dirty="0">
                <a:solidFill>
                  <a:schemeClr val="accent3">
                    <a:lumMod val="85000"/>
                  </a:schemeClr>
                </a:solidFill>
                <a:latin typeface="Calibri Light" panose="020F0302020204030204" pitchFamily="34" charset="0"/>
                <a:cs typeface="Calibri Light" panose="020F0302020204030204" pitchFamily="34" charset="0"/>
              </a:rPr>
              <a:t>=np.float32), cv2.ml.ROW_SAMPLE, </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([response], </a:t>
            </a:r>
            <a:r>
              <a:rPr lang="en-US" sz="1000" dirty="0" err="1">
                <a:solidFill>
                  <a:schemeClr val="accent3">
                    <a:lumMod val="85000"/>
                  </a:schemeClr>
                </a:solidFill>
                <a:latin typeface="Calibri Light" panose="020F0302020204030204" pitchFamily="34" charset="0"/>
                <a:cs typeface="Calibri Light" panose="020F0302020204030204" pitchFamily="34" charset="0"/>
              </a:rPr>
              <a:t>dtype</a:t>
            </a:r>
            <a:r>
              <a:rPr lang="en-US" sz="1000" dirty="0">
                <a:solidFill>
                  <a:schemeClr val="accent3">
                    <a:lumMod val="85000"/>
                  </a:schemeClr>
                </a:solidFill>
                <a:latin typeface="Calibri Light" panose="020F0302020204030204" pitchFamily="34" charset="0"/>
                <a:cs typeface="Calibri Light" panose="020F0302020204030204" pitchFamily="34" charset="0"/>
              </a:rPr>
              <a:t>=np.float32))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ann.isTrained</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ann.train</a:t>
            </a:r>
            <a:r>
              <a:rPr lang="en-US" sz="1000" dirty="0">
                <a:solidFill>
                  <a:schemeClr val="accent3">
                    <a:lumMod val="85000"/>
                  </a:schemeClr>
                </a:solidFill>
                <a:latin typeface="Calibri Light" panose="020F0302020204030204" pitchFamily="34" charset="0"/>
                <a:cs typeface="Calibri Light" panose="020F0302020204030204" pitchFamily="34" charset="0"/>
              </a:rPr>
              <a:t>(data, cv2.ml.ANN_MLP_UPDATE_WEIGHTS | cv2.ml.ANN_MLP_NO_INPUT_SCALE |</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cv2.ml.ANN_MLP_NO_OUTPUT_SCALE)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else: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ann.train</a:t>
            </a:r>
            <a:r>
              <a:rPr lang="en-US" sz="1000" dirty="0">
                <a:solidFill>
                  <a:schemeClr val="accent3">
                    <a:lumMod val="85000"/>
                  </a:schemeClr>
                </a:solidFill>
                <a:latin typeface="Calibri Light" panose="020F0302020204030204" pitchFamily="34" charset="0"/>
                <a:cs typeface="Calibri Light" panose="020F0302020204030204" pitchFamily="34" charset="0"/>
              </a:rPr>
              <a:t>(data, cv2.ml.ANN_MLP_NO_INPUT_SCALE | cv2.ml.ANN_MLP_NO_OUTPUT_SCALE)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print("Completed all epochs!")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test</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98103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Implementing a module to train the </a:t>
            </a:r>
            <a:r>
              <a:rPr lang="en-US" dirty="0">
                <a:solidFill>
                  <a:srgbClr val="7030A0"/>
                </a:solidFill>
              </a:rPr>
              <a:t>ANN</a:t>
            </a:r>
            <a:endParaRPr sz="2600" b="0" dirty="0">
              <a:solidFill>
                <a:srgbClr val="7030A0"/>
              </a:solidFill>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B58DFD5A-4830-CBEF-0AD7-08821A8199E2}"/>
              </a:ext>
            </a:extLst>
          </p:cNvPr>
          <p:cNvSpPr txBox="1"/>
          <p:nvPr/>
        </p:nvSpPr>
        <p:spPr>
          <a:xfrm>
            <a:off x="720000" y="1017725"/>
            <a:ext cx="7529771" cy="2316019"/>
          </a:xfrm>
          <a:prstGeom prst="rect">
            <a:avLst/>
          </a:prstGeom>
          <a:noFill/>
        </p:spPr>
        <p:txBody>
          <a:bodyPr wrap="square">
            <a:spAutoFit/>
          </a:bodyPr>
          <a:lstStyle/>
          <a:p>
            <a:pPr marL="228600" indent="-228600" algn="just">
              <a:buClr>
                <a:srgbClr val="00CADA"/>
              </a:buClr>
              <a:buFont typeface="+mj-lt"/>
              <a:buAutoNum type="arabicPeriod" startAt="7"/>
            </a:pPr>
            <a:r>
              <a:rPr lang="en-US" sz="1200" dirty="0">
                <a:solidFill>
                  <a:schemeClr val="tx1"/>
                </a:solidFill>
                <a:latin typeface="Hanken Grotesk" panose="020B0604020202020204" charset="0"/>
              </a:rPr>
              <a:t>Of course, the purpose of a trained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is to make predictions, so we will provide the following predict function in order to wrap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own predict method:</a:t>
            </a:r>
          </a:p>
          <a:p>
            <a:pPr algn="just">
              <a:buClr>
                <a:srgbClr val="00CADA"/>
              </a:buClr>
            </a:pPr>
            <a:endParaRPr lang="en-US" sz="4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predict(</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sample):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sample.shape</a:t>
            </a:r>
            <a:r>
              <a:rPr lang="en-US" sz="1000" dirty="0">
                <a:solidFill>
                  <a:schemeClr val="accent3">
                    <a:lumMod val="85000"/>
                  </a:schemeClr>
                </a:solidFill>
                <a:latin typeface="Calibri Light" panose="020F0302020204030204" pitchFamily="34" charset="0"/>
                <a:cs typeface="Calibri Light" panose="020F0302020204030204" pitchFamily="34" charset="0"/>
              </a:rPr>
              <a:t> != (784,):</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sample.shape</a:t>
            </a:r>
            <a:r>
              <a:rPr lang="en-US" sz="1000" dirty="0">
                <a:solidFill>
                  <a:schemeClr val="accent3">
                    <a:lumMod val="85000"/>
                  </a:schemeClr>
                </a:solidFill>
                <a:latin typeface="Calibri Light" panose="020F0302020204030204" pitchFamily="34" charset="0"/>
                <a:cs typeface="Calibri Light" panose="020F0302020204030204" pitchFamily="34" charset="0"/>
              </a:rPr>
              <a:t> != (28, 28):</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sample = cv2.resize(sample, (28, 28), interpolation=cv2.INTER_LINEAR)</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sample = </a:t>
            </a:r>
            <a:r>
              <a:rPr lang="en-US" sz="1000" dirty="0" err="1">
                <a:solidFill>
                  <a:schemeClr val="accent3">
                    <a:lumMod val="85000"/>
                  </a:schemeClr>
                </a:solidFill>
                <a:latin typeface="Calibri Light" panose="020F0302020204030204" pitchFamily="34" charset="0"/>
                <a:cs typeface="Calibri Light" panose="020F0302020204030204" pitchFamily="34" charset="0"/>
              </a:rPr>
              <a:t>sample.reshape</a:t>
            </a:r>
            <a:r>
              <a:rPr lang="en-US" sz="1000" dirty="0">
                <a:solidFill>
                  <a:schemeClr val="accent3">
                    <a:lumMod val="85000"/>
                  </a:schemeClr>
                </a:solidFill>
                <a:latin typeface="Calibri Light" panose="020F0302020204030204" pitchFamily="34" charset="0"/>
                <a:cs typeface="Calibri Light" panose="020F0302020204030204" pitchFamily="34" charset="0"/>
              </a:rPr>
              <a:t>(784,)</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ann.predict</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np.array</a:t>
            </a:r>
            <a:r>
              <a:rPr lang="en-US" sz="1000" dirty="0">
                <a:solidFill>
                  <a:schemeClr val="accent3">
                    <a:lumMod val="85000"/>
                  </a:schemeClr>
                </a:solidFill>
                <a:latin typeface="Calibri Light" panose="020F0302020204030204" pitchFamily="34" charset="0"/>
                <a:cs typeface="Calibri Light" panose="020F0302020204030204" pitchFamily="34" charset="0"/>
              </a:rPr>
              <a:t>([sample], </a:t>
            </a:r>
            <a:r>
              <a:rPr lang="en-US" sz="1000" dirty="0" err="1">
                <a:solidFill>
                  <a:schemeClr val="accent3">
                    <a:lumMod val="85000"/>
                  </a:schemeClr>
                </a:solidFill>
                <a:latin typeface="Calibri Light" panose="020F0302020204030204" pitchFamily="34" charset="0"/>
                <a:cs typeface="Calibri Light" panose="020F0302020204030204" pitchFamily="34" charset="0"/>
              </a:rPr>
              <a:t>dtype</a:t>
            </a:r>
            <a:r>
              <a:rPr lang="en-US" sz="1000" dirty="0">
                <a:solidFill>
                  <a:schemeClr val="accent3">
                    <a:lumMod val="85000"/>
                  </a:schemeClr>
                </a:solidFill>
                <a:latin typeface="Calibri Light" panose="020F0302020204030204" pitchFamily="34" charset="0"/>
                <a:cs typeface="Calibri Light" panose="020F0302020204030204" pitchFamily="34" charset="0"/>
              </a:rPr>
              <a:t>=np.float32)) </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This function takes a trained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and a sample image; it performs a minimal amount of data sanitization by making sure the sample image is </a:t>
            </a:r>
            <a:r>
              <a:rPr lang="en-US" sz="1200" dirty="0">
                <a:solidFill>
                  <a:srgbClr val="00CADA"/>
                </a:solidFill>
                <a:latin typeface="Hanken Grotesk" panose="020B0604020202020204" charset="0"/>
              </a:rPr>
              <a:t>28 x 28</a:t>
            </a:r>
            <a:r>
              <a:rPr lang="en-US" sz="1200" dirty="0">
                <a:solidFill>
                  <a:schemeClr val="tx1"/>
                </a:solidFill>
                <a:latin typeface="Hanken Grotesk" panose="020B0604020202020204" charset="0"/>
              </a:rPr>
              <a:t> and by resizing it if it isn't. Then, it flattens the image data into a vector before giving it to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for classification. </a:t>
            </a:r>
          </a:p>
          <a:p>
            <a:pPr algn="just">
              <a:buClr>
                <a:srgbClr val="00CADA"/>
              </a:buClr>
            </a:pP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1617502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Implementing a module to train the </a:t>
            </a:r>
            <a:r>
              <a:rPr lang="en-US" dirty="0">
                <a:solidFill>
                  <a:srgbClr val="7030A0"/>
                </a:solidFill>
              </a:rPr>
              <a:t>ANN</a:t>
            </a:r>
            <a:endParaRPr sz="2600" b="0" dirty="0">
              <a:solidFill>
                <a:srgbClr val="7030A0"/>
              </a:solidFill>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B58DFD5A-4830-CBEF-0AD7-08821A8199E2}"/>
              </a:ext>
            </a:extLst>
          </p:cNvPr>
          <p:cNvSpPr txBox="1"/>
          <p:nvPr/>
        </p:nvSpPr>
        <p:spPr>
          <a:xfrm>
            <a:off x="720000" y="1017725"/>
            <a:ext cx="7529771" cy="3054682"/>
          </a:xfrm>
          <a:prstGeom prst="rect">
            <a:avLst/>
          </a:prstGeom>
          <a:noFill/>
        </p:spPr>
        <p:txBody>
          <a:bodyPr wrap="square">
            <a:spAutoFit/>
          </a:bodyPr>
          <a:lstStyle/>
          <a:p>
            <a:pPr algn="just">
              <a:buClr>
                <a:srgbClr val="00CADA"/>
              </a:buClr>
            </a:pPr>
            <a:r>
              <a:rPr lang="en-US" sz="1200" dirty="0">
                <a:solidFill>
                  <a:schemeClr val="tx1"/>
                </a:solidFill>
                <a:latin typeface="Hanken Grotesk" panose="020B0604020202020204" charset="0"/>
              </a:rPr>
              <a:t>That's all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-related functionality we will need to support our demo application. However, let's also implement a </a:t>
            </a:r>
            <a:r>
              <a:rPr lang="en-US" sz="1200" dirty="0">
                <a:solidFill>
                  <a:srgbClr val="00CADA"/>
                </a:solidFill>
                <a:latin typeface="Hanken Grotesk" panose="020B0604020202020204" charset="0"/>
              </a:rPr>
              <a:t>test</a:t>
            </a:r>
            <a:r>
              <a:rPr lang="en-US" sz="1200" dirty="0">
                <a:solidFill>
                  <a:schemeClr val="tx1"/>
                </a:solidFill>
                <a:latin typeface="Hanken Grotesk" panose="020B0604020202020204" charset="0"/>
              </a:rPr>
              <a:t> function that measures a trained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accuracy by classifying a given set of test data, such as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test data. Here is the relevant code: </a:t>
            </a:r>
          </a:p>
          <a:p>
            <a:pPr algn="just">
              <a:buClr>
                <a:srgbClr val="00CADA"/>
              </a:buClr>
            </a:pPr>
            <a:endParaRPr lang="en-US" sz="600" dirty="0">
              <a:solidFill>
                <a:schemeClr val="tx1"/>
              </a:solidFill>
              <a:latin typeface="Hanken Grotesk" panose="020B060402020202020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test(</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num_tests</a:t>
            </a:r>
            <a:r>
              <a:rPr lang="en-US" sz="1000" dirty="0">
                <a:solidFill>
                  <a:schemeClr val="accent3">
                    <a:lumMod val="85000"/>
                  </a:schemeClr>
                </a:solidFill>
                <a:latin typeface="Calibri Light" panose="020F0302020204030204" pitchFamily="34" charset="0"/>
                <a:cs typeface="Calibri Light" panose="020F0302020204030204" pitchFamily="34" charset="0"/>
              </a:rPr>
              <a:t> = 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num_correct</a:t>
            </a:r>
            <a:r>
              <a:rPr lang="en-US" sz="1000" dirty="0">
                <a:solidFill>
                  <a:schemeClr val="accent3">
                    <a:lumMod val="85000"/>
                  </a:schemeClr>
                </a:solidFill>
                <a:latin typeface="Calibri Light" panose="020F0302020204030204" pitchFamily="34" charset="0"/>
                <a:cs typeface="Calibri Light" panose="020F0302020204030204" pitchFamily="34" charset="0"/>
              </a:rPr>
              <a:t> = 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r>
              <a:rPr lang="en-US" sz="1000" dirty="0">
                <a:solidFill>
                  <a:schemeClr val="accent3">
                    <a:lumMod val="85000"/>
                  </a:schemeClr>
                </a:solidFill>
                <a:latin typeface="Calibri Light" panose="020F0302020204030204" pitchFamily="34" charset="0"/>
                <a:cs typeface="Calibri Light" panose="020F0302020204030204" pitchFamily="34" charset="0"/>
              </a:rPr>
              <a:t> in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num_tests</a:t>
            </a:r>
            <a:r>
              <a:rPr lang="en-US" sz="1000" dirty="0">
                <a:solidFill>
                  <a:schemeClr val="accent3">
                    <a:lumMod val="85000"/>
                  </a:schemeClr>
                </a:solidFill>
                <a:latin typeface="Calibri Light" panose="020F0302020204030204" pitchFamily="34" charset="0"/>
                <a:cs typeface="Calibri Light" panose="020F0302020204030204" pitchFamily="34" charset="0"/>
              </a:rPr>
              <a:t> += 1</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sample, </a:t>
            </a:r>
            <a:r>
              <a:rPr lang="en-US" sz="1000" dirty="0" err="1">
                <a:solidFill>
                  <a:schemeClr val="accent3">
                    <a:lumMod val="85000"/>
                  </a:schemeClr>
                </a:solidFill>
                <a:latin typeface="Calibri Light" panose="020F0302020204030204" pitchFamily="34" charset="0"/>
                <a:cs typeface="Calibri Light" panose="020F0302020204030204" pitchFamily="34" charset="0"/>
              </a:rPr>
              <a:t>correct_digit_class</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digit_class</a:t>
            </a:r>
            <a:r>
              <a:rPr lang="en-US" sz="1000" dirty="0">
                <a:solidFill>
                  <a:schemeClr val="accent3">
                    <a:lumMod val="85000"/>
                  </a:schemeClr>
                </a:solidFill>
                <a:latin typeface="Calibri Light" panose="020F0302020204030204" pitchFamily="34" charset="0"/>
                <a:cs typeface="Calibri Light" panose="020F0302020204030204" pitchFamily="34" charset="0"/>
              </a:rPr>
              <a:t> = predict(</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sample)[0]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digit_class</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correct_digit_class</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num_correct</a:t>
            </a:r>
            <a:r>
              <a:rPr lang="en-US" sz="1000" dirty="0">
                <a:solidFill>
                  <a:schemeClr val="accent3">
                    <a:lumMod val="85000"/>
                  </a:schemeClr>
                </a:solidFill>
                <a:latin typeface="Calibri Light" panose="020F0302020204030204" pitchFamily="34" charset="0"/>
                <a:cs typeface="Calibri Light" panose="020F0302020204030204" pitchFamily="34" charset="0"/>
              </a:rPr>
              <a:t> += 1</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print('Accuracy: %.2f%%' % (100.0 *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num_correct</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num_tests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Now, let's take a short detour and write a minimal test that leverages all the preceding code and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dataset. After that, we will proceed to implement the main module of our demo application.</a:t>
            </a: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2490742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3" name="Title 2">
            <a:extLst>
              <a:ext uri="{FF2B5EF4-FFF2-40B4-BE49-F238E27FC236}">
                <a16:creationId xmlns:a16="http://schemas.microsoft.com/office/drawing/2014/main" id="{CD427420-2735-CA39-A1AF-335B59269D7E}"/>
              </a:ext>
            </a:extLst>
          </p:cNvPr>
          <p:cNvSpPr>
            <a:spLocks noGrp="1"/>
          </p:cNvSpPr>
          <p:nvPr>
            <p:ph type="title"/>
          </p:nvPr>
        </p:nvSpPr>
        <p:spPr>
          <a:xfrm>
            <a:off x="720000" y="445025"/>
            <a:ext cx="7704000" cy="572700"/>
          </a:xfrm>
        </p:spPr>
        <p:txBody>
          <a:bodyPr/>
          <a:lstStyle/>
          <a:p>
            <a:r>
              <a:rPr lang="en-US" dirty="0"/>
              <a:t>Implementing a minimal </a:t>
            </a:r>
            <a:r>
              <a:rPr lang="en-US" dirty="0">
                <a:solidFill>
                  <a:srgbClr val="00CADA"/>
                </a:solidFill>
              </a:rPr>
              <a:t>test</a:t>
            </a:r>
            <a:r>
              <a:rPr lang="en-US" dirty="0"/>
              <a:t> module</a:t>
            </a:r>
          </a:p>
        </p:txBody>
      </p:sp>
      <p:sp>
        <p:nvSpPr>
          <p:cNvPr id="11" name="Rectangle 10">
            <a:extLst>
              <a:ext uri="{FF2B5EF4-FFF2-40B4-BE49-F238E27FC236}">
                <a16:creationId xmlns:a16="http://schemas.microsoft.com/office/drawing/2014/main" id="{402BCE86-F679-7FD9-4364-A6394D409AFC}"/>
              </a:ext>
            </a:extLst>
          </p:cNvPr>
          <p:cNvSpPr/>
          <p:nvPr/>
        </p:nvSpPr>
        <p:spPr>
          <a:xfrm>
            <a:off x="627698" y="4264783"/>
            <a:ext cx="1181100" cy="867384"/>
          </a:xfrm>
          <a:prstGeom prst="rect">
            <a:avLst/>
          </a:prstGeom>
          <a:solidFill>
            <a:srgbClr val="110E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7439BC-750E-308B-6CC8-D08D1AB31B52}"/>
              </a:ext>
            </a:extLst>
          </p:cNvPr>
          <p:cNvSpPr txBox="1"/>
          <p:nvPr/>
        </p:nvSpPr>
        <p:spPr>
          <a:xfrm>
            <a:off x="720000" y="1017725"/>
            <a:ext cx="7703999" cy="4062651"/>
          </a:xfrm>
          <a:prstGeom prst="rect">
            <a:avLst/>
          </a:prstGeom>
          <a:noFill/>
        </p:spPr>
        <p:txBody>
          <a:bodyPr wrap="square">
            <a:spAutoFit/>
          </a:bodyPr>
          <a:lstStyle/>
          <a:p>
            <a:pPr algn="just"/>
            <a:r>
              <a:rPr lang="en-US" sz="1200" dirty="0">
                <a:solidFill>
                  <a:schemeClr val="tx1"/>
                </a:solidFill>
                <a:latin typeface="Hanken Grotesk" panose="020B0604020202020204" charset="0"/>
              </a:rPr>
              <a:t>Let's make another script, </a:t>
            </a:r>
            <a:r>
              <a:rPr lang="en-US" sz="1000" dirty="0">
                <a:solidFill>
                  <a:schemeClr val="accent3">
                    <a:lumMod val="85000"/>
                  </a:schemeClr>
                </a:solidFill>
                <a:latin typeface="Calibri Light" panose="020F0302020204030204" pitchFamily="34" charset="0"/>
                <a:cs typeface="Calibri Light" panose="020F0302020204030204" pitchFamily="34" charset="0"/>
              </a:rPr>
              <a:t>test_digits_ann.py</a:t>
            </a:r>
            <a:r>
              <a:rPr lang="en-US" sz="1200" dirty="0">
                <a:solidFill>
                  <a:schemeClr val="tx1"/>
                </a:solidFill>
                <a:latin typeface="Hanken Grotesk" panose="020B0604020202020204" charset="0"/>
              </a:rPr>
              <a:t>, in order to test the functions from our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200" dirty="0">
                <a:solidFill>
                  <a:schemeClr val="tx1"/>
                </a:solidFill>
                <a:latin typeface="Hanken Grotesk" panose="020B0604020202020204" charset="0"/>
              </a:rPr>
              <a:t>module. The test script is quite trivial; here it is: </a:t>
            </a:r>
          </a:p>
          <a:p>
            <a:pPr algn="just"/>
            <a:endParaRPr lang="en-US" sz="500" dirty="0">
              <a:solidFill>
                <a:schemeClr val="tx1"/>
              </a:solidFill>
              <a:latin typeface="Hanken Grotesk" panose="020B0604020202020204" charset="0"/>
            </a:endParaRPr>
          </a:p>
          <a:p>
            <a:r>
              <a:rPr lang="en-US" sz="1000" dirty="0">
                <a:solidFill>
                  <a:schemeClr val="accent3">
                    <a:lumMod val="85000"/>
                  </a:schemeClr>
                </a:solidFill>
                <a:latin typeface="Calibri Light" panose="020F0302020204030204" pitchFamily="34" charset="0"/>
                <a:cs typeface="Calibri Light" panose="020F0302020204030204" pitchFamily="34" charset="0"/>
              </a:rPr>
              <a:t>     from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digits_ann</a:t>
            </a:r>
            <a:r>
              <a:rPr lang="en-US" sz="1000" dirty="0">
                <a:solidFill>
                  <a:schemeClr val="accent3">
                    <a:lumMod val="85000"/>
                  </a:schemeClr>
                </a:solidFill>
                <a:latin typeface="Calibri Light" panose="020F0302020204030204" pitchFamily="34" charset="0"/>
                <a:cs typeface="Calibri Light" panose="020F0302020204030204" pitchFamily="34" charset="0"/>
              </a:rPr>
              <a:t> import </a:t>
            </a:r>
            <a:r>
              <a:rPr lang="en-US" sz="1000" dirty="0" err="1">
                <a:solidFill>
                  <a:schemeClr val="accent3">
                    <a:lumMod val="85000"/>
                  </a:schemeClr>
                </a:solidFill>
                <a:latin typeface="Calibri Light" panose="020F0302020204030204" pitchFamily="34" charset="0"/>
                <a:cs typeface="Calibri Light" panose="020F0302020204030204" pitchFamily="34" charset="0"/>
              </a:rPr>
              <a:t>create_ann</a:t>
            </a:r>
            <a:r>
              <a:rPr lang="en-US" sz="1000" dirty="0">
                <a:solidFill>
                  <a:schemeClr val="accent3">
                    <a:lumMod val="85000"/>
                  </a:schemeClr>
                </a:solidFill>
                <a:latin typeface="Calibri Light" panose="020F0302020204030204" pitchFamily="34" charset="0"/>
                <a:cs typeface="Calibri Light" panose="020F0302020204030204" pitchFamily="34" charset="0"/>
              </a:rPr>
              <a:t>, train, test</a:t>
            </a:r>
          </a:p>
          <a:p>
            <a:r>
              <a:rPr lang="en-US" sz="1000" dirty="0">
                <a:solidFill>
                  <a:schemeClr val="accent3">
                    <a:lumMod val="85000"/>
                  </a:schemeClr>
                </a:solidFill>
                <a:latin typeface="Calibri Light" panose="020F0302020204030204" pitchFamily="34" charset="0"/>
                <a:cs typeface="Calibri Light" panose="020F0302020204030204" pitchFamily="34" charset="0"/>
              </a:rPr>
              <a:t>     </a:t>
            </a:r>
          </a:p>
          <a:p>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 = train(</a:t>
            </a:r>
            <a:r>
              <a:rPr lang="en-US" sz="1000" dirty="0" err="1">
                <a:solidFill>
                  <a:schemeClr val="accent3">
                    <a:lumMod val="85000"/>
                  </a:schemeClr>
                </a:solidFill>
                <a:latin typeface="Calibri Light" panose="020F0302020204030204" pitchFamily="34" charset="0"/>
                <a:cs typeface="Calibri Light" panose="020F0302020204030204" pitchFamily="34" charset="0"/>
              </a:rPr>
              <a:t>create_ann</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r>
              <a:rPr lang="en-US" sz="1000" dirty="0">
                <a:solidFill>
                  <a:schemeClr val="accent3">
                    <a:lumMod val="85000"/>
                  </a:schemeClr>
                </a:solidFill>
                <a:latin typeface="Calibri Light" panose="020F0302020204030204" pitchFamily="34" charset="0"/>
                <a:cs typeface="Calibri Light" panose="020F0302020204030204" pitchFamily="34" charset="0"/>
              </a:rPr>
              <a:t>     test(</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 </a:t>
            </a:r>
          </a:p>
          <a:p>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lgn="just"/>
            <a:r>
              <a:rPr lang="en-US" sz="1200" dirty="0">
                <a:solidFill>
                  <a:schemeClr val="tx1"/>
                </a:solidFill>
                <a:latin typeface="Hanken Grotesk" panose="020B0604020202020204" charset="0"/>
              </a:rPr>
              <a:t>Note that we haven't specified the number of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nodes, so </a:t>
            </a:r>
            <a:r>
              <a:rPr lang="en-US" sz="1000" dirty="0" err="1">
                <a:solidFill>
                  <a:schemeClr val="accent3">
                    <a:lumMod val="85000"/>
                  </a:schemeClr>
                </a:solidFill>
                <a:latin typeface="Calibri Light" panose="020F0302020204030204" pitchFamily="34" charset="0"/>
                <a:cs typeface="Calibri Light" panose="020F0302020204030204" pitchFamily="34" charset="0"/>
              </a:rPr>
              <a:t>create_ann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200" dirty="0">
                <a:solidFill>
                  <a:schemeClr val="tx1"/>
                </a:solidFill>
                <a:latin typeface="Hanken Grotesk" panose="020B0604020202020204" charset="0"/>
              </a:rPr>
              <a:t>will use its default parameter value: 60 </a:t>
            </a:r>
            <a:r>
              <a:rPr lang="en-US" sz="1200" dirty="0">
                <a:solidFill>
                  <a:srgbClr val="00B050"/>
                </a:solidFill>
                <a:latin typeface="Hanken Grotesk" panose="020B0604020202020204" charset="0"/>
              </a:rPr>
              <a:t>hidden</a:t>
            </a:r>
            <a:r>
              <a:rPr lang="en-US" sz="1200" dirty="0">
                <a:solidFill>
                  <a:schemeClr val="tx1"/>
                </a:solidFill>
                <a:latin typeface="Hanken Grotesk" panose="020B0604020202020204" charset="0"/>
              </a:rPr>
              <a:t> nodes. Similarly, </a:t>
            </a:r>
            <a:r>
              <a:rPr lang="en-US" sz="1000" dirty="0">
                <a:solidFill>
                  <a:schemeClr val="accent3">
                    <a:lumMod val="85000"/>
                  </a:schemeClr>
                </a:solidFill>
                <a:latin typeface="Calibri Light" panose="020F0302020204030204" pitchFamily="34" charset="0"/>
                <a:cs typeface="Calibri Light" panose="020F0302020204030204" pitchFamily="34" charset="0"/>
              </a:rPr>
              <a:t>train</a:t>
            </a:r>
            <a:r>
              <a:rPr lang="en-US" sz="1200" dirty="0">
                <a:solidFill>
                  <a:schemeClr val="tx1"/>
                </a:solidFill>
                <a:latin typeface="Hanken Grotesk" panose="020B0604020202020204" charset="0"/>
              </a:rPr>
              <a:t> will use its default parameter values: </a:t>
            </a:r>
            <a:r>
              <a:rPr lang="en-US" sz="1200" dirty="0">
                <a:solidFill>
                  <a:srgbClr val="00CADA"/>
                </a:solidFill>
                <a:latin typeface="Hanken Grotesk" panose="020B0604020202020204" charset="0"/>
              </a:rPr>
              <a:t>50,000</a:t>
            </a:r>
            <a:r>
              <a:rPr lang="en-US" sz="1200" dirty="0">
                <a:solidFill>
                  <a:schemeClr val="tx1"/>
                </a:solidFill>
                <a:latin typeface="Hanken Grotesk" panose="020B0604020202020204" charset="0"/>
              </a:rPr>
              <a:t> samples and </a:t>
            </a:r>
            <a:r>
              <a:rPr lang="en-US" sz="1200" dirty="0">
                <a:solidFill>
                  <a:srgbClr val="FF5050"/>
                </a:solidFill>
                <a:latin typeface="Hanken Grotesk" panose="020B0604020202020204" charset="0"/>
              </a:rPr>
              <a:t>10 epochs</a:t>
            </a:r>
            <a:r>
              <a:rPr lang="en-US" sz="1200" dirty="0">
                <a:solidFill>
                  <a:schemeClr val="tx1"/>
                </a:solidFill>
                <a:latin typeface="Hanken Grotesk" panose="020B0604020202020204" charset="0"/>
              </a:rPr>
              <a:t>.</a:t>
            </a:r>
          </a:p>
          <a:p>
            <a:pPr algn="just"/>
            <a:endParaRPr lang="en-US" sz="1200" dirty="0">
              <a:solidFill>
                <a:schemeClr val="tx1"/>
              </a:solidFill>
              <a:latin typeface="Hanken Grotesk" panose="020B0604020202020204" charset="0"/>
              <a:cs typeface="Calibri Light" panose="020F0302020204030204" pitchFamily="34" charset="0"/>
            </a:endParaRPr>
          </a:p>
          <a:p>
            <a:pPr algn="just"/>
            <a:r>
              <a:rPr lang="en-US" sz="1200" dirty="0">
                <a:solidFill>
                  <a:schemeClr val="tx1"/>
                </a:solidFill>
                <a:latin typeface="Hanken Grotesk" panose="020B0604020202020204" charset="0"/>
              </a:rPr>
              <a:t>When we run this script, it should print training and test information similar to the following:</a:t>
            </a:r>
          </a:p>
          <a:p>
            <a:pPr algn="just"/>
            <a:endParaRPr lang="en-US" sz="1200" dirty="0">
              <a:solidFill>
                <a:schemeClr val="tx1"/>
              </a:solidFill>
              <a:latin typeface="Hanken Grotesk" panose="020B0604020202020204" charset="0"/>
            </a:endParaRPr>
          </a:p>
          <a:p>
            <a:r>
              <a:rPr lang="en-US" sz="1000" dirty="0">
                <a:solidFill>
                  <a:schemeClr val="accent3">
                    <a:lumMod val="85000"/>
                  </a:schemeClr>
                </a:solidFill>
                <a:latin typeface="Calibri Light" panose="020F0302020204030204" pitchFamily="34" charset="0"/>
                <a:cs typeface="Calibri Light" panose="020F0302020204030204" pitchFamily="34" charset="0"/>
              </a:rPr>
              <a:t>     Completed 0/10 epochs</a:t>
            </a:r>
          </a:p>
          <a:p>
            <a:r>
              <a:rPr lang="en-US" sz="1000" dirty="0">
                <a:solidFill>
                  <a:schemeClr val="accent3">
                    <a:lumMod val="85000"/>
                  </a:schemeClr>
                </a:solidFill>
                <a:latin typeface="Calibri Light" panose="020F0302020204030204" pitchFamily="34" charset="0"/>
                <a:cs typeface="Calibri Light" panose="020F0302020204030204" pitchFamily="34" charset="0"/>
              </a:rPr>
              <a:t>     Epoch 0:Trained on 0/50000 samples</a:t>
            </a:r>
          </a:p>
          <a:p>
            <a:r>
              <a:rPr lang="en-US" sz="1000" dirty="0">
                <a:solidFill>
                  <a:schemeClr val="accent3">
                    <a:lumMod val="85000"/>
                  </a:schemeClr>
                </a:solidFill>
                <a:latin typeface="Calibri Light" panose="020F0302020204030204" pitchFamily="34" charset="0"/>
                <a:cs typeface="Calibri Light" panose="020F0302020204030204" pitchFamily="34" charset="0"/>
              </a:rPr>
              <a:t>     Epoch 0: Trained on 1000/50000 samples</a:t>
            </a:r>
          </a:p>
          <a:p>
            <a:r>
              <a:rPr lang="en-US" sz="1000" dirty="0">
                <a:solidFill>
                  <a:schemeClr val="accent3">
                    <a:lumMod val="85000"/>
                  </a:schemeClr>
                </a:solidFill>
                <a:latin typeface="Calibri Light" panose="020F0302020204030204" pitchFamily="34" charset="0"/>
                <a:cs typeface="Calibri Light" panose="020F0302020204030204" pitchFamily="34" charset="0"/>
              </a:rPr>
              <a:t>     ... [more reports on progress of training] ...</a:t>
            </a:r>
          </a:p>
          <a:p>
            <a:r>
              <a:rPr lang="en-US" sz="1000" dirty="0">
                <a:solidFill>
                  <a:schemeClr val="accent3">
                    <a:lumMod val="85000"/>
                  </a:schemeClr>
                </a:solidFill>
                <a:latin typeface="Calibri Light" panose="020F0302020204030204" pitchFamily="34" charset="0"/>
                <a:cs typeface="Calibri Light" panose="020F0302020204030204" pitchFamily="34" charset="0"/>
              </a:rPr>
              <a:t>     Completed all epochs! </a:t>
            </a:r>
            <a:r>
              <a:rPr lang="en-US" sz="1000" dirty="0">
                <a:solidFill>
                  <a:srgbClr val="00CADA"/>
                </a:solidFill>
                <a:latin typeface="Calibri Light" panose="020F0302020204030204" pitchFamily="34" charset="0"/>
                <a:cs typeface="Calibri Light" panose="020F0302020204030204" pitchFamily="34" charset="0"/>
              </a:rPr>
              <a:t>Accuracy: 95.39% </a:t>
            </a:r>
            <a:r>
              <a:rPr lang="en-US" sz="1200" dirty="0">
                <a:solidFill>
                  <a:srgbClr val="00CADA"/>
                </a:solidFill>
                <a:latin typeface="Hanken Grotesk" panose="020B0604020202020204" charset="0"/>
              </a:rPr>
              <a:t> </a:t>
            </a:r>
          </a:p>
          <a:p>
            <a:endParaRPr lang="en-US" sz="1200" dirty="0">
              <a:solidFill>
                <a:srgbClr val="00CADA"/>
              </a:solidFill>
              <a:latin typeface="Hanken Grotesk" panose="020B0604020202020204" charset="0"/>
              <a:cs typeface="Calibri Light" panose="020F0302020204030204" pitchFamily="34" charset="0"/>
            </a:endParaRPr>
          </a:p>
          <a:p>
            <a:pPr algn="just"/>
            <a:r>
              <a:rPr lang="en-US" sz="1200" dirty="0">
                <a:solidFill>
                  <a:schemeClr val="tx1"/>
                </a:solidFill>
                <a:latin typeface="Hanken Grotesk" panose="020B0604020202020204" charset="0"/>
              </a:rPr>
              <a:t>Here, we can see that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achieved </a:t>
            </a:r>
            <a:r>
              <a:rPr lang="en-US" sz="1200" dirty="0">
                <a:solidFill>
                  <a:srgbClr val="00CADA"/>
                </a:solidFill>
                <a:latin typeface="Hanken Grotesk" panose="020B0604020202020204" charset="0"/>
              </a:rPr>
              <a:t>95.39%</a:t>
            </a:r>
            <a:r>
              <a:rPr lang="en-US" sz="1200" dirty="0">
                <a:solidFill>
                  <a:schemeClr val="tx1"/>
                </a:solidFill>
                <a:latin typeface="Hanken Grotesk" panose="020B0604020202020204" charset="0"/>
              </a:rPr>
              <a:t> accuracy when classifying the </a:t>
            </a:r>
            <a:r>
              <a:rPr lang="en-US" sz="1200" dirty="0">
                <a:solidFill>
                  <a:srgbClr val="00CADA"/>
                </a:solidFill>
                <a:latin typeface="Hanken Grotesk" panose="020B0604020202020204" charset="0"/>
              </a:rPr>
              <a:t>10,000</a:t>
            </a:r>
            <a:r>
              <a:rPr lang="en-US" sz="1200" dirty="0">
                <a:solidFill>
                  <a:schemeClr val="tx1"/>
                </a:solidFill>
                <a:latin typeface="Hanken Grotesk" panose="020B0604020202020204" charset="0"/>
              </a:rPr>
              <a:t> test samples in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dataset. This is an encouraging result, but let's see how well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can generalize. Can it accurately classify data from an entirely different source, unrelated to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Our main application, which detects digits from our own image of a sheet of paper, will provide this kind of challenge to the classifier. </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33019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C00000"/>
                </a:solidFill>
              </a:rPr>
              <a:t>artificial</a:t>
            </a:r>
            <a:r>
              <a:rPr lang="en-US" dirty="0"/>
              <a:t> </a:t>
            </a:r>
            <a:r>
              <a:rPr lang="en-US" dirty="0">
                <a:solidFill>
                  <a:srgbClr val="00B050"/>
                </a:solidFill>
              </a:rPr>
              <a:t>neural</a:t>
            </a:r>
            <a:r>
              <a:rPr lang="en-US" dirty="0"/>
              <a:t> </a:t>
            </a:r>
            <a:r>
              <a:rPr lang="en-US" dirty="0">
                <a:solidFill>
                  <a:srgbClr val="00B0F0"/>
                </a:solidFill>
              </a:rPr>
              <a:t>network</a:t>
            </a:r>
            <a:r>
              <a:rPr lang="en-US" dirty="0"/>
              <a:t>s (</a:t>
            </a:r>
            <a:r>
              <a:rPr lang="en-US" dirty="0">
                <a:solidFill>
                  <a:srgbClr val="C00000"/>
                </a:solidFill>
              </a:rPr>
              <a:t>A</a:t>
            </a:r>
            <a:r>
              <a:rPr lang="en-US" dirty="0">
                <a:solidFill>
                  <a:srgbClr val="00B050"/>
                </a:solidFill>
              </a:rPr>
              <a:t>N</a:t>
            </a:r>
            <a:r>
              <a:rPr lang="en-US" dirty="0">
                <a:solidFill>
                  <a:srgbClr val="00B0F0"/>
                </a:solidFill>
              </a:rPr>
              <a:t>N</a:t>
            </a:r>
            <a:r>
              <a:rPr lang="en-US" dirty="0"/>
              <a:t>s)</a:t>
            </a:r>
            <a:endParaRPr dirty="0"/>
          </a:p>
        </p:txBody>
      </p:sp>
      <p:sp>
        <p:nvSpPr>
          <p:cNvPr id="3" name="Text Placeholder 2">
            <a:extLst>
              <a:ext uri="{FF2B5EF4-FFF2-40B4-BE49-F238E27FC236}">
                <a16:creationId xmlns:a16="http://schemas.microsoft.com/office/drawing/2014/main" id="{AC81F936-8198-E42B-41A8-476219F9107F}"/>
              </a:ext>
            </a:extLst>
          </p:cNvPr>
          <p:cNvSpPr>
            <a:spLocks noGrp="1"/>
          </p:cNvSpPr>
          <p:nvPr>
            <p:ph type="body" idx="1"/>
          </p:nvPr>
        </p:nvSpPr>
        <p:spPr>
          <a:xfrm>
            <a:off x="720000" y="1017725"/>
            <a:ext cx="7704000" cy="3461884"/>
          </a:xfrm>
        </p:spPr>
        <p:txBody>
          <a:bodyPr/>
          <a:lstStyle/>
          <a:p>
            <a:pPr>
              <a:buClr>
                <a:srgbClr val="00CADA"/>
              </a:buClr>
            </a:pPr>
            <a:r>
              <a:rPr lang="en-US" dirty="0"/>
              <a:t>This chapter introduces a family of machine learning models called </a:t>
            </a:r>
            <a:r>
              <a:rPr lang="en-US" dirty="0">
                <a:solidFill>
                  <a:srgbClr val="FF0000"/>
                </a:solidFill>
              </a:rPr>
              <a:t>artificial</a:t>
            </a:r>
            <a:r>
              <a:rPr lang="en-US" dirty="0"/>
              <a:t> </a:t>
            </a:r>
            <a:r>
              <a:rPr lang="en-US" dirty="0">
                <a:solidFill>
                  <a:srgbClr val="00B050"/>
                </a:solidFill>
              </a:rPr>
              <a:t>neural</a:t>
            </a:r>
            <a:r>
              <a:rPr lang="en-US" dirty="0"/>
              <a:t> </a:t>
            </a:r>
            <a:r>
              <a:rPr lang="en-US" dirty="0">
                <a:solidFill>
                  <a:srgbClr val="00B0F0"/>
                </a:solidFill>
              </a:rPr>
              <a:t>network</a:t>
            </a:r>
            <a:r>
              <a:rPr lang="en-US" dirty="0"/>
              <a:t>s (</a:t>
            </a:r>
            <a:r>
              <a:rPr lang="en-US" dirty="0">
                <a:solidFill>
                  <a:srgbClr val="FF0000"/>
                </a:solidFill>
              </a:rPr>
              <a:t>A</a:t>
            </a:r>
            <a:r>
              <a:rPr lang="en-US" dirty="0">
                <a:solidFill>
                  <a:srgbClr val="00B050"/>
                </a:solidFill>
              </a:rPr>
              <a:t>N</a:t>
            </a:r>
            <a:r>
              <a:rPr lang="en-US" dirty="0">
                <a:solidFill>
                  <a:srgbClr val="0070C0"/>
                </a:solidFill>
              </a:rPr>
              <a:t>N</a:t>
            </a:r>
            <a:r>
              <a:rPr lang="en-US" dirty="0"/>
              <a:t>s), or sometimes just </a:t>
            </a:r>
            <a:r>
              <a:rPr lang="en-US" dirty="0">
                <a:solidFill>
                  <a:srgbClr val="00B050"/>
                </a:solidFill>
              </a:rPr>
              <a:t>neural</a:t>
            </a:r>
            <a:r>
              <a:rPr lang="en-US" dirty="0"/>
              <a:t> </a:t>
            </a:r>
            <a:r>
              <a:rPr lang="en-US" dirty="0">
                <a:solidFill>
                  <a:srgbClr val="00B0F0"/>
                </a:solidFill>
              </a:rPr>
              <a:t>network</a:t>
            </a:r>
            <a:r>
              <a:rPr lang="en-US" dirty="0"/>
              <a:t>s.</a:t>
            </a:r>
          </a:p>
          <a:p>
            <a:pPr>
              <a:buClr>
                <a:srgbClr val="00CADA"/>
              </a:buClr>
            </a:pPr>
            <a:endParaRPr lang="en-US" dirty="0"/>
          </a:p>
          <a:p>
            <a:pPr>
              <a:buClr>
                <a:srgbClr val="00CADA"/>
              </a:buClr>
            </a:pPr>
            <a:r>
              <a:rPr lang="en-US" dirty="0"/>
              <a:t>Recent versions of </a:t>
            </a:r>
            <a:r>
              <a:rPr lang="en-US" dirty="0">
                <a:solidFill>
                  <a:srgbClr val="FFC000"/>
                </a:solidFill>
              </a:rPr>
              <a:t>OpenCV </a:t>
            </a:r>
            <a:r>
              <a:rPr lang="en-US" dirty="0"/>
              <a:t>contain an increasing amount of functionality related to </a:t>
            </a:r>
            <a:r>
              <a:rPr lang="en-US" dirty="0">
                <a:solidFill>
                  <a:srgbClr val="FF0000"/>
                </a:solidFill>
              </a:rPr>
              <a:t>A</a:t>
            </a:r>
            <a:r>
              <a:rPr lang="en-US" dirty="0">
                <a:solidFill>
                  <a:srgbClr val="00B050"/>
                </a:solidFill>
              </a:rPr>
              <a:t>N</a:t>
            </a:r>
            <a:r>
              <a:rPr lang="en-US" dirty="0">
                <a:solidFill>
                  <a:srgbClr val="00B0F0"/>
                </a:solidFill>
              </a:rPr>
              <a:t>N</a:t>
            </a:r>
            <a:r>
              <a:rPr lang="en-US" dirty="0"/>
              <a:t>s – and, in particular, </a:t>
            </a:r>
            <a:r>
              <a:rPr lang="en-US" dirty="0">
                <a:solidFill>
                  <a:srgbClr val="FF0000"/>
                </a:solidFill>
              </a:rPr>
              <a:t>A</a:t>
            </a:r>
            <a:r>
              <a:rPr lang="en-US" dirty="0">
                <a:solidFill>
                  <a:srgbClr val="00B050"/>
                </a:solidFill>
              </a:rPr>
              <a:t>N</a:t>
            </a:r>
            <a:r>
              <a:rPr lang="en-US" dirty="0">
                <a:solidFill>
                  <a:srgbClr val="00B0F0"/>
                </a:solidFill>
              </a:rPr>
              <a:t>N</a:t>
            </a:r>
            <a:r>
              <a:rPr lang="en-US" dirty="0"/>
              <a:t>s with many layers, called </a:t>
            </a:r>
            <a:r>
              <a:rPr lang="en-US" dirty="0">
                <a:solidFill>
                  <a:srgbClr val="FF33CC"/>
                </a:solidFill>
              </a:rPr>
              <a:t>deep </a:t>
            </a:r>
            <a:r>
              <a:rPr lang="en-US" dirty="0">
                <a:solidFill>
                  <a:srgbClr val="00B050"/>
                </a:solidFill>
              </a:rPr>
              <a:t>neural</a:t>
            </a:r>
            <a:r>
              <a:rPr lang="en-US" dirty="0"/>
              <a:t> </a:t>
            </a:r>
            <a:r>
              <a:rPr lang="en-US" dirty="0">
                <a:solidFill>
                  <a:srgbClr val="00B0F0"/>
                </a:solidFill>
              </a:rPr>
              <a:t>network</a:t>
            </a:r>
            <a:r>
              <a:rPr lang="en-US" dirty="0"/>
              <a:t>s (</a:t>
            </a:r>
            <a:r>
              <a:rPr lang="en-US" dirty="0">
                <a:solidFill>
                  <a:srgbClr val="FF33CC"/>
                </a:solidFill>
              </a:rPr>
              <a:t>D</a:t>
            </a:r>
            <a:r>
              <a:rPr lang="en-US" dirty="0">
                <a:solidFill>
                  <a:srgbClr val="00B050"/>
                </a:solidFill>
              </a:rPr>
              <a:t>N</a:t>
            </a:r>
            <a:r>
              <a:rPr lang="en-US" dirty="0">
                <a:solidFill>
                  <a:srgbClr val="00B0F0"/>
                </a:solidFill>
              </a:rPr>
              <a:t>N</a:t>
            </a:r>
            <a:r>
              <a:rPr lang="en-US" dirty="0"/>
              <a:t>s).</a:t>
            </a:r>
          </a:p>
          <a:p>
            <a:pPr marL="152400" indent="0">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4062651"/>
          </a:xfrm>
          <a:prstGeom prst="rect">
            <a:avLst/>
          </a:prstGeom>
          <a:noFill/>
        </p:spPr>
        <p:txBody>
          <a:bodyPr wrap="square">
            <a:spAutoFit/>
          </a:bodyPr>
          <a:lstStyle/>
          <a:p>
            <a:pPr algn="just"/>
            <a:r>
              <a:rPr lang="en-US" sz="1200" dirty="0">
                <a:solidFill>
                  <a:schemeClr val="tx1"/>
                </a:solidFill>
                <a:latin typeface="Hanken Grotesk" panose="020B0604020202020204" charset="0"/>
              </a:rPr>
              <a:t>Our demo's main script takes everything we have learned in this chapter about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and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and combines it with some of the object detection techniques that we studied in previous chapters. Thus, in many ways, this is a capstone project for us. </a:t>
            </a:r>
          </a:p>
          <a:p>
            <a:pPr algn="just"/>
            <a:endParaRPr lang="en-US" sz="6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Let's implement the main script in a new file called </a:t>
            </a:r>
            <a:r>
              <a:rPr lang="en-US" sz="1000" dirty="0">
                <a:solidFill>
                  <a:schemeClr val="accent3">
                    <a:lumMod val="85000"/>
                  </a:schemeClr>
                </a:solidFill>
                <a:latin typeface="Calibri Light" panose="020F0302020204030204" pitchFamily="34" charset="0"/>
                <a:cs typeface="Calibri Light" panose="020F0302020204030204" pitchFamily="34" charset="0"/>
              </a:rPr>
              <a:t>detect_and_classify_digits.py</a:t>
            </a:r>
            <a:r>
              <a:rPr lang="en-US" sz="1200" dirty="0">
                <a:solidFill>
                  <a:schemeClr val="tx1"/>
                </a:solidFill>
                <a:latin typeface="Hanken Grotesk" panose="020B0604020202020204" charset="0"/>
              </a:rPr>
              <a:t>:</a:t>
            </a:r>
          </a:p>
          <a:p>
            <a:pPr algn="just"/>
            <a:endParaRPr lang="en-US" sz="600" dirty="0">
              <a:solidFill>
                <a:schemeClr val="tx1"/>
              </a:solidFill>
              <a:latin typeface="Hanken Grotesk" panose="020B0604020202020204" charset="0"/>
            </a:endParaRPr>
          </a:p>
          <a:p>
            <a:pPr marL="342900" indent="-342900" algn="just">
              <a:buClr>
                <a:srgbClr val="00CADA"/>
              </a:buClr>
              <a:buFont typeface="+mj-lt"/>
              <a:buAutoNum type="arabicPeriod"/>
            </a:pPr>
            <a:r>
              <a:rPr lang="en-US" sz="1200" dirty="0">
                <a:solidFill>
                  <a:schemeClr val="tx1"/>
                </a:solidFill>
                <a:latin typeface="Hanken Grotesk" panose="020B0604020202020204" charset="0"/>
              </a:rPr>
              <a:t>To begin, we will import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a:t>
            </a:r>
            <a:r>
              <a:rPr lang="en-US" sz="1200" dirty="0">
                <a:solidFill>
                  <a:srgbClr val="FFFF00"/>
                </a:solidFill>
                <a:latin typeface="Hanken Grotesk" panose="020B0604020202020204" charset="0"/>
              </a:rPr>
              <a:t>NumPy</a:t>
            </a:r>
            <a:r>
              <a:rPr lang="en-US" sz="1200" dirty="0">
                <a:solidFill>
                  <a:schemeClr val="tx1"/>
                </a:solidFill>
                <a:latin typeface="Hanken Grotesk" panose="020B0604020202020204" charset="0"/>
              </a:rPr>
              <a:t>, and our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digits_ann</a:t>
            </a:r>
            <a:r>
              <a:rPr lang="en-US" sz="1200" dirty="0">
                <a:solidFill>
                  <a:schemeClr val="accent3">
                    <a:lumMod val="85000"/>
                  </a:schemeClr>
                </a:solidFill>
                <a:latin typeface="Hanken Grotesk" panose="020B0604020202020204" charset="0"/>
              </a:rPr>
              <a:t> </a:t>
            </a:r>
            <a:r>
              <a:rPr lang="en-US" sz="1200" dirty="0">
                <a:solidFill>
                  <a:schemeClr val="tx1"/>
                </a:solidFill>
                <a:latin typeface="Hanken Grotesk" panose="020B0604020202020204" charset="0"/>
              </a:rPr>
              <a:t>module: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cv2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numpy</a:t>
            </a:r>
            <a:r>
              <a:rPr lang="en-US" sz="1000" dirty="0">
                <a:solidFill>
                  <a:schemeClr val="accent3">
                    <a:lumMod val="85000"/>
                  </a:schemeClr>
                </a:solidFill>
                <a:latin typeface="Calibri Light" panose="020F0302020204030204" pitchFamily="34" charset="0"/>
                <a:cs typeface="Calibri Light" panose="020F0302020204030204" pitchFamily="34" charset="0"/>
              </a:rPr>
              <a:t> as np</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p>
          <a:p>
            <a:pPr>
              <a:buClr>
                <a:srgbClr val="00CADA"/>
              </a:buClr>
            </a:pPr>
            <a:endParaRPr lang="en-US" sz="600" dirty="0">
              <a:solidFill>
                <a:schemeClr val="accent3">
                  <a:lumMod val="85000"/>
                </a:schemeClr>
              </a:solidFill>
              <a:latin typeface="Calibri Light" panose="020F0302020204030204" pitchFamily="34" charset="0"/>
              <a:cs typeface="Calibri Light" panose="020F0302020204030204" pitchFamily="34" charset="0"/>
            </a:endParaRPr>
          </a:p>
          <a:p>
            <a:pPr marL="228600" indent="-228600" algn="just">
              <a:buClr>
                <a:srgbClr val="00CADA"/>
              </a:buClr>
              <a:buFont typeface="+mj-lt"/>
              <a:buAutoNum type="arabicPeriod" startAt="2"/>
            </a:pPr>
            <a:r>
              <a:rPr lang="en-US" sz="1200" dirty="0">
                <a:solidFill>
                  <a:schemeClr val="tx1"/>
                </a:solidFill>
                <a:latin typeface="Hanken Grotesk" panose="020B0604020202020204" charset="0"/>
              </a:rPr>
              <a:t>Now, let's write a couple of helper functions to analyze and adjust the bounding rectangles of digits and other contours. As we have seen in previous chapters, overlapping detections are a common problem. The following function, called inside, will help us determine whether one bounding rectangle is entirely contained inside another:</a:t>
            </a:r>
            <a:endParaRPr lang="en-US" sz="12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def inside(r1, r2):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x1, y1, w1, h1 = r1</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x2, y2, w2, h2 = r2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(x1 &gt; x2) and (y1 &gt; y2) and (x1+w1 &lt; x2+w2) and (y1+h1 &lt; y2+h2) </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With the help of the inside function, we will be able to easily choose only the outermost bounding rectangle for each digit. This is important because we do not want our detector to miss any extremities of a digit; such a mistake in detection could make the classifier's job impossible. For example, if we detected only the bottom half of a digit, </a:t>
            </a:r>
            <a:r>
              <a:rPr lang="en-US" sz="1200" dirty="0">
                <a:solidFill>
                  <a:srgbClr val="00CADA"/>
                </a:solidFill>
                <a:latin typeface="Hanken Grotesk" panose="020B0604020202020204" charset="0"/>
              </a:rPr>
              <a:t>8</a:t>
            </a:r>
            <a:r>
              <a:rPr lang="en-US" sz="1200" dirty="0">
                <a:solidFill>
                  <a:schemeClr val="tx1"/>
                </a:solidFill>
                <a:latin typeface="Hanken Grotesk" panose="020B0604020202020204" charset="0"/>
              </a:rPr>
              <a:t>, the classifier might reasonably see this region as a </a:t>
            </a:r>
            <a:r>
              <a:rPr lang="en-US" sz="1200" dirty="0">
                <a:solidFill>
                  <a:srgbClr val="00CADA"/>
                </a:solidFill>
                <a:latin typeface="Hanken Grotesk" panose="020B0604020202020204" charset="0"/>
              </a:rPr>
              <a:t>0</a:t>
            </a:r>
            <a:r>
              <a:rPr lang="en-US" sz="1200" dirty="0">
                <a:solidFill>
                  <a:schemeClr val="tx1"/>
                </a:solidFill>
                <a:latin typeface="Hanken Grotesk" panose="020B0604020202020204" charset="0"/>
              </a:rPr>
              <a:t>.</a:t>
            </a:r>
            <a:endParaRPr lang="en-US" sz="1050" dirty="0">
              <a:solidFill>
                <a:schemeClr val="tx1"/>
              </a:solidFill>
              <a:latin typeface="Hanken Grotesk" panose="020B0604020202020204" charset="0"/>
              <a:cs typeface="Calibri Light" panose="020F03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099465" cy="2308324"/>
          </a:xfrm>
          <a:prstGeom prst="rect">
            <a:avLst/>
          </a:prstGeom>
          <a:noFill/>
        </p:spPr>
        <p:txBody>
          <a:bodyPr wrap="square">
            <a:spAutoFit/>
          </a:bodyPr>
          <a:lstStyle/>
          <a:p>
            <a:pPr algn="just">
              <a:buClr>
                <a:srgbClr val="00CADA"/>
              </a:buClr>
            </a:pPr>
            <a:r>
              <a:rPr lang="en-US" sz="1200" dirty="0">
                <a:solidFill>
                  <a:schemeClr val="tx1"/>
                </a:solidFill>
                <a:latin typeface="Hanken Grotesk" panose="020B0604020202020204" charset="0"/>
              </a:rPr>
              <a:t>With the help of the inside function, we will be able to easily choose only the outermost bounding rectangle for each digit. This is important because we do not want our detector to miss any extremities of a digit; such a mistake in detection could make the classifier's job impossible. For example, if we detected only the bottom half of a digit, </a:t>
            </a:r>
            <a:r>
              <a:rPr lang="en-US" sz="1200" dirty="0">
                <a:solidFill>
                  <a:srgbClr val="00CADA"/>
                </a:solidFill>
                <a:latin typeface="Hanken Grotesk" panose="020B0604020202020204" charset="0"/>
              </a:rPr>
              <a:t>8</a:t>
            </a:r>
            <a:r>
              <a:rPr lang="en-US" sz="1200" dirty="0">
                <a:solidFill>
                  <a:schemeClr val="tx1"/>
                </a:solidFill>
                <a:latin typeface="Hanken Grotesk" panose="020B0604020202020204" charset="0"/>
              </a:rPr>
              <a:t>, the classifier might reasonably see this region as a </a:t>
            </a:r>
            <a:r>
              <a:rPr lang="en-US" sz="1200" dirty="0">
                <a:solidFill>
                  <a:srgbClr val="00CADA"/>
                </a:solidFill>
                <a:latin typeface="Hanken Grotesk" panose="020B0604020202020204" charset="0"/>
              </a:rPr>
              <a:t>0</a:t>
            </a:r>
            <a:r>
              <a:rPr lang="en-US" sz="1200" dirty="0">
                <a:solidFill>
                  <a:schemeClr val="tx1"/>
                </a:solidFill>
                <a:latin typeface="Hanken Grotesk" panose="020B0604020202020204" charset="0"/>
              </a:rPr>
              <a:t>.</a:t>
            </a:r>
          </a:p>
          <a:p>
            <a:pPr algn="just">
              <a:buClr>
                <a:srgbClr val="00CADA"/>
              </a:buClr>
            </a:pPr>
            <a:endParaRPr lang="en-US" sz="12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To further ensure that the bounding rectangles meet the classifier's needs, we will use another helper function, called </a:t>
            </a:r>
            <a:r>
              <a:rPr lang="en-US" sz="1000" dirty="0" err="1">
                <a:solidFill>
                  <a:schemeClr val="accent3">
                    <a:lumMod val="85000"/>
                  </a:schemeClr>
                </a:solidFill>
                <a:latin typeface="Calibri Light" panose="020F0302020204030204" pitchFamily="34" charset="0"/>
                <a:cs typeface="Calibri Light" panose="020F0302020204030204" pitchFamily="34" charset="0"/>
              </a:rPr>
              <a:t>wrap_digit</a:t>
            </a:r>
            <a:r>
              <a:rPr lang="en-US" sz="1200" dirty="0">
                <a:solidFill>
                  <a:schemeClr val="tx1"/>
                </a:solidFill>
                <a:latin typeface="Hanken Grotesk" panose="020B0604020202020204" charset="0"/>
              </a:rPr>
              <a:t>, to convert a tightly-fitting bounding rectangle into a square with padding around the digit. Remember that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 contains </a:t>
            </a:r>
            <a:r>
              <a:rPr lang="en-US" sz="1200" dirty="0">
                <a:solidFill>
                  <a:srgbClr val="00CADA"/>
                </a:solidFill>
                <a:latin typeface="Hanken Grotesk" panose="020B0604020202020204" charset="0"/>
              </a:rPr>
              <a:t>28 x 28</a:t>
            </a:r>
            <a:r>
              <a:rPr lang="en-US" sz="1200" dirty="0">
                <a:solidFill>
                  <a:schemeClr val="tx1"/>
                </a:solidFill>
                <a:latin typeface="Hanken Grotesk" panose="020B0604020202020204" charset="0"/>
              </a:rPr>
              <a:t> pixel square images of digits, so we must rescale any region of interest to this size before we attempt to classify it with our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trained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By using a padded bounding square instead of a tightly-fitting bounding rectangle, we ensure that skinny digits (such as a </a:t>
            </a:r>
            <a:r>
              <a:rPr lang="en-US" sz="1200" dirty="0">
                <a:solidFill>
                  <a:srgbClr val="00CADA"/>
                </a:solidFill>
                <a:latin typeface="Hanken Grotesk" panose="020B0604020202020204" charset="0"/>
              </a:rPr>
              <a:t>1</a:t>
            </a:r>
            <a:r>
              <a:rPr lang="en-US" sz="1200" dirty="0">
                <a:solidFill>
                  <a:schemeClr val="tx1"/>
                </a:solidFill>
                <a:latin typeface="Hanken Grotesk" panose="020B0604020202020204" charset="0"/>
              </a:rPr>
              <a:t>) and fat digits (such as a </a:t>
            </a:r>
            <a:r>
              <a:rPr lang="en-US" sz="1200" dirty="0">
                <a:solidFill>
                  <a:srgbClr val="00CADA"/>
                </a:solidFill>
                <a:latin typeface="Hanken Grotesk" panose="020B0604020202020204" charset="0"/>
              </a:rPr>
              <a:t>0</a:t>
            </a:r>
            <a:r>
              <a:rPr lang="en-US" sz="1200" dirty="0">
                <a:solidFill>
                  <a:schemeClr val="tx1"/>
                </a:solidFill>
                <a:latin typeface="Hanken Grotesk" panose="020B0604020202020204" charset="0"/>
              </a:rPr>
              <a:t>) are not stretched differently. </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3784275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3824124"/>
          </a:xfrm>
          <a:prstGeom prst="rect">
            <a:avLst/>
          </a:prstGeom>
          <a:noFill/>
        </p:spPr>
        <p:txBody>
          <a:bodyPr wrap="square">
            <a:spAutoFit/>
          </a:bodyPr>
          <a:lstStyle/>
          <a:p>
            <a:pPr marL="228600" indent="-228600" algn="just">
              <a:buClr>
                <a:srgbClr val="00CADA"/>
              </a:buClr>
              <a:buFont typeface="+mj-lt"/>
              <a:buAutoNum type="arabicPeriod" startAt="3"/>
            </a:pPr>
            <a:r>
              <a:rPr lang="en-US" sz="1200" dirty="0">
                <a:solidFill>
                  <a:schemeClr val="tx1"/>
                </a:solidFill>
                <a:latin typeface="Hanken Grotesk" panose="020B0604020202020204" charset="0"/>
              </a:rPr>
              <a:t>Let's look at the implementation of </a:t>
            </a:r>
            <a:r>
              <a:rPr lang="en-US" sz="1000" dirty="0" err="1">
                <a:solidFill>
                  <a:schemeClr val="accent3">
                    <a:lumMod val="85000"/>
                  </a:schemeClr>
                </a:solidFill>
                <a:latin typeface="Calibri Light" panose="020F0302020204030204" pitchFamily="34" charset="0"/>
                <a:cs typeface="Calibri Light" panose="020F0302020204030204" pitchFamily="34" charset="0"/>
              </a:rPr>
              <a:t>wrap_digit</a:t>
            </a:r>
            <a:r>
              <a:rPr lang="en-US" sz="1200" dirty="0">
                <a:solidFill>
                  <a:schemeClr val="tx1"/>
                </a:solidFill>
                <a:latin typeface="Hanken Grotesk" panose="020B0604020202020204" charset="0"/>
              </a:rPr>
              <a:t> in multiple stages. First, we modify the rectangle's smaller dimension (be it width or height) so that it equals the larger dimension, and we modify the rectangle's x or y position so that the center remains unchanged:</a:t>
            </a:r>
          </a:p>
          <a:p>
            <a:pPr>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200" dirty="0">
                <a:solidFill>
                  <a:schemeClr val="accent3">
                    <a:lumMod val="85000"/>
                  </a:schemeClr>
                </a:solidFill>
                <a:latin typeface="Hanken Grotesk" panose="020B0604020202020204" charset="0"/>
                <a:cs typeface="Calibri Light" panose="020F0302020204030204" pitchFamily="34" charset="0"/>
              </a:rPr>
              <a:t>          </a:t>
            </a:r>
            <a:r>
              <a:rPr lang="en-US" sz="1000" dirty="0">
                <a:solidFill>
                  <a:schemeClr val="accent3">
                    <a:lumMod val="85000"/>
                  </a:schemeClr>
                </a:solidFill>
                <a:latin typeface="Calibri Light" panose="020F0302020204030204" pitchFamily="34" charset="0"/>
                <a:cs typeface="Calibri Light" panose="020F0302020204030204" pitchFamily="34" charset="0"/>
              </a:rPr>
              <a:t>def </a:t>
            </a:r>
            <a:r>
              <a:rPr lang="en-US" sz="1000" dirty="0" err="1">
                <a:solidFill>
                  <a:schemeClr val="accent3">
                    <a:lumMod val="85000"/>
                  </a:schemeClr>
                </a:solidFill>
                <a:latin typeface="Calibri Light" panose="020F0302020204030204" pitchFamily="34" charset="0"/>
                <a:cs typeface="Calibri Light" panose="020F0302020204030204" pitchFamily="34" charset="0"/>
              </a:rPr>
              <a:t>wrap_digit</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rect</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img_w</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img_h</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x, y, w, h = </a:t>
            </a:r>
            <a:r>
              <a:rPr lang="en-US" sz="1000" dirty="0" err="1">
                <a:solidFill>
                  <a:schemeClr val="accent3">
                    <a:lumMod val="85000"/>
                  </a:schemeClr>
                </a:solidFill>
                <a:latin typeface="Calibri Light" panose="020F0302020204030204" pitchFamily="34" charset="0"/>
                <a:cs typeface="Calibri Light" panose="020F0302020204030204" pitchFamily="34" charset="0"/>
              </a:rPr>
              <a:t>rect</a:t>
            </a:r>
            <a:r>
              <a:rPr lang="en-US" sz="1000" dirty="0">
                <a:solidFill>
                  <a:schemeClr val="accent3">
                    <a:lumMod val="85000"/>
                  </a:schemeClr>
                </a:solidFill>
                <a:latin typeface="Calibri Light" panose="020F0302020204030204" pitchFamily="34" charset="0"/>
                <a:cs typeface="Calibri Light" panose="020F0302020204030204" pitchFamily="34" charset="0"/>
              </a:rPr>
              <a:t> </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x_center</a:t>
            </a:r>
            <a:r>
              <a:rPr lang="en-US" sz="1000" dirty="0">
                <a:solidFill>
                  <a:schemeClr val="accent3">
                    <a:lumMod val="85000"/>
                  </a:schemeClr>
                </a:solidFill>
                <a:latin typeface="Calibri Light" panose="020F0302020204030204" pitchFamily="34" charset="0"/>
                <a:cs typeface="Calibri Light" panose="020F0302020204030204" pitchFamily="34" charset="0"/>
              </a:rPr>
              <a:t> = x + w//2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y_center</a:t>
            </a:r>
            <a:r>
              <a:rPr lang="en-US" sz="1000" dirty="0">
                <a:solidFill>
                  <a:schemeClr val="accent3">
                    <a:lumMod val="85000"/>
                  </a:schemeClr>
                </a:solidFill>
                <a:latin typeface="Calibri Light" panose="020F0302020204030204" pitchFamily="34" charset="0"/>
                <a:cs typeface="Calibri Light" panose="020F0302020204030204" pitchFamily="34" charset="0"/>
              </a:rPr>
              <a:t> = y + h//2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(h &gt; w):</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w = h</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x = </a:t>
            </a:r>
            <a:r>
              <a:rPr lang="en-US" sz="1000" dirty="0" err="1">
                <a:solidFill>
                  <a:schemeClr val="accent3">
                    <a:lumMod val="85000"/>
                  </a:schemeClr>
                </a:solidFill>
                <a:latin typeface="Calibri Light" panose="020F0302020204030204" pitchFamily="34" charset="0"/>
                <a:cs typeface="Calibri Light" panose="020F0302020204030204" pitchFamily="34" charset="0"/>
              </a:rPr>
              <a:t>x_center</a:t>
            </a:r>
            <a:r>
              <a:rPr lang="en-US" sz="1000" dirty="0">
                <a:solidFill>
                  <a:schemeClr val="accent3">
                    <a:lumMod val="85000"/>
                  </a:schemeClr>
                </a:solidFill>
                <a:latin typeface="Calibri Light" panose="020F0302020204030204" pitchFamily="34" charset="0"/>
                <a:cs typeface="Calibri Light" panose="020F0302020204030204" pitchFamily="34" charset="0"/>
              </a:rPr>
              <a:t> - (w//2)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else: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h = w</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y = </a:t>
            </a:r>
            <a:r>
              <a:rPr lang="en-US" sz="1000" dirty="0" err="1">
                <a:solidFill>
                  <a:schemeClr val="accent3">
                    <a:lumMod val="85000"/>
                  </a:schemeClr>
                </a:solidFill>
                <a:latin typeface="Calibri Light" panose="020F0302020204030204" pitchFamily="34" charset="0"/>
                <a:cs typeface="Calibri Light" panose="020F0302020204030204" pitchFamily="34" charset="0"/>
              </a:rPr>
              <a:t>y_center</a:t>
            </a:r>
            <a:r>
              <a:rPr lang="en-US" sz="1000" dirty="0">
                <a:solidFill>
                  <a:schemeClr val="accent3">
                    <a:lumMod val="85000"/>
                  </a:schemeClr>
                </a:solidFill>
                <a:latin typeface="Calibri Light" panose="020F0302020204030204" pitchFamily="34" charset="0"/>
                <a:cs typeface="Calibri Light" panose="020F0302020204030204" pitchFamily="34" charset="0"/>
              </a:rPr>
              <a:t> - (h//2)</a:t>
            </a:r>
          </a:p>
          <a:p>
            <a:pPr>
              <a:buClr>
                <a:srgbClr val="00CADA"/>
              </a:buClr>
            </a:pPr>
            <a:endParaRPr lang="en-US" sz="1000" dirty="0">
              <a:solidFill>
                <a:schemeClr val="accent4">
                  <a:lumMod val="85000"/>
                </a:schemeClr>
              </a:solidFill>
              <a:latin typeface="Calibri Light" panose="020F0302020204030204" pitchFamily="34" charset="0"/>
              <a:cs typeface="Calibri Light" panose="020F0302020204030204" pitchFamily="34" charset="0"/>
            </a:endParaRPr>
          </a:p>
          <a:p>
            <a:pPr marL="228600" indent="-228600" algn="just">
              <a:buClr>
                <a:srgbClr val="00CADA"/>
              </a:buClr>
              <a:buFont typeface="+mj-lt"/>
              <a:buAutoNum type="arabicPeriod" startAt="4"/>
            </a:pPr>
            <a:r>
              <a:rPr lang="en-US" sz="1200" dirty="0">
                <a:solidFill>
                  <a:schemeClr val="tx1"/>
                </a:solidFill>
                <a:latin typeface="Hanken Grotesk" panose="020B0604020202020204" charset="0"/>
              </a:rPr>
              <a:t>Next, we add 5-pixel </a:t>
            </a:r>
            <a:r>
              <a:rPr lang="en-US" sz="1200" dirty="0">
                <a:solidFill>
                  <a:srgbClr val="00CADA"/>
                </a:solidFill>
                <a:latin typeface="Hanken Grotesk" panose="020B0604020202020204" charset="0"/>
              </a:rPr>
              <a:t>padding</a:t>
            </a:r>
            <a:r>
              <a:rPr lang="en-US" sz="1200" dirty="0">
                <a:solidFill>
                  <a:schemeClr val="tx1"/>
                </a:solidFill>
                <a:latin typeface="Hanken Grotesk" panose="020B0604020202020204" charset="0"/>
              </a:rPr>
              <a:t> on all sides:</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padding = 5</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x -= padding</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y -= padding</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w += 2 * padding</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h += 2 * padding </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buClr>
                <a:srgbClr val="00CADA"/>
              </a:buClr>
            </a:pPr>
            <a:r>
              <a:rPr lang="en-US" sz="1200" dirty="0">
                <a:solidFill>
                  <a:schemeClr val="tx1"/>
                </a:solidFill>
                <a:latin typeface="Hanken Grotesk" panose="020B0604020202020204" charset="0"/>
              </a:rPr>
              <a:t>At this point, our modified rectangle could possibly extend outside the image. </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289275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3454792"/>
          </a:xfrm>
          <a:prstGeom prst="rect">
            <a:avLst/>
          </a:prstGeom>
          <a:noFill/>
        </p:spPr>
        <p:txBody>
          <a:bodyPr wrap="square">
            <a:spAutoFit/>
          </a:bodyPr>
          <a:lstStyle/>
          <a:p>
            <a:pPr marL="228600" indent="-228600" algn="just">
              <a:buClr>
                <a:srgbClr val="00CADA"/>
              </a:buClr>
              <a:buFont typeface="+mj-lt"/>
              <a:buAutoNum type="arabicPeriod" startAt="5"/>
            </a:pPr>
            <a:r>
              <a:rPr lang="en-US" sz="1200" dirty="0">
                <a:solidFill>
                  <a:schemeClr val="tx1"/>
                </a:solidFill>
                <a:latin typeface="Hanken Grotesk" panose="020B0604020202020204" charset="0"/>
              </a:rPr>
              <a:t>To avoid out of bounds problems, we crop the rectangle so that it lies entirely within the image. This could leave us with non-square rectangles in these edge cases, but this is an acceptable compromise; we would prefer to use a non-square region of interest rather than having to entirely throw out a detected digit just because it is at the edge of the image. Here is the code for bounds-checking and cropping the rectangle: </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x &lt; 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x = 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elif</a:t>
            </a:r>
            <a:r>
              <a:rPr lang="en-US" sz="1000" dirty="0">
                <a:solidFill>
                  <a:schemeClr val="accent3">
                    <a:lumMod val="85000"/>
                  </a:schemeClr>
                </a:solidFill>
                <a:latin typeface="Calibri Light" panose="020F0302020204030204" pitchFamily="34" charset="0"/>
                <a:cs typeface="Calibri Light" panose="020F0302020204030204" pitchFamily="34" charset="0"/>
              </a:rPr>
              <a:t> x &gt;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img_w</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x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img_w</a:t>
            </a: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y &lt; 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y = 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elif</a:t>
            </a:r>
            <a:r>
              <a:rPr lang="en-US" sz="1000" dirty="0">
                <a:solidFill>
                  <a:schemeClr val="accent3">
                    <a:lumMod val="85000"/>
                  </a:schemeClr>
                </a:solidFill>
                <a:latin typeface="Calibri Light" panose="020F0302020204030204" pitchFamily="34" charset="0"/>
                <a:cs typeface="Calibri Light" panose="020F0302020204030204" pitchFamily="34" charset="0"/>
              </a:rPr>
              <a:t> y &gt;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img_h</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y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img_h</a:t>
            </a: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x+w</a:t>
            </a:r>
            <a:r>
              <a:rPr lang="en-US" sz="1000" dirty="0">
                <a:solidFill>
                  <a:schemeClr val="accent3">
                    <a:lumMod val="85000"/>
                  </a:schemeClr>
                </a:solidFill>
                <a:latin typeface="Calibri Light" panose="020F0302020204030204" pitchFamily="34" charset="0"/>
                <a:cs typeface="Calibri Light" panose="020F0302020204030204" pitchFamily="34" charset="0"/>
              </a:rPr>
              <a:t> &gt;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img_w</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w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img_w</a:t>
            </a:r>
            <a:r>
              <a:rPr lang="en-US" sz="1000" dirty="0">
                <a:solidFill>
                  <a:schemeClr val="accent3">
                    <a:lumMod val="85000"/>
                  </a:schemeClr>
                </a:solidFill>
                <a:latin typeface="Calibri Light" panose="020F0302020204030204" pitchFamily="34" charset="0"/>
                <a:cs typeface="Calibri Light" panose="020F0302020204030204" pitchFamily="34" charset="0"/>
              </a:rPr>
              <a:t> - x</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t>
            </a:r>
            <a:r>
              <a:rPr lang="en-US" sz="1000" dirty="0" err="1">
                <a:solidFill>
                  <a:schemeClr val="accent3">
                    <a:lumMod val="85000"/>
                  </a:schemeClr>
                </a:solidFill>
                <a:latin typeface="Calibri Light" panose="020F0302020204030204" pitchFamily="34" charset="0"/>
                <a:cs typeface="Calibri Light" panose="020F0302020204030204" pitchFamily="34" charset="0"/>
              </a:rPr>
              <a:t>y+h</a:t>
            </a:r>
            <a:r>
              <a:rPr lang="en-US" sz="1000" dirty="0">
                <a:solidFill>
                  <a:schemeClr val="accent3">
                    <a:lumMod val="85000"/>
                  </a:schemeClr>
                </a:solidFill>
                <a:latin typeface="Calibri Light" panose="020F0302020204030204" pitchFamily="34" charset="0"/>
                <a:cs typeface="Calibri Light" panose="020F0302020204030204" pitchFamily="34" charset="0"/>
              </a:rPr>
              <a:t> &gt;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img_h</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h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img_h</a:t>
            </a:r>
            <a:r>
              <a:rPr lang="en-US" sz="1000" dirty="0">
                <a:solidFill>
                  <a:schemeClr val="accent3">
                    <a:lumMod val="85000"/>
                  </a:schemeClr>
                </a:solidFill>
                <a:latin typeface="Calibri Light" panose="020F0302020204030204" pitchFamily="34" charset="0"/>
                <a:cs typeface="Calibri Light" panose="020F0302020204030204" pitchFamily="34" charset="0"/>
              </a:rPr>
              <a:t> - y </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marL="228600" indent="-228600">
              <a:buClr>
                <a:srgbClr val="00CADA"/>
              </a:buClr>
              <a:buFont typeface="+mj-lt"/>
              <a:buAutoNum type="arabicPeriod" startAt="6"/>
            </a:pPr>
            <a:r>
              <a:rPr lang="en-US" sz="1200" dirty="0">
                <a:solidFill>
                  <a:schemeClr val="tx1"/>
                </a:solidFill>
              </a:rPr>
              <a:t>Finally, we return the modified rectangle's coordinates: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return x, y, w, h</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81106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2223686"/>
          </a:xfrm>
          <a:prstGeom prst="rect">
            <a:avLst/>
          </a:prstGeom>
          <a:noFill/>
        </p:spPr>
        <p:txBody>
          <a:bodyPr wrap="square">
            <a:spAutoFit/>
          </a:bodyPr>
          <a:lstStyle/>
          <a:p>
            <a:pPr marL="228600" indent="-228600" algn="just">
              <a:buClr>
                <a:srgbClr val="00CADA"/>
              </a:buClr>
              <a:buFont typeface="+mj-lt"/>
              <a:buAutoNum type="arabicPeriod" startAt="7"/>
            </a:pPr>
            <a:r>
              <a:rPr lang="en-US" sz="1200" dirty="0">
                <a:solidFill>
                  <a:schemeClr val="tx1"/>
                </a:solidFill>
                <a:latin typeface="Hanken Grotesk" panose="020B0604020202020204" charset="0"/>
              </a:rPr>
              <a:t>Now, let's proceed to the main part of the program. Here, we start by creating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and training it on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test_data</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digits_ann.train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digits_ann.create_ann</a:t>
            </a:r>
            <a:r>
              <a:rPr lang="en-US" sz="1000" dirty="0">
                <a:solidFill>
                  <a:schemeClr val="accent3">
                    <a:lumMod val="85000"/>
                  </a:schemeClr>
                </a:solidFill>
                <a:latin typeface="Calibri Light" panose="020F0302020204030204" pitchFamily="34" charset="0"/>
                <a:cs typeface="Calibri Light" panose="020F0302020204030204" pitchFamily="34" charset="0"/>
              </a:rPr>
              <a:t>(60), 50000, 10)</a:t>
            </a:r>
          </a:p>
          <a:p>
            <a:pPr algn="just">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marL="228600" indent="-228600" algn="just">
              <a:buClr>
                <a:srgbClr val="00CADA"/>
              </a:buClr>
              <a:buFont typeface="+mj-lt"/>
              <a:buAutoNum type="arabicPeriod" startAt="8"/>
            </a:pPr>
            <a:r>
              <a:rPr lang="en-US" sz="1200" dirty="0">
                <a:solidFill>
                  <a:schemeClr val="tx1"/>
                </a:solidFill>
                <a:latin typeface="Hanken Grotesk" panose="020B0604020202020204" charset="0"/>
              </a:rPr>
              <a:t>Now, let's load a test image that contains many </a:t>
            </a:r>
            <a:r>
              <a:rPr lang="en-US" sz="1200" dirty="0">
                <a:solidFill>
                  <a:srgbClr val="FFFF00"/>
                </a:solidFill>
                <a:latin typeface="Hanken Grotesk" panose="020B0604020202020204" charset="0"/>
              </a:rPr>
              <a:t>handwritten digits</a:t>
            </a:r>
            <a:r>
              <a:rPr lang="en-US" sz="1200" dirty="0">
                <a:solidFill>
                  <a:schemeClr val="tx1"/>
                </a:solidFill>
                <a:latin typeface="Hanken Grotesk" panose="020B0604020202020204" charset="0"/>
              </a:rPr>
              <a:t> on a white sheet of paper:</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img_path</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digit_images</a:t>
            </a:r>
            <a:r>
              <a:rPr lang="en-US" sz="1000" dirty="0">
                <a:solidFill>
                  <a:schemeClr val="accent3">
                    <a:lumMod val="85000"/>
                  </a:schemeClr>
                </a:solidFill>
                <a:latin typeface="Calibri Light" panose="020F0302020204030204" pitchFamily="34" charset="0"/>
                <a:cs typeface="Calibri Light" panose="020F0302020204030204" pitchFamily="34" charset="0"/>
              </a:rPr>
              <a:t>/digits_0.jpg“</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r>
              <a:rPr lang="en-US" sz="1000" dirty="0">
                <a:solidFill>
                  <a:schemeClr val="accent3">
                    <a:lumMod val="85000"/>
                  </a:schemeClr>
                </a:solidFill>
                <a:latin typeface="Calibri Light" panose="020F0302020204030204" pitchFamily="34" charset="0"/>
                <a:cs typeface="Calibri Light" panose="020F0302020204030204" pitchFamily="34" charset="0"/>
              </a:rPr>
              <a:t> = cv2.imread(</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img_path</a:t>
            </a:r>
            <a:r>
              <a:rPr lang="en-US" sz="1000" dirty="0">
                <a:solidFill>
                  <a:schemeClr val="accent3">
                    <a:lumMod val="85000"/>
                  </a:schemeClr>
                </a:solidFill>
                <a:latin typeface="Calibri Light" panose="020F0302020204030204" pitchFamily="34" charset="0"/>
                <a:cs typeface="Calibri Light" panose="020F0302020204030204" pitchFamily="34" charset="0"/>
              </a:rPr>
              <a:t>, cv2.IMREAD_COLOR) </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buClr>
                <a:srgbClr val="00CADA"/>
              </a:buClr>
            </a:pPr>
            <a:r>
              <a:rPr lang="en-US" sz="1200" dirty="0">
                <a:solidFill>
                  <a:schemeClr val="tx1"/>
                </a:solidFill>
                <a:latin typeface="Hanken Grotesk" panose="020B0604020202020204" charset="0"/>
              </a:rPr>
              <a:t>We are using the following image of Joe </a:t>
            </a:r>
            <a:r>
              <a:rPr lang="en-US" sz="1200" dirty="0" err="1">
                <a:solidFill>
                  <a:schemeClr val="tx1"/>
                </a:solidFill>
                <a:latin typeface="Hanken Grotesk" panose="020B0604020202020204" charset="0"/>
              </a:rPr>
              <a:t>Minichino's</a:t>
            </a:r>
            <a:r>
              <a:rPr lang="en-US" sz="1200" dirty="0">
                <a:solidFill>
                  <a:schemeClr val="tx1"/>
                </a:solidFill>
                <a:latin typeface="Hanken Grotesk" panose="020B0604020202020204" charset="0"/>
              </a:rPr>
              <a:t> handwriting</a:t>
            </a:r>
          </a:p>
          <a:p>
            <a:pPr>
              <a:buClr>
                <a:srgbClr val="00CADA"/>
              </a:buClr>
            </a:pPr>
            <a:r>
              <a:rPr lang="en-US" sz="1200" dirty="0">
                <a:solidFill>
                  <a:schemeClr val="tx1"/>
                </a:solidFill>
                <a:latin typeface="Hanken Grotesk" panose="020B0604020202020204" charset="0"/>
              </a:rPr>
              <a:t>(but, </a:t>
            </a:r>
            <a:r>
              <a:rPr lang="en-US" sz="1200" dirty="0" err="1">
                <a:solidFill>
                  <a:schemeClr val="tx1"/>
                </a:solidFill>
                <a:latin typeface="Hanken Grotesk" panose="020B0604020202020204" charset="0"/>
              </a:rPr>
              <a:t>ofcourse</a:t>
            </a:r>
            <a:r>
              <a:rPr lang="en-US" sz="1200" dirty="0">
                <a:solidFill>
                  <a:schemeClr val="tx1"/>
                </a:solidFill>
                <a:latin typeface="Hanken Grotesk" panose="020B0604020202020204" charset="0"/>
              </a:rPr>
              <a:t>, you could substitute another image if you prefer): </a:t>
            </a:r>
          </a:p>
          <a:p>
            <a:pPr>
              <a:buClr>
                <a:srgbClr val="00CADA"/>
              </a:buClr>
            </a:pPr>
            <a:endParaRPr lang="en-US" sz="1200" dirty="0">
              <a:solidFill>
                <a:schemeClr val="tx1"/>
              </a:solidFill>
              <a:latin typeface="Hanken Grotesk" panose="020B0604020202020204" charset="0"/>
              <a:cs typeface="Calibri Light" panose="020F0302020204030204" pitchFamily="34" charset="0"/>
            </a:endParaRPr>
          </a:p>
          <a:p>
            <a:pPr>
              <a:buClr>
                <a:srgbClr val="00CADA"/>
              </a:buClr>
            </a:pPr>
            <a:endParaRPr lang="en-US" sz="1050" dirty="0">
              <a:solidFill>
                <a:schemeClr val="tx1"/>
              </a:solidFill>
              <a:latin typeface="Hanken Grotesk" panose="020B0604020202020204" charset="0"/>
              <a:cs typeface="Calibri Light" panose="020F0302020204030204" pitchFamily="34" charset="0"/>
            </a:endParaRPr>
          </a:p>
        </p:txBody>
      </p:sp>
      <p:pic>
        <p:nvPicPr>
          <p:cNvPr id="4" name="Picture 3">
            <a:extLst>
              <a:ext uri="{FF2B5EF4-FFF2-40B4-BE49-F238E27FC236}">
                <a16:creationId xmlns:a16="http://schemas.microsoft.com/office/drawing/2014/main" id="{761384C7-FA7F-EAC0-CE52-2FF030362087}"/>
              </a:ext>
            </a:extLst>
          </p:cNvPr>
          <p:cNvPicPr>
            <a:picLocks noChangeAspect="1"/>
          </p:cNvPicPr>
          <p:nvPr/>
        </p:nvPicPr>
        <p:blipFill>
          <a:blip r:embed="rId3"/>
          <a:stretch>
            <a:fillRect/>
          </a:stretch>
        </p:blipFill>
        <p:spPr>
          <a:xfrm>
            <a:off x="5455920" y="2194239"/>
            <a:ext cx="2478483" cy="2672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34943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2108269"/>
          </a:xfrm>
          <a:prstGeom prst="rect">
            <a:avLst/>
          </a:prstGeom>
          <a:noFill/>
        </p:spPr>
        <p:txBody>
          <a:bodyPr wrap="square">
            <a:spAutoFit/>
          </a:bodyPr>
          <a:lstStyle/>
          <a:p>
            <a:pPr marL="228600" indent="-228600" algn="just">
              <a:buClr>
                <a:srgbClr val="00CADA"/>
              </a:buClr>
              <a:buFont typeface="+mj-lt"/>
              <a:buAutoNum type="arabicPeriod" startAt="9"/>
            </a:pPr>
            <a:r>
              <a:rPr lang="en-US" sz="1200" dirty="0">
                <a:solidFill>
                  <a:schemeClr val="tx1"/>
                </a:solidFill>
                <a:latin typeface="Hanken Grotesk" panose="020B0604020202020204" charset="0"/>
              </a:rPr>
              <a:t>Let's convert the image into </a:t>
            </a:r>
            <a:r>
              <a:rPr lang="en-US" sz="1200" dirty="0">
                <a:solidFill>
                  <a:schemeClr val="accent2"/>
                </a:solidFill>
                <a:latin typeface="Hanken Grotesk" panose="020B0604020202020204" charset="0"/>
              </a:rPr>
              <a:t>grayscale</a:t>
            </a:r>
            <a:r>
              <a:rPr lang="en-US" sz="1200" dirty="0">
                <a:solidFill>
                  <a:schemeClr val="tx1"/>
                </a:solidFill>
                <a:latin typeface="Hanken Grotesk" panose="020B0604020202020204" charset="0"/>
              </a:rPr>
              <a:t> and </a:t>
            </a:r>
            <a:r>
              <a:rPr lang="en-US" sz="1200" dirty="0">
                <a:solidFill>
                  <a:schemeClr val="accent5">
                    <a:lumMod val="95000"/>
                  </a:schemeClr>
                </a:solidFill>
                <a:latin typeface="Hanken Grotesk" panose="020B0604020202020204" charset="0"/>
              </a:rPr>
              <a:t>blur</a:t>
            </a:r>
            <a:r>
              <a:rPr lang="en-US" sz="1200" dirty="0">
                <a:solidFill>
                  <a:schemeClr val="tx1"/>
                </a:solidFill>
                <a:latin typeface="Hanken Grotesk" panose="020B0604020202020204" charset="0"/>
              </a:rPr>
              <a:t> it in order to remove noise and make the darkness of the ink more uniform: </a:t>
            </a:r>
          </a:p>
          <a:p>
            <a:pPr marL="228600" indent="-228600" algn="just">
              <a:buClr>
                <a:srgbClr val="00CADA"/>
              </a:buClr>
              <a:buFont typeface="+mj-lt"/>
              <a:buAutoNum type="arabicPeriod" startAt="9"/>
            </a:pPr>
            <a:endParaRPr lang="en-US" sz="600" dirty="0">
              <a:solidFill>
                <a:schemeClr val="tx1"/>
              </a:solidFill>
              <a:latin typeface="Hanken Grotesk" panose="020B0604020202020204" charset="0"/>
            </a:endParaRPr>
          </a:p>
          <a:p>
            <a:pPr algn="just">
              <a:buClr>
                <a:srgbClr val="00CADA"/>
              </a:buClr>
            </a:pPr>
            <a:r>
              <a:rPr lang="en-US" sz="1000" dirty="0">
                <a:solidFill>
                  <a:schemeClr val="accent3">
                    <a:lumMod val="85000"/>
                  </a:schemeClr>
                </a:solidFill>
                <a:latin typeface="Hanken Grotesk" panose="020B0604020202020204" charset="0"/>
              </a:rPr>
              <a:t>          gray = cv2.cvtColor(</a:t>
            </a:r>
            <a:r>
              <a:rPr lang="en-US" sz="1000" dirty="0" err="1">
                <a:solidFill>
                  <a:schemeClr val="accent3">
                    <a:lumMod val="85000"/>
                  </a:schemeClr>
                </a:solidFill>
                <a:latin typeface="Hanken Grotesk" panose="020B0604020202020204" charset="0"/>
              </a:rPr>
              <a:t>img</a:t>
            </a:r>
            <a:r>
              <a:rPr lang="en-US" sz="1000" dirty="0">
                <a:solidFill>
                  <a:schemeClr val="accent3">
                    <a:lumMod val="85000"/>
                  </a:schemeClr>
                </a:solidFill>
                <a:latin typeface="Hanken Grotesk" panose="020B0604020202020204" charset="0"/>
              </a:rPr>
              <a:t>, cv2.COLOR_BGR2GRAY)</a:t>
            </a:r>
          </a:p>
          <a:p>
            <a:pPr algn="just">
              <a:buClr>
                <a:srgbClr val="00CADA"/>
              </a:buClr>
            </a:pPr>
            <a:r>
              <a:rPr lang="en-US" sz="1000" dirty="0">
                <a:solidFill>
                  <a:schemeClr val="accent3">
                    <a:lumMod val="85000"/>
                  </a:schemeClr>
                </a:solidFill>
                <a:latin typeface="Hanken Grotesk" panose="020B0604020202020204" charset="0"/>
              </a:rPr>
              <a:t>          cv2.GaussianBlur(gray, (7, 7), 0, gray)</a:t>
            </a:r>
          </a:p>
          <a:p>
            <a:pPr marL="228600" indent="-228600" algn="just">
              <a:buClr>
                <a:srgbClr val="00CADA"/>
              </a:buClr>
              <a:buFont typeface="+mj-lt"/>
              <a:buAutoNum type="arabicPeriod" startAt="9"/>
            </a:pPr>
            <a:endParaRPr lang="en-US" sz="1000" dirty="0">
              <a:solidFill>
                <a:schemeClr val="accent3">
                  <a:lumMod val="85000"/>
                </a:schemeClr>
              </a:solidFill>
              <a:latin typeface="Hanken Grotesk" panose="020B0604020202020204" charset="0"/>
              <a:cs typeface="Calibri Light" panose="020F0302020204030204" pitchFamily="34" charset="0"/>
            </a:endParaRPr>
          </a:p>
          <a:p>
            <a:pPr marL="228600" indent="-228600" algn="just">
              <a:buClr>
                <a:srgbClr val="00CADA"/>
              </a:buClr>
              <a:buFont typeface="+mj-lt"/>
              <a:buAutoNum type="arabicPeriod" startAt="10"/>
            </a:pPr>
            <a:r>
              <a:rPr lang="en-US" sz="1200" dirty="0">
                <a:solidFill>
                  <a:schemeClr val="tx1"/>
                </a:solidFill>
                <a:latin typeface="Hanken Grotesk" panose="020B0604020202020204" charset="0"/>
              </a:rPr>
              <a:t>Now that we have a smoothened </a:t>
            </a:r>
            <a:r>
              <a:rPr lang="en-US" sz="1200" dirty="0">
                <a:solidFill>
                  <a:schemeClr val="accent2"/>
                </a:solidFill>
                <a:latin typeface="Hanken Grotesk" panose="020B0604020202020204" charset="0"/>
              </a:rPr>
              <a:t>grayscale</a:t>
            </a:r>
            <a:r>
              <a:rPr lang="en-US" sz="1200" dirty="0">
                <a:solidFill>
                  <a:schemeClr val="tx1"/>
                </a:solidFill>
                <a:latin typeface="Hanken Grotesk" panose="020B0604020202020204" charset="0"/>
              </a:rPr>
              <a:t> image, we can apply a threshold and some morphology operations to ensure that the numbers stand out from the background and that the contours are relatively free of irregularities, which might throw off the prediction. Here is the relevant code:</a:t>
            </a:r>
            <a:endParaRPr lang="en-US" sz="1050" dirty="0">
              <a:solidFill>
                <a:schemeClr val="tx1"/>
              </a:solidFill>
              <a:latin typeface="Hanken Grotesk" panose="020B0604020202020204" charset="0"/>
              <a:cs typeface="Calibri Light" panose="020F0302020204030204" pitchFamily="34" charset="0"/>
            </a:endParaRP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ret, thresh = cv2.threshold(gray, 127, 255, cv2.THRESH_BINARY_INV)</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erode_kernel</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np.ones</a:t>
            </a:r>
            <a:r>
              <a:rPr lang="en-US" sz="1000" dirty="0">
                <a:solidFill>
                  <a:schemeClr val="accent3">
                    <a:lumMod val="85000"/>
                  </a:schemeClr>
                </a:solidFill>
                <a:latin typeface="Calibri Light" panose="020F0302020204030204" pitchFamily="34" charset="0"/>
                <a:cs typeface="Calibri Light" panose="020F0302020204030204" pitchFamily="34" charset="0"/>
              </a:rPr>
              <a:t>((2, 2), np.uint8)</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thresh = cv2.erode(thresh, </a:t>
            </a:r>
            <a:r>
              <a:rPr lang="en-US" sz="1000" dirty="0" err="1">
                <a:solidFill>
                  <a:schemeClr val="accent3">
                    <a:lumMod val="85000"/>
                  </a:schemeClr>
                </a:solidFill>
                <a:latin typeface="Calibri Light" panose="020F0302020204030204" pitchFamily="34" charset="0"/>
                <a:cs typeface="Calibri Light" panose="020F0302020204030204" pitchFamily="34" charset="0"/>
              </a:rPr>
              <a:t>erode_kernel</a:t>
            </a:r>
            <a:r>
              <a:rPr lang="en-US" sz="1000" dirty="0">
                <a:solidFill>
                  <a:schemeClr val="accent3">
                    <a:lumMod val="85000"/>
                  </a:schemeClr>
                </a:solidFill>
                <a:latin typeface="Calibri Light" panose="020F0302020204030204" pitchFamily="34" charset="0"/>
                <a:cs typeface="Calibri Light" panose="020F0302020204030204" pitchFamily="34" charset="0"/>
              </a:rPr>
              <a:t>, thresh, iterations=2) </a:t>
            </a:r>
          </a:p>
        </p:txBody>
      </p:sp>
      <p:sp>
        <p:nvSpPr>
          <p:cNvPr id="6" name="TextBox 5">
            <a:extLst>
              <a:ext uri="{FF2B5EF4-FFF2-40B4-BE49-F238E27FC236}">
                <a16:creationId xmlns:a16="http://schemas.microsoft.com/office/drawing/2014/main" id="{FCBB01F0-0C82-CDD2-C813-A99162BC01B9}"/>
              </a:ext>
            </a:extLst>
          </p:cNvPr>
          <p:cNvSpPr txBox="1"/>
          <p:nvPr/>
        </p:nvSpPr>
        <p:spPr>
          <a:xfrm>
            <a:off x="1223284" y="3247360"/>
            <a:ext cx="6899636" cy="830997"/>
          </a:xfrm>
          <a:prstGeom prst="rect">
            <a:avLst/>
          </a:prstGeom>
          <a:noFill/>
        </p:spPr>
        <p:txBody>
          <a:bodyPr wrap="square">
            <a:spAutoFit/>
          </a:bodyPr>
          <a:lstStyle/>
          <a:p>
            <a:pPr algn="just">
              <a:buClr>
                <a:srgbClr val="00CADA"/>
              </a:buClr>
            </a:pPr>
            <a:r>
              <a:rPr lang="en-US" sz="1200" dirty="0">
                <a:solidFill>
                  <a:schemeClr val="tx1"/>
                </a:solidFill>
                <a:latin typeface="Hanken Grotesk" panose="020B0604020202020204" charset="0"/>
              </a:rPr>
              <a:t>Note the threshold flag, </a:t>
            </a:r>
            <a:r>
              <a:rPr lang="en-US" sz="1000" dirty="0">
                <a:solidFill>
                  <a:schemeClr val="accent3">
                    <a:lumMod val="85000"/>
                  </a:schemeClr>
                </a:solidFill>
                <a:latin typeface="Calibri Light" panose="020F0302020204030204" pitchFamily="34" charset="0"/>
                <a:cs typeface="Calibri Light" panose="020F0302020204030204" pitchFamily="34" charset="0"/>
              </a:rPr>
              <a:t>cv2.THRESH_BINARY_INV</a:t>
            </a:r>
            <a:r>
              <a:rPr lang="en-US" sz="1200" dirty="0">
                <a:solidFill>
                  <a:schemeClr val="tx1"/>
                </a:solidFill>
                <a:latin typeface="Hanken Grotesk" panose="020B0604020202020204" charset="0"/>
              </a:rPr>
              <a:t>, which is for an inverse binary threshold. Since the samples in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database are white on black (and not black on white), we turn the image into a black background with white numbers. We use the </a:t>
            </a:r>
            <a:r>
              <a:rPr lang="en-US" sz="1200" dirty="0" err="1">
                <a:solidFill>
                  <a:schemeClr val="tx1"/>
                </a:solidFill>
                <a:latin typeface="Hanken Grotesk" panose="020B0604020202020204" charset="0"/>
              </a:rPr>
              <a:t>thresholded</a:t>
            </a:r>
            <a:r>
              <a:rPr lang="en-US" sz="1200" dirty="0">
                <a:solidFill>
                  <a:schemeClr val="tx1"/>
                </a:solidFill>
                <a:latin typeface="Hanken Grotesk" panose="020B0604020202020204" charset="0"/>
              </a:rPr>
              <a:t> image for both detection and classification.</a:t>
            </a:r>
            <a:endParaRPr lang="en-US" sz="1050" dirty="0">
              <a:solidFill>
                <a:schemeClr val="tx1"/>
              </a:solidFill>
              <a:latin typeface="Hanken Grotesk" panose="020B0604020202020204" charset="0"/>
              <a:cs typeface="Calibri Light" panose="020F0302020204030204" pitchFamily="34" charset="0"/>
            </a:endParaRPr>
          </a:p>
        </p:txBody>
      </p:sp>
      <p:grpSp>
        <p:nvGrpSpPr>
          <p:cNvPr id="7" name="Google Shape;10378;p64">
            <a:extLst>
              <a:ext uri="{FF2B5EF4-FFF2-40B4-BE49-F238E27FC236}">
                <a16:creationId xmlns:a16="http://schemas.microsoft.com/office/drawing/2014/main" id="{37359844-7DF7-9525-FC0E-2C4D9B99C26F}"/>
              </a:ext>
            </a:extLst>
          </p:cNvPr>
          <p:cNvGrpSpPr/>
          <p:nvPr/>
        </p:nvGrpSpPr>
        <p:grpSpPr>
          <a:xfrm>
            <a:off x="834300" y="3486263"/>
            <a:ext cx="353557" cy="353557"/>
            <a:chOff x="-30064925" y="2332550"/>
            <a:chExt cx="291425" cy="291425"/>
          </a:xfrm>
          <a:solidFill>
            <a:srgbClr val="FFC000"/>
          </a:solidFill>
        </p:grpSpPr>
        <p:sp>
          <p:nvSpPr>
            <p:cNvPr id="8" name="Google Shape;10379;p64">
              <a:extLst>
                <a:ext uri="{FF2B5EF4-FFF2-40B4-BE49-F238E27FC236}">
                  <a16:creationId xmlns:a16="http://schemas.microsoft.com/office/drawing/2014/main" id="{D1F52DEE-B189-E5BF-8664-792169030E7E}"/>
                </a:ext>
              </a:extLst>
            </p:cNvPr>
            <p:cNvSpPr/>
            <p:nvPr/>
          </p:nvSpPr>
          <p:spPr>
            <a:xfrm>
              <a:off x="-30064925" y="2332550"/>
              <a:ext cx="291425" cy="291425"/>
            </a:xfrm>
            <a:custGeom>
              <a:avLst/>
              <a:gdLst/>
              <a:ahLst/>
              <a:cxnLst/>
              <a:rect l="l" t="t" r="r" b="b"/>
              <a:pathLst>
                <a:path w="11657" h="11657" extrusionOk="0">
                  <a:moveTo>
                    <a:pt x="5829" y="662"/>
                  </a:moveTo>
                  <a:cubicBezTo>
                    <a:pt x="8664" y="662"/>
                    <a:pt x="10995" y="2993"/>
                    <a:pt x="10995" y="5828"/>
                  </a:cubicBezTo>
                  <a:cubicBezTo>
                    <a:pt x="10995" y="8695"/>
                    <a:pt x="8664" y="10995"/>
                    <a:pt x="5829" y="10995"/>
                  </a:cubicBezTo>
                  <a:cubicBezTo>
                    <a:pt x="2993" y="10995"/>
                    <a:pt x="662" y="8664"/>
                    <a:pt x="662" y="5828"/>
                  </a:cubicBezTo>
                  <a:cubicBezTo>
                    <a:pt x="662" y="2993"/>
                    <a:pt x="2993" y="662"/>
                    <a:pt x="5829" y="662"/>
                  </a:cubicBezTo>
                  <a:close/>
                  <a:moveTo>
                    <a:pt x="5829" y="0"/>
                  </a:moveTo>
                  <a:cubicBezTo>
                    <a:pt x="2615" y="0"/>
                    <a:pt x="0" y="2615"/>
                    <a:pt x="0" y="5828"/>
                  </a:cubicBezTo>
                  <a:cubicBezTo>
                    <a:pt x="0" y="9042"/>
                    <a:pt x="2647" y="11657"/>
                    <a:pt x="5829" y="11657"/>
                  </a:cubicBezTo>
                  <a:cubicBezTo>
                    <a:pt x="9074" y="11657"/>
                    <a:pt x="11657" y="9010"/>
                    <a:pt x="11657" y="5828"/>
                  </a:cubicBezTo>
                  <a:cubicBezTo>
                    <a:pt x="11657" y="2646"/>
                    <a:pt x="9074" y="0"/>
                    <a:pt x="5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380;p64">
              <a:extLst>
                <a:ext uri="{FF2B5EF4-FFF2-40B4-BE49-F238E27FC236}">
                  <a16:creationId xmlns:a16="http://schemas.microsoft.com/office/drawing/2014/main" id="{62713DA2-22C1-35FE-5B6C-08B2F052A650}"/>
                </a:ext>
              </a:extLst>
            </p:cNvPr>
            <p:cNvSpPr/>
            <p:nvPr/>
          </p:nvSpPr>
          <p:spPr>
            <a:xfrm>
              <a:off x="-29944425" y="2384525"/>
              <a:ext cx="51225" cy="51225"/>
            </a:xfrm>
            <a:custGeom>
              <a:avLst/>
              <a:gdLst/>
              <a:ahLst/>
              <a:cxnLst/>
              <a:rect l="l" t="t" r="r" b="b"/>
              <a:pathLst>
                <a:path w="2049" h="2049" extrusionOk="0">
                  <a:moveTo>
                    <a:pt x="1009" y="662"/>
                  </a:moveTo>
                  <a:cubicBezTo>
                    <a:pt x="1198" y="662"/>
                    <a:pt x="1355" y="819"/>
                    <a:pt x="1355" y="1040"/>
                  </a:cubicBezTo>
                  <a:cubicBezTo>
                    <a:pt x="1355" y="1229"/>
                    <a:pt x="1198" y="1387"/>
                    <a:pt x="1009" y="1387"/>
                  </a:cubicBezTo>
                  <a:cubicBezTo>
                    <a:pt x="820" y="1387"/>
                    <a:pt x="662" y="1229"/>
                    <a:pt x="662" y="1040"/>
                  </a:cubicBezTo>
                  <a:cubicBezTo>
                    <a:pt x="662" y="819"/>
                    <a:pt x="820" y="662"/>
                    <a:pt x="1009" y="662"/>
                  </a:cubicBezTo>
                  <a:close/>
                  <a:moveTo>
                    <a:pt x="1009" y="0"/>
                  </a:moveTo>
                  <a:cubicBezTo>
                    <a:pt x="473" y="0"/>
                    <a:pt x="0" y="473"/>
                    <a:pt x="0" y="1040"/>
                  </a:cubicBezTo>
                  <a:cubicBezTo>
                    <a:pt x="0" y="1576"/>
                    <a:pt x="473" y="2048"/>
                    <a:pt x="1009" y="2048"/>
                  </a:cubicBezTo>
                  <a:cubicBezTo>
                    <a:pt x="1576" y="2048"/>
                    <a:pt x="2048" y="1576"/>
                    <a:pt x="2048" y="1040"/>
                  </a:cubicBezTo>
                  <a:cubicBezTo>
                    <a:pt x="2048" y="473"/>
                    <a:pt x="1607" y="0"/>
                    <a:pt x="10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381;p64">
              <a:extLst>
                <a:ext uri="{FF2B5EF4-FFF2-40B4-BE49-F238E27FC236}">
                  <a16:creationId xmlns:a16="http://schemas.microsoft.com/office/drawing/2014/main" id="{072045B0-375E-7F6E-6D86-BE55330252AB}"/>
                </a:ext>
              </a:extLst>
            </p:cNvPr>
            <p:cNvSpPr/>
            <p:nvPr/>
          </p:nvSpPr>
          <p:spPr>
            <a:xfrm>
              <a:off x="-29944425" y="2452250"/>
              <a:ext cx="51225" cy="119750"/>
            </a:xfrm>
            <a:custGeom>
              <a:avLst/>
              <a:gdLst/>
              <a:ahLst/>
              <a:cxnLst/>
              <a:rect l="l" t="t" r="r" b="b"/>
              <a:pathLst>
                <a:path w="2049" h="4790" extrusionOk="0">
                  <a:moveTo>
                    <a:pt x="1009" y="725"/>
                  </a:moveTo>
                  <a:cubicBezTo>
                    <a:pt x="1198" y="725"/>
                    <a:pt x="1355" y="883"/>
                    <a:pt x="1355" y="1072"/>
                  </a:cubicBezTo>
                  <a:lnTo>
                    <a:pt x="1355" y="3781"/>
                  </a:lnTo>
                  <a:cubicBezTo>
                    <a:pt x="1355" y="4002"/>
                    <a:pt x="1198" y="4159"/>
                    <a:pt x="1009" y="4159"/>
                  </a:cubicBezTo>
                  <a:cubicBezTo>
                    <a:pt x="820" y="4159"/>
                    <a:pt x="662" y="4002"/>
                    <a:pt x="662" y="3781"/>
                  </a:cubicBezTo>
                  <a:lnTo>
                    <a:pt x="662" y="1072"/>
                  </a:lnTo>
                  <a:cubicBezTo>
                    <a:pt x="662" y="883"/>
                    <a:pt x="820" y="725"/>
                    <a:pt x="1009" y="725"/>
                  </a:cubicBezTo>
                  <a:close/>
                  <a:moveTo>
                    <a:pt x="1009" y="1"/>
                  </a:moveTo>
                  <a:cubicBezTo>
                    <a:pt x="473" y="1"/>
                    <a:pt x="0" y="473"/>
                    <a:pt x="0" y="1040"/>
                  </a:cubicBezTo>
                  <a:lnTo>
                    <a:pt x="0" y="3750"/>
                  </a:lnTo>
                  <a:cubicBezTo>
                    <a:pt x="0" y="4317"/>
                    <a:pt x="473" y="4790"/>
                    <a:pt x="1009" y="4790"/>
                  </a:cubicBezTo>
                  <a:cubicBezTo>
                    <a:pt x="1576" y="4790"/>
                    <a:pt x="2048" y="4317"/>
                    <a:pt x="2048" y="3750"/>
                  </a:cubicBezTo>
                  <a:lnTo>
                    <a:pt x="2048" y="1040"/>
                  </a:lnTo>
                  <a:cubicBezTo>
                    <a:pt x="2048" y="473"/>
                    <a:pt x="1607" y="1"/>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80037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4016484"/>
          </a:xfrm>
          <a:prstGeom prst="rect">
            <a:avLst/>
          </a:prstGeom>
          <a:noFill/>
        </p:spPr>
        <p:txBody>
          <a:bodyPr wrap="square">
            <a:spAutoFit/>
          </a:bodyPr>
          <a:lstStyle/>
          <a:p>
            <a:pPr marL="228600" indent="-228600" algn="just">
              <a:buClr>
                <a:srgbClr val="00CADA"/>
              </a:buClr>
              <a:buFont typeface="+mj-lt"/>
              <a:buAutoNum type="arabicPeriod" startAt="11"/>
            </a:pPr>
            <a:r>
              <a:rPr lang="en-US" sz="1200" dirty="0">
                <a:solidFill>
                  <a:schemeClr val="tx1"/>
                </a:solidFill>
                <a:latin typeface="Hanken Grotesk" panose="020B0604020202020204" charset="0"/>
              </a:rPr>
              <a:t>After the morphology operation, we need to separately detect each digit in the picture. As a step toward this, first, we need to find the contours:</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contours, </a:t>
            </a:r>
            <a:r>
              <a:rPr lang="en-US" sz="1000" dirty="0" err="1">
                <a:solidFill>
                  <a:schemeClr val="accent3">
                    <a:lumMod val="85000"/>
                  </a:schemeClr>
                </a:solidFill>
                <a:latin typeface="Calibri Light" panose="020F0302020204030204" pitchFamily="34" charset="0"/>
                <a:cs typeface="Calibri Light" panose="020F0302020204030204" pitchFamily="34" charset="0"/>
              </a:rPr>
              <a:t>hier</a:t>
            </a:r>
            <a:r>
              <a:rPr lang="en-US" sz="1000" dirty="0">
                <a:solidFill>
                  <a:schemeClr val="accent3">
                    <a:lumMod val="85000"/>
                  </a:schemeClr>
                </a:solidFill>
                <a:latin typeface="Calibri Light" panose="020F0302020204030204" pitchFamily="34" charset="0"/>
                <a:cs typeface="Calibri Light" panose="020F0302020204030204" pitchFamily="34" charset="0"/>
              </a:rPr>
              <a:t> = cv2.findContours(thresh, cv2.RETR_TREE, cv2.CHAIN_APPROX_SIMPLE) </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marL="228600" indent="-228600" algn="just">
              <a:buClr>
                <a:srgbClr val="00CADA"/>
              </a:buClr>
              <a:buFont typeface="+mj-lt"/>
              <a:buAutoNum type="arabicPeriod" startAt="12"/>
            </a:pPr>
            <a:r>
              <a:rPr lang="en-US" sz="1200" dirty="0">
                <a:solidFill>
                  <a:schemeClr val="tx1"/>
                </a:solidFill>
                <a:latin typeface="Hanken Grotesk" panose="020B0604020202020204" charset="0"/>
              </a:rPr>
              <a:t>Then, we iterate through the contours and find their bounding rectangles. We discard any rectangles that we deem too large or too small to be digits. We also discard any rectangles that are entirely contained in other rectangles. The remaining rectangles are appended to a list of good rectangles, which (we believe) contain individual digits. Let's look at the following code snippet: </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rectangles = []</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img_h</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img_w</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img.shape</a:t>
            </a:r>
            <a:r>
              <a:rPr lang="en-US" sz="1000" dirty="0">
                <a:solidFill>
                  <a:schemeClr val="accent3">
                    <a:lumMod val="85000"/>
                  </a:schemeClr>
                </a:solidFill>
                <a:latin typeface="Calibri Light" panose="020F0302020204030204" pitchFamily="34" charset="0"/>
                <a:cs typeface="Calibri Light" panose="020F0302020204030204" pitchFamily="34" charset="0"/>
              </a:rPr>
              <a:t>[:2]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img_area</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img_w</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img_h</a:t>
            </a: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c in contours: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 = cv2.contourArea(c)</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a &gt;= 0.98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img_area</a:t>
            </a:r>
            <a:r>
              <a:rPr lang="en-US" sz="1000" dirty="0">
                <a:solidFill>
                  <a:schemeClr val="accent3">
                    <a:lumMod val="85000"/>
                  </a:schemeClr>
                </a:solidFill>
                <a:latin typeface="Calibri Light" panose="020F0302020204030204" pitchFamily="34" charset="0"/>
                <a:cs typeface="Calibri Light" panose="020F0302020204030204" pitchFamily="34" charset="0"/>
              </a:rPr>
              <a:t> or a &lt;= 0.0001 *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img_area</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continue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 = cv2.boundingRect(c)</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is_inside</a:t>
            </a:r>
            <a:r>
              <a:rPr lang="en-US" sz="1000" dirty="0">
                <a:solidFill>
                  <a:schemeClr val="accent3">
                    <a:lumMod val="85000"/>
                  </a:schemeClr>
                </a:solidFill>
                <a:latin typeface="Calibri Light" panose="020F0302020204030204" pitchFamily="34" charset="0"/>
                <a:cs typeface="Calibri Light" panose="020F0302020204030204" pitchFamily="34" charset="0"/>
              </a:rPr>
              <a:t> = False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q in rectangles: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inside(r, q):</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is_inside</a:t>
            </a:r>
            <a:r>
              <a:rPr lang="en-US" sz="1000" dirty="0">
                <a:solidFill>
                  <a:schemeClr val="accent3">
                    <a:lumMod val="85000"/>
                  </a:schemeClr>
                </a:solidFill>
                <a:latin typeface="Calibri Light" panose="020F0302020204030204" pitchFamily="34" charset="0"/>
                <a:cs typeface="Calibri Light" panose="020F0302020204030204" pitchFamily="34" charset="0"/>
              </a:rPr>
              <a:t> = True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break</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not </a:t>
            </a:r>
            <a:r>
              <a:rPr lang="en-US" sz="1000" dirty="0" err="1">
                <a:solidFill>
                  <a:schemeClr val="accent3">
                    <a:lumMod val="85000"/>
                  </a:schemeClr>
                </a:solidFill>
                <a:latin typeface="Calibri Light" panose="020F0302020204030204" pitchFamily="34" charset="0"/>
                <a:cs typeface="Calibri Light" panose="020F0302020204030204" pitchFamily="34" charset="0"/>
              </a:rPr>
              <a:t>is_inside</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rectangles.append</a:t>
            </a:r>
            <a:r>
              <a:rPr lang="en-US" sz="1000" dirty="0">
                <a:solidFill>
                  <a:schemeClr val="accent3">
                    <a:lumMod val="85000"/>
                  </a:schemeClr>
                </a:solidFill>
                <a:latin typeface="Calibri Light" panose="020F0302020204030204" pitchFamily="34" charset="0"/>
                <a:cs typeface="Calibri Light" panose="020F0302020204030204" pitchFamily="34" charset="0"/>
              </a:rPr>
              <a:t>(r)</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48514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2492990"/>
          </a:xfrm>
          <a:prstGeom prst="rect">
            <a:avLst/>
          </a:prstGeom>
          <a:noFill/>
        </p:spPr>
        <p:txBody>
          <a:bodyPr wrap="square">
            <a:spAutoFit/>
          </a:bodyPr>
          <a:lstStyle/>
          <a:p>
            <a:pPr marL="228600" indent="-228600" algn="just">
              <a:buClr>
                <a:srgbClr val="00CADA"/>
              </a:buClr>
              <a:buFont typeface="+mj-lt"/>
              <a:buAutoNum type="arabicPeriod" startAt="13"/>
            </a:pPr>
            <a:r>
              <a:rPr lang="en-US" sz="1200" dirty="0">
                <a:solidFill>
                  <a:schemeClr val="tx1"/>
                </a:solidFill>
                <a:latin typeface="Hanken Grotesk" panose="020B0604020202020204" charset="0"/>
              </a:rPr>
              <a:t>Now that we have a list of good rectangles, we can iterate through them, sanitize them using our </a:t>
            </a:r>
            <a:r>
              <a:rPr lang="en-US" sz="1200" dirty="0" err="1">
                <a:solidFill>
                  <a:schemeClr val="tx1"/>
                </a:solidFill>
                <a:latin typeface="Hanken Grotesk" panose="020B0604020202020204" charset="0"/>
              </a:rPr>
              <a:t>wrap_digit</a:t>
            </a:r>
            <a:r>
              <a:rPr lang="en-US" sz="1200" dirty="0">
                <a:solidFill>
                  <a:schemeClr val="tx1"/>
                </a:solidFill>
                <a:latin typeface="Hanken Grotesk" panose="020B0604020202020204" charset="0"/>
              </a:rPr>
              <a:t> function, and classify the image data inside them: </a:t>
            </a:r>
          </a:p>
          <a:p>
            <a:pPr>
              <a:buClr>
                <a:srgbClr val="00CADA"/>
              </a:buClr>
            </a:pPr>
            <a:endParaRPr lang="en-US" sz="600" dirty="0">
              <a:solidFill>
                <a:schemeClr val="tx1"/>
              </a:solidFill>
              <a:latin typeface="Hanken Grotesk" panose="020B0604020202020204" charset="0"/>
            </a:endParaRPr>
          </a:p>
          <a:p>
            <a:pPr>
              <a:buClr>
                <a:srgbClr val="00CADA"/>
              </a:buClr>
            </a:pPr>
            <a:r>
              <a:rPr lang="en-US" sz="600" dirty="0">
                <a:solidFill>
                  <a:schemeClr val="tx1"/>
                </a:solidFill>
                <a:latin typeface="Hanken Grotesk" panose="020B0604020202020204" charset="0"/>
                <a:cs typeface="Calibri Light" panose="020F0302020204030204" pitchFamily="34" charset="0"/>
              </a:rPr>
              <a:t>               </a:t>
            </a:r>
            <a:r>
              <a:rPr lang="en-US" sz="1000" dirty="0">
                <a:solidFill>
                  <a:schemeClr val="accent3">
                    <a:lumMod val="85000"/>
                  </a:schemeClr>
                </a:solidFill>
                <a:latin typeface="Calibri Light" panose="020F0302020204030204" pitchFamily="34" charset="0"/>
                <a:cs typeface="Calibri Light" panose="020F0302020204030204" pitchFamily="34" charset="0"/>
              </a:rPr>
              <a:t>for r in rectangles: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x, y, w, h = </a:t>
            </a:r>
            <a:r>
              <a:rPr lang="en-US" sz="1000" dirty="0" err="1">
                <a:solidFill>
                  <a:schemeClr val="accent3">
                    <a:lumMod val="85000"/>
                  </a:schemeClr>
                </a:solidFill>
                <a:latin typeface="Calibri Light" panose="020F0302020204030204" pitchFamily="34" charset="0"/>
                <a:cs typeface="Calibri Light" panose="020F0302020204030204" pitchFamily="34" charset="0"/>
              </a:rPr>
              <a:t>wrap_digit</a:t>
            </a:r>
            <a:r>
              <a:rPr lang="en-US" sz="1000" dirty="0">
                <a:solidFill>
                  <a:schemeClr val="accent3">
                    <a:lumMod val="85000"/>
                  </a:schemeClr>
                </a:solidFill>
                <a:latin typeface="Calibri Light" panose="020F0302020204030204" pitchFamily="34" charset="0"/>
                <a:cs typeface="Calibri Light" panose="020F0302020204030204" pitchFamily="34" charset="0"/>
              </a:rPr>
              <a:t>(r,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img_w</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img_h</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roi</a:t>
            </a:r>
            <a:r>
              <a:rPr lang="en-US" sz="1000" dirty="0">
                <a:solidFill>
                  <a:schemeClr val="accent3">
                    <a:lumMod val="85000"/>
                  </a:schemeClr>
                </a:solidFill>
                <a:latin typeface="Calibri Light" panose="020F0302020204030204" pitchFamily="34" charset="0"/>
                <a:cs typeface="Calibri Light" panose="020F0302020204030204" pitchFamily="34" charset="0"/>
              </a:rPr>
              <a:t> = thresh[</a:t>
            </a:r>
            <a:r>
              <a:rPr lang="en-US" sz="1000" dirty="0" err="1">
                <a:solidFill>
                  <a:schemeClr val="accent3">
                    <a:lumMod val="85000"/>
                  </a:schemeClr>
                </a:solidFill>
                <a:latin typeface="Calibri Light" panose="020F0302020204030204" pitchFamily="34" charset="0"/>
                <a:cs typeface="Calibri Light" panose="020F0302020204030204" pitchFamily="34" charset="0"/>
              </a:rPr>
              <a:t>y:y+h</a:t>
            </a:r>
            <a:r>
              <a:rPr lang="en-US" sz="1000" dirty="0">
                <a:solidFill>
                  <a:schemeClr val="accent3">
                    <a:lumMod val="85000"/>
                  </a:schemeClr>
                </a:solidFill>
                <a:latin typeface="Calibri Light" panose="020F0302020204030204" pitchFamily="34" charset="0"/>
                <a:cs typeface="Calibri Light" panose="020F0302020204030204" pitchFamily="34" charset="0"/>
              </a:rPr>
              <a:t>, x:x+w]</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digit_class</a:t>
            </a:r>
            <a:r>
              <a:rPr lang="en-US" sz="1000" dirty="0">
                <a:solidFill>
                  <a:schemeClr val="accent3">
                    <a:lumMod val="85000"/>
                  </a:schemeClr>
                </a:solidFill>
                <a:latin typeface="Calibri Light" panose="020F0302020204030204" pitchFamily="34" charset="0"/>
                <a:cs typeface="Calibri Light" panose="020F0302020204030204" pitchFamily="34" charset="0"/>
              </a:rPr>
              <a:t> = int(</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digits_ann.predict</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roi</a:t>
            </a:r>
            <a:r>
              <a:rPr lang="en-US" sz="1000" dirty="0">
                <a:solidFill>
                  <a:schemeClr val="accent3">
                    <a:lumMod val="85000"/>
                  </a:schemeClr>
                </a:solidFill>
                <a:latin typeface="Calibri Light" panose="020F0302020204030204" pitchFamily="34" charset="0"/>
                <a:cs typeface="Calibri Light" panose="020F0302020204030204" pitchFamily="34" charset="0"/>
              </a:rPr>
              <a:t>)[0])</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marL="228600" indent="-228600">
              <a:buClr>
                <a:srgbClr val="00CADA"/>
              </a:buClr>
              <a:buFont typeface="+mj-lt"/>
              <a:buAutoNum type="arabicPeriod" startAt="14"/>
            </a:pPr>
            <a:r>
              <a:rPr lang="en-US" sz="1200" dirty="0">
                <a:solidFill>
                  <a:schemeClr val="tx1"/>
                </a:solidFill>
                <a:latin typeface="Hanken Grotesk" panose="020B0604020202020204" charset="0"/>
              </a:rPr>
              <a:t>Moreover, after classifying each digit, we draw the sanitized bounding rectangle and the classification result: </a:t>
            </a:r>
          </a:p>
          <a:p>
            <a:pPr marL="228600" indent="-228600">
              <a:buClr>
                <a:srgbClr val="00CADA"/>
              </a:buClr>
              <a:buFont typeface="+mj-lt"/>
              <a:buAutoNum type="arabicPeriod" startAt="14"/>
            </a:pPr>
            <a:endParaRPr lang="en-US" sz="12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cv2.rectangle(</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x,y</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x+w</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y+h</a:t>
            </a:r>
            <a:r>
              <a:rPr lang="en-US" sz="1000" dirty="0">
                <a:solidFill>
                  <a:schemeClr val="accent3">
                    <a:lumMod val="85000"/>
                  </a:schemeClr>
                </a:solidFill>
                <a:latin typeface="Calibri Light" panose="020F0302020204030204" pitchFamily="34" charset="0"/>
                <a:cs typeface="Calibri Light" panose="020F0302020204030204" pitchFamily="34" charset="0"/>
              </a:rPr>
              <a:t>), (0, 255, 0), 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cv2.putText(</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r>
              <a:rPr lang="en-US" sz="1000" dirty="0">
                <a:solidFill>
                  <a:schemeClr val="accent3">
                    <a:lumMod val="85000"/>
                  </a:schemeClr>
                </a:solidFill>
                <a:latin typeface="Calibri Light" panose="020F0302020204030204" pitchFamily="34" charset="0"/>
                <a:cs typeface="Calibri Light" panose="020F0302020204030204" pitchFamily="34" charset="0"/>
              </a:rPr>
              <a:t>, "%d" %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digit_class</a:t>
            </a:r>
            <a:r>
              <a:rPr lang="en-US" sz="1000" dirty="0">
                <a:solidFill>
                  <a:schemeClr val="accent3">
                    <a:lumMod val="85000"/>
                  </a:schemeClr>
                </a:solidFill>
                <a:latin typeface="Calibri Light" panose="020F0302020204030204" pitchFamily="34" charset="0"/>
                <a:cs typeface="Calibri Light" panose="020F0302020204030204" pitchFamily="34" charset="0"/>
              </a:rPr>
              <a:t>, (x, y-5), cv2.FONT_HERSHEY_SIMPLEX, 1, (255, 0, 0), 2)</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30144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1323439"/>
          </a:xfrm>
          <a:prstGeom prst="rect">
            <a:avLst/>
          </a:prstGeom>
          <a:noFill/>
        </p:spPr>
        <p:txBody>
          <a:bodyPr wrap="square">
            <a:spAutoFit/>
          </a:bodyPr>
          <a:lstStyle/>
          <a:p>
            <a:pPr marL="228600" indent="-228600" algn="just">
              <a:buClr>
                <a:srgbClr val="00CADA"/>
              </a:buClr>
              <a:buFont typeface="+mj-lt"/>
              <a:buAutoNum type="arabicPeriod" startAt="15"/>
            </a:pPr>
            <a:r>
              <a:rPr lang="en-US" sz="1200" dirty="0">
                <a:solidFill>
                  <a:schemeClr val="tx1"/>
                </a:solidFill>
                <a:latin typeface="Hanken Grotesk" panose="020B0604020202020204" charset="0"/>
              </a:rPr>
              <a:t>After processing all the regions of interest, we save the </a:t>
            </a:r>
            <a:r>
              <a:rPr lang="en-US" sz="1200" dirty="0" err="1">
                <a:solidFill>
                  <a:schemeClr val="tx1"/>
                </a:solidFill>
                <a:latin typeface="Hanken Grotesk" panose="020B0604020202020204" charset="0"/>
              </a:rPr>
              <a:t>thresholded</a:t>
            </a:r>
            <a:r>
              <a:rPr lang="en-US" sz="1200" dirty="0">
                <a:solidFill>
                  <a:schemeClr val="tx1"/>
                </a:solidFill>
                <a:latin typeface="Hanken Grotesk" panose="020B0604020202020204" charset="0"/>
              </a:rPr>
              <a:t> image and the fully annotated image and display them until the user hits any key to end the program: </a:t>
            </a:r>
          </a:p>
          <a:p>
            <a:pPr>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cv2.imwrite("detected_and_classified_digits_thresh.png", thresh)</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cv2.imwrite("detected_and_classified_digits.png",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cv2.imshow("thresh", thresh)</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cv2.imshow("detected and classified digits", </a:t>
            </a:r>
            <a:r>
              <a:rPr lang="en-US" sz="1000" dirty="0" err="1">
                <a:solidFill>
                  <a:schemeClr val="accent3">
                    <a:lumMod val="85000"/>
                  </a:schemeClr>
                </a:solidFill>
                <a:latin typeface="Calibri Light" panose="020F0302020204030204" pitchFamily="34" charset="0"/>
                <a:cs typeface="Calibri Light" panose="020F0302020204030204" pitchFamily="34" charset="0"/>
              </a:rPr>
              <a:t>img</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cv2.waitKey()</a:t>
            </a:r>
          </a:p>
        </p:txBody>
      </p:sp>
      <p:pic>
        <p:nvPicPr>
          <p:cNvPr id="4" name="Picture 3">
            <a:extLst>
              <a:ext uri="{FF2B5EF4-FFF2-40B4-BE49-F238E27FC236}">
                <a16:creationId xmlns:a16="http://schemas.microsoft.com/office/drawing/2014/main" id="{BAE74209-57C4-0BC8-FEEC-2D63647D69C9}"/>
              </a:ext>
            </a:extLst>
          </p:cNvPr>
          <p:cNvPicPr>
            <a:picLocks noChangeAspect="1"/>
          </p:cNvPicPr>
          <p:nvPr/>
        </p:nvPicPr>
        <p:blipFill>
          <a:blip r:embed="rId3"/>
          <a:stretch>
            <a:fillRect/>
          </a:stretch>
        </p:blipFill>
        <p:spPr>
          <a:xfrm>
            <a:off x="6038709" y="2394956"/>
            <a:ext cx="2019582" cy="2181529"/>
          </a:xfrm>
          <a:prstGeom prst="rect">
            <a:avLst/>
          </a:prstGeom>
        </p:spPr>
      </p:pic>
      <p:sp>
        <p:nvSpPr>
          <p:cNvPr id="7" name="TextBox 6">
            <a:extLst>
              <a:ext uri="{FF2B5EF4-FFF2-40B4-BE49-F238E27FC236}">
                <a16:creationId xmlns:a16="http://schemas.microsoft.com/office/drawing/2014/main" id="{ACE67368-D992-CC6F-AF08-B55D855BA5E8}"/>
              </a:ext>
            </a:extLst>
          </p:cNvPr>
          <p:cNvSpPr txBox="1"/>
          <p:nvPr/>
        </p:nvSpPr>
        <p:spPr>
          <a:xfrm>
            <a:off x="719999" y="2341164"/>
            <a:ext cx="5318709" cy="830997"/>
          </a:xfrm>
          <a:prstGeom prst="rect">
            <a:avLst/>
          </a:prstGeom>
          <a:noFill/>
        </p:spPr>
        <p:txBody>
          <a:bodyPr wrap="square">
            <a:spAutoFit/>
          </a:bodyPr>
          <a:lstStyle/>
          <a:p>
            <a:pPr algn="just">
              <a:buClr>
                <a:srgbClr val="00CADA"/>
              </a:buClr>
            </a:pPr>
            <a:r>
              <a:rPr lang="en-US" sz="1200" dirty="0">
                <a:solidFill>
                  <a:schemeClr val="tx1"/>
                </a:solidFill>
                <a:latin typeface="Hanken Grotesk" panose="020B0604020202020204" charset="0"/>
              </a:rPr>
              <a:t>That is the end of the script. When running it, we should see the </a:t>
            </a:r>
            <a:r>
              <a:rPr lang="en-US" sz="1200" dirty="0" err="1">
                <a:solidFill>
                  <a:schemeClr val="tx1"/>
                </a:solidFill>
                <a:latin typeface="Hanken Grotesk" panose="020B0604020202020204" charset="0"/>
              </a:rPr>
              <a:t>thresholded</a:t>
            </a:r>
            <a:r>
              <a:rPr lang="en-US" sz="1200" dirty="0">
                <a:solidFill>
                  <a:schemeClr val="tx1"/>
                </a:solidFill>
                <a:latin typeface="Hanken Grotesk" panose="020B0604020202020204" charset="0"/>
              </a:rPr>
              <a:t> image as well as a visualization of detection and classification results. (The two windows may overlap initially, so you might need to move one to see the other.) Here is the </a:t>
            </a:r>
            <a:r>
              <a:rPr lang="en-US" sz="1200" dirty="0" err="1">
                <a:solidFill>
                  <a:schemeClr val="tx1"/>
                </a:solidFill>
                <a:latin typeface="Hanken Grotesk" panose="020B0604020202020204" charset="0"/>
              </a:rPr>
              <a:t>thresholded</a:t>
            </a:r>
            <a:r>
              <a:rPr lang="en-US" sz="1200" dirty="0">
                <a:solidFill>
                  <a:schemeClr val="tx1"/>
                </a:solidFill>
                <a:latin typeface="Hanken Grotesk" panose="020B0604020202020204" charset="0"/>
              </a:rPr>
              <a:t> image:</a:t>
            </a:r>
            <a:endParaRPr lang="en-US" sz="105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4173403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3" name="Title 2">
            <a:extLst>
              <a:ext uri="{FF2B5EF4-FFF2-40B4-BE49-F238E27FC236}">
                <a16:creationId xmlns:a16="http://schemas.microsoft.com/office/drawing/2014/main" id="{EF4F4960-98F2-DF64-A09D-5AC6D0AE58C7}"/>
              </a:ext>
            </a:extLst>
          </p:cNvPr>
          <p:cNvSpPr>
            <a:spLocks noGrp="1"/>
          </p:cNvSpPr>
          <p:nvPr>
            <p:ph type="title"/>
          </p:nvPr>
        </p:nvSpPr>
        <p:spPr>
          <a:xfrm>
            <a:off x="720000" y="445025"/>
            <a:ext cx="7704000" cy="572700"/>
          </a:xfrm>
        </p:spPr>
        <p:txBody>
          <a:bodyPr/>
          <a:lstStyle/>
          <a:p>
            <a:r>
              <a:rPr lang="en-US" dirty="0"/>
              <a:t>Implementing the </a:t>
            </a:r>
            <a:r>
              <a:rPr lang="en-US" dirty="0">
                <a:solidFill>
                  <a:srgbClr val="00CADA"/>
                </a:solidFill>
              </a:rPr>
              <a:t>main</a:t>
            </a:r>
            <a:r>
              <a:rPr lang="en-US" dirty="0"/>
              <a:t> module</a:t>
            </a:r>
          </a:p>
        </p:txBody>
      </p:sp>
      <p:sp>
        <p:nvSpPr>
          <p:cNvPr id="5" name="TextBox 4">
            <a:extLst>
              <a:ext uri="{FF2B5EF4-FFF2-40B4-BE49-F238E27FC236}">
                <a16:creationId xmlns:a16="http://schemas.microsoft.com/office/drawing/2014/main" id="{23F9BAF0-A74D-61F5-B0AA-5270D0925746}"/>
              </a:ext>
            </a:extLst>
          </p:cNvPr>
          <p:cNvSpPr txBox="1"/>
          <p:nvPr/>
        </p:nvSpPr>
        <p:spPr>
          <a:xfrm>
            <a:off x="720000" y="1017725"/>
            <a:ext cx="7402920" cy="276999"/>
          </a:xfrm>
          <a:prstGeom prst="rect">
            <a:avLst/>
          </a:prstGeom>
          <a:noFill/>
        </p:spPr>
        <p:txBody>
          <a:bodyPr wrap="square">
            <a:spAutoFit/>
          </a:bodyPr>
          <a:lstStyle/>
          <a:p>
            <a:pPr algn="just">
              <a:buClr>
                <a:srgbClr val="00CADA"/>
              </a:buClr>
            </a:pPr>
            <a:r>
              <a:rPr lang="en-US" sz="1200" dirty="0">
                <a:solidFill>
                  <a:schemeClr val="tx1"/>
                </a:solidFill>
                <a:latin typeface="Hanken Grotesk" panose="020B0604020202020204" charset="0"/>
              </a:rPr>
              <a:t>Here is the visualization of the results:</a:t>
            </a:r>
            <a:endParaRPr lang="en-US" sz="1050" dirty="0">
              <a:solidFill>
                <a:schemeClr val="tx1"/>
              </a:solidFill>
              <a:latin typeface="Hanken Grotesk" panose="020B0604020202020204" charset="0"/>
              <a:cs typeface="Calibri Light" panose="020F0302020204030204" pitchFamily="34" charset="0"/>
            </a:endParaRPr>
          </a:p>
        </p:txBody>
      </p:sp>
      <p:pic>
        <p:nvPicPr>
          <p:cNvPr id="9" name="Picture 8">
            <a:extLst>
              <a:ext uri="{FF2B5EF4-FFF2-40B4-BE49-F238E27FC236}">
                <a16:creationId xmlns:a16="http://schemas.microsoft.com/office/drawing/2014/main" id="{D47F7A7A-BDBE-495D-5FA8-8777A7978635}"/>
              </a:ext>
            </a:extLst>
          </p:cNvPr>
          <p:cNvPicPr>
            <a:picLocks noChangeAspect="1"/>
          </p:cNvPicPr>
          <p:nvPr/>
        </p:nvPicPr>
        <p:blipFill>
          <a:blip r:embed="rId3"/>
          <a:stretch>
            <a:fillRect/>
          </a:stretch>
        </p:blipFill>
        <p:spPr>
          <a:xfrm>
            <a:off x="3467214" y="1036734"/>
            <a:ext cx="1908492" cy="2010175"/>
          </a:xfrm>
          <a:prstGeom prst="rect">
            <a:avLst/>
          </a:prstGeom>
        </p:spPr>
      </p:pic>
      <p:sp>
        <p:nvSpPr>
          <p:cNvPr id="11" name="TextBox 10">
            <a:extLst>
              <a:ext uri="{FF2B5EF4-FFF2-40B4-BE49-F238E27FC236}">
                <a16:creationId xmlns:a16="http://schemas.microsoft.com/office/drawing/2014/main" id="{F715E7DF-D943-0066-6F65-E1203969064B}"/>
              </a:ext>
            </a:extLst>
          </p:cNvPr>
          <p:cNvSpPr txBox="1"/>
          <p:nvPr/>
        </p:nvSpPr>
        <p:spPr>
          <a:xfrm>
            <a:off x="1339850" y="3101678"/>
            <a:ext cx="6565900" cy="1200329"/>
          </a:xfrm>
          <a:prstGeom prst="rect">
            <a:avLst/>
          </a:prstGeom>
          <a:noFill/>
        </p:spPr>
        <p:txBody>
          <a:bodyPr wrap="square">
            <a:spAutoFit/>
          </a:bodyPr>
          <a:lstStyle/>
          <a:p>
            <a:pPr algn="just"/>
            <a:r>
              <a:rPr lang="en-US" sz="1200" dirty="0">
                <a:solidFill>
                  <a:schemeClr val="tx1"/>
                </a:solidFill>
                <a:latin typeface="Hanken Grotesk" panose="020B0604020202020204" charset="0"/>
              </a:rPr>
              <a:t>This image contains </a:t>
            </a:r>
            <a:r>
              <a:rPr lang="en-US" sz="1200" dirty="0">
                <a:solidFill>
                  <a:schemeClr val="bg1"/>
                </a:solidFill>
                <a:latin typeface="Hanken Grotesk" panose="020B0604020202020204" charset="0"/>
              </a:rPr>
              <a:t>110</a:t>
            </a:r>
            <a:r>
              <a:rPr lang="en-US" sz="1200" dirty="0">
                <a:solidFill>
                  <a:schemeClr val="tx1"/>
                </a:solidFill>
                <a:latin typeface="Hanken Grotesk" panose="020B0604020202020204" charset="0"/>
              </a:rPr>
              <a:t> sample digits: </a:t>
            </a:r>
            <a:r>
              <a:rPr lang="en-US" sz="1200" dirty="0">
                <a:solidFill>
                  <a:schemeClr val="bg1"/>
                </a:solidFill>
                <a:latin typeface="Hanken Grotesk" panose="020B0604020202020204" charset="0"/>
              </a:rPr>
              <a:t>10</a:t>
            </a:r>
            <a:r>
              <a:rPr lang="en-US" sz="1200" dirty="0">
                <a:solidFill>
                  <a:schemeClr val="tx1"/>
                </a:solidFill>
                <a:latin typeface="Hanken Grotesk" panose="020B0604020202020204" charset="0"/>
              </a:rPr>
              <a:t> digits in the single-digit numbers from </a:t>
            </a:r>
            <a:r>
              <a:rPr lang="en-US" sz="1200" dirty="0">
                <a:solidFill>
                  <a:schemeClr val="bg1"/>
                </a:solidFill>
                <a:latin typeface="Hanken Grotesk" panose="020B0604020202020204" charset="0"/>
              </a:rPr>
              <a:t>0 to 9</a:t>
            </a:r>
            <a:r>
              <a:rPr lang="en-US" sz="1200" dirty="0">
                <a:solidFill>
                  <a:schemeClr val="tx1"/>
                </a:solidFill>
                <a:latin typeface="Hanken Grotesk" panose="020B0604020202020204" charset="0"/>
              </a:rPr>
              <a:t>, plus </a:t>
            </a:r>
            <a:r>
              <a:rPr lang="en-US" sz="1200" dirty="0">
                <a:solidFill>
                  <a:schemeClr val="bg1"/>
                </a:solidFill>
                <a:latin typeface="Hanken Grotesk" panose="020B0604020202020204" charset="0"/>
              </a:rPr>
              <a:t>100</a:t>
            </a:r>
            <a:r>
              <a:rPr lang="en-US" sz="1200" dirty="0">
                <a:solidFill>
                  <a:schemeClr val="tx1"/>
                </a:solidFill>
                <a:latin typeface="Hanken Grotesk" panose="020B0604020202020204" charset="0"/>
              </a:rPr>
              <a:t> digits in the double-digit numbers from </a:t>
            </a:r>
            <a:r>
              <a:rPr lang="en-US" sz="1200" dirty="0">
                <a:solidFill>
                  <a:schemeClr val="bg1"/>
                </a:solidFill>
                <a:latin typeface="Hanken Grotesk" panose="020B0604020202020204" charset="0"/>
              </a:rPr>
              <a:t>10 to 59</a:t>
            </a:r>
            <a:r>
              <a:rPr lang="en-US" sz="1200" dirty="0">
                <a:solidFill>
                  <a:schemeClr val="tx1"/>
                </a:solidFill>
                <a:latin typeface="Hanken Grotesk" panose="020B0604020202020204" charset="0"/>
              </a:rPr>
              <a:t>. Out of these </a:t>
            </a:r>
            <a:r>
              <a:rPr lang="en-US" sz="1200" dirty="0">
                <a:solidFill>
                  <a:schemeClr val="bg1"/>
                </a:solidFill>
                <a:latin typeface="Hanken Grotesk" panose="020B0604020202020204" charset="0"/>
              </a:rPr>
              <a:t>110</a:t>
            </a:r>
            <a:r>
              <a:rPr lang="en-US" sz="1200" dirty="0">
                <a:solidFill>
                  <a:schemeClr val="tx1"/>
                </a:solidFill>
                <a:latin typeface="Hanken Grotesk" panose="020B0604020202020204" charset="0"/>
              </a:rPr>
              <a:t> samples, the bounds are correctly detected for </a:t>
            </a:r>
            <a:r>
              <a:rPr lang="en-US" sz="1200" dirty="0">
                <a:solidFill>
                  <a:schemeClr val="bg1"/>
                </a:solidFill>
                <a:latin typeface="Hanken Grotesk" panose="020B0604020202020204" charset="0"/>
              </a:rPr>
              <a:t>108</a:t>
            </a:r>
            <a:r>
              <a:rPr lang="en-US" sz="1200" dirty="0">
                <a:solidFill>
                  <a:schemeClr val="tx1"/>
                </a:solidFill>
                <a:latin typeface="Hanken Grotesk" panose="020B0604020202020204" charset="0"/>
              </a:rPr>
              <a:t> samples, meaning that the detector's </a:t>
            </a:r>
            <a:r>
              <a:rPr lang="en-US" sz="1200" dirty="0">
                <a:solidFill>
                  <a:srgbClr val="00B050"/>
                </a:solidFill>
                <a:latin typeface="Hanken Grotesk" panose="020B0604020202020204" charset="0"/>
              </a:rPr>
              <a:t>accuracy</a:t>
            </a:r>
            <a:r>
              <a:rPr lang="en-US" sz="1200" dirty="0">
                <a:solidFill>
                  <a:schemeClr val="tx1"/>
                </a:solidFill>
                <a:latin typeface="Hanken Grotesk" panose="020B0604020202020204" charset="0"/>
              </a:rPr>
              <a:t> is </a:t>
            </a:r>
            <a:r>
              <a:rPr lang="en-US" sz="1200" dirty="0">
                <a:solidFill>
                  <a:srgbClr val="00B050"/>
                </a:solidFill>
                <a:latin typeface="Hanken Grotesk" panose="020B0604020202020204" charset="0"/>
              </a:rPr>
              <a:t>98.18%</a:t>
            </a:r>
            <a:r>
              <a:rPr lang="en-US" sz="1200" dirty="0">
                <a:solidFill>
                  <a:schemeClr val="tx1"/>
                </a:solidFill>
                <a:latin typeface="Hanken Grotesk" panose="020B0604020202020204" charset="0"/>
              </a:rPr>
              <a:t>. Then, out of these </a:t>
            </a:r>
            <a:r>
              <a:rPr lang="en-US" sz="1200" dirty="0">
                <a:solidFill>
                  <a:srgbClr val="00CADA"/>
                </a:solidFill>
                <a:latin typeface="Hanken Grotesk" panose="020B0604020202020204" charset="0"/>
              </a:rPr>
              <a:t>108</a:t>
            </a:r>
            <a:r>
              <a:rPr lang="en-US" sz="1200" dirty="0">
                <a:solidFill>
                  <a:schemeClr val="tx1"/>
                </a:solidFill>
                <a:latin typeface="Hanken Grotesk" panose="020B0604020202020204" charset="0"/>
              </a:rPr>
              <a:t> correctly detected samples, the classification result is correct for </a:t>
            </a:r>
            <a:r>
              <a:rPr lang="en-US" sz="1200" dirty="0">
                <a:solidFill>
                  <a:srgbClr val="00CADA"/>
                </a:solidFill>
                <a:latin typeface="Hanken Grotesk" panose="020B0604020202020204" charset="0"/>
              </a:rPr>
              <a:t>80</a:t>
            </a:r>
            <a:r>
              <a:rPr lang="en-US" sz="1200" dirty="0">
                <a:solidFill>
                  <a:schemeClr val="tx1"/>
                </a:solidFill>
                <a:latin typeface="Hanken Grotesk" panose="020B0604020202020204" charset="0"/>
              </a:rPr>
              <a:t> samples, meaning that the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classifier's </a:t>
            </a:r>
            <a:r>
              <a:rPr lang="en-US" sz="1200" dirty="0">
                <a:solidFill>
                  <a:srgbClr val="00B050"/>
                </a:solidFill>
                <a:latin typeface="Hanken Grotesk" panose="020B0604020202020204" charset="0"/>
              </a:rPr>
              <a:t>accuracy</a:t>
            </a:r>
            <a:r>
              <a:rPr lang="en-US" sz="1200" dirty="0">
                <a:solidFill>
                  <a:schemeClr val="tx1"/>
                </a:solidFill>
                <a:latin typeface="Hanken Grotesk" panose="020B0604020202020204" charset="0"/>
              </a:rPr>
              <a:t> is </a:t>
            </a:r>
            <a:r>
              <a:rPr lang="en-US" sz="1200" dirty="0">
                <a:solidFill>
                  <a:srgbClr val="00B050"/>
                </a:solidFill>
                <a:latin typeface="Hanken Grotesk" panose="020B0604020202020204" charset="0"/>
              </a:rPr>
              <a:t>74.07%</a:t>
            </a:r>
            <a:r>
              <a:rPr lang="en-US" sz="1200" dirty="0">
                <a:solidFill>
                  <a:schemeClr val="tx1"/>
                </a:solidFill>
                <a:latin typeface="Hanken Grotesk" panose="020B0604020202020204" charset="0"/>
              </a:rPr>
              <a:t>. This is a lot better than a random classifier, which would correctly classify a digit only </a:t>
            </a:r>
            <a:r>
              <a:rPr lang="en-US" sz="1200" dirty="0">
                <a:solidFill>
                  <a:srgbClr val="FF0000"/>
                </a:solidFill>
                <a:latin typeface="Hanken Grotesk" panose="020B0604020202020204" charset="0"/>
              </a:rPr>
              <a:t>10%</a:t>
            </a:r>
            <a:r>
              <a:rPr lang="en-US" sz="1200" dirty="0">
                <a:solidFill>
                  <a:schemeClr val="tx1"/>
                </a:solidFill>
                <a:latin typeface="Hanken Grotesk" panose="020B0604020202020204" charset="0"/>
              </a:rPr>
              <a:t> of the time.</a:t>
            </a:r>
          </a:p>
        </p:txBody>
      </p:sp>
      <p:grpSp>
        <p:nvGrpSpPr>
          <p:cNvPr id="12" name="Google Shape;1722;p55">
            <a:extLst>
              <a:ext uri="{FF2B5EF4-FFF2-40B4-BE49-F238E27FC236}">
                <a16:creationId xmlns:a16="http://schemas.microsoft.com/office/drawing/2014/main" id="{BD783192-D572-5487-23AB-6F0B7AFED6DE}"/>
              </a:ext>
            </a:extLst>
          </p:cNvPr>
          <p:cNvGrpSpPr/>
          <p:nvPr/>
        </p:nvGrpSpPr>
        <p:grpSpPr>
          <a:xfrm>
            <a:off x="745400" y="3432811"/>
            <a:ext cx="521514" cy="521514"/>
            <a:chOff x="5681300" y="2527788"/>
            <a:chExt cx="805800" cy="805800"/>
          </a:xfrm>
        </p:grpSpPr>
        <p:sp>
          <p:nvSpPr>
            <p:cNvPr id="13" name="Google Shape;1723;p55">
              <a:extLst>
                <a:ext uri="{FF2B5EF4-FFF2-40B4-BE49-F238E27FC236}">
                  <a16:creationId xmlns:a16="http://schemas.microsoft.com/office/drawing/2014/main" id="{C84E4D66-04C1-6390-6A73-6E894889A22A}"/>
                </a:ext>
              </a:extLst>
            </p:cNvPr>
            <p:cNvSpPr/>
            <p:nvPr/>
          </p:nvSpPr>
          <p:spPr>
            <a:xfrm>
              <a:off x="5681300" y="2527788"/>
              <a:ext cx="805800" cy="805800"/>
            </a:xfrm>
            <a:prstGeom prst="ellipse">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24;p55">
              <a:extLst>
                <a:ext uri="{FF2B5EF4-FFF2-40B4-BE49-F238E27FC236}">
                  <a16:creationId xmlns:a16="http://schemas.microsoft.com/office/drawing/2014/main" id="{85FFAA8E-C822-BDC0-BAB2-E25D19759EC1}"/>
                </a:ext>
              </a:extLst>
            </p:cNvPr>
            <p:cNvSpPr/>
            <p:nvPr/>
          </p:nvSpPr>
          <p:spPr>
            <a:xfrm>
              <a:off x="5681300" y="2527788"/>
              <a:ext cx="805800" cy="805800"/>
            </a:xfrm>
            <a:prstGeom prst="pie">
              <a:avLst>
                <a:gd name="adj1" fmla="val 0"/>
                <a:gd name="adj2" fmla="val 16200000"/>
              </a:avLst>
            </a:prstGeom>
            <a:solidFill>
              <a:srgbClr val="FFC000"/>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71620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7030A0"/>
                </a:solidFill>
              </a:rPr>
              <a:t>ANN</a:t>
            </a:r>
            <a:r>
              <a:rPr lang="en-US" dirty="0"/>
              <a:t>s aim to provide superior accuracy in the following circumstances :</a:t>
            </a:r>
            <a:endParaRPr dirty="0"/>
          </a:p>
        </p:txBody>
      </p:sp>
      <p:sp>
        <p:nvSpPr>
          <p:cNvPr id="3" name="Text Placeholder 2">
            <a:extLst>
              <a:ext uri="{FF2B5EF4-FFF2-40B4-BE49-F238E27FC236}">
                <a16:creationId xmlns:a16="http://schemas.microsoft.com/office/drawing/2014/main" id="{AC81F936-8198-E42B-41A8-476219F9107F}"/>
              </a:ext>
            </a:extLst>
          </p:cNvPr>
          <p:cNvSpPr>
            <a:spLocks noGrp="1"/>
          </p:cNvSpPr>
          <p:nvPr>
            <p:ph type="body" idx="1"/>
          </p:nvPr>
        </p:nvSpPr>
        <p:spPr>
          <a:xfrm>
            <a:off x="720000" y="1521596"/>
            <a:ext cx="7418160" cy="3461884"/>
          </a:xfrm>
        </p:spPr>
        <p:txBody>
          <a:bodyPr/>
          <a:lstStyle/>
          <a:p>
            <a:pPr>
              <a:buClr>
                <a:srgbClr val="00CADA"/>
              </a:buClr>
            </a:pPr>
            <a:r>
              <a:rPr lang="en-US" dirty="0"/>
              <a:t>There are many </a:t>
            </a:r>
            <a:r>
              <a:rPr lang="en-US" dirty="0">
                <a:solidFill>
                  <a:srgbClr val="FF0000"/>
                </a:solidFill>
              </a:rPr>
              <a:t>input</a:t>
            </a:r>
            <a:r>
              <a:rPr lang="en-US" dirty="0"/>
              <a:t> variables, which may have </a:t>
            </a:r>
            <a:r>
              <a:rPr lang="en-US" dirty="0">
                <a:solidFill>
                  <a:srgbClr val="00CADA"/>
                </a:solidFill>
              </a:rPr>
              <a:t>complex</a:t>
            </a:r>
            <a:r>
              <a:rPr lang="en-US" dirty="0"/>
              <a:t>, </a:t>
            </a:r>
            <a:r>
              <a:rPr lang="en-US" dirty="0">
                <a:solidFill>
                  <a:srgbClr val="00CADA"/>
                </a:solidFill>
              </a:rPr>
              <a:t>nonlinear</a:t>
            </a:r>
            <a:r>
              <a:rPr lang="en-US" dirty="0"/>
              <a:t> relationships to each other. </a:t>
            </a:r>
          </a:p>
          <a:p>
            <a:endParaRPr lang="en-US" dirty="0"/>
          </a:p>
          <a:p>
            <a:pPr algn="just">
              <a:buClr>
                <a:srgbClr val="00CADA"/>
              </a:buClr>
            </a:pPr>
            <a:r>
              <a:rPr lang="en-US" dirty="0"/>
              <a:t>There are many </a:t>
            </a:r>
            <a:r>
              <a:rPr lang="en-US" dirty="0">
                <a:solidFill>
                  <a:srgbClr val="00B0F0"/>
                </a:solidFill>
              </a:rPr>
              <a:t>output</a:t>
            </a:r>
            <a:r>
              <a:rPr lang="en-US" dirty="0"/>
              <a:t> variables, which may have </a:t>
            </a:r>
            <a:r>
              <a:rPr lang="en-US" dirty="0">
                <a:solidFill>
                  <a:srgbClr val="00CADA"/>
                </a:solidFill>
              </a:rPr>
              <a:t>complex</a:t>
            </a:r>
            <a:r>
              <a:rPr lang="en-US" dirty="0"/>
              <a:t>, </a:t>
            </a:r>
            <a:r>
              <a:rPr lang="en-US" dirty="0">
                <a:solidFill>
                  <a:srgbClr val="00CADA"/>
                </a:solidFill>
              </a:rPr>
              <a:t>nonlinear</a:t>
            </a:r>
            <a:r>
              <a:rPr lang="en-US" dirty="0"/>
              <a:t> relationships to the </a:t>
            </a:r>
            <a:r>
              <a:rPr lang="en-US" dirty="0">
                <a:solidFill>
                  <a:srgbClr val="0070C0"/>
                </a:solidFill>
              </a:rPr>
              <a:t>input</a:t>
            </a:r>
            <a:r>
              <a:rPr lang="en-US" dirty="0"/>
              <a:t> variables. (Typically, the output variables in a classification problem are the confidence scores for the classes, so if there are many classes, there are many output variables.)</a:t>
            </a:r>
          </a:p>
          <a:p>
            <a:pPr>
              <a:buClr>
                <a:srgbClr val="00CADA"/>
              </a:buClr>
            </a:pPr>
            <a:endParaRPr lang="en-US" dirty="0"/>
          </a:p>
          <a:p>
            <a:pPr algn="just">
              <a:buClr>
                <a:srgbClr val="00CADA"/>
              </a:buClr>
            </a:pPr>
            <a:r>
              <a:rPr lang="en-US" dirty="0"/>
              <a:t>There are many </a:t>
            </a:r>
            <a:r>
              <a:rPr lang="en-US" dirty="0">
                <a:solidFill>
                  <a:srgbClr val="00B050"/>
                </a:solidFill>
              </a:rPr>
              <a:t>hidden</a:t>
            </a:r>
            <a:r>
              <a:rPr lang="en-US" dirty="0"/>
              <a:t> (unspecified) variables that may have </a:t>
            </a:r>
            <a:r>
              <a:rPr lang="en-US" dirty="0">
                <a:solidFill>
                  <a:srgbClr val="00CADA"/>
                </a:solidFill>
              </a:rPr>
              <a:t>complex</a:t>
            </a:r>
            <a:r>
              <a:rPr lang="en-US" dirty="0"/>
              <a:t>, </a:t>
            </a:r>
            <a:r>
              <a:rPr lang="en-US" dirty="0">
                <a:solidFill>
                  <a:srgbClr val="00CADA"/>
                </a:solidFill>
              </a:rPr>
              <a:t>nonlinear</a:t>
            </a:r>
            <a:r>
              <a:rPr lang="en-US" dirty="0"/>
              <a:t> relationships to the </a:t>
            </a:r>
            <a:r>
              <a:rPr lang="en-US" dirty="0">
                <a:solidFill>
                  <a:srgbClr val="FF0000"/>
                </a:solidFill>
              </a:rPr>
              <a:t>input</a:t>
            </a:r>
            <a:r>
              <a:rPr lang="en-US" dirty="0"/>
              <a:t> and </a:t>
            </a:r>
            <a:r>
              <a:rPr lang="en-US" dirty="0">
                <a:solidFill>
                  <a:srgbClr val="0070C0"/>
                </a:solidFill>
              </a:rPr>
              <a:t>output</a:t>
            </a:r>
            <a:r>
              <a:rPr lang="en-US" dirty="0"/>
              <a:t> variables. </a:t>
            </a:r>
            <a:r>
              <a:rPr lang="en-US" dirty="0">
                <a:solidFill>
                  <a:srgbClr val="FF33CC"/>
                </a:solidFill>
              </a:rPr>
              <a:t>DNN</a:t>
            </a:r>
            <a:r>
              <a:rPr lang="en-US" dirty="0"/>
              <a:t>s even aim to model multiple layers of </a:t>
            </a:r>
            <a:r>
              <a:rPr lang="en-US" dirty="0">
                <a:solidFill>
                  <a:srgbClr val="00B050"/>
                </a:solidFill>
              </a:rPr>
              <a:t>hidden</a:t>
            </a:r>
            <a:r>
              <a:rPr lang="en-US" dirty="0"/>
              <a:t> variables, which are interrelated primarily to each other rather than being related primarily to input or </a:t>
            </a:r>
            <a:r>
              <a:rPr lang="en-US" dirty="0">
                <a:solidFill>
                  <a:srgbClr val="0070C0"/>
                </a:solidFill>
              </a:rPr>
              <a:t>output</a:t>
            </a:r>
            <a:r>
              <a:rPr lang="en-US" dirty="0"/>
              <a:t> variables. </a:t>
            </a:r>
          </a:p>
        </p:txBody>
      </p:sp>
      <p:sp>
        <p:nvSpPr>
          <p:cNvPr id="4" name="TextBox 3">
            <a:extLst>
              <a:ext uri="{FF2B5EF4-FFF2-40B4-BE49-F238E27FC236}">
                <a16:creationId xmlns:a16="http://schemas.microsoft.com/office/drawing/2014/main" id="{F451452B-F82C-FD67-C3B8-82D7D92B7D6C}"/>
              </a:ext>
            </a:extLst>
          </p:cNvPr>
          <p:cNvSpPr txBox="1"/>
          <p:nvPr/>
        </p:nvSpPr>
        <p:spPr>
          <a:xfrm>
            <a:off x="1276260" y="3990350"/>
            <a:ext cx="6762840" cy="307777"/>
          </a:xfrm>
          <a:prstGeom prst="rect">
            <a:avLst/>
          </a:prstGeom>
          <a:noFill/>
        </p:spPr>
        <p:txBody>
          <a:bodyPr wrap="square">
            <a:spAutoFit/>
          </a:bodyPr>
          <a:lstStyle/>
          <a:p>
            <a:r>
              <a:rPr lang="en-US" dirty="0">
                <a:solidFill>
                  <a:schemeClr val="tx1"/>
                </a:solidFill>
                <a:latin typeface="Hanken Grotesk" panose="020B0604020202020204" charset="0"/>
              </a:rPr>
              <a:t>These circumstances exist in many – perhaps most – real-world problems. </a:t>
            </a:r>
          </a:p>
        </p:txBody>
      </p:sp>
      <p:grpSp>
        <p:nvGrpSpPr>
          <p:cNvPr id="11" name="Google Shape;10653;p65">
            <a:extLst>
              <a:ext uri="{FF2B5EF4-FFF2-40B4-BE49-F238E27FC236}">
                <a16:creationId xmlns:a16="http://schemas.microsoft.com/office/drawing/2014/main" id="{65E2FFE9-9030-E337-B0E8-B2E173DF7C31}"/>
              </a:ext>
            </a:extLst>
          </p:cNvPr>
          <p:cNvGrpSpPr/>
          <p:nvPr/>
        </p:nvGrpSpPr>
        <p:grpSpPr>
          <a:xfrm>
            <a:off x="918120" y="3962280"/>
            <a:ext cx="359154" cy="359154"/>
            <a:chOff x="-46772025" y="2701925"/>
            <a:chExt cx="300900" cy="300900"/>
          </a:xfrm>
          <a:solidFill>
            <a:srgbClr val="00B050"/>
          </a:solidFill>
        </p:grpSpPr>
        <p:sp>
          <p:nvSpPr>
            <p:cNvPr id="12" name="Google Shape;10654;p65">
              <a:extLst>
                <a:ext uri="{FF2B5EF4-FFF2-40B4-BE49-F238E27FC236}">
                  <a16:creationId xmlns:a16="http://schemas.microsoft.com/office/drawing/2014/main" id="{6864E699-04AA-A28B-4847-2B526647D394}"/>
                </a:ext>
              </a:extLst>
            </p:cNvPr>
            <p:cNvSpPr/>
            <p:nvPr/>
          </p:nvSpPr>
          <p:spPr>
            <a:xfrm>
              <a:off x="-46647575" y="2826375"/>
              <a:ext cx="53575" cy="53575"/>
            </a:xfrm>
            <a:custGeom>
              <a:avLst/>
              <a:gdLst/>
              <a:ahLst/>
              <a:cxnLst/>
              <a:rect l="l" t="t" r="r" b="b"/>
              <a:pathLst>
                <a:path w="2143" h="2143" extrusionOk="0">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grp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13" name="Google Shape;10655;p65">
              <a:extLst>
                <a:ext uri="{FF2B5EF4-FFF2-40B4-BE49-F238E27FC236}">
                  <a16:creationId xmlns:a16="http://schemas.microsoft.com/office/drawing/2014/main" id="{36A9531A-96D0-3DF5-1B24-5AE24ACDFAB7}"/>
                </a:ext>
              </a:extLst>
            </p:cNvPr>
            <p:cNvSpPr/>
            <p:nvPr/>
          </p:nvSpPr>
          <p:spPr>
            <a:xfrm>
              <a:off x="-46772025" y="2701925"/>
              <a:ext cx="300900" cy="300900"/>
            </a:xfrm>
            <a:custGeom>
              <a:avLst/>
              <a:gdLst/>
              <a:ahLst/>
              <a:cxnLst/>
              <a:rect l="l" t="t" r="r" b="b"/>
              <a:pathLst>
                <a:path w="12036" h="12036" extrusionOk="0">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grp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00"/>
                </a:solidFill>
              </a:endParaRPr>
            </a:p>
          </p:txBody>
        </p:sp>
      </p:grpSp>
    </p:spTree>
    <p:extLst>
      <p:ext uri="{BB962C8B-B14F-4D97-AF65-F5344CB8AC3E}">
        <p14:creationId xmlns:p14="http://schemas.microsoft.com/office/powerpoint/2010/main" val="11737285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7" name="Google Shape;1147;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Trying to </a:t>
            </a:r>
            <a:r>
              <a:rPr lang="en-US" dirty="0">
                <a:solidFill>
                  <a:schemeClr val="bg1"/>
                </a:solidFill>
              </a:rPr>
              <a:t>improve</a:t>
            </a:r>
            <a:r>
              <a:rPr lang="en-US" dirty="0"/>
              <a:t> the </a:t>
            </a:r>
            <a:r>
              <a:rPr lang="en-US" dirty="0">
                <a:solidFill>
                  <a:srgbClr val="7030A0"/>
                </a:solidFill>
              </a:rPr>
              <a:t>ANN</a:t>
            </a:r>
            <a:r>
              <a:rPr lang="en-US" dirty="0"/>
              <a:t>'s training</a:t>
            </a:r>
            <a:endParaRPr sz="2600" b="0" dirty="0">
              <a:latin typeface="Raleway Black"/>
              <a:ea typeface="Raleway Black"/>
              <a:cs typeface="Raleway Black"/>
              <a:sym typeface="Raleway Black"/>
            </a:endParaRPr>
          </a:p>
        </p:txBody>
      </p:sp>
      <p:sp>
        <p:nvSpPr>
          <p:cNvPr id="4" name="Rectangle 3">
            <a:extLst>
              <a:ext uri="{FF2B5EF4-FFF2-40B4-BE49-F238E27FC236}">
                <a16:creationId xmlns:a16="http://schemas.microsoft.com/office/drawing/2014/main" id="{0BB04B8B-F223-73CD-451F-73D63B86628B}"/>
              </a:ext>
            </a:extLst>
          </p:cNvPr>
          <p:cNvSpPr/>
          <p:nvPr/>
        </p:nvSpPr>
        <p:spPr>
          <a:xfrm>
            <a:off x="720000" y="4259580"/>
            <a:ext cx="3288120" cy="1021080"/>
          </a:xfrm>
          <a:prstGeom prst="rect">
            <a:avLst/>
          </a:prstGeom>
          <a:solidFill>
            <a:srgbClr val="110E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2303E6B-C093-2F22-D5AC-77FB22EA8087}"/>
              </a:ext>
            </a:extLst>
          </p:cNvPr>
          <p:cNvSpPr txBox="1"/>
          <p:nvPr/>
        </p:nvSpPr>
        <p:spPr>
          <a:xfrm>
            <a:off x="720000" y="1017725"/>
            <a:ext cx="7704000" cy="3908762"/>
          </a:xfrm>
          <a:prstGeom prst="rect">
            <a:avLst/>
          </a:prstGeom>
          <a:noFill/>
        </p:spPr>
        <p:txBody>
          <a:bodyPr wrap="square">
            <a:spAutoFit/>
          </a:bodyPr>
          <a:lstStyle/>
          <a:p>
            <a:pPr algn="just"/>
            <a:r>
              <a:rPr lang="en-US" sz="1200" dirty="0">
                <a:solidFill>
                  <a:schemeClr val="tx1"/>
                </a:solidFill>
                <a:latin typeface="Hanken Grotesk" panose="020B0604020202020204" charset="0"/>
              </a:rPr>
              <a:t>We could apply a number of potential improvements to the problem of training our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We have already mentioned some of these potential improvements, but let's review them here:</a:t>
            </a:r>
          </a:p>
          <a:p>
            <a:pPr algn="just"/>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You could experiment with the </a:t>
            </a:r>
            <a:r>
              <a:rPr lang="en-US" sz="1200" dirty="0">
                <a:solidFill>
                  <a:srgbClr val="FFC000"/>
                </a:solidFill>
                <a:latin typeface="Hanken Grotesk" panose="020B0604020202020204" charset="0"/>
              </a:rPr>
              <a:t>size of your training dataset</a:t>
            </a:r>
            <a:r>
              <a:rPr lang="en-US" sz="1200" dirty="0">
                <a:solidFill>
                  <a:schemeClr val="tx1"/>
                </a:solidFill>
                <a:latin typeface="Hanken Grotesk" panose="020B0604020202020204" charset="0"/>
              </a:rPr>
              <a:t>, the </a:t>
            </a:r>
            <a:r>
              <a:rPr lang="en-US" sz="1200" dirty="0">
                <a:solidFill>
                  <a:srgbClr val="FFC000"/>
                </a:solidFill>
                <a:latin typeface="Hanken Grotesk" panose="020B0604020202020204" charset="0"/>
              </a:rPr>
              <a:t>number of </a:t>
            </a:r>
            <a:r>
              <a:rPr lang="en-US" sz="1200" dirty="0">
                <a:solidFill>
                  <a:srgbClr val="00B050"/>
                </a:solidFill>
                <a:latin typeface="Hanken Grotesk" panose="020B0604020202020204" charset="0"/>
              </a:rPr>
              <a:t>hidden</a:t>
            </a:r>
            <a:r>
              <a:rPr lang="en-US" sz="1200" dirty="0">
                <a:solidFill>
                  <a:srgbClr val="FFC000"/>
                </a:solidFill>
                <a:latin typeface="Hanken Grotesk" panose="020B0604020202020204" charset="0"/>
              </a:rPr>
              <a:t> nodes</a:t>
            </a:r>
            <a:r>
              <a:rPr lang="en-US" sz="1200" dirty="0">
                <a:solidFill>
                  <a:schemeClr val="tx1"/>
                </a:solidFill>
                <a:latin typeface="Hanken Grotesk" panose="020B0604020202020204" charset="0"/>
              </a:rPr>
              <a:t>, and the </a:t>
            </a:r>
            <a:r>
              <a:rPr lang="en-US" sz="1200" dirty="0">
                <a:solidFill>
                  <a:srgbClr val="FFC000"/>
                </a:solidFill>
                <a:latin typeface="Hanken Grotesk" panose="020B0604020202020204" charset="0"/>
              </a:rPr>
              <a:t>number of </a:t>
            </a:r>
            <a:r>
              <a:rPr lang="en-US" sz="1200" dirty="0">
                <a:solidFill>
                  <a:srgbClr val="FF5050"/>
                </a:solidFill>
                <a:latin typeface="Hanken Grotesk" panose="020B0604020202020204" charset="0"/>
              </a:rPr>
              <a:t>epochs</a:t>
            </a:r>
            <a:r>
              <a:rPr lang="en-US" sz="1200" dirty="0">
                <a:solidFill>
                  <a:schemeClr val="tx1"/>
                </a:solidFill>
                <a:latin typeface="Hanken Grotesk" panose="020B0604020202020204" charset="0"/>
              </a:rPr>
              <a:t> until you find a peak level of accuracy.</a:t>
            </a:r>
          </a:p>
          <a:p>
            <a:pPr marL="171450" indent="-171450" algn="just">
              <a:buClr>
                <a:srgbClr val="00CADA"/>
              </a:buClr>
              <a:buFont typeface="Arial" panose="020B0604020202020204" pitchFamily="34" charset="0"/>
              <a:buChar cha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You could modify our </a:t>
            </a:r>
            <a:r>
              <a:rPr lang="en-US" sz="1000" dirty="0" err="1">
                <a:solidFill>
                  <a:schemeClr val="accent3">
                    <a:lumMod val="85000"/>
                  </a:schemeClr>
                </a:solidFill>
                <a:latin typeface="Calibri Light" panose="020F0302020204030204" pitchFamily="34" charset="0"/>
                <a:cs typeface="Calibri Light" panose="020F0302020204030204" pitchFamily="34" charset="0"/>
              </a:rPr>
              <a:t>digits_ann.create_ann</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200" dirty="0">
                <a:solidFill>
                  <a:schemeClr val="tx1"/>
                </a:solidFill>
                <a:latin typeface="Hanken Grotesk" panose="020B0604020202020204" charset="0"/>
              </a:rPr>
              <a:t>function so that it supports </a:t>
            </a:r>
            <a:r>
              <a:rPr lang="en-US" sz="1200" dirty="0">
                <a:solidFill>
                  <a:srgbClr val="00CADA"/>
                </a:solidFill>
                <a:latin typeface="Hanken Grotesk" panose="020B0604020202020204" charset="0"/>
              </a:rPr>
              <a:t>more than one hidden layer</a:t>
            </a:r>
            <a:r>
              <a:rPr lang="en-US" sz="1200" dirty="0">
                <a:solidFill>
                  <a:schemeClr val="tx1"/>
                </a:solidFill>
                <a:latin typeface="Hanken Grotesk" panose="020B0604020202020204" charset="0"/>
              </a:rPr>
              <a:t>.</a:t>
            </a:r>
          </a:p>
          <a:p>
            <a:pPr marL="171450" indent="-171450" algn="just">
              <a:buClr>
                <a:srgbClr val="00CADA"/>
              </a:buClr>
              <a:buFont typeface="Arial" panose="020B0604020202020204" pitchFamily="34" charset="0"/>
              <a:buChar char="•"/>
            </a:pPr>
            <a:endParaRPr lang="en-US" sz="1200" dirty="0">
              <a:solidFill>
                <a:schemeClr val="tx1"/>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You could also try different </a:t>
            </a:r>
            <a:r>
              <a:rPr lang="en-US" sz="1200" dirty="0">
                <a:solidFill>
                  <a:srgbClr val="00CADA"/>
                </a:solidFill>
                <a:latin typeface="Hanken Grotesk" panose="020B0604020202020204" charset="0"/>
              </a:rPr>
              <a:t>activation functions</a:t>
            </a:r>
            <a:r>
              <a:rPr lang="en-US" sz="1200" dirty="0">
                <a:solidFill>
                  <a:schemeClr val="tx1"/>
                </a:solidFill>
                <a:latin typeface="Hanken Grotesk" panose="020B0604020202020204" charset="0"/>
              </a:rPr>
              <a:t>. We have used </a:t>
            </a:r>
            <a:r>
              <a:rPr lang="en-US" sz="1000" dirty="0">
                <a:solidFill>
                  <a:schemeClr val="accent3">
                    <a:lumMod val="85000"/>
                  </a:schemeClr>
                </a:solidFill>
                <a:latin typeface="Hanken Grotesk" panose="020B0604020202020204" charset="0"/>
              </a:rPr>
              <a:t>cv2.ml.ANN_MLP_SIGMOID_SYM</a:t>
            </a:r>
            <a:r>
              <a:rPr lang="en-US" sz="1200" dirty="0">
                <a:solidFill>
                  <a:schemeClr val="tx1"/>
                </a:solidFill>
                <a:latin typeface="Hanken Grotesk" panose="020B0604020202020204" charset="0"/>
              </a:rPr>
              <a:t>, but it isn't the only option; the others include </a:t>
            </a:r>
            <a:r>
              <a:rPr lang="en-US" sz="1000" dirty="0">
                <a:solidFill>
                  <a:schemeClr val="accent3">
                    <a:lumMod val="85000"/>
                  </a:schemeClr>
                </a:solidFill>
                <a:latin typeface="Hanken Grotesk" panose="020B0604020202020204" charset="0"/>
              </a:rPr>
              <a:t>cv2.ml.ANN_MLP_IDENTITY</a:t>
            </a:r>
            <a:r>
              <a:rPr lang="en-US" sz="1200" dirty="0">
                <a:solidFill>
                  <a:schemeClr val="tx1"/>
                </a:solidFill>
                <a:latin typeface="Hanken Grotesk" panose="020B0604020202020204" charset="0"/>
              </a:rPr>
              <a:t>, </a:t>
            </a:r>
            <a:r>
              <a:rPr lang="en-US" sz="1000" dirty="0">
                <a:solidFill>
                  <a:schemeClr val="accent3">
                    <a:lumMod val="85000"/>
                  </a:schemeClr>
                </a:solidFill>
                <a:latin typeface="Hanken Grotesk" panose="020B0604020202020204" charset="0"/>
              </a:rPr>
              <a:t>cv2.ml.ANN_MLP_GAUSSIAN</a:t>
            </a:r>
            <a:r>
              <a:rPr lang="en-US" sz="1200" dirty="0">
                <a:solidFill>
                  <a:schemeClr val="tx1"/>
                </a:solidFill>
                <a:latin typeface="Hanken Grotesk" panose="020B0604020202020204" charset="0"/>
              </a:rPr>
              <a:t>, </a:t>
            </a:r>
            <a:r>
              <a:rPr lang="en-US" sz="1000" dirty="0">
                <a:solidFill>
                  <a:schemeClr val="accent3">
                    <a:lumMod val="85000"/>
                  </a:schemeClr>
                </a:solidFill>
                <a:latin typeface="Hanken Grotesk" panose="020B0604020202020204" charset="0"/>
              </a:rPr>
              <a:t>cv2.ml.ANN_MLP_RELU</a:t>
            </a:r>
            <a:r>
              <a:rPr lang="en-US" sz="1200" dirty="0">
                <a:solidFill>
                  <a:schemeClr val="tx1"/>
                </a:solidFill>
                <a:latin typeface="Hanken Grotesk" panose="020B0604020202020204" charset="0"/>
              </a:rPr>
              <a:t>, and </a:t>
            </a:r>
            <a:r>
              <a:rPr lang="en-US" sz="1000" dirty="0">
                <a:solidFill>
                  <a:schemeClr val="accent3">
                    <a:lumMod val="85000"/>
                  </a:schemeClr>
                </a:solidFill>
                <a:latin typeface="Hanken Grotesk" panose="020B0604020202020204" charset="0"/>
              </a:rPr>
              <a:t>cv2.ml.ANN_MLP_LEAKYRELU</a:t>
            </a:r>
          </a:p>
          <a:p>
            <a:pPr marL="171450" indent="-171450" algn="just">
              <a:buClr>
                <a:srgbClr val="00CADA"/>
              </a:buClr>
              <a:buFont typeface="Arial" panose="020B0604020202020204" pitchFamily="34" charset="0"/>
              <a:buChar char="•"/>
            </a:pPr>
            <a:endParaRPr lang="en-US" sz="1000" dirty="0">
              <a:solidFill>
                <a:schemeClr val="accent3">
                  <a:lumMod val="85000"/>
                </a:schemeClr>
              </a:solidFill>
              <a:latin typeface="Hanken Grotesk" panose="020B0604020202020204" charset="0"/>
            </a:endParaRPr>
          </a:p>
          <a:p>
            <a:pPr marL="171450" indent="-171450" algn="just">
              <a:buClr>
                <a:srgbClr val="00CADA"/>
              </a:buClr>
              <a:buFont typeface="Arial" panose="020B0604020202020204" pitchFamily="34" charset="0"/>
              <a:buChar char="•"/>
            </a:pPr>
            <a:r>
              <a:rPr lang="en-US" sz="1200" dirty="0">
                <a:solidFill>
                  <a:schemeClr val="tx1"/>
                </a:solidFill>
                <a:latin typeface="Hanken Grotesk" panose="020B0604020202020204" charset="0"/>
              </a:rPr>
              <a:t>Similarly, you could try </a:t>
            </a:r>
            <a:r>
              <a:rPr lang="en-US" sz="1200" dirty="0">
                <a:solidFill>
                  <a:srgbClr val="FFC000"/>
                </a:solidFill>
                <a:latin typeface="Hanken Grotesk" panose="020B0604020202020204" charset="0"/>
              </a:rPr>
              <a:t>different training methods</a:t>
            </a:r>
            <a:r>
              <a:rPr lang="en-US" sz="1200" dirty="0">
                <a:solidFill>
                  <a:schemeClr val="tx1"/>
                </a:solidFill>
                <a:latin typeface="Hanken Grotesk" panose="020B0604020202020204" charset="0"/>
              </a:rPr>
              <a:t>. We have used </a:t>
            </a:r>
            <a:r>
              <a:rPr lang="en-US" sz="1000" dirty="0">
                <a:solidFill>
                  <a:schemeClr val="accent3">
                    <a:lumMod val="85000"/>
                  </a:schemeClr>
                </a:solidFill>
                <a:latin typeface="Hanken Grotesk" panose="020B0604020202020204" charset="0"/>
              </a:rPr>
              <a:t>cv2.ml.ANN_MLP_BACKPROP</a:t>
            </a:r>
            <a:r>
              <a:rPr lang="en-US" sz="1200" dirty="0">
                <a:solidFill>
                  <a:schemeClr val="tx1"/>
                </a:solidFill>
                <a:latin typeface="Hanken Grotesk" panose="020B0604020202020204" charset="0"/>
              </a:rPr>
              <a:t>. The other options include </a:t>
            </a:r>
            <a:r>
              <a:rPr lang="en-US" sz="1000" dirty="0">
                <a:solidFill>
                  <a:schemeClr val="accent3">
                    <a:lumMod val="85000"/>
                  </a:schemeClr>
                </a:solidFill>
                <a:latin typeface="Hanken Grotesk" panose="020B0604020202020204" charset="0"/>
              </a:rPr>
              <a:t>cv2.ml.ANN_MLP_RPROP</a:t>
            </a:r>
            <a:r>
              <a:rPr lang="en-US" sz="1200" dirty="0">
                <a:solidFill>
                  <a:schemeClr val="tx1"/>
                </a:solidFill>
                <a:latin typeface="Hanken Grotesk" panose="020B0604020202020204" charset="0"/>
              </a:rPr>
              <a:t> and </a:t>
            </a:r>
            <a:r>
              <a:rPr lang="en-US" sz="1000" dirty="0">
                <a:solidFill>
                  <a:schemeClr val="accent3">
                    <a:lumMod val="85000"/>
                  </a:schemeClr>
                </a:solidFill>
                <a:latin typeface="Hanken Grotesk" panose="020B0604020202020204" charset="0"/>
              </a:rPr>
              <a:t>cv2.ml.ANN_MLP_ANNEAL</a:t>
            </a:r>
            <a:r>
              <a:rPr lang="en-US" sz="1200" dirty="0">
                <a:solidFill>
                  <a:schemeClr val="tx1"/>
                </a:solidFill>
                <a:latin typeface="Hanken Grotesk" panose="020B0604020202020204" charset="0"/>
              </a:rPr>
              <a:t>. </a:t>
            </a:r>
          </a:p>
          <a:p>
            <a:pPr marL="171450" indent="-171450" algn="just">
              <a:buClr>
                <a:srgbClr val="00CADA"/>
              </a:buClr>
              <a:buFont typeface="Arial" panose="020B0604020202020204" pitchFamily="34" charset="0"/>
              <a:buChar char="•"/>
            </a:pPr>
            <a:endParaRPr lang="en-US" sz="1200" dirty="0">
              <a:solidFill>
                <a:schemeClr val="tx1"/>
              </a:solidFill>
              <a:latin typeface="Hanken Grotesk" panose="020B0604020202020204" charset="0"/>
            </a:endParaRPr>
          </a:p>
          <a:p>
            <a:pPr algn="just">
              <a:buClr>
                <a:srgbClr val="00CADA"/>
              </a:buClr>
            </a:pPr>
            <a:r>
              <a:rPr lang="en-US" sz="1200" dirty="0">
                <a:solidFill>
                  <a:schemeClr val="tx1"/>
                </a:solidFill>
                <a:latin typeface="Hanken Grotesk" panose="020B0604020202020204" charset="0"/>
              </a:rPr>
              <a:t>Aside from experimenting with </a:t>
            </a:r>
            <a:r>
              <a:rPr lang="en-US" sz="1200" dirty="0">
                <a:solidFill>
                  <a:srgbClr val="00CADA"/>
                </a:solidFill>
                <a:latin typeface="Hanken Grotesk" panose="020B0604020202020204" charset="0"/>
              </a:rPr>
              <a:t>parameters</a:t>
            </a:r>
            <a:r>
              <a:rPr lang="en-US" sz="1200" dirty="0">
                <a:solidFill>
                  <a:schemeClr val="tx1"/>
                </a:solidFill>
                <a:latin typeface="Hanken Grotesk" panose="020B0604020202020204" charset="0"/>
              </a:rPr>
              <a:t>, think carefully about your application requirements. For example, where and by whom will your classifier be </a:t>
            </a:r>
            <a:r>
              <a:rPr lang="en-US" sz="1200" dirty="0">
                <a:solidFill>
                  <a:srgbClr val="00CADA"/>
                </a:solidFill>
                <a:latin typeface="Hanken Grotesk" panose="020B0604020202020204" charset="0"/>
              </a:rPr>
              <a:t>used</a:t>
            </a:r>
            <a:r>
              <a:rPr lang="en-US" sz="1200" dirty="0">
                <a:solidFill>
                  <a:schemeClr val="tx1"/>
                </a:solidFill>
                <a:latin typeface="Hanken Grotesk" panose="020B0604020202020204" charset="0"/>
              </a:rPr>
              <a:t>? Not everyone draws digits the same way. Indeed, people in different countries tend to draw numbers in slightly different ways. The </a:t>
            </a:r>
            <a:r>
              <a:rPr lang="en-US" sz="1200" dirty="0">
                <a:solidFill>
                  <a:srgbClr val="FF0000"/>
                </a:solidFill>
                <a:latin typeface="Hanken Grotesk" panose="020B0604020202020204" charset="0"/>
              </a:rPr>
              <a:t>MNIST</a:t>
            </a:r>
            <a:r>
              <a:rPr lang="en-US" sz="1200" dirty="0">
                <a:solidFill>
                  <a:schemeClr val="tx1"/>
                </a:solidFill>
                <a:latin typeface="Hanken Grotesk" panose="020B0604020202020204" charset="0"/>
              </a:rPr>
              <a:t> database was compiled in the </a:t>
            </a:r>
            <a:r>
              <a:rPr lang="en-US" sz="1200" dirty="0">
                <a:solidFill>
                  <a:srgbClr val="C00000"/>
                </a:solidFill>
                <a:latin typeface="Hanken Grotesk" panose="020B0604020202020204" charset="0"/>
              </a:rPr>
              <a:t>United States</a:t>
            </a:r>
            <a:r>
              <a:rPr lang="en-US" sz="1200" dirty="0">
                <a:solidFill>
                  <a:schemeClr val="tx1"/>
                </a:solidFill>
                <a:latin typeface="Hanken Grotesk" panose="020B0604020202020204" charset="0"/>
              </a:rPr>
              <a:t>, where the digit 7 is handwritten like the typewritten character 7. However, in </a:t>
            </a:r>
            <a:r>
              <a:rPr lang="en-US" sz="1200" dirty="0">
                <a:solidFill>
                  <a:srgbClr val="C00000"/>
                </a:solidFill>
                <a:latin typeface="Hanken Grotesk" panose="020B0604020202020204" charset="0"/>
              </a:rPr>
              <a:t>Europe</a:t>
            </a:r>
            <a:r>
              <a:rPr lang="en-US" sz="1200" dirty="0">
                <a:solidFill>
                  <a:schemeClr val="tx1"/>
                </a:solidFill>
                <a:latin typeface="Hanken Grotesk" panose="020B0604020202020204" charset="0"/>
              </a:rPr>
              <a:t>, the digit 7 is often handwritten with a small horizontal line halfway through the diagonal portion of the number. This stroke was introduced to help distinguish the handwritten digit 7 from the handwritten digit 1. </a:t>
            </a:r>
          </a:p>
        </p:txBody>
      </p:sp>
    </p:spTree>
    <p:extLst>
      <p:ext uri="{BB962C8B-B14F-4D97-AF65-F5344CB8AC3E}">
        <p14:creationId xmlns:p14="http://schemas.microsoft.com/office/powerpoint/2010/main" val="32531088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8" name="Google Shape;1208;p47"/>
          <p:cNvSpPr/>
          <p:nvPr/>
        </p:nvSpPr>
        <p:spPr>
          <a:xfrm rot="-5400000">
            <a:off x="689075" y="10891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09" name="Google Shape;1209;p47"/>
          <p:cNvGrpSpPr/>
          <p:nvPr/>
        </p:nvGrpSpPr>
        <p:grpSpPr>
          <a:xfrm rot="10800000">
            <a:off x="7995518" y="3068895"/>
            <a:ext cx="681217" cy="3360485"/>
            <a:chOff x="1337800" y="-2525590"/>
            <a:chExt cx="1498167" cy="7390555"/>
          </a:xfrm>
        </p:grpSpPr>
        <p:cxnSp>
          <p:nvCxnSpPr>
            <p:cNvPr id="1210" name="Google Shape;1210;p47"/>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211" name="Google Shape;1211;p47"/>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212" name="Google Shape;1212;p47"/>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47"/>
          <p:cNvGrpSpPr/>
          <p:nvPr/>
        </p:nvGrpSpPr>
        <p:grpSpPr>
          <a:xfrm>
            <a:off x="7846884" y="3634568"/>
            <a:ext cx="247278" cy="1160062"/>
            <a:chOff x="1463894" y="1434556"/>
            <a:chExt cx="247278" cy="1160062"/>
          </a:xfrm>
        </p:grpSpPr>
        <p:sp>
          <p:nvSpPr>
            <p:cNvPr id="1214" name="Google Shape;1214;p47"/>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7"/>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7"/>
          <p:cNvGrpSpPr/>
          <p:nvPr/>
        </p:nvGrpSpPr>
        <p:grpSpPr>
          <a:xfrm rot="5400000" flipH="1">
            <a:off x="5492724" y="3041117"/>
            <a:ext cx="4486819" cy="625122"/>
            <a:chOff x="-78438" y="4073905"/>
            <a:chExt cx="4486819" cy="625122"/>
          </a:xfrm>
        </p:grpSpPr>
        <p:cxnSp>
          <p:nvCxnSpPr>
            <p:cNvPr id="1217" name="Google Shape;1217;p47"/>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218" name="Google Shape;1218;p47"/>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1219" name="Google Shape;1219;p47"/>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0" name="Google Shape;1220;p47"/>
          <p:cNvSpPr/>
          <p:nvPr/>
        </p:nvSpPr>
        <p:spPr>
          <a:xfrm>
            <a:off x="7303751" y="32262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1" name="Google Shape;1221;p47"/>
          <p:cNvGrpSpPr/>
          <p:nvPr/>
        </p:nvGrpSpPr>
        <p:grpSpPr>
          <a:xfrm>
            <a:off x="7423575" y="1976550"/>
            <a:ext cx="3859204" cy="615399"/>
            <a:chOff x="-6675" y="307100"/>
            <a:chExt cx="9140700" cy="4634025"/>
          </a:xfrm>
        </p:grpSpPr>
        <p:cxnSp>
          <p:nvCxnSpPr>
            <p:cNvPr id="1222" name="Google Shape;1222;p47"/>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3" name="Google Shape;1223;p47"/>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4" name="Google Shape;1224;p47"/>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5" name="Google Shape;1225;p47"/>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6" name="Google Shape;1226;p47"/>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7" name="Google Shape;1227;p4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8" name="Google Shape;1228;p4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9" name="Google Shape;1229;p4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0" name="Google Shape;1230;p4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1" name="Google Shape;1231;p4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232" name="Google Shape;1232;p47"/>
          <p:cNvSpPr/>
          <p:nvPr/>
        </p:nvSpPr>
        <p:spPr>
          <a:xfrm>
            <a:off x="7313109" y="209696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3" name="Google Shape;1233;p47"/>
          <p:cNvGrpSpPr/>
          <p:nvPr/>
        </p:nvGrpSpPr>
        <p:grpSpPr>
          <a:xfrm>
            <a:off x="2389175" y="-353800"/>
            <a:ext cx="5859225" cy="1261412"/>
            <a:chOff x="2389175" y="-353800"/>
            <a:chExt cx="5859225" cy="1631012"/>
          </a:xfrm>
        </p:grpSpPr>
        <p:sp>
          <p:nvSpPr>
            <p:cNvPr id="1234" name="Google Shape;1234;p47"/>
            <p:cNvSpPr/>
            <p:nvPr/>
          </p:nvSpPr>
          <p:spPr>
            <a:xfrm>
              <a:off x="2389175" y="-353800"/>
              <a:ext cx="5859225" cy="1137700"/>
            </a:xfrm>
            <a:custGeom>
              <a:avLst/>
              <a:gdLst/>
              <a:ahLst/>
              <a:cxnLst/>
              <a:rect l="l" t="t" r="r" b="b"/>
              <a:pathLst>
                <a:path w="234369" h="45508" extrusionOk="0">
                  <a:moveTo>
                    <a:pt x="0" y="1639"/>
                  </a:moveTo>
                  <a:lnTo>
                    <a:pt x="15636" y="28722"/>
                  </a:lnTo>
                  <a:lnTo>
                    <a:pt x="79093" y="28722"/>
                  </a:lnTo>
                  <a:lnTo>
                    <a:pt x="95879" y="45508"/>
                  </a:lnTo>
                  <a:lnTo>
                    <a:pt x="205255" y="45508"/>
                  </a:lnTo>
                  <a:lnTo>
                    <a:pt x="231529" y="0"/>
                  </a:lnTo>
                  <a:lnTo>
                    <a:pt x="234369" y="1640"/>
                  </a:lnTo>
                </a:path>
              </a:pathLst>
            </a:custGeom>
            <a:noFill/>
            <a:ln w="9525" cap="flat" cmpd="sng">
              <a:solidFill>
                <a:schemeClr val="accent1"/>
              </a:solidFill>
              <a:prstDash val="solid"/>
              <a:round/>
              <a:headEnd type="none" w="med" len="med"/>
              <a:tailEnd type="none" w="med" len="med"/>
            </a:ln>
          </p:spPr>
        </p:sp>
        <p:grpSp>
          <p:nvGrpSpPr>
            <p:cNvPr id="1235" name="Google Shape;1235;p47"/>
            <p:cNvGrpSpPr/>
            <p:nvPr/>
          </p:nvGrpSpPr>
          <p:grpSpPr>
            <a:xfrm rot="-5400000">
              <a:off x="5834789" y="851896"/>
              <a:ext cx="493321" cy="357312"/>
              <a:chOff x="1722354" y="229144"/>
              <a:chExt cx="1748744" cy="1266614"/>
            </a:xfrm>
          </p:grpSpPr>
          <p:sp>
            <p:nvSpPr>
              <p:cNvPr id="1236" name="Google Shape;1236;p4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itle 2">
            <a:extLst>
              <a:ext uri="{FF2B5EF4-FFF2-40B4-BE49-F238E27FC236}">
                <a16:creationId xmlns:a16="http://schemas.microsoft.com/office/drawing/2014/main" id="{8AE2E488-6210-9AD5-C6D5-6EA2A569CF90}"/>
              </a:ext>
            </a:extLst>
          </p:cNvPr>
          <p:cNvSpPr>
            <a:spLocks noGrp="1"/>
          </p:cNvSpPr>
          <p:nvPr>
            <p:ph type="title"/>
          </p:nvPr>
        </p:nvSpPr>
        <p:spPr>
          <a:xfrm>
            <a:off x="1095305" y="960620"/>
            <a:ext cx="7704000" cy="572700"/>
          </a:xfrm>
        </p:spPr>
        <p:txBody>
          <a:bodyPr/>
          <a:lstStyle/>
          <a:p>
            <a:r>
              <a:rPr lang="en-US" sz="2600" dirty="0">
                <a:solidFill>
                  <a:srgbClr val="00CADA"/>
                </a:solidFill>
              </a:rPr>
              <a:t>Save</a:t>
            </a:r>
            <a:r>
              <a:rPr lang="en-US" sz="2600" dirty="0"/>
              <a:t> the trained model</a:t>
            </a:r>
          </a:p>
        </p:txBody>
      </p:sp>
      <p:sp>
        <p:nvSpPr>
          <p:cNvPr id="7" name="Rectangle 6">
            <a:extLst>
              <a:ext uri="{FF2B5EF4-FFF2-40B4-BE49-F238E27FC236}">
                <a16:creationId xmlns:a16="http://schemas.microsoft.com/office/drawing/2014/main" id="{C713E094-8D4B-B9D8-F9E0-D56F3206C41B}"/>
              </a:ext>
            </a:extLst>
          </p:cNvPr>
          <p:cNvSpPr/>
          <p:nvPr/>
        </p:nvSpPr>
        <p:spPr>
          <a:xfrm>
            <a:off x="495300" y="2318438"/>
            <a:ext cx="6669951" cy="2543119"/>
          </a:xfrm>
          <a:prstGeom prst="rect">
            <a:avLst/>
          </a:prstGeom>
          <a:solidFill>
            <a:srgbClr val="110E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9D0284-4E8A-3CA3-14DB-6678D7E2E6BE}"/>
              </a:ext>
            </a:extLst>
          </p:cNvPr>
          <p:cNvSpPr txBox="1"/>
          <p:nvPr/>
        </p:nvSpPr>
        <p:spPr>
          <a:xfrm>
            <a:off x="1096458" y="1498059"/>
            <a:ext cx="6143017" cy="2362185"/>
          </a:xfrm>
          <a:prstGeom prst="rect">
            <a:avLst/>
          </a:prstGeom>
          <a:noFill/>
        </p:spPr>
        <p:txBody>
          <a:bodyPr wrap="square">
            <a:spAutoFit/>
          </a:bodyPr>
          <a:lstStyle/>
          <a:p>
            <a:pPr algn="just"/>
            <a:r>
              <a:rPr lang="en-US" sz="1200" dirty="0">
                <a:solidFill>
                  <a:schemeClr val="tx1"/>
                </a:solidFill>
                <a:latin typeface="Hanken Grotesk" panose="020B0604020202020204" charset="0"/>
              </a:rPr>
              <a:t>Specifically, you can use code such as the following to save a trained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to an XML file:</a:t>
            </a:r>
          </a:p>
          <a:p>
            <a:pPr algn="just"/>
            <a:endParaRPr lang="en-US" sz="1200" dirty="0">
              <a:solidFill>
                <a:schemeClr val="tx1"/>
              </a:solidFill>
              <a:latin typeface="Hanken Grotesk" panose="020B0604020202020204" charset="0"/>
            </a:endParaRPr>
          </a:p>
          <a:p>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a:t>
            </a:r>
            <a:r>
              <a:rPr lang="en-US" sz="1000" dirty="0">
                <a:solidFill>
                  <a:schemeClr val="accent3">
                    <a:lumMod val="85000"/>
                  </a:schemeClr>
                </a:solidFill>
                <a:latin typeface="Calibri Light" panose="020F0302020204030204" pitchFamily="34" charset="0"/>
                <a:cs typeface="Calibri Light" panose="020F0302020204030204" pitchFamily="34" charset="0"/>
              </a:rPr>
              <a:t> = cv2.ml.ANN_MLP_create()</a:t>
            </a:r>
          </a:p>
          <a:p>
            <a:r>
              <a:rPr lang="en-US" sz="1000" dirty="0">
                <a:solidFill>
                  <a:schemeClr val="accent3">
                    <a:lumMod val="85000"/>
                  </a:schemeClr>
                </a:solidFill>
                <a:latin typeface="Calibri Light" panose="020F0302020204030204" pitchFamily="34" charset="0"/>
                <a:cs typeface="Calibri Light" panose="020F0302020204030204" pitchFamily="34" charset="0"/>
              </a:rPr>
              <a:t>     data = cv2.ml.TrainData_create(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training_samples</a:t>
            </a:r>
            <a:r>
              <a:rPr lang="en-US" sz="1000" dirty="0">
                <a:solidFill>
                  <a:schemeClr val="accent3">
                    <a:lumMod val="85000"/>
                  </a:schemeClr>
                </a:solidFill>
                <a:latin typeface="Calibri Light" panose="020F0302020204030204" pitchFamily="34" charset="0"/>
                <a:cs typeface="Calibri Light" panose="020F0302020204030204" pitchFamily="34" charset="0"/>
              </a:rPr>
              <a:t>, layout, </a:t>
            </a:r>
            <a:r>
              <a:rPr lang="en-US" sz="1000" dirty="0" err="1">
                <a:solidFill>
                  <a:schemeClr val="accent3">
                    <a:lumMod val="85000"/>
                  </a:schemeClr>
                </a:solidFill>
                <a:latin typeface="Calibri Light" panose="020F0302020204030204" pitchFamily="34" charset="0"/>
                <a:cs typeface="Calibri Light" panose="020F0302020204030204" pitchFamily="34" charset="0"/>
              </a:rPr>
              <a:t>training_responses</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ann.train</a:t>
            </a:r>
            <a:r>
              <a:rPr lang="en-US" sz="1000" dirty="0">
                <a:solidFill>
                  <a:schemeClr val="accent3">
                    <a:lumMod val="85000"/>
                  </a:schemeClr>
                </a:solidFill>
                <a:latin typeface="Calibri Light" panose="020F0302020204030204" pitchFamily="34" charset="0"/>
                <a:cs typeface="Calibri Light" panose="020F0302020204030204" pitchFamily="34" charset="0"/>
              </a:rPr>
              <a:t>(data)</a:t>
            </a:r>
          </a:p>
          <a:p>
            <a:r>
              <a:rPr lang="en-US" sz="1050" b="1" dirty="0">
                <a:solidFill>
                  <a:schemeClr val="accent3">
                    <a:lumMod val="85000"/>
                  </a:schemeClr>
                </a:solidFill>
                <a:latin typeface="Calibri Light" panose="020F0302020204030204" pitchFamily="34" charset="0"/>
                <a:cs typeface="Calibri Light" panose="020F0302020204030204" pitchFamily="34" charset="0"/>
              </a:rPr>
              <a:t>     </a:t>
            </a:r>
            <a:r>
              <a:rPr lang="en-US" sz="1050" b="1" dirty="0" err="1">
                <a:solidFill>
                  <a:schemeClr val="accent3">
                    <a:lumMod val="85000"/>
                  </a:schemeClr>
                </a:solidFill>
                <a:latin typeface="Calibri Light" panose="020F0302020204030204" pitchFamily="34" charset="0"/>
                <a:cs typeface="Calibri Light" panose="020F0302020204030204" pitchFamily="34" charset="0"/>
              </a:rPr>
              <a:t>ann.save</a:t>
            </a:r>
            <a:r>
              <a:rPr lang="en-US" sz="1050" b="1" dirty="0">
                <a:solidFill>
                  <a:schemeClr val="accent3">
                    <a:lumMod val="85000"/>
                  </a:schemeClr>
                </a:solidFill>
                <a:latin typeface="Calibri Light" panose="020F0302020204030204" pitchFamily="34" charset="0"/>
                <a:cs typeface="Calibri Light" panose="020F0302020204030204" pitchFamily="34" charset="0"/>
              </a:rPr>
              <a:t>('my_ann.xml’)</a:t>
            </a:r>
          </a:p>
          <a:p>
            <a:pPr algn="just"/>
            <a:endParaRPr lang="en-US" sz="12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Subsequently, you can reload the trained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using code such as the following: </a:t>
            </a:r>
          </a:p>
          <a:p>
            <a:pPr algn="just"/>
            <a:endParaRPr lang="en-US" sz="600" dirty="0">
              <a:solidFill>
                <a:schemeClr val="tx1"/>
              </a:solidFill>
              <a:latin typeface="Hanken Grotesk" panose="020B0604020202020204" charset="0"/>
            </a:endParaRPr>
          </a:p>
          <a:p>
            <a:r>
              <a:rPr lang="en-US" sz="1050" b="1" dirty="0">
                <a:solidFill>
                  <a:schemeClr val="accent3">
                    <a:lumMod val="85000"/>
                  </a:schemeClr>
                </a:solidFill>
                <a:latin typeface="Calibri Light" panose="020F0302020204030204" pitchFamily="34" charset="0"/>
                <a:cs typeface="Calibri Light" panose="020F0302020204030204" pitchFamily="34" charset="0"/>
              </a:rPr>
              <a:t>     </a:t>
            </a:r>
            <a:r>
              <a:rPr lang="en-US" sz="1050" b="1" dirty="0" err="1">
                <a:solidFill>
                  <a:schemeClr val="accent3">
                    <a:lumMod val="85000"/>
                  </a:schemeClr>
                </a:solidFill>
                <a:latin typeface="Calibri Light" panose="020F0302020204030204" pitchFamily="34" charset="0"/>
                <a:cs typeface="Calibri Light" panose="020F0302020204030204" pitchFamily="34" charset="0"/>
              </a:rPr>
              <a:t>ann</a:t>
            </a:r>
            <a:r>
              <a:rPr lang="en-US" sz="1050" b="1" dirty="0">
                <a:solidFill>
                  <a:schemeClr val="accent3">
                    <a:lumMod val="85000"/>
                  </a:schemeClr>
                </a:solidFill>
                <a:latin typeface="Calibri Light" panose="020F0302020204030204" pitchFamily="34" charset="0"/>
                <a:cs typeface="Calibri Light" panose="020F0302020204030204" pitchFamily="34" charset="0"/>
              </a:rPr>
              <a:t> = cv2.ml.ANN_MLP_create() </a:t>
            </a:r>
            <a:r>
              <a:rPr lang="en-US" sz="1050" b="1" dirty="0" err="1">
                <a:solidFill>
                  <a:schemeClr val="accent3">
                    <a:lumMod val="85000"/>
                  </a:schemeClr>
                </a:solidFill>
                <a:latin typeface="Calibri Light" panose="020F0302020204030204" pitchFamily="34" charset="0"/>
                <a:cs typeface="Calibri Light" panose="020F0302020204030204" pitchFamily="34" charset="0"/>
              </a:rPr>
              <a:t>ann.load</a:t>
            </a:r>
            <a:r>
              <a:rPr lang="en-US" sz="1050" b="1" dirty="0">
                <a:solidFill>
                  <a:schemeClr val="accent3">
                    <a:lumMod val="85000"/>
                  </a:schemeClr>
                </a:solidFill>
                <a:latin typeface="Calibri Light" panose="020F0302020204030204" pitchFamily="34" charset="0"/>
                <a:cs typeface="Calibri Light" panose="020F0302020204030204" pitchFamily="34" charset="0"/>
              </a:rPr>
              <a:t>('my_ann.xml’)</a:t>
            </a:r>
          </a:p>
          <a:p>
            <a:pPr algn="just"/>
            <a:endParaRPr lang="en-US" sz="12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Now that we have learned how to create a reusable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for </a:t>
            </a:r>
            <a:r>
              <a:rPr lang="en-US" sz="1200" dirty="0">
                <a:solidFill>
                  <a:srgbClr val="FFFF00"/>
                </a:solidFill>
                <a:latin typeface="Hanken Grotesk" panose="020B0604020202020204" charset="0"/>
              </a:rPr>
              <a:t>handwritten digit </a:t>
            </a:r>
            <a:r>
              <a:rPr lang="en-US" sz="1200" dirty="0">
                <a:solidFill>
                  <a:schemeClr val="tx1"/>
                </a:solidFill>
                <a:latin typeface="Hanken Grotesk" panose="020B0604020202020204" charset="0"/>
              </a:rPr>
              <a:t>classification, let's think about the use cases for such a classifier.</a:t>
            </a:r>
          </a:p>
        </p:txBody>
      </p:sp>
    </p:spTree>
    <p:extLst>
      <p:ext uri="{BB962C8B-B14F-4D97-AF65-F5344CB8AC3E}">
        <p14:creationId xmlns:p14="http://schemas.microsoft.com/office/powerpoint/2010/main" val="3993411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Finding other potential applications </a:t>
            </a:r>
            <a:endParaRPr dirty="0"/>
          </a:p>
        </p:txBody>
      </p:sp>
      <p:sp>
        <p:nvSpPr>
          <p:cNvPr id="11" name="TextBox 10">
            <a:extLst>
              <a:ext uri="{FF2B5EF4-FFF2-40B4-BE49-F238E27FC236}">
                <a16:creationId xmlns:a16="http://schemas.microsoft.com/office/drawing/2014/main" id="{E38F42A5-020F-AACF-55FB-67EEB55002B3}"/>
              </a:ext>
            </a:extLst>
          </p:cNvPr>
          <p:cNvSpPr txBox="1"/>
          <p:nvPr/>
        </p:nvSpPr>
        <p:spPr>
          <a:xfrm>
            <a:off x="720000" y="1017725"/>
            <a:ext cx="7294447" cy="3046988"/>
          </a:xfrm>
          <a:prstGeom prst="rect">
            <a:avLst/>
          </a:prstGeom>
          <a:noFill/>
        </p:spPr>
        <p:txBody>
          <a:bodyPr wrap="square">
            <a:spAutoFit/>
          </a:bodyPr>
          <a:lstStyle/>
          <a:p>
            <a:pPr algn="just"/>
            <a:r>
              <a:rPr lang="en-US" sz="1200" dirty="0">
                <a:solidFill>
                  <a:schemeClr val="tx1"/>
                </a:solidFill>
                <a:latin typeface="Hanken Grotesk" panose="020B0604020202020204" charset="0"/>
              </a:rPr>
              <a:t>The preceding demonstration is only the foundation of a handwriting recognition application. You could readily extend the approach to videos and detect </a:t>
            </a:r>
            <a:r>
              <a:rPr lang="en-US" sz="1200" dirty="0">
                <a:solidFill>
                  <a:srgbClr val="FFFF00"/>
                </a:solidFill>
                <a:latin typeface="Hanken Grotesk" panose="020B0604020202020204" charset="0"/>
              </a:rPr>
              <a:t>handwritten digits </a:t>
            </a:r>
            <a:r>
              <a:rPr lang="en-US" sz="1200" dirty="0">
                <a:solidFill>
                  <a:schemeClr val="tx1"/>
                </a:solidFill>
                <a:latin typeface="Hanken Grotesk" panose="020B0604020202020204" charset="0"/>
              </a:rPr>
              <a:t>in real-time, or you could train your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to recognize the entire alphabet for a full-blown </a:t>
            </a:r>
            <a:r>
              <a:rPr lang="en-US" sz="1200" b="1" dirty="0">
                <a:solidFill>
                  <a:srgbClr val="00CADA"/>
                </a:solidFill>
                <a:latin typeface="Hanken Grotesk" panose="020B0604020202020204" charset="0"/>
              </a:rPr>
              <a:t>optical character recognition (OCR) </a:t>
            </a:r>
            <a:r>
              <a:rPr lang="en-US" sz="1200" dirty="0">
                <a:solidFill>
                  <a:schemeClr val="tx1"/>
                </a:solidFill>
                <a:latin typeface="Hanken Grotesk" panose="020B0604020202020204" charset="0"/>
              </a:rPr>
              <a:t>system. </a:t>
            </a:r>
          </a:p>
          <a:p>
            <a:pPr algn="just"/>
            <a:endParaRPr lang="en-US" sz="12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Detection and recognition of </a:t>
            </a:r>
            <a:r>
              <a:rPr lang="en-US" sz="1200" dirty="0">
                <a:solidFill>
                  <a:srgbClr val="00CADA"/>
                </a:solidFill>
                <a:latin typeface="Hanken Grotesk" panose="020B0604020202020204" charset="0"/>
              </a:rPr>
              <a:t>car registration plates </a:t>
            </a:r>
            <a:r>
              <a:rPr lang="en-US" sz="1200" dirty="0">
                <a:solidFill>
                  <a:schemeClr val="tx1"/>
                </a:solidFill>
                <a:latin typeface="Hanken Grotesk" panose="020B0604020202020204" charset="0"/>
              </a:rPr>
              <a:t>would be another useful extension of the lessons we have learned up to this point. The characters on registration plates have a consistent appearance (at least, within a given country), and this should be a simplifying factor in the </a:t>
            </a:r>
            <a:r>
              <a:rPr lang="en-US" sz="1200" dirty="0">
                <a:solidFill>
                  <a:srgbClr val="00CADA"/>
                </a:solidFill>
                <a:latin typeface="Hanken Grotesk" panose="020B0604020202020204" charset="0"/>
              </a:rPr>
              <a:t>OCR</a:t>
            </a:r>
            <a:r>
              <a:rPr lang="en-US" sz="1200" dirty="0">
                <a:solidFill>
                  <a:schemeClr val="tx1"/>
                </a:solidFill>
                <a:latin typeface="Hanken Grotesk" panose="020B0604020202020204" charset="0"/>
              </a:rPr>
              <a:t> part of the problem.</a:t>
            </a:r>
          </a:p>
          <a:p>
            <a:pPr algn="just"/>
            <a:endParaRPr lang="en-US" sz="12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You could also try applying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to problems where we have previously used SVMs, or vice versa. This way, you could see how their accuracy compares for different kinds of data. Recall that in Chapter 7, Building Custom Object Detectors, we used SIFT descriptors as inputs for SVMs. Likewise,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are capable of handling high-level descriptors and not just plain old pixel data.</a:t>
            </a:r>
          </a:p>
          <a:p>
            <a:pPr algn="just"/>
            <a:endParaRPr lang="en-US" sz="12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As we have seen, the </a:t>
            </a:r>
            <a:r>
              <a:rPr lang="en-US" sz="1000" dirty="0">
                <a:solidFill>
                  <a:schemeClr val="accent3">
                    <a:lumMod val="85000"/>
                  </a:schemeClr>
                </a:solidFill>
                <a:latin typeface="Hanken Grotesk" panose="020B0604020202020204" charset="0"/>
              </a:rPr>
              <a:t>cv2.ml_ANN_MLP </a:t>
            </a:r>
            <a:r>
              <a:rPr lang="en-US" sz="1200" dirty="0">
                <a:solidFill>
                  <a:schemeClr val="tx1"/>
                </a:solidFill>
                <a:latin typeface="Hanken Grotesk" panose="020B0604020202020204" charset="0"/>
              </a:rPr>
              <a:t>class is quite versatile, but in truth, it covers only a small subset of the ways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can be designed. Next, we will learn about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's support for more complex </a:t>
            </a:r>
            <a:r>
              <a:rPr lang="en-US" sz="1200" dirty="0">
                <a:solidFill>
                  <a:srgbClr val="FF33CC"/>
                </a:solidFill>
                <a:latin typeface="Hanken Grotesk" panose="020B0604020202020204" charset="0"/>
              </a:rPr>
              <a:t>deep neural networks</a:t>
            </a:r>
            <a:r>
              <a:rPr lang="en-US" sz="1200" dirty="0">
                <a:solidFill>
                  <a:schemeClr val="tx1"/>
                </a:solidFill>
                <a:latin typeface="Hanken Grotesk" panose="020B0604020202020204" charset="0"/>
              </a:rPr>
              <a:t> (</a:t>
            </a:r>
            <a:r>
              <a:rPr lang="en-US" sz="1200" dirty="0">
                <a:solidFill>
                  <a:srgbClr val="FF33CC"/>
                </a:solidFill>
                <a:latin typeface="Hanken Grotesk" panose="020B0604020202020204" charset="0"/>
              </a:rPr>
              <a:t>DNNs</a:t>
            </a:r>
            <a:r>
              <a:rPr lang="en-US" sz="1200" dirty="0">
                <a:solidFill>
                  <a:schemeClr val="tx1"/>
                </a:solidFill>
                <a:latin typeface="Hanken Grotesk" panose="020B0604020202020204" charset="0"/>
              </a:rPr>
              <a:t>) that can be trained with a variety of other frameworks.</a:t>
            </a:r>
          </a:p>
        </p:txBody>
      </p:sp>
    </p:spTree>
    <p:extLst>
      <p:ext uri="{BB962C8B-B14F-4D97-AF65-F5344CB8AC3E}">
        <p14:creationId xmlns:p14="http://schemas.microsoft.com/office/powerpoint/2010/main" val="394267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39"/>
          <p:cNvSpPr txBox="1">
            <a:spLocks noGrp="1"/>
          </p:cNvSpPr>
          <p:nvPr>
            <p:ph type="title"/>
          </p:nvPr>
        </p:nvSpPr>
        <p:spPr>
          <a:xfrm>
            <a:off x="720000" y="445025"/>
            <a:ext cx="781888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Using </a:t>
            </a:r>
            <a:r>
              <a:rPr lang="en-US" dirty="0">
                <a:solidFill>
                  <a:srgbClr val="FF33CC"/>
                </a:solidFill>
              </a:rPr>
              <a:t>DNNs</a:t>
            </a:r>
            <a:r>
              <a:rPr lang="en-US" dirty="0"/>
              <a:t> from other frameworks in </a:t>
            </a:r>
            <a:r>
              <a:rPr lang="en-US" dirty="0">
                <a:solidFill>
                  <a:srgbClr val="FFC000"/>
                </a:solidFill>
              </a:rPr>
              <a:t>OpenCV</a:t>
            </a:r>
            <a:endParaRPr dirty="0">
              <a:solidFill>
                <a:srgbClr val="FFC000"/>
              </a:solidFill>
            </a:endParaRPr>
          </a:p>
        </p:txBody>
      </p:sp>
      <p:sp>
        <p:nvSpPr>
          <p:cNvPr id="3" name="TextBox 2">
            <a:extLst>
              <a:ext uri="{FF2B5EF4-FFF2-40B4-BE49-F238E27FC236}">
                <a16:creationId xmlns:a16="http://schemas.microsoft.com/office/drawing/2014/main" id="{18526B30-7EAC-8998-9585-DA22C1272133}"/>
              </a:ext>
            </a:extLst>
          </p:cNvPr>
          <p:cNvSpPr txBox="1"/>
          <p:nvPr/>
        </p:nvSpPr>
        <p:spPr>
          <a:xfrm>
            <a:off x="720000" y="1017725"/>
            <a:ext cx="7597006" cy="2385268"/>
          </a:xfrm>
          <a:prstGeom prst="rect">
            <a:avLst/>
          </a:prstGeom>
          <a:noFill/>
        </p:spPr>
        <p:txBody>
          <a:bodyPr wrap="square">
            <a:spAutoFit/>
          </a:bodyPr>
          <a:lstStyle/>
          <a:p>
            <a:r>
              <a:rPr lang="en-US" sz="1200" dirty="0">
                <a:solidFill>
                  <a:schemeClr val="tx1"/>
                </a:solidFill>
                <a:latin typeface="Hanken Grotesk" panose="020B0604020202020204" charset="0"/>
              </a:rPr>
              <a:t>OpenCV can load and use </a:t>
            </a:r>
            <a:r>
              <a:rPr lang="en-US" sz="1200" dirty="0">
                <a:solidFill>
                  <a:srgbClr val="FF33CC"/>
                </a:solidFill>
                <a:latin typeface="Hanken Grotesk" panose="020B0604020202020204" charset="0"/>
              </a:rPr>
              <a:t>DNNs</a:t>
            </a:r>
            <a:r>
              <a:rPr lang="en-US" sz="1200" dirty="0">
                <a:solidFill>
                  <a:schemeClr val="tx1"/>
                </a:solidFill>
                <a:latin typeface="Hanken Grotesk" panose="020B0604020202020204" charset="0"/>
              </a:rPr>
              <a:t> that have been trained in any of the following frameworks:</a:t>
            </a:r>
          </a:p>
          <a:p>
            <a:r>
              <a:rPr lang="en-US" sz="1100" dirty="0">
                <a:solidFill>
                  <a:srgbClr val="0070C0"/>
                </a:solidFill>
                <a:latin typeface="Hanken Grotesk" panose="020B0604020202020204" charset="0"/>
              </a:rPr>
              <a:t>     Caffe (</a:t>
            </a:r>
            <a:r>
              <a:rPr lang="en-US" sz="1100" dirty="0">
                <a:solidFill>
                  <a:srgbClr val="0070C0"/>
                </a:solidFill>
                <a:latin typeface="Hanken Grotesk" panose="020B0604020202020204" charset="0"/>
                <a:hlinkClick r:id="rId3">
                  <a:extLst>
                    <a:ext uri="{A12FA001-AC4F-418D-AE19-62706E023703}">
                      <ahyp:hlinkClr xmlns:ahyp="http://schemas.microsoft.com/office/drawing/2018/hyperlinkcolor" val="tx"/>
                    </a:ext>
                  </a:extLst>
                </a:hlinkClick>
              </a:rPr>
              <a:t>http://caffe.berkeleyvision.org/</a:t>
            </a:r>
            <a:r>
              <a:rPr lang="en-US" sz="1100" dirty="0">
                <a:solidFill>
                  <a:srgbClr val="0070C0"/>
                </a:solidFill>
                <a:latin typeface="Hanken Grotesk" panose="020B0604020202020204" charset="0"/>
              </a:rPr>
              <a:t>)</a:t>
            </a:r>
          </a:p>
          <a:p>
            <a:r>
              <a:rPr lang="en-US" sz="1100" dirty="0">
                <a:solidFill>
                  <a:srgbClr val="0070C0"/>
                </a:solidFill>
                <a:latin typeface="Hanken Grotesk" panose="020B0604020202020204" charset="0"/>
              </a:rPr>
              <a:t>     TensorFlow (</a:t>
            </a:r>
            <a:r>
              <a:rPr lang="en-US" sz="1100" dirty="0">
                <a:solidFill>
                  <a:srgbClr val="0070C0"/>
                </a:solidFill>
                <a:latin typeface="Hanken Grotesk" panose="020B0604020202020204" charset="0"/>
                <a:hlinkClick r:id="rId4">
                  <a:extLst>
                    <a:ext uri="{A12FA001-AC4F-418D-AE19-62706E023703}">
                      <ahyp:hlinkClr xmlns:ahyp="http://schemas.microsoft.com/office/drawing/2018/hyperlinkcolor" val="tx"/>
                    </a:ext>
                  </a:extLst>
                </a:hlinkClick>
              </a:rPr>
              <a:t>https://www.tensorflow.org/</a:t>
            </a:r>
            <a:r>
              <a:rPr lang="en-US" sz="1100" dirty="0">
                <a:solidFill>
                  <a:srgbClr val="0070C0"/>
                </a:solidFill>
                <a:latin typeface="Hanken Grotesk" panose="020B0604020202020204" charset="0"/>
              </a:rPr>
              <a:t>)</a:t>
            </a:r>
          </a:p>
          <a:p>
            <a:r>
              <a:rPr lang="en-US" sz="1100" dirty="0">
                <a:solidFill>
                  <a:srgbClr val="0070C0"/>
                </a:solidFill>
                <a:latin typeface="Hanken Grotesk" panose="020B0604020202020204" charset="0"/>
              </a:rPr>
              <a:t>     Torch (</a:t>
            </a:r>
            <a:r>
              <a:rPr lang="en-US" sz="1100" dirty="0">
                <a:solidFill>
                  <a:srgbClr val="0070C0"/>
                </a:solidFill>
                <a:latin typeface="Hanken Grotesk" panose="020B0604020202020204" charset="0"/>
                <a:hlinkClick r:id="rId5">
                  <a:extLst>
                    <a:ext uri="{A12FA001-AC4F-418D-AE19-62706E023703}">
                      <ahyp:hlinkClr xmlns:ahyp="http://schemas.microsoft.com/office/drawing/2018/hyperlinkcolor" val="tx"/>
                    </a:ext>
                  </a:extLst>
                </a:hlinkClick>
              </a:rPr>
              <a:t>http://torch.ch/</a:t>
            </a:r>
            <a:r>
              <a:rPr lang="en-US" sz="1100" dirty="0">
                <a:solidFill>
                  <a:srgbClr val="0070C0"/>
                </a:solidFill>
                <a:latin typeface="Hanken Grotesk" panose="020B0604020202020204" charset="0"/>
              </a:rPr>
              <a:t>)</a:t>
            </a:r>
          </a:p>
          <a:p>
            <a:r>
              <a:rPr lang="en-US" sz="1100" dirty="0">
                <a:solidFill>
                  <a:srgbClr val="0070C0"/>
                </a:solidFill>
                <a:latin typeface="Hanken Grotesk" panose="020B0604020202020204" charset="0"/>
              </a:rPr>
              <a:t>     Darknet (</a:t>
            </a:r>
            <a:r>
              <a:rPr lang="en-US" sz="1100" dirty="0">
                <a:solidFill>
                  <a:srgbClr val="0070C0"/>
                </a:solidFill>
                <a:latin typeface="Hanken Grotesk" panose="020B0604020202020204" charset="0"/>
                <a:hlinkClick r:id="rId6">
                  <a:extLst>
                    <a:ext uri="{A12FA001-AC4F-418D-AE19-62706E023703}">
                      <ahyp:hlinkClr xmlns:ahyp="http://schemas.microsoft.com/office/drawing/2018/hyperlinkcolor" val="tx"/>
                    </a:ext>
                  </a:extLst>
                </a:hlinkClick>
              </a:rPr>
              <a:t>https://pjreddie.com/darknet/</a:t>
            </a:r>
            <a:r>
              <a:rPr lang="en-US" sz="1100" dirty="0">
                <a:solidFill>
                  <a:srgbClr val="0070C0"/>
                </a:solidFill>
                <a:latin typeface="Hanken Grotesk" panose="020B0604020202020204" charset="0"/>
              </a:rPr>
              <a:t>)</a:t>
            </a:r>
          </a:p>
          <a:p>
            <a:r>
              <a:rPr lang="en-US" sz="1100" dirty="0">
                <a:solidFill>
                  <a:srgbClr val="0070C0"/>
                </a:solidFill>
                <a:latin typeface="Hanken Grotesk" panose="020B0604020202020204" charset="0"/>
              </a:rPr>
              <a:t>     ONNX (</a:t>
            </a:r>
            <a:r>
              <a:rPr lang="en-US" sz="1100" dirty="0">
                <a:solidFill>
                  <a:srgbClr val="0070C0"/>
                </a:solidFill>
                <a:latin typeface="Hanken Grotesk" panose="020B0604020202020204" charset="0"/>
                <a:hlinkClick r:id="rId7">
                  <a:extLst>
                    <a:ext uri="{A12FA001-AC4F-418D-AE19-62706E023703}">
                      <ahyp:hlinkClr xmlns:ahyp="http://schemas.microsoft.com/office/drawing/2018/hyperlinkcolor" val="tx"/>
                    </a:ext>
                  </a:extLst>
                </a:hlinkClick>
              </a:rPr>
              <a:t>https://onnx.ai/</a:t>
            </a:r>
            <a:r>
              <a:rPr lang="en-US" sz="1100" dirty="0">
                <a:solidFill>
                  <a:srgbClr val="0070C0"/>
                </a:solidFill>
                <a:latin typeface="Hanken Grotesk" panose="020B0604020202020204" charset="0"/>
              </a:rPr>
              <a:t>)</a:t>
            </a:r>
          </a:p>
          <a:p>
            <a:r>
              <a:rPr lang="en-US" sz="1100" dirty="0">
                <a:solidFill>
                  <a:srgbClr val="0070C0"/>
                </a:solidFill>
                <a:latin typeface="Hanken Grotesk" panose="020B0604020202020204" charset="0"/>
              </a:rPr>
              <a:t>     DLDT (https://github.com/opencv/dldt/) </a:t>
            </a:r>
          </a:p>
          <a:p>
            <a:endParaRPr lang="en-US" sz="1100" dirty="0">
              <a:solidFill>
                <a:srgbClr val="0070C0"/>
              </a:solidFill>
              <a:latin typeface="Hanken Grotesk" panose="020B0604020202020204" charset="0"/>
            </a:endParaRPr>
          </a:p>
          <a:p>
            <a:pPr algn="just"/>
            <a:r>
              <a:rPr lang="en-US" sz="1200" dirty="0">
                <a:solidFill>
                  <a:schemeClr val="tx1"/>
                </a:solidFill>
                <a:latin typeface="Hanken Grotesk" panose="020B0604020202020204" charset="0"/>
              </a:rPr>
              <a:t>After we load a model, we need to </a:t>
            </a:r>
            <a:r>
              <a:rPr lang="en-US" sz="1200" dirty="0">
                <a:solidFill>
                  <a:srgbClr val="00CADA"/>
                </a:solidFill>
                <a:latin typeface="Hanken Grotesk" panose="020B0604020202020204" charset="0"/>
              </a:rPr>
              <a:t>preprocess</a:t>
            </a:r>
            <a:r>
              <a:rPr lang="en-US" sz="1200" dirty="0">
                <a:solidFill>
                  <a:schemeClr val="tx1"/>
                </a:solidFill>
                <a:latin typeface="Hanken Grotesk" panose="020B0604020202020204" charset="0"/>
              </a:rPr>
              <a:t> the data we will use with the model. The necessary preprocessing is specific to the way the given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was designed and trained, so any time we use a third-party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we must read about how that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was designed and trained.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provides a function, </a:t>
            </a:r>
            <a:r>
              <a:rPr lang="en-US" sz="1000" dirty="0">
                <a:solidFill>
                  <a:schemeClr val="accent3">
                    <a:lumMod val="85000"/>
                  </a:schemeClr>
                </a:solidFill>
                <a:latin typeface="Hanken Grotesk" panose="020B0604020202020204" charset="0"/>
              </a:rPr>
              <a:t>cv2.dnn.blobFromImage</a:t>
            </a:r>
            <a:r>
              <a:rPr lang="en-US" sz="1200" dirty="0">
                <a:solidFill>
                  <a:schemeClr val="tx1"/>
                </a:solidFill>
                <a:latin typeface="Hanken Grotesk" panose="020B0604020202020204" charset="0"/>
              </a:rPr>
              <a:t>, that can perform some common preprocessing steps, depending on the parameters we pass to it. We can perform other preprocessing steps manually before passing data to this function.</a:t>
            </a:r>
          </a:p>
        </p:txBody>
      </p:sp>
      <p:sp>
        <p:nvSpPr>
          <p:cNvPr id="5" name="TextBox 4">
            <a:extLst>
              <a:ext uri="{FF2B5EF4-FFF2-40B4-BE49-F238E27FC236}">
                <a16:creationId xmlns:a16="http://schemas.microsoft.com/office/drawing/2014/main" id="{9210C46F-3D11-F3B1-00B9-2B2B3A94CD4B}"/>
              </a:ext>
            </a:extLst>
          </p:cNvPr>
          <p:cNvSpPr txBox="1"/>
          <p:nvPr/>
        </p:nvSpPr>
        <p:spPr>
          <a:xfrm>
            <a:off x="720000" y="3956991"/>
            <a:ext cx="7597006" cy="276999"/>
          </a:xfrm>
          <a:prstGeom prst="rect">
            <a:avLst/>
          </a:prstGeom>
          <a:noFill/>
        </p:spPr>
        <p:txBody>
          <a:bodyPr wrap="square">
            <a:spAutoFit/>
          </a:bodyPr>
          <a:lstStyle/>
          <a:p>
            <a:r>
              <a:rPr lang="en-US" sz="1200" dirty="0">
                <a:solidFill>
                  <a:schemeClr val="tx1"/>
                </a:solidFill>
                <a:latin typeface="Hanken Grotesk" panose="020B0604020202020204" charset="0"/>
              </a:rPr>
              <a:t>Let's proceed to a practical example where we'll see a third-party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in action.</a:t>
            </a:r>
          </a:p>
        </p:txBody>
      </p:sp>
      <p:sp>
        <p:nvSpPr>
          <p:cNvPr id="7" name="TextBox 6">
            <a:extLst>
              <a:ext uri="{FF2B5EF4-FFF2-40B4-BE49-F238E27FC236}">
                <a16:creationId xmlns:a16="http://schemas.microsoft.com/office/drawing/2014/main" id="{9E233CDB-266C-B1CA-C045-C8B28CFB8D1A}"/>
              </a:ext>
            </a:extLst>
          </p:cNvPr>
          <p:cNvSpPr txBox="1"/>
          <p:nvPr/>
        </p:nvSpPr>
        <p:spPr>
          <a:xfrm>
            <a:off x="1085850" y="3449159"/>
            <a:ext cx="7231156" cy="461665"/>
          </a:xfrm>
          <a:prstGeom prst="rect">
            <a:avLst/>
          </a:prstGeom>
          <a:noFill/>
        </p:spPr>
        <p:txBody>
          <a:bodyPr wrap="square">
            <a:spAutoFit/>
          </a:bodyPr>
          <a:lstStyle/>
          <a:p>
            <a:pPr algn="just"/>
            <a:r>
              <a:rPr lang="en-US" sz="1200" dirty="0">
                <a:solidFill>
                  <a:schemeClr val="tx1"/>
                </a:solidFill>
                <a:latin typeface="Hanken Grotesk" panose="020B0604020202020204" charset="0"/>
              </a:rPr>
              <a:t>A neural network's input vector is sometimes called a </a:t>
            </a:r>
            <a:r>
              <a:rPr lang="en-US" sz="1200" dirty="0">
                <a:solidFill>
                  <a:srgbClr val="00CADA"/>
                </a:solidFill>
                <a:latin typeface="Hanken Grotesk" panose="020B0604020202020204" charset="0"/>
              </a:rPr>
              <a:t>tensor</a:t>
            </a:r>
            <a:r>
              <a:rPr lang="en-US" sz="1200" dirty="0">
                <a:solidFill>
                  <a:schemeClr val="tx1"/>
                </a:solidFill>
                <a:latin typeface="Hanken Grotesk" panose="020B0604020202020204" charset="0"/>
              </a:rPr>
              <a:t> or </a:t>
            </a:r>
            <a:r>
              <a:rPr lang="en-US" sz="1200" dirty="0">
                <a:solidFill>
                  <a:srgbClr val="00CADA"/>
                </a:solidFill>
                <a:latin typeface="Hanken Grotesk" panose="020B0604020202020204" charset="0"/>
              </a:rPr>
              <a:t>blob</a:t>
            </a:r>
            <a:r>
              <a:rPr lang="en-US" sz="1200" dirty="0">
                <a:solidFill>
                  <a:schemeClr val="tx1"/>
                </a:solidFill>
                <a:latin typeface="Hanken Grotesk" panose="020B0604020202020204" charset="0"/>
              </a:rPr>
              <a:t> hence the function's name, </a:t>
            </a:r>
            <a:r>
              <a:rPr lang="en-US" sz="1200" dirty="0">
                <a:solidFill>
                  <a:schemeClr val="accent3">
                    <a:lumMod val="85000"/>
                  </a:schemeClr>
                </a:solidFill>
                <a:latin typeface="Hanken Grotesk" panose="020B0604020202020204" charset="0"/>
              </a:rPr>
              <a:t>cv2.dnn.blobFromImage</a:t>
            </a:r>
            <a:r>
              <a:rPr lang="en-US" sz="1200" dirty="0">
                <a:solidFill>
                  <a:schemeClr val="tx1"/>
                </a:solidFill>
                <a:latin typeface="Hanken Grotesk" panose="020B0604020202020204" charset="0"/>
              </a:rPr>
              <a:t>.</a:t>
            </a:r>
          </a:p>
        </p:txBody>
      </p:sp>
      <p:grpSp>
        <p:nvGrpSpPr>
          <p:cNvPr id="8" name="Google Shape;9525;p61">
            <a:extLst>
              <a:ext uri="{FF2B5EF4-FFF2-40B4-BE49-F238E27FC236}">
                <a16:creationId xmlns:a16="http://schemas.microsoft.com/office/drawing/2014/main" id="{E2024E64-1D8F-3D62-A370-B91B8CD36F68}"/>
              </a:ext>
            </a:extLst>
          </p:cNvPr>
          <p:cNvGrpSpPr/>
          <p:nvPr/>
        </p:nvGrpSpPr>
        <p:grpSpPr>
          <a:xfrm>
            <a:off x="777616" y="3525875"/>
            <a:ext cx="308234" cy="308234"/>
            <a:chOff x="3270550" y="4993750"/>
            <a:chExt cx="483125" cy="483125"/>
          </a:xfrm>
          <a:solidFill>
            <a:srgbClr val="92D050"/>
          </a:solidFill>
        </p:grpSpPr>
        <p:sp>
          <p:nvSpPr>
            <p:cNvPr id="9" name="Google Shape;9526;p61">
              <a:extLst>
                <a:ext uri="{FF2B5EF4-FFF2-40B4-BE49-F238E27FC236}">
                  <a16:creationId xmlns:a16="http://schemas.microsoft.com/office/drawing/2014/main" id="{354543CD-0143-8A54-3DF3-D5FF7BF199DE}"/>
                </a:ext>
              </a:extLst>
            </p:cNvPr>
            <p:cNvSpPr/>
            <p:nvPr/>
          </p:nvSpPr>
          <p:spPr>
            <a:xfrm>
              <a:off x="3270550" y="4993750"/>
              <a:ext cx="483125" cy="483125"/>
            </a:xfrm>
            <a:custGeom>
              <a:avLst/>
              <a:gdLst/>
              <a:ahLst/>
              <a:cxnLst/>
              <a:rect l="l" t="t" r="r" b="b"/>
              <a:pathLst>
                <a:path w="19325" h="19325" extrusionOk="0">
                  <a:moveTo>
                    <a:pt x="17628" y="1133"/>
                  </a:moveTo>
                  <a:cubicBezTo>
                    <a:pt x="17939" y="1133"/>
                    <a:pt x="18193" y="1386"/>
                    <a:pt x="18193" y="1700"/>
                  </a:cubicBezTo>
                  <a:lnTo>
                    <a:pt x="18193" y="17628"/>
                  </a:lnTo>
                  <a:cubicBezTo>
                    <a:pt x="18193" y="17939"/>
                    <a:pt x="17939" y="18193"/>
                    <a:pt x="17628" y="18193"/>
                  </a:cubicBezTo>
                  <a:lnTo>
                    <a:pt x="1700" y="18193"/>
                  </a:lnTo>
                  <a:cubicBezTo>
                    <a:pt x="1386" y="18193"/>
                    <a:pt x="1133" y="17939"/>
                    <a:pt x="1133" y="17628"/>
                  </a:cubicBezTo>
                  <a:lnTo>
                    <a:pt x="1133" y="1700"/>
                  </a:lnTo>
                  <a:cubicBezTo>
                    <a:pt x="1133" y="1386"/>
                    <a:pt x="1386" y="1133"/>
                    <a:pt x="1700" y="1133"/>
                  </a:cubicBezTo>
                  <a:close/>
                  <a:moveTo>
                    <a:pt x="1700" y="1"/>
                  </a:moveTo>
                  <a:cubicBezTo>
                    <a:pt x="761" y="1"/>
                    <a:pt x="1" y="761"/>
                    <a:pt x="1" y="1700"/>
                  </a:cubicBezTo>
                  <a:lnTo>
                    <a:pt x="1" y="17628"/>
                  </a:lnTo>
                  <a:cubicBezTo>
                    <a:pt x="1" y="18564"/>
                    <a:pt x="761" y="19325"/>
                    <a:pt x="1700" y="19325"/>
                  </a:cubicBezTo>
                  <a:lnTo>
                    <a:pt x="17628" y="19325"/>
                  </a:lnTo>
                  <a:cubicBezTo>
                    <a:pt x="18564" y="19325"/>
                    <a:pt x="19325" y="18564"/>
                    <a:pt x="19325" y="17628"/>
                  </a:cubicBezTo>
                  <a:lnTo>
                    <a:pt x="19325" y="1700"/>
                  </a:lnTo>
                  <a:cubicBezTo>
                    <a:pt x="19325" y="761"/>
                    <a:pt x="18564" y="1"/>
                    <a:pt x="176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9527;p61">
              <a:extLst>
                <a:ext uri="{FF2B5EF4-FFF2-40B4-BE49-F238E27FC236}">
                  <a16:creationId xmlns:a16="http://schemas.microsoft.com/office/drawing/2014/main" id="{5A596DC8-08B1-CF19-131D-96487B1974C4}"/>
                </a:ext>
              </a:extLst>
            </p:cNvPr>
            <p:cNvSpPr/>
            <p:nvPr/>
          </p:nvSpPr>
          <p:spPr>
            <a:xfrm>
              <a:off x="3469675" y="5079600"/>
              <a:ext cx="88275" cy="85000"/>
            </a:xfrm>
            <a:custGeom>
              <a:avLst/>
              <a:gdLst/>
              <a:ahLst/>
              <a:cxnLst/>
              <a:rect l="l" t="t" r="r" b="b"/>
              <a:pathLst>
                <a:path w="3531" h="3400" extrusionOk="0">
                  <a:moveTo>
                    <a:pt x="1698" y="1135"/>
                  </a:moveTo>
                  <a:cubicBezTo>
                    <a:pt x="2202" y="1135"/>
                    <a:pt x="2456" y="1742"/>
                    <a:pt x="2099" y="2101"/>
                  </a:cubicBezTo>
                  <a:cubicBezTo>
                    <a:pt x="1983" y="2216"/>
                    <a:pt x="1842" y="2268"/>
                    <a:pt x="1703" y="2268"/>
                  </a:cubicBezTo>
                  <a:cubicBezTo>
                    <a:pt x="1411" y="2268"/>
                    <a:pt x="1133" y="2041"/>
                    <a:pt x="1133" y="1700"/>
                  </a:cubicBezTo>
                  <a:cubicBezTo>
                    <a:pt x="1133" y="1386"/>
                    <a:pt x="1384" y="1135"/>
                    <a:pt x="1698" y="1135"/>
                  </a:cubicBezTo>
                  <a:close/>
                  <a:moveTo>
                    <a:pt x="1698" y="0"/>
                  </a:moveTo>
                  <a:cubicBezTo>
                    <a:pt x="1479" y="0"/>
                    <a:pt x="1259" y="42"/>
                    <a:pt x="1049" y="129"/>
                  </a:cubicBezTo>
                  <a:cubicBezTo>
                    <a:pt x="415" y="392"/>
                    <a:pt x="1" y="1011"/>
                    <a:pt x="1" y="1700"/>
                  </a:cubicBezTo>
                  <a:cubicBezTo>
                    <a:pt x="1" y="2639"/>
                    <a:pt x="759" y="3397"/>
                    <a:pt x="1698" y="3400"/>
                  </a:cubicBezTo>
                  <a:cubicBezTo>
                    <a:pt x="2386" y="3400"/>
                    <a:pt x="3005" y="2983"/>
                    <a:pt x="3268" y="2349"/>
                  </a:cubicBezTo>
                  <a:cubicBezTo>
                    <a:pt x="3531" y="1715"/>
                    <a:pt x="3386" y="984"/>
                    <a:pt x="2900" y="498"/>
                  </a:cubicBezTo>
                  <a:cubicBezTo>
                    <a:pt x="2574" y="173"/>
                    <a:pt x="2140" y="0"/>
                    <a:pt x="16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9528;p61">
              <a:extLst>
                <a:ext uri="{FF2B5EF4-FFF2-40B4-BE49-F238E27FC236}">
                  <a16:creationId xmlns:a16="http://schemas.microsoft.com/office/drawing/2014/main" id="{EBE5C8C1-B4D0-056E-C0D6-9E9D0B877259}"/>
                </a:ext>
              </a:extLst>
            </p:cNvPr>
            <p:cNvSpPr/>
            <p:nvPr/>
          </p:nvSpPr>
          <p:spPr>
            <a:xfrm>
              <a:off x="3441375" y="5192875"/>
              <a:ext cx="141475" cy="198175"/>
            </a:xfrm>
            <a:custGeom>
              <a:avLst/>
              <a:gdLst/>
              <a:ahLst/>
              <a:cxnLst/>
              <a:rect l="l" t="t" r="r" b="b"/>
              <a:pathLst>
                <a:path w="5659" h="7927" extrusionOk="0">
                  <a:moveTo>
                    <a:pt x="3397" y="1133"/>
                  </a:moveTo>
                  <a:lnTo>
                    <a:pt x="3397" y="6795"/>
                  </a:lnTo>
                  <a:lnTo>
                    <a:pt x="2265" y="6795"/>
                  </a:lnTo>
                  <a:lnTo>
                    <a:pt x="2265" y="1133"/>
                  </a:lnTo>
                  <a:close/>
                  <a:moveTo>
                    <a:pt x="565" y="1"/>
                  </a:moveTo>
                  <a:cubicBezTo>
                    <a:pt x="251" y="1"/>
                    <a:pt x="1" y="251"/>
                    <a:pt x="1" y="565"/>
                  </a:cubicBezTo>
                  <a:cubicBezTo>
                    <a:pt x="1" y="879"/>
                    <a:pt x="251" y="1133"/>
                    <a:pt x="565" y="1133"/>
                  </a:cubicBezTo>
                  <a:lnTo>
                    <a:pt x="1133" y="1133"/>
                  </a:lnTo>
                  <a:lnTo>
                    <a:pt x="1133" y="6795"/>
                  </a:lnTo>
                  <a:lnTo>
                    <a:pt x="565" y="6795"/>
                  </a:lnTo>
                  <a:cubicBezTo>
                    <a:pt x="251" y="6795"/>
                    <a:pt x="1" y="7045"/>
                    <a:pt x="1" y="7359"/>
                  </a:cubicBezTo>
                  <a:cubicBezTo>
                    <a:pt x="1" y="7673"/>
                    <a:pt x="251" y="7927"/>
                    <a:pt x="565" y="7927"/>
                  </a:cubicBezTo>
                  <a:lnTo>
                    <a:pt x="5094" y="7927"/>
                  </a:lnTo>
                  <a:cubicBezTo>
                    <a:pt x="5408" y="7927"/>
                    <a:pt x="5659" y="7673"/>
                    <a:pt x="5659" y="7359"/>
                  </a:cubicBezTo>
                  <a:cubicBezTo>
                    <a:pt x="5659" y="7045"/>
                    <a:pt x="5408" y="6795"/>
                    <a:pt x="5094" y="6795"/>
                  </a:cubicBezTo>
                  <a:lnTo>
                    <a:pt x="4530" y="6795"/>
                  </a:lnTo>
                  <a:lnTo>
                    <a:pt x="4530" y="565"/>
                  </a:lnTo>
                  <a:cubicBezTo>
                    <a:pt x="4530" y="251"/>
                    <a:pt x="4276" y="1"/>
                    <a:pt x="39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3796728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19999" y="445025"/>
            <a:ext cx="8235741" cy="86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Detecting and classifying objects with third party </a:t>
            </a:r>
            <a:r>
              <a:rPr lang="en-US" dirty="0">
                <a:solidFill>
                  <a:srgbClr val="FF33CC"/>
                </a:solidFill>
              </a:rPr>
              <a:t>DNNs</a:t>
            </a:r>
            <a:endParaRPr dirty="0">
              <a:solidFill>
                <a:srgbClr val="FF33CC"/>
              </a:solidFill>
            </a:endParaRPr>
          </a:p>
        </p:txBody>
      </p:sp>
      <p:sp>
        <p:nvSpPr>
          <p:cNvPr id="11" name="TextBox 10">
            <a:extLst>
              <a:ext uri="{FF2B5EF4-FFF2-40B4-BE49-F238E27FC236}">
                <a16:creationId xmlns:a16="http://schemas.microsoft.com/office/drawing/2014/main" id="{C81277E3-E8E9-3FD8-8D42-E72F63159166}"/>
              </a:ext>
            </a:extLst>
          </p:cNvPr>
          <p:cNvSpPr txBox="1"/>
          <p:nvPr/>
        </p:nvSpPr>
        <p:spPr>
          <a:xfrm>
            <a:off x="719999" y="1418666"/>
            <a:ext cx="7368407" cy="1384995"/>
          </a:xfrm>
          <a:prstGeom prst="rect">
            <a:avLst/>
          </a:prstGeom>
          <a:noFill/>
        </p:spPr>
        <p:txBody>
          <a:bodyPr wrap="square">
            <a:spAutoFit/>
          </a:bodyPr>
          <a:lstStyle/>
          <a:p>
            <a:pPr algn="just"/>
            <a:r>
              <a:rPr lang="en-US" sz="1200" dirty="0">
                <a:solidFill>
                  <a:schemeClr val="tx1"/>
                </a:solidFill>
                <a:latin typeface="Hanken Grotesk" panose="020B0604020202020204" charset="0"/>
              </a:rPr>
              <a:t>For this demo, we are going to capture frames from a webcam in </a:t>
            </a:r>
            <a:r>
              <a:rPr lang="en-US" sz="1200" dirty="0">
                <a:solidFill>
                  <a:srgbClr val="00CADA"/>
                </a:solidFill>
                <a:latin typeface="Hanken Grotesk" panose="020B0604020202020204" charset="0"/>
              </a:rPr>
              <a:t>real-time</a:t>
            </a:r>
            <a:r>
              <a:rPr lang="en-US" sz="1200" dirty="0">
                <a:solidFill>
                  <a:schemeClr val="tx1"/>
                </a:solidFill>
                <a:latin typeface="Hanken Grotesk" panose="020B0604020202020204" charset="0"/>
              </a:rPr>
              <a:t> and use a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to detect and classify </a:t>
            </a:r>
            <a:r>
              <a:rPr lang="en-US" sz="1200" dirty="0">
                <a:solidFill>
                  <a:srgbClr val="00CADA"/>
                </a:solidFill>
                <a:latin typeface="Hanken Grotesk" panose="020B0604020202020204" charset="0"/>
              </a:rPr>
              <a:t>20</a:t>
            </a:r>
            <a:r>
              <a:rPr lang="en-US" sz="1200" dirty="0">
                <a:solidFill>
                  <a:schemeClr val="tx1"/>
                </a:solidFill>
                <a:latin typeface="Hanken Grotesk" panose="020B0604020202020204" charset="0"/>
              </a:rPr>
              <a:t> kinds of objects that may be in any given frame. Yes, a single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can do all this in </a:t>
            </a:r>
            <a:r>
              <a:rPr lang="en-US" sz="1200" dirty="0">
                <a:solidFill>
                  <a:srgbClr val="00CADA"/>
                </a:solidFill>
                <a:latin typeface="Hanken Grotesk" panose="020B0604020202020204" charset="0"/>
              </a:rPr>
              <a:t>real-time</a:t>
            </a:r>
            <a:r>
              <a:rPr lang="en-US" sz="1200" dirty="0">
                <a:solidFill>
                  <a:schemeClr val="tx1"/>
                </a:solidFill>
                <a:latin typeface="Hanken Grotesk" panose="020B0604020202020204" charset="0"/>
              </a:rPr>
              <a:t> on a typical laptop that a programmer might use!</a:t>
            </a:r>
          </a:p>
          <a:p>
            <a:pPr algn="just"/>
            <a:endParaRPr lang="en-US" sz="1200" dirty="0">
              <a:solidFill>
                <a:schemeClr val="tx1"/>
              </a:solidFill>
              <a:latin typeface="Hanken Grotesk" panose="020B0604020202020204" charset="0"/>
            </a:endParaRPr>
          </a:p>
          <a:p>
            <a:pPr algn="just"/>
            <a:r>
              <a:rPr lang="en-US" sz="1200" dirty="0">
                <a:solidFill>
                  <a:schemeClr val="tx1"/>
                </a:solidFill>
                <a:latin typeface="Hanken Grotesk" panose="020B0604020202020204" charset="0"/>
              </a:rPr>
              <a:t>Before delving into the code, let's introduce the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that we will use. It is a </a:t>
            </a:r>
            <a:r>
              <a:rPr lang="en-US" sz="1200" dirty="0">
                <a:solidFill>
                  <a:srgbClr val="00FF00"/>
                </a:solidFill>
                <a:latin typeface="Hanken Grotesk" panose="020B0604020202020204" charset="0"/>
              </a:rPr>
              <a:t>Caffe</a:t>
            </a:r>
            <a:r>
              <a:rPr lang="en-US" sz="1200" dirty="0">
                <a:solidFill>
                  <a:schemeClr val="tx1"/>
                </a:solidFill>
                <a:latin typeface="Hanken Grotesk" panose="020B0604020202020204" charset="0"/>
              </a:rPr>
              <a:t> version of a model called </a:t>
            </a:r>
            <a:r>
              <a:rPr lang="en-US" sz="1200" dirty="0" err="1">
                <a:solidFill>
                  <a:srgbClr val="00FF00"/>
                </a:solidFill>
                <a:latin typeface="Hanken Grotesk" panose="020B0604020202020204" charset="0"/>
              </a:rPr>
              <a:t>MobileNet</a:t>
            </a:r>
            <a:r>
              <a:rPr lang="en-US" sz="1200" dirty="0">
                <a:solidFill>
                  <a:srgbClr val="00FF00"/>
                </a:solidFill>
                <a:latin typeface="Hanken Grotesk" panose="020B0604020202020204" charset="0"/>
              </a:rPr>
              <a:t>-SSD</a:t>
            </a:r>
            <a:r>
              <a:rPr lang="en-US" sz="1200" dirty="0">
                <a:solidFill>
                  <a:schemeClr val="tx1"/>
                </a:solidFill>
                <a:latin typeface="Hanken Grotesk" panose="020B0604020202020204" charset="0"/>
              </a:rPr>
              <a:t>, which uses a hybrid of a framework from Google called </a:t>
            </a:r>
            <a:r>
              <a:rPr lang="en-US" sz="1200" dirty="0" err="1">
                <a:solidFill>
                  <a:srgbClr val="00FF00"/>
                </a:solidFill>
                <a:latin typeface="Hanken Grotesk" panose="020B0604020202020204" charset="0"/>
              </a:rPr>
              <a:t>MobileNet</a:t>
            </a:r>
            <a:r>
              <a:rPr lang="en-US" sz="1200" dirty="0">
                <a:solidFill>
                  <a:schemeClr val="tx1"/>
                </a:solidFill>
                <a:latin typeface="Hanken Grotesk" panose="020B0604020202020204" charset="0"/>
              </a:rPr>
              <a:t> and another framework called </a:t>
            </a:r>
            <a:r>
              <a:rPr lang="en-US" sz="1200" dirty="0">
                <a:solidFill>
                  <a:srgbClr val="00FF00"/>
                </a:solidFill>
                <a:latin typeface="Hanken Grotesk" panose="020B0604020202020204" charset="0"/>
              </a:rPr>
              <a:t>Single Shot Detector </a:t>
            </a:r>
            <a:r>
              <a:rPr lang="en-US" sz="1200" dirty="0">
                <a:solidFill>
                  <a:schemeClr val="tx1"/>
                </a:solidFill>
                <a:latin typeface="Hanken Grotesk" panose="020B0604020202020204" charset="0"/>
              </a:rPr>
              <a:t>(</a:t>
            </a:r>
            <a:r>
              <a:rPr lang="en-US" sz="1200" dirty="0">
                <a:solidFill>
                  <a:srgbClr val="00FF00"/>
                </a:solidFill>
                <a:latin typeface="Hanken Grotesk" panose="020B0604020202020204" charset="0"/>
              </a:rPr>
              <a:t>SSD</a:t>
            </a:r>
            <a:r>
              <a:rPr lang="en-US" sz="1200" dirty="0">
                <a:solidFill>
                  <a:schemeClr val="tx1"/>
                </a:solidFill>
                <a:latin typeface="Hanken Grotesk" panose="020B0604020202020204" charset="0"/>
              </a:rPr>
              <a:t>) </a:t>
            </a:r>
            <a:r>
              <a:rPr lang="en-US" sz="1200" dirty="0" err="1">
                <a:solidFill>
                  <a:srgbClr val="00CADA"/>
                </a:solidFill>
                <a:latin typeface="Hanken Grotesk" panose="020B0604020202020204" charset="0"/>
              </a:rPr>
              <a:t>MultiBox</a:t>
            </a:r>
            <a:r>
              <a:rPr lang="en-US" sz="1200" dirty="0">
                <a:solidFill>
                  <a:schemeClr val="tx1"/>
                </a:solidFill>
                <a:latin typeface="Hanken Grotesk" panose="020B0604020202020204" charset="0"/>
              </a:rPr>
              <a:t>.</a:t>
            </a:r>
          </a:p>
        </p:txBody>
      </p:sp>
    </p:spTree>
    <p:extLst>
      <p:ext uri="{BB962C8B-B14F-4D97-AF65-F5344CB8AC3E}">
        <p14:creationId xmlns:p14="http://schemas.microsoft.com/office/powerpoint/2010/main" val="3116815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19999" y="445025"/>
            <a:ext cx="8235741" cy="86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Detecting and classifying objects with third party </a:t>
            </a:r>
            <a:r>
              <a:rPr lang="en-US" dirty="0">
                <a:solidFill>
                  <a:srgbClr val="FF33CC"/>
                </a:solidFill>
              </a:rPr>
              <a:t>DNNs</a:t>
            </a:r>
            <a:endParaRPr dirty="0">
              <a:solidFill>
                <a:srgbClr val="FF33CC"/>
              </a:solidFill>
            </a:endParaRPr>
          </a:p>
        </p:txBody>
      </p:sp>
      <p:sp>
        <p:nvSpPr>
          <p:cNvPr id="11" name="TextBox 10">
            <a:extLst>
              <a:ext uri="{FF2B5EF4-FFF2-40B4-BE49-F238E27FC236}">
                <a16:creationId xmlns:a16="http://schemas.microsoft.com/office/drawing/2014/main" id="{C81277E3-E8E9-3FD8-8D42-E72F63159166}"/>
              </a:ext>
            </a:extLst>
          </p:cNvPr>
          <p:cNvSpPr txBox="1"/>
          <p:nvPr/>
        </p:nvSpPr>
        <p:spPr>
          <a:xfrm>
            <a:off x="719999" y="1418666"/>
            <a:ext cx="7368407" cy="3108543"/>
          </a:xfrm>
          <a:prstGeom prst="rect">
            <a:avLst/>
          </a:prstGeom>
          <a:noFill/>
        </p:spPr>
        <p:txBody>
          <a:bodyPr wrap="square">
            <a:spAutoFit/>
          </a:bodyPr>
          <a:lstStyle/>
          <a:p>
            <a:pPr marL="228600" indent="-228600" algn="just">
              <a:buClr>
                <a:srgbClr val="00CADA"/>
              </a:buClr>
              <a:buFont typeface="+mj-lt"/>
              <a:buAutoNum type="arabicPeriod"/>
            </a:pPr>
            <a:r>
              <a:rPr lang="en-US" sz="1200" dirty="0">
                <a:solidFill>
                  <a:schemeClr val="tx1"/>
                </a:solidFill>
                <a:latin typeface="Hanken Grotesk" panose="020B0604020202020204" charset="0"/>
              </a:rPr>
              <a:t>As usual, we begin by importing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and </a:t>
            </a:r>
            <a:r>
              <a:rPr lang="en-US" sz="1200" dirty="0">
                <a:solidFill>
                  <a:srgbClr val="FFFF00"/>
                </a:solidFill>
                <a:latin typeface="Hanken Grotesk" panose="020B0604020202020204" charset="0"/>
              </a:rPr>
              <a:t>NumPy</a:t>
            </a:r>
            <a:r>
              <a:rPr lang="en-US" sz="1200" dirty="0">
                <a:solidFill>
                  <a:schemeClr val="tx1"/>
                </a:solidFill>
                <a:latin typeface="Hanken Grotesk" panose="020B0604020202020204" charset="0"/>
              </a:rPr>
              <a:t>:</a:t>
            </a:r>
          </a:p>
          <a:p>
            <a:pPr algn="just">
              <a:buClr>
                <a:srgbClr val="00CADA"/>
              </a:buClr>
            </a:pPr>
            <a:endParaRPr lang="en-US" sz="600" dirty="0">
              <a:solidFill>
                <a:schemeClr val="tx1"/>
              </a:solidFill>
              <a:latin typeface="Hanken Grotesk" panose="020B060402020202020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cv2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import </a:t>
            </a:r>
            <a:r>
              <a:rPr lang="en-US" sz="1000" dirty="0" err="1">
                <a:solidFill>
                  <a:schemeClr val="accent3">
                    <a:lumMod val="85000"/>
                  </a:schemeClr>
                </a:solidFill>
                <a:latin typeface="Calibri Light" panose="020F0302020204030204" pitchFamily="34" charset="0"/>
                <a:cs typeface="Calibri Light" panose="020F0302020204030204" pitchFamily="34" charset="0"/>
              </a:rPr>
              <a:t>numpy</a:t>
            </a:r>
            <a:r>
              <a:rPr lang="en-US" sz="1000" dirty="0">
                <a:solidFill>
                  <a:schemeClr val="accent3">
                    <a:lumMod val="85000"/>
                  </a:schemeClr>
                </a:solidFill>
                <a:latin typeface="Calibri Light" panose="020F0302020204030204" pitchFamily="34" charset="0"/>
                <a:cs typeface="Calibri Light" panose="020F0302020204030204" pitchFamily="34" charset="0"/>
              </a:rPr>
              <a:t> as np</a:t>
            </a:r>
          </a:p>
          <a:p>
            <a:pPr algn="just">
              <a:buClr>
                <a:srgbClr val="00CADA"/>
              </a:buClr>
            </a:pPr>
            <a:endParaRPr lang="en-US" sz="1200" dirty="0">
              <a:solidFill>
                <a:schemeClr val="tx1"/>
              </a:solidFill>
              <a:latin typeface="Hanken Grotesk" panose="020B0604020202020204" charset="0"/>
            </a:endParaRPr>
          </a:p>
          <a:p>
            <a:pPr marL="228600" indent="-228600" algn="just">
              <a:buClr>
                <a:srgbClr val="00CADA"/>
              </a:buClr>
              <a:buFont typeface="+mj-lt"/>
              <a:buAutoNum type="arabicPeriod" startAt="2"/>
            </a:pPr>
            <a:r>
              <a:rPr lang="en-US" sz="1200" dirty="0">
                <a:solidFill>
                  <a:schemeClr val="tx1"/>
                </a:solidFill>
                <a:latin typeface="Hanken Grotesk" panose="020B0604020202020204" charset="0"/>
              </a:rPr>
              <a:t>We proceed to load the </a:t>
            </a:r>
            <a:r>
              <a:rPr lang="en-US" sz="1200" dirty="0">
                <a:solidFill>
                  <a:srgbClr val="00FF00"/>
                </a:solidFill>
                <a:latin typeface="Hanken Grotesk" panose="020B0604020202020204" charset="0"/>
              </a:rPr>
              <a:t>Caffe</a:t>
            </a:r>
            <a:r>
              <a:rPr lang="en-US" sz="1200" dirty="0">
                <a:solidFill>
                  <a:schemeClr val="tx1"/>
                </a:solidFill>
                <a:latin typeface="Hanken Grotesk" panose="020B0604020202020204" charset="0"/>
              </a:rPr>
              <a:t> model with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in the same manner that we described in the previous section:</a:t>
            </a:r>
          </a:p>
          <a:p>
            <a:pPr algn="just">
              <a:buClr>
                <a:srgbClr val="00CADA"/>
              </a:buClr>
            </a:pPr>
            <a:endParaRPr lang="en-US" sz="600" dirty="0">
              <a:solidFill>
                <a:schemeClr val="tx1"/>
              </a:solidFill>
              <a:latin typeface="Hanken Grotesk" panose="020B060402020202020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model = cv2.dnn.readNetFromCaffe( '</a:t>
            </a:r>
            <a:r>
              <a:rPr lang="en-US" sz="1000" dirty="0" err="1">
                <a:solidFill>
                  <a:schemeClr val="accent3">
                    <a:lumMod val="85000"/>
                  </a:schemeClr>
                </a:solidFill>
                <a:latin typeface="Calibri Light" panose="020F0302020204030204" pitchFamily="34" charset="0"/>
                <a:cs typeface="Calibri Light" panose="020F0302020204030204" pitchFamily="34" charset="0"/>
              </a:rPr>
              <a:t>objects_data</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MobileNetSSD_deploy.prototxt</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objects_data</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MobileNetSSD_deploy.caffemodel</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endParaRPr lang="en-US" sz="1200" dirty="0">
              <a:solidFill>
                <a:schemeClr val="tx1"/>
              </a:solidFill>
              <a:latin typeface="Hanken Grotesk" panose="020B0604020202020204" charset="0"/>
            </a:endParaRPr>
          </a:p>
          <a:p>
            <a:pPr marL="228600" indent="-228600" algn="just">
              <a:buClr>
                <a:srgbClr val="00CADA"/>
              </a:buClr>
              <a:buFont typeface="+mj-lt"/>
              <a:buAutoNum type="arabicPeriod" startAt="3"/>
            </a:pPr>
            <a:r>
              <a:rPr lang="en-US" sz="1200" dirty="0">
                <a:solidFill>
                  <a:schemeClr val="tx1"/>
                </a:solidFill>
                <a:latin typeface="Hanken Grotesk" panose="020B0604020202020204" charset="0"/>
              </a:rPr>
              <a:t>We need to define some preprocessing parameters that are specific to this model. It expects the input image to be </a:t>
            </a:r>
            <a:r>
              <a:rPr lang="en-US" sz="1200" dirty="0">
                <a:solidFill>
                  <a:srgbClr val="FF0000"/>
                </a:solidFill>
                <a:latin typeface="Hanken Grotesk" panose="020B0604020202020204" charset="0"/>
              </a:rPr>
              <a:t>300</a:t>
            </a:r>
            <a:r>
              <a:rPr lang="en-US" sz="1200" dirty="0">
                <a:solidFill>
                  <a:schemeClr val="tx1"/>
                </a:solidFill>
                <a:latin typeface="Hanken Grotesk" panose="020B0604020202020204" charset="0"/>
              </a:rPr>
              <a:t> pixels high. Also, it expects the pixel values in the image to be on a scale from </a:t>
            </a:r>
            <a:r>
              <a:rPr lang="en-US" sz="1200" dirty="0">
                <a:solidFill>
                  <a:srgbClr val="00CADA"/>
                </a:solidFill>
                <a:latin typeface="Hanken Grotesk" panose="020B0604020202020204" charset="0"/>
              </a:rPr>
              <a:t>-1.0</a:t>
            </a:r>
            <a:r>
              <a:rPr lang="en-US" sz="1200" dirty="0">
                <a:solidFill>
                  <a:schemeClr val="tx1"/>
                </a:solidFill>
                <a:latin typeface="Hanken Grotesk" panose="020B0604020202020204" charset="0"/>
              </a:rPr>
              <a:t> to </a:t>
            </a:r>
            <a:r>
              <a:rPr lang="en-US" sz="1200" dirty="0">
                <a:solidFill>
                  <a:srgbClr val="00CADA"/>
                </a:solidFill>
                <a:latin typeface="Hanken Grotesk" panose="020B0604020202020204" charset="0"/>
              </a:rPr>
              <a:t>1.0</a:t>
            </a:r>
            <a:r>
              <a:rPr lang="en-US" sz="1200" dirty="0">
                <a:solidFill>
                  <a:schemeClr val="tx1"/>
                </a:solidFill>
                <a:latin typeface="Hanken Grotesk" panose="020B0604020202020204" charset="0"/>
              </a:rPr>
              <a:t>. This means that, relative to the usual scale from </a:t>
            </a:r>
            <a:r>
              <a:rPr lang="en-US" sz="1200" dirty="0">
                <a:solidFill>
                  <a:srgbClr val="00CADA"/>
                </a:solidFill>
                <a:latin typeface="Hanken Grotesk" panose="020B0604020202020204" charset="0"/>
              </a:rPr>
              <a:t>0 to 255</a:t>
            </a:r>
            <a:r>
              <a:rPr lang="en-US" sz="1200" dirty="0">
                <a:solidFill>
                  <a:schemeClr val="tx1"/>
                </a:solidFill>
                <a:latin typeface="Hanken Grotesk" panose="020B0604020202020204" charset="0"/>
              </a:rPr>
              <a:t>, it is necessary to subtract </a:t>
            </a:r>
            <a:r>
              <a:rPr lang="en-US" sz="1200" dirty="0">
                <a:solidFill>
                  <a:srgbClr val="00CADA"/>
                </a:solidFill>
                <a:latin typeface="Hanken Grotesk" panose="020B0604020202020204" charset="0"/>
              </a:rPr>
              <a:t>127.5</a:t>
            </a:r>
            <a:r>
              <a:rPr lang="en-US" sz="1200" dirty="0">
                <a:solidFill>
                  <a:schemeClr val="tx1"/>
                </a:solidFill>
                <a:latin typeface="Hanken Grotesk" panose="020B0604020202020204" charset="0"/>
              </a:rPr>
              <a:t> and then divide by </a:t>
            </a:r>
            <a:r>
              <a:rPr lang="en-US" sz="1200" dirty="0">
                <a:solidFill>
                  <a:srgbClr val="00CADA"/>
                </a:solidFill>
                <a:latin typeface="Hanken Grotesk" panose="020B0604020202020204" charset="0"/>
              </a:rPr>
              <a:t>127.5</a:t>
            </a:r>
            <a:r>
              <a:rPr lang="en-US" sz="1200" dirty="0">
                <a:solidFill>
                  <a:schemeClr val="tx1"/>
                </a:solidFill>
                <a:latin typeface="Hanken Grotesk" panose="020B0604020202020204" charset="0"/>
              </a:rPr>
              <a:t>. We define the parameters as follows:</a:t>
            </a:r>
          </a:p>
          <a:p>
            <a:pPr algn="just">
              <a:buClr>
                <a:srgbClr val="00CADA"/>
              </a:buClr>
            </a:pPr>
            <a:endParaRPr lang="en-US" sz="600" dirty="0">
              <a:solidFill>
                <a:schemeClr val="tx1"/>
              </a:solidFill>
              <a:latin typeface="Hanken Grotesk" panose="020B060402020202020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blob_height</a:t>
            </a:r>
            <a:r>
              <a:rPr lang="en-US" sz="1000" dirty="0">
                <a:solidFill>
                  <a:schemeClr val="accent3">
                    <a:lumMod val="85000"/>
                  </a:schemeClr>
                </a:solidFill>
                <a:latin typeface="Calibri Light" panose="020F0302020204030204" pitchFamily="34" charset="0"/>
                <a:cs typeface="Calibri Light" panose="020F0302020204030204" pitchFamily="34" charset="0"/>
              </a:rPr>
              <a:t> = 300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color_scale</a:t>
            </a:r>
            <a:r>
              <a:rPr lang="en-US" sz="1000" dirty="0">
                <a:solidFill>
                  <a:schemeClr val="accent3">
                    <a:lumMod val="85000"/>
                  </a:schemeClr>
                </a:solidFill>
                <a:latin typeface="Calibri Light" panose="020F0302020204030204" pitchFamily="34" charset="0"/>
                <a:cs typeface="Calibri Light" panose="020F0302020204030204" pitchFamily="34" charset="0"/>
              </a:rPr>
              <a:t> = 1.0/127.5</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average_color</a:t>
            </a:r>
            <a:r>
              <a:rPr lang="en-US" sz="1000" dirty="0">
                <a:solidFill>
                  <a:schemeClr val="accent3">
                    <a:lumMod val="85000"/>
                  </a:schemeClr>
                </a:solidFill>
                <a:latin typeface="Calibri Light" panose="020F0302020204030204" pitchFamily="34" charset="0"/>
                <a:cs typeface="Calibri Light" panose="020F0302020204030204" pitchFamily="34" charset="0"/>
              </a:rPr>
              <a:t> = (127.5, 127.5, 127.5)</a:t>
            </a:r>
          </a:p>
        </p:txBody>
      </p:sp>
    </p:spTree>
    <p:extLst>
      <p:ext uri="{BB962C8B-B14F-4D97-AF65-F5344CB8AC3E}">
        <p14:creationId xmlns:p14="http://schemas.microsoft.com/office/powerpoint/2010/main" val="1979187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19999" y="445025"/>
            <a:ext cx="8235741" cy="86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Detecting and classifying objects with third party </a:t>
            </a:r>
            <a:r>
              <a:rPr lang="en-US" dirty="0">
                <a:solidFill>
                  <a:srgbClr val="FF33CC"/>
                </a:solidFill>
              </a:rPr>
              <a:t>DNNs</a:t>
            </a:r>
            <a:endParaRPr dirty="0">
              <a:solidFill>
                <a:srgbClr val="FF33CC"/>
              </a:solidFill>
            </a:endParaRPr>
          </a:p>
        </p:txBody>
      </p:sp>
      <p:sp>
        <p:nvSpPr>
          <p:cNvPr id="11" name="TextBox 10">
            <a:extLst>
              <a:ext uri="{FF2B5EF4-FFF2-40B4-BE49-F238E27FC236}">
                <a16:creationId xmlns:a16="http://schemas.microsoft.com/office/drawing/2014/main" id="{C81277E3-E8E9-3FD8-8D42-E72F63159166}"/>
              </a:ext>
            </a:extLst>
          </p:cNvPr>
          <p:cNvSpPr txBox="1"/>
          <p:nvPr/>
        </p:nvSpPr>
        <p:spPr>
          <a:xfrm>
            <a:off x="719999" y="1418666"/>
            <a:ext cx="7368407" cy="2339102"/>
          </a:xfrm>
          <a:prstGeom prst="rect">
            <a:avLst/>
          </a:prstGeom>
          <a:noFill/>
        </p:spPr>
        <p:txBody>
          <a:bodyPr wrap="square">
            <a:spAutoFit/>
          </a:bodyPr>
          <a:lstStyle/>
          <a:p>
            <a:pPr marL="228600" indent="-228600" algn="just">
              <a:buClr>
                <a:srgbClr val="00CADA"/>
              </a:buClr>
              <a:buFont typeface="+mj-lt"/>
              <a:buAutoNum type="arabicPeriod" startAt="4"/>
            </a:pPr>
            <a:r>
              <a:rPr lang="en-US" sz="1200" dirty="0">
                <a:solidFill>
                  <a:schemeClr val="tx1"/>
                </a:solidFill>
                <a:latin typeface="Hanken Grotesk" panose="020B0604020202020204" charset="0"/>
              </a:rPr>
              <a:t>We also define a confidence threshold, representing the minimum confidence score that we require in order to accept a detection as a real object:</a:t>
            </a:r>
          </a:p>
          <a:p>
            <a:pPr algn="just">
              <a:buClr>
                <a:srgbClr val="00CADA"/>
              </a:buClr>
            </a:pPr>
            <a:endParaRPr lang="en-US" sz="600" dirty="0">
              <a:solidFill>
                <a:schemeClr val="tx1"/>
              </a:solidFill>
              <a:latin typeface="Hanken Grotesk" panose="020B0604020202020204" charset="0"/>
            </a:endParaRPr>
          </a:p>
          <a:p>
            <a:pPr>
              <a:buClr>
                <a:srgbClr val="00CADA"/>
              </a:buClr>
            </a:pPr>
            <a:r>
              <a:rPr lang="en-US" sz="1000" dirty="0">
                <a:solidFill>
                  <a:schemeClr val="tx1"/>
                </a:solidFill>
                <a:latin typeface="Calibri Light" panose="020F0302020204030204" pitchFamily="34" charset="0"/>
                <a:cs typeface="Calibri Light" panose="020F0302020204030204" pitchFamily="34" charset="0"/>
              </a:rPr>
              <a:t>               </a:t>
            </a:r>
            <a:r>
              <a:rPr lang="en-US" sz="1000" dirty="0" err="1">
                <a:solidFill>
                  <a:schemeClr val="tx1"/>
                </a:solidFill>
                <a:latin typeface="Calibri Light" panose="020F0302020204030204" pitchFamily="34" charset="0"/>
                <a:cs typeface="Calibri Light" panose="020F0302020204030204" pitchFamily="34" charset="0"/>
              </a:rPr>
              <a:t>confidence_threshold</a:t>
            </a:r>
            <a:r>
              <a:rPr lang="en-US" sz="1000" dirty="0">
                <a:solidFill>
                  <a:schemeClr val="tx1"/>
                </a:solidFill>
                <a:latin typeface="Calibri Light" panose="020F0302020204030204" pitchFamily="34" charset="0"/>
                <a:cs typeface="Calibri Light" panose="020F0302020204030204" pitchFamily="34" charset="0"/>
              </a:rPr>
              <a:t> = 0.5</a:t>
            </a:r>
          </a:p>
          <a:p>
            <a:pPr algn="just">
              <a:buClr>
                <a:srgbClr val="00CADA"/>
              </a:buClr>
            </a:pPr>
            <a:endParaRPr lang="en-US" sz="1200" dirty="0">
              <a:solidFill>
                <a:schemeClr val="tx1"/>
              </a:solidFill>
              <a:latin typeface="Hanken Grotesk" panose="020B0604020202020204" charset="0"/>
            </a:endParaRPr>
          </a:p>
          <a:p>
            <a:pPr marL="228600" indent="-228600" algn="just">
              <a:buClr>
                <a:srgbClr val="00CADA"/>
              </a:buClr>
              <a:buFont typeface="+mj-lt"/>
              <a:buAutoNum type="arabicPeriod" startAt="5"/>
            </a:pPr>
            <a:r>
              <a:rPr lang="en-US" sz="1200" dirty="0">
                <a:solidFill>
                  <a:schemeClr val="tx1"/>
                </a:solidFill>
                <a:latin typeface="Hanken Grotesk" panose="020B0604020202020204" charset="0"/>
              </a:rPr>
              <a:t>The model supports </a:t>
            </a:r>
            <a:r>
              <a:rPr lang="en-US" sz="1200" dirty="0">
                <a:solidFill>
                  <a:srgbClr val="00CADA"/>
                </a:solidFill>
                <a:latin typeface="Hanken Grotesk" panose="020B0604020202020204" charset="0"/>
              </a:rPr>
              <a:t>20</a:t>
            </a:r>
            <a:r>
              <a:rPr lang="en-US" sz="1200" dirty="0">
                <a:solidFill>
                  <a:schemeClr val="tx1"/>
                </a:solidFill>
                <a:latin typeface="Hanken Grotesk" panose="020B0604020202020204" charset="0"/>
              </a:rPr>
              <a:t> classes of objects, with IDs from 1 to 20 (not 0 to 19). The labels for these classes can be defined as follows:</a:t>
            </a:r>
          </a:p>
          <a:p>
            <a:pPr algn="just">
              <a:buClr>
                <a:srgbClr val="00CADA"/>
              </a:buClr>
            </a:pPr>
            <a:endParaRPr lang="en-US" sz="600" dirty="0">
              <a:solidFill>
                <a:schemeClr val="tx1"/>
              </a:solidFill>
              <a:latin typeface="Hanken Grotesk" panose="020B0604020202020204" charset="0"/>
            </a:endParaRPr>
          </a:p>
          <a:p>
            <a:pPr algn="just">
              <a:buClr>
                <a:srgbClr val="00CADA"/>
              </a:buClr>
            </a:pPr>
            <a:r>
              <a:rPr lang="en-US" sz="1200" dirty="0">
                <a:solidFill>
                  <a:schemeClr val="accent3">
                    <a:lumMod val="85000"/>
                  </a:schemeClr>
                </a:solidFill>
                <a:latin typeface="Calibri Light" panose="020F0302020204030204" pitchFamily="34" charset="0"/>
                <a:cs typeface="Calibri Light" panose="020F0302020204030204" pitchFamily="34" charset="0"/>
              </a:rPr>
              <a:t>          labels = ['airplane', 'bicycle', 'bird', 'boat', 'bottle', 'bus', 'car', 'cat', 'chair', 'cow', 'dining table', 'dog', 'horse’, </a:t>
            </a:r>
          </a:p>
          <a:p>
            <a:pPr algn="just">
              <a:buClr>
                <a:srgbClr val="00CADA"/>
              </a:buClr>
            </a:pPr>
            <a:r>
              <a:rPr lang="en-US" sz="1200" dirty="0">
                <a:solidFill>
                  <a:schemeClr val="accent3">
                    <a:lumMod val="85000"/>
                  </a:schemeClr>
                </a:solidFill>
                <a:latin typeface="Calibri Light" panose="020F0302020204030204" pitchFamily="34" charset="0"/>
                <a:cs typeface="Calibri Light" panose="020F0302020204030204" pitchFamily="34" charset="0"/>
              </a:rPr>
              <a:t>                          'motorbike', 'person', 'potted plant', 'sheep', 'sofa', 'train', 'TV or monitor’]</a:t>
            </a:r>
          </a:p>
          <a:p>
            <a:pPr algn="just">
              <a:buClr>
                <a:srgbClr val="00CADA"/>
              </a:buClr>
            </a:pPr>
            <a:endParaRPr lang="en-US" sz="12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endParaRPr lang="en-US" sz="1200" dirty="0">
              <a:solidFill>
                <a:schemeClr val="accent3">
                  <a:lumMod val="85000"/>
                </a:schemeClr>
              </a:solidFill>
              <a:latin typeface="Calibri Light" panose="020F0302020204030204" pitchFamily="34" charset="0"/>
              <a:cs typeface="Calibri Light" panose="020F0302020204030204" pitchFamily="34" charset="0"/>
            </a:endParaRPr>
          </a:p>
          <a:p>
            <a:pPr algn="just">
              <a:buClr>
                <a:srgbClr val="00CADA"/>
              </a:buClr>
            </a:pPr>
            <a:r>
              <a:rPr lang="en-US" sz="1200" dirty="0">
                <a:solidFill>
                  <a:schemeClr val="tx1"/>
                </a:solidFill>
                <a:latin typeface="Hanken Grotesk" panose="020B0604020202020204" charset="0"/>
              </a:rPr>
              <a:t>With the model and parameters at hand, we are ready to start capturing frames.</a:t>
            </a:r>
            <a:endParaRPr lang="en-US" sz="1200" dirty="0">
              <a:solidFill>
                <a:schemeClr val="tx1"/>
              </a:solidFill>
              <a:latin typeface="Hanken Grotesk" panose="020B0604020202020204" charset="0"/>
              <a:cs typeface="Calibri Light" panose="020F0302020204030204" pitchFamily="34" charset="0"/>
            </a:endParaRPr>
          </a:p>
        </p:txBody>
      </p:sp>
    </p:spTree>
    <p:extLst>
      <p:ext uri="{BB962C8B-B14F-4D97-AF65-F5344CB8AC3E}">
        <p14:creationId xmlns:p14="http://schemas.microsoft.com/office/powerpoint/2010/main" val="26185377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19999" y="445025"/>
            <a:ext cx="8235741" cy="86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Detecting and classifying objects with third party </a:t>
            </a:r>
            <a:r>
              <a:rPr lang="en-US" dirty="0">
                <a:solidFill>
                  <a:srgbClr val="FF33CC"/>
                </a:solidFill>
              </a:rPr>
              <a:t>DNNs</a:t>
            </a:r>
            <a:endParaRPr dirty="0">
              <a:solidFill>
                <a:srgbClr val="FF33CC"/>
              </a:solidFill>
            </a:endParaRPr>
          </a:p>
        </p:txBody>
      </p:sp>
      <p:sp>
        <p:nvSpPr>
          <p:cNvPr id="11" name="TextBox 10">
            <a:extLst>
              <a:ext uri="{FF2B5EF4-FFF2-40B4-BE49-F238E27FC236}">
                <a16:creationId xmlns:a16="http://schemas.microsoft.com/office/drawing/2014/main" id="{C81277E3-E8E9-3FD8-8D42-E72F63159166}"/>
              </a:ext>
            </a:extLst>
          </p:cNvPr>
          <p:cNvSpPr txBox="1"/>
          <p:nvPr/>
        </p:nvSpPr>
        <p:spPr>
          <a:xfrm>
            <a:off x="719999" y="1418666"/>
            <a:ext cx="7368407" cy="3154710"/>
          </a:xfrm>
          <a:prstGeom prst="rect">
            <a:avLst/>
          </a:prstGeom>
          <a:noFill/>
        </p:spPr>
        <p:txBody>
          <a:bodyPr wrap="square">
            <a:spAutoFit/>
          </a:bodyPr>
          <a:lstStyle/>
          <a:p>
            <a:pPr marL="342900" indent="-342900" algn="just">
              <a:buClr>
                <a:srgbClr val="00CADA"/>
              </a:buClr>
              <a:buFont typeface="+mj-lt"/>
              <a:buAutoNum type="arabicPeriod" startAt="6"/>
            </a:pPr>
            <a:r>
              <a:rPr lang="en-US" sz="1200" dirty="0">
                <a:solidFill>
                  <a:schemeClr val="tx1"/>
                </a:solidFill>
                <a:latin typeface="Hanken Grotesk" panose="020B0604020202020204" charset="0"/>
              </a:rPr>
              <a:t>For each frame, we begin by calculating the aspect ratio. Remember that this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expects the input to be based on an image that is </a:t>
            </a:r>
            <a:r>
              <a:rPr lang="en-US" sz="1200" dirty="0">
                <a:solidFill>
                  <a:srgbClr val="00CADA"/>
                </a:solidFill>
                <a:latin typeface="Hanken Grotesk" panose="020B0604020202020204" charset="0"/>
              </a:rPr>
              <a:t>300</a:t>
            </a:r>
            <a:r>
              <a:rPr lang="en-US" sz="1200" dirty="0">
                <a:solidFill>
                  <a:schemeClr val="tx1"/>
                </a:solidFill>
                <a:latin typeface="Hanken Grotesk" panose="020B0604020202020204" charset="0"/>
              </a:rPr>
              <a:t> pixels high; however, the width can vary in order to match the original aspect ratio. The following code snippet shows how we capture a frame and calculate the appropriate input size: </a:t>
            </a:r>
          </a:p>
          <a:p>
            <a:pPr algn="just">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cap = cv2.VideoCapture(0)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success, frame = </a:t>
            </a:r>
            <a:r>
              <a:rPr lang="en-US" sz="1000" dirty="0" err="1">
                <a:solidFill>
                  <a:schemeClr val="accent3">
                    <a:lumMod val="85000"/>
                  </a:schemeClr>
                </a:solidFill>
                <a:latin typeface="Calibri Light" panose="020F0302020204030204" pitchFamily="34" charset="0"/>
                <a:cs typeface="Calibri Light" panose="020F0302020204030204" pitchFamily="34" charset="0"/>
              </a:rPr>
              <a:t>cap.read</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while success:</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h, w = </a:t>
            </a:r>
            <a:r>
              <a:rPr lang="en-US" sz="1000" dirty="0" err="1">
                <a:solidFill>
                  <a:schemeClr val="accent3">
                    <a:lumMod val="85000"/>
                  </a:schemeClr>
                </a:solidFill>
                <a:latin typeface="Calibri Light" panose="020F0302020204030204" pitchFamily="34" charset="0"/>
                <a:cs typeface="Calibri Light" panose="020F0302020204030204" pitchFamily="34" charset="0"/>
              </a:rPr>
              <a:t>frame.shape</a:t>
            </a:r>
            <a:r>
              <a:rPr lang="en-US" sz="1000" dirty="0">
                <a:solidFill>
                  <a:schemeClr val="accent3">
                    <a:lumMod val="85000"/>
                  </a:schemeClr>
                </a:solidFill>
                <a:latin typeface="Calibri Light" panose="020F0302020204030204" pitchFamily="34" charset="0"/>
                <a:cs typeface="Calibri Light" panose="020F0302020204030204" pitchFamily="34" charset="0"/>
              </a:rPr>
              <a:t>[:2]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aspect_ratio</a:t>
            </a:r>
            <a:r>
              <a:rPr lang="en-US" sz="1000" dirty="0">
                <a:solidFill>
                  <a:schemeClr val="accent3">
                    <a:lumMod val="85000"/>
                  </a:schemeClr>
                </a:solidFill>
                <a:latin typeface="Calibri Light" panose="020F0302020204030204" pitchFamily="34" charset="0"/>
                <a:cs typeface="Calibri Light" panose="020F0302020204030204" pitchFamily="34" charset="0"/>
              </a:rPr>
              <a:t> = w/h</a:t>
            </a:r>
          </a:p>
          <a:p>
            <a:pPr>
              <a:buClr>
                <a:srgbClr val="00CADA"/>
              </a:buClr>
            </a:pPr>
            <a:r>
              <a:rPr lang="en-US" sz="1000" dirty="0">
                <a:solidFill>
                  <a:srgbClr val="92D050"/>
                </a:solidFill>
                <a:latin typeface="Calibri Light" panose="020F0302020204030204" pitchFamily="34" charset="0"/>
                <a:cs typeface="Calibri Light" panose="020F0302020204030204" pitchFamily="34" charset="0"/>
              </a:rPr>
              <a:t>                   # Detect objects in the frame.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blob_width</a:t>
            </a:r>
            <a:r>
              <a:rPr lang="en-US" sz="1000" dirty="0">
                <a:solidFill>
                  <a:schemeClr val="accent3">
                    <a:lumMod val="85000"/>
                  </a:schemeClr>
                </a:solidFill>
                <a:latin typeface="Calibri Light" panose="020F0302020204030204" pitchFamily="34" charset="0"/>
                <a:cs typeface="Calibri Light" panose="020F0302020204030204" pitchFamily="34" charset="0"/>
              </a:rPr>
              <a:t> = int(</a:t>
            </a:r>
            <a:r>
              <a:rPr lang="en-US" sz="1000" dirty="0" err="1">
                <a:solidFill>
                  <a:schemeClr val="accent3">
                    <a:lumMod val="85000"/>
                  </a:schemeClr>
                </a:solidFill>
                <a:latin typeface="Calibri Light" panose="020F0302020204030204" pitchFamily="34" charset="0"/>
                <a:cs typeface="Calibri Light" panose="020F0302020204030204" pitchFamily="34" charset="0"/>
              </a:rPr>
              <a:t>blob_height</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aspect_ratio</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blob_size</a:t>
            </a:r>
            <a:r>
              <a:rPr lang="en-US" sz="1000" dirty="0">
                <a:solidFill>
                  <a:schemeClr val="accent3">
                    <a:lumMod val="85000"/>
                  </a:schemeClr>
                </a:solidFill>
                <a:latin typeface="Calibri Light" panose="020F0302020204030204" pitchFamily="34" charset="0"/>
                <a:cs typeface="Calibri Light" panose="020F0302020204030204" pitchFamily="34" charset="0"/>
              </a:rPr>
              <a:t> = (</a:t>
            </a:r>
            <a:r>
              <a:rPr lang="en-US" sz="1000" dirty="0" err="1">
                <a:solidFill>
                  <a:schemeClr val="accent3">
                    <a:lumMod val="85000"/>
                  </a:schemeClr>
                </a:solidFill>
                <a:latin typeface="Calibri Light" panose="020F0302020204030204" pitchFamily="34" charset="0"/>
                <a:cs typeface="Calibri Light" panose="020F0302020204030204" pitchFamily="34" charset="0"/>
              </a:rPr>
              <a:t>blob_width</a:t>
            </a: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blob_height</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buClr>
                <a:srgbClr val="00CADA"/>
              </a:buClr>
            </a:pPr>
            <a:endParaRPr lang="en-US" sz="1000" dirty="0">
              <a:solidFill>
                <a:schemeClr val="accent3">
                  <a:lumMod val="85000"/>
                </a:schemeClr>
              </a:solidFill>
              <a:latin typeface="Calibri Light" panose="020F0302020204030204" pitchFamily="34" charset="0"/>
              <a:cs typeface="Calibri Light" panose="020F0302020204030204" pitchFamily="34" charset="0"/>
            </a:endParaRPr>
          </a:p>
          <a:p>
            <a:pPr marL="228600" indent="-228600">
              <a:buClr>
                <a:srgbClr val="00CADA"/>
              </a:buClr>
              <a:buFont typeface="+mj-lt"/>
              <a:buAutoNum type="arabicPeriod" startAt="7"/>
            </a:pPr>
            <a:r>
              <a:rPr lang="en-US" sz="1200" dirty="0">
                <a:solidFill>
                  <a:schemeClr val="tx1"/>
                </a:solidFill>
                <a:latin typeface="Hanken Grotesk" panose="020B0604020202020204" charset="0"/>
              </a:rPr>
              <a:t>At this point, we can simply use the </a:t>
            </a:r>
            <a:r>
              <a:rPr lang="en-US" sz="1000" dirty="0">
                <a:solidFill>
                  <a:schemeClr val="accent3">
                    <a:lumMod val="85000"/>
                  </a:schemeClr>
                </a:solidFill>
                <a:latin typeface="Calibri Light" panose="020F0302020204030204" pitchFamily="34" charset="0"/>
                <a:cs typeface="Calibri Light" panose="020F0302020204030204" pitchFamily="34" charset="0"/>
              </a:rPr>
              <a:t>cv2.dnn.blobFromImage</a:t>
            </a:r>
            <a:r>
              <a:rPr lang="en-US" sz="1200" dirty="0">
                <a:solidFill>
                  <a:schemeClr val="tx1"/>
                </a:solidFill>
                <a:latin typeface="Hanken Grotesk" panose="020B0604020202020204" charset="0"/>
              </a:rPr>
              <a:t> function, with several of its optional arguments, to perform the necessary preprocessing, including resizing the frame and converting its pixel data into a scale from </a:t>
            </a:r>
            <a:r>
              <a:rPr lang="en-US" sz="1200" dirty="0">
                <a:solidFill>
                  <a:srgbClr val="00CADA"/>
                </a:solidFill>
                <a:latin typeface="Hanken Grotesk" panose="020B0604020202020204" charset="0"/>
              </a:rPr>
              <a:t>-1.0 to 1.0</a:t>
            </a:r>
            <a:r>
              <a:rPr lang="en-US" sz="1200" dirty="0">
                <a:solidFill>
                  <a:schemeClr val="tx1"/>
                </a:solidFill>
                <a:latin typeface="Hanken Grotesk" panose="020B0604020202020204" charset="0"/>
              </a:rPr>
              <a:t>: </a:t>
            </a:r>
          </a:p>
          <a:p>
            <a:pPr>
              <a:buClr>
                <a:srgbClr val="00CADA"/>
              </a:buClr>
            </a:pPr>
            <a:endParaRPr lang="en-US" sz="600" dirty="0">
              <a:solidFill>
                <a:schemeClr val="tx1"/>
              </a:solidFill>
              <a:latin typeface="Hanken Grotesk" panose="020B0604020202020204" charset="0"/>
              <a:cs typeface="Calibri Light" panose="020F0302020204030204" pitchFamily="3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blob = cv2.dnn.blobFromImage( frame, </a:t>
            </a:r>
            <a:r>
              <a:rPr lang="en-US" sz="1000" dirty="0" err="1">
                <a:solidFill>
                  <a:schemeClr val="accent3">
                    <a:lumMod val="85000"/>
                  </a:schemeClr>
                </a:solidFill>
                <a:latin typeface="Calibri Light" panose="020F0302020204030204" pitchFamily="34" charset="0"/>
                <a:cs typeface="Calibri Light" panose="020F0302020204030204" pitchFamily="34" charset="0"/>
              </a:rPr>
              <a:t>scalefactor</a:t>
            </a:r>
            <a:r>
              <a:rPr lang="en-US" sz="1000" dirty="0">
                <a:solidFill>
                  <a:schemeClr val="accent3">
                    <a:lumMod val="85000"/>
                  </a:schemeClr>
                </a:solidFill>
                <a:latin typeface="Calibri Light" panose="020F0302020204030204" pitchFamily="34" charset="0"/>
                <a:cs typeface="Calibri Light" panose="020F0302020204030204" pitchFamily="34" charset="0"/>
              </a:rPr>
              <a:t>=</a:t>
            </a:r>
            <a:r>
              <a:rPr lang="en-US" sz="1000" dirty="0" err="1">
                <a:solidFill>
                  <a:schemeClr val="accent3">
                    <a:lumMod val="85000"/>
                  </a:schemeClr>
                </a:solidFill>
                <a:latin typeface="Calibri Light" panose="020F0302020204030204" pitchFamily="34" charset="0"/>
                <a:cs typeface="Calibri Light" panose="020F0302020204030204" pitchFamily="34" charset="0"/>
              </a:rPr>
              <a:t>color_scale</a:t>
            </a:r>
            <a:r>
              <a:rPr lang="en-US" sz="1000" dirty="0">
                <a:solidFill>
                  <a:schemeClr val="accent3">
                    <a:lumMod val="85000"/>
                  </a:schemeClr>
                </a:solidFill>
                <a:latin typeface="Calibri Light" panose="020F0302020204030204" pitchFamily="34" charset="0"/>
                <a:cs typeface="Calibri Light" panose="020F0302020204030204" pitchFamily="34" charset="0"/>
              </a:rPr>
              <a:t>, size=</a:t>
            </a:r>
            <a:r>
              <a:rPr lang="en-US" sz="1000" dirty="0" err="1">
                <a:solidFill>
                  <a:schemeClr val="accent3">
                    <a:lumMod val="85000"/>
                  </a:schemeClr>
                </a:solidFill>
                <a:latin typeface="Calibri Light" panose="020F0302020204030204" pitchFamily="34" charset="0"/>
                <a:cs typeface="Calibri Light" panose="020F0302020204030204" pitchFamily="34" charset="0"/>
              </a:rPr>
              <a:t>blob_size</a:t>
            </a:r>
            <a:r>
              <a:rPr lang="en-US" sz="1000" dirty="0">
                <a:solidFill>
                  <a:schemeClr val="accent3">
                    <a:lumMod val="85000"/>
                  </a:schemeClr>
                </a:solidFill>
                <a:latin typeface="Calibri Light" panose="020F0302020204030204" pitchFamily="34" charset="0"/>
                <a:cs typeface="Calibri Light" panose="020F0302020204030204" pitchFamily="34" charset="0"/>
              </a:rPr>
              <a:t>, mean=</a:t>
            </a:r>
            <a:r>
              <a:rPr lang="en-US" sz="1000" dirty="0" err="1">
                <a:solidFill>
                  <a:schemeClr val="accent3">
                    <a:lumMod val="85000"/>
                  </a:schemeClr>
                </a:solidFill>
                <a:latin typeface="Calibri Light" panose="020F0302020204030204" pitchFamily="34" charset="0"/>
                <a:cs typeface="Calibri Light" panose="020F0302020204030204" pitchFamily="34" charset="0"/>
              </a:rPr>
              <a:t>average_color</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30967057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19999" y="445025"/>
            <a:ext cx="8235741" cy="86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Detecting and classifying objects with third party </a:t>
            </a:r>
            <a:r>
              <a:rPr lang="en-US" dirty="0">
                <a:solidFill>
                  <a:srgbClr val="FF33CC"/>
                </a:solidFill>
              </a:rPr>
              <a:t>DNNs</a:t>
            </a:r>
            <a:endParaRPr dirty="0">
              <a:solidFill>
                <a:srgbClr val="FF33CC"/>
              </a:solidFill>
            </a:endParaRPr>
          </a:p>
        </p:txBody>
      </p:sp>
      <p:sp>
        <p:nvSpPr>
          <p:cNvPr id="11" name="TextBox 10">
            <a:extLst>
              <a:ext uri="{FF2B5EF4-FFF2-40B4-BE49-F238E27FC236}">
                <a16:creationId xmlns:a16="http://schemas.microsoft.com/office/drawing/2014/main" id="{C81277E3-E8E9-3FD8-8D42-E72F63159166}"/>
              </a:ext>
            </a:extLst>
          </p:cNvPr>
          <p:cNvSpPr txBox="1"/>
          <p:nvPr/>
        </p:nvSpPr>
        <p:spPr>
          <a:xfrm>
            <a:off x="719999" y="1418666"/>
            <a:ext cx="7368407" cy="3339376"/>
          </a:xfrm>
          <a:prstGeom prst="rect">
            <a:avLst/>
          </a:prstGeom>
          <a:noFill/>
        </p:spPr>
        <p:txBody>
          <a:bodyPr wrap="square">
            <a:spAutoFit/>
          </a:bodyPr>
          <a:lstStyle/>
          <a:p>
            <a:pPr marL="228600" indent="-228600" algn="just">
              <a:buClr>
                <a:srgbClr val="00CADA"/>
              </a:buClr>
              <a:buFont typeface="+mj-lt"/>
              <a:buAutoNum type="arabicPeriod" startAt="8"/>
            </a:pPr>
            <a:r>
              <a:rPr lang="en-US" sz="1200" dirty="0">
                <a:solidFill>
                  <a:schemeClr val="tx1"/>
                </a:solidFill>
                <a:latin typeface="Hanken Grotesk" panose="020B0604020202020204" charset="0"/>
              </a:rPr>
              <a:t>We feed the resulting blob to the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and get the model's output:</a:t>
            </a:r>
          </a:p>
          <a:p>
            <a:pPr algn="just">
              <a:buClr>
                <a:srgbClr val="00CADA"/>
              </a:buClr>
            </a:pPr>
            <a:endParaRPr lang="en-US" sz="600" dirty="0">
              <a:solidFill>
                <a:schemeClr val="tx1"/>
              </a:solidFill>
              <a:latin typeface="Hanken Grotesk" panose="020B060402020202020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err="1">
                <a:solidFill>
                  <a:schemeClr val="accent3">
                    <a:lumMod val="85000"/>
                  </a:schemeClr>
                </a:solidFill>
                <a:latin typeface="Calibri Light" panose="020F0302020204030204" pitchFamily="34" charset="0"/>
                <a:cs typeface="Calibri Light" panose="020F0302020204030204" pitchFamily="34" charset="0"/>
              </a:rPr>
              <a:t>model.setInput</a:t>
            </a:r>
            <a:r>
              <a:rPr lang="en-US" sz="1000" dirty="0">
                <a:solidFill>
                  <a:schemeClr val="accent3">
                    <a:lumMod val="85000"/>
                  </a:schemeClr>
                </a:solidFill>
                <a:latin typeface="Calibri Light" panose="020F0302020204030204" pitchFamily="34" charset="0"/>
                <a:cs typeface="Calibri Light" panose="020F0302020204030204" pitchFamily="34" charset="0"/>
              </a:rPr>
              <a:t>(blob)</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results = </a:t>
            </a:r>
            <a:r>
              <a:rPr lang="en-US" sz="1000" dirty="0" err="1">
                <a:solidFill>
                  <a:schemeClr val="accent3">
                    <a:lumMod val="85000"/>
                  </a:schemeClr>
                </a:solidFill>
                <a:latin typeface="Calibri Light" panose="020F0302020204030204" pitchFamily="34" charset="0"/>
                <a:cs typeface="Calibri Light" panose="020F0302020204030204" pitchFamily="34" charset="0"/>
              </a:rPr>
              <a:t>model.forward</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endParaRPr lang="en-US" sz="1200" dirty="0">
              <a:solidFill>
                <a:schemeClr val="tx1"/>
              </a:solidFill>
              <a:latin typeface="Hanken Grotesk" panose="020B0604020202020204" charset="0"/>
            </a:endParaRPr>
          </a:p>
          <a:p>
            <a:pPr algn="just">
              <a:buClr>
                <a:srgbClr val="00CADA"/>
              </a:buClr>
            </a:pPr>
            <a:r>
              <a:rPr lang="en-US" sz="1200" dirty="0">
                <a:solidFill>
                  <a:schemeClr val="tx1"/>
                </a:solidFill>
                <a:latin typeface="Hanken Grotesk" panose="020B0604020202020204" charset="0"/>
              </a:rPr>
              <a:t>      The results are an array, in a format that is specific to the model we are using.</a:t>
            </a:r>
          </a:p>
          <a:p>
            <a:pPr algn="just">
              <a:buClr>
                <a:srgbClr val="00CADA"/>
              </a:buClr>
            </a:pPr>
            <a:endParaRPr lang="en-US" sz="1200" dirty="0">
              <a:solidFill>
                <a:schemeClr val="tx1"/>
              </a:solidFill>
              <a:latin typeface="Hanken Grotesk" panose="020B0604020202020204" charset="0"/>
            </a:endParaRPr>
          </a:p>
          <a:p>
            <a:pPr marL="228600" indent="-228600" algn="just">
              <a:buClr>
                <a:srgbClr val="00CADA"/>
              </a:buClr>
              <a:buFont typeface="+mj-lt"/>
              <a:buAutoNum type="arabicPeriod" startAt="9"/>
            </a:pPr>
            <a:r>
              <a:rPr lang="en-US" sz="1200" dirty="0">
                <a:solidFill>
                  <a:schemeClr val="tx1"/>
                </a:solidFill>
                <a:latin typeface="Hanken Grotesk" panose="020B0604020202020204" charset="0"/>
              </a:rPr>
              <a:t>For this object detection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 and for other </a:t>
            </a:r>
            <a:r>
              <a:rPr lang="en-US" sz="1200" dirty="0">
                <a:solidFill>
                  <a:srgbClr val="FF33CC"/>
                </a:solidFill>
                <a:latin typeface="Hanken Grotesk" panose="020B0604020202020204" charset="0"/>
              </a:rPr>
              <a:t>DNNs</a:t>
            </a:r>
            <a:r>
              <a:rPr lang="en-US" sz="1200" dirty="0">
                <a:solidFill>
                  <a:schemeClr val="tx1"/>
                </a:solidFill>
                <a:latin typeface="Hanken Grotesk" panose="020B0604020202020204" charset="0"/>
              </a:rPr>
              <a:t> trained with the </a:t>
            </a:r>
            <a:r>
              <a:rPr lang="en-US" sz="1200" dirty="0">
                <a:solidFill>
                  <a:srgbClr val="00FF00"/>
                </a:solidFill>
                <a:latin typeface="Hanken Grotesk" panose="020B0604020202020204" charset="0"/>
              </a:rPr>
              <a:t>SSD</a:t>
            </a:r>
            <a:r>
              <a:rPr lang="en-US" sz="1200" dirty="0">
                <a:solidFill>
                  <a:schemeClr val="tx1"/>
                </a:solidFill>
                <a:latin typeface="Hanken Grotesk" panose="020B0604020202020204" charset="0"/>
              </a:rPr>
              <a:t> framework – the results include a subarray of detected objects, each with its own confidence score, rectangle coordinates, and class ID. The following code shows how to access these, as well as how to use an ID to look up a label in the list we defined earlier:</a:t>
            </a:r>
          </a:p>
          <a:p>
            <a:pPr algn="just">
              <a:buClr>
                <a:srgbClr val="00CADA"/>
              </a:buClr>
            </a:pPr>
            <a:endParaRPr lang="en-US" sz="600" dirty="0">
              <a:solidFill>
                <a:schemeClr val="tx1"/>
              </a:solidFill>
              <a:latin typeface="Hanken Grotesk" panose="020B0604020202020204" charset="0"/>
            </a:endParaRPr>
          </a:p>
          <a:p>
            <a:pPr algn="just">
              <a:buClr>
                <a:srgbClr val="00CADA"/>
              </a:buClr>
            </a:pPr>
            <a:r>
              <a:rPr lang="en-US" sz="1000" dirty="0">
                <a:solidFill>
                  <a:srgbClr val="92D050"/>
                </a:solidFill>
                <a:latin typeface="Calibri Light" panose="020F0302020204030204" pitchFamily="34" charset="0"/>
                <a:cs typeface="Calibri Light" panose="020F0302020204030204" pitchFamily="34" charset="0"/>
              </a:rPr>
              <a:t>               # Iterate over the detected objects.</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for object in results[0, 0]:</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confidence = object[2]</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confidence &gt; </a:t>
            </a:r>
            <a:r>
              <a:rPr lang="en-US" sz="1000" dirty="0" err="1">
                <a:solidFill>
                  <a:schemeClr val="accent3">
                    <a:lumMod val="85000"/>
                  </a:schemeClr>
                </a:solidFill>
                <a:latin typeface="Calibri Light" panose="020F0302020204030204" pitchFamily="34" charset="0"/>
                <a:cs typeface="Calibri Light" panose="020F0302020204030204" pitchFamily="34" charset="0"/>
              </a:rPr>
              <a:t>confidence_threshold</a:t>
            </a:r>
            <a:r>
              <a:rPr lang="en-US" sz="1000" dirty="0">
                <a:solidFill>
                  <a:schemeClr val="accent3">
                    <a:lumMod val="85000"/>
                  </a:schemeClr>
                </a:solidFill>
                <a:latin typeface="Calibri Light" panose="020F0302020204030204" pitchFamily="34" charset="0"/>
                <a:cs typeface="Calibri Light" panose="020F0302020204030204" pitchFamily="34" charset="0"/>
              </a:rPr>
              <a:t>:</a:t>
            </a:r>
          </a:p>
          <a:p>
            <a:pPr algn="just">
              <a:buClr>
                <a:srgbClr val="00CADA"/>
              </a:buClr>
            </a:pPr>
            <a:r>
              <a:rPr lang="en-US" sz="1000" dirty="0">
                <a:solidFill>
                  <a:srgbClr val="92D050"/>
                </a:solidFill>
                <a:latin typeface="Calibri Light" panose="020F0302020204030204" pitchFamily="34" charset="0"/>
                <a:cs typeface="Calibri Light" panose="020F0302020204030204" pitchFamily="34" charset="0"/>
              </a:rPr>
              <a:t>                    # Get the object's coordinates.</a:t>
            </a:r>
          </a:p>
          <a:p>
            <a:pPr>
              <a:buClr>
                <a:srgbClr val="00CADA"/>
              </a:buClr>
            </a:pPr>
            <a:r>
              <a:rPr lang="en-US" sz="1200" dirty="0">
                <a:solidFill>
                  <a:schemeClr val="tx1"/>
                </a:solidFill>
                <a:latin typeface="Hanken Grotesk" panose="020B0604020202020204" charset="0"/>
              </a:rPr>
              <a:t>              </a:t>
            </a:r>
            <a:r>
              <a:rPr lang="en-US" sz="1000" dirty="0">
                <a:solidFill>
                  <a:schemeClr val="accent3">
                    <a:lumMod val="85000"/>
                  </a:schemeClr>
                </a:solidFill>
                <a:latin typeface="Calibri Light" panose="020F0302020204030204" pitchFamily="34" charset="0"/>
                <a:cs typeface="Calibri Light" panose="020F0302020204030204" pitchFamily="34" charset="0"/>
              </a:rPr>
              <a:t>x0, y0, x1, y1 = (object[3:7] * [w, h, w, h]).</a:t>
            </a:r>
            <a:r>
              <a:rPr lang="en-US" sz="1000" dirty="0" err="1">
                <a:solidFill>
                  <a:schemeClr val="accent3">
                    <a:lumMod val="85000"/>
                  </a:schemeClr>
                </a:solidFill>
                <a:latin typeface="Calibri Light" panose="020F0302020204030204" pitchFamily="34" charset="0"/>
                <a:cs typeface="Calibri Light" panose="020F0302020204030204" pitchFamily="34" charset="0"/>
              </a:rPr>
              <a:t>astype</a:t>
            </a:r>
            <a:r>
              <a:rPr lang="en-US" sz="1000" dirty="0">
                <a:solidFill>
                  <a:schemeClr val="accent3">
                    <a:lumMod val="85000"/>
                  </a:schemeClr>
                </a:solidFill>
                <a:latin typeface="Calibri Light" panose="020F0302020204030204" pitchFamily="34" charset="0"/>
                <a:cs typeface="Calibri Light" panose="020F0302020204030204" pitchFamily="34" charset="0"/>
              </a:rPr>
              <a:t>(int)</a:t>
            </a:r>
          </a:p>
          <a:p>
            <a:pPr>
              <a:buClr>
                <a:srgbClr val="00CADA"/>
              </a:buClr>
            </a:pPr>
            <a:r>
              <a:rPr lang="en-US" sz="1000" dirty="0">
                <a:solidFill>
                  <a:srgbClr val="92D050"/>
                </a:solidFill>
                <a:latin typeface="Calibri Light" panose="020F0302020204030204" pitchFamily="34" charset="0"/>
                <a:cs typeface="Calibri Light" panose="020F0302020204030204" pitchFamily="34" charset="0"/>
              </a:rPr>
              <a:t>                   # Get the classification result.</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id = int(object[1]) label = labels[id - 1] </a:t>
            </a:r>
            <a:endParaRPr lang="en-US" sz="800" dirty="0">
              <a:solidFill>
                <a:schemeClr val="accent3">
                  <a:lumMod val="8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038001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19999" y="445025"/>
            <a:ext cx="8235741" cy="86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Detecting and classifying objects with third party </a:t>
            </a:r>
            <a:r>
              <a:rPr lang="en-US" dirty="0">
                <a:solidFill>
                  <a:srgbClr val="FF33CC"/>
                </a:solidFill>
              </a:rPr>
              <a:t>DNNs</a:t>
            </a:r>
            <a:endParaRPr dirty="0">
              <a:solidFill>
                <a:srgbClr val="FF33CC"/>
              </a:solidFill>
            </a:endParaRPr>
          </a:p>
        </p:txBody>
      </p:sp>
      <p:sp>
        <p:nvSpPr>
          <p:cNvPr id="11" name="TextBox 10">
            <a:extLst>
              <a:ext uri="{FF2B5EF4-FFF2-40B4-BE49-F238E27FC236}">
                <a16:creationId xmlns:a16="http://schemas.microsoft.com/office/drawing/2014/main" id="{C81277E3-E8E9-3FD8-8D42-E72F63159166}"/>
              </a:ext>
            </a:extLst>
          </p:cNvPr>
          <p:cNvSpPr txBox="1"/>
          <p:nvPr/>
        </p:nvSpPr>
        <p:spPr>
          <a:xfrm>
            <a:off x="719999" y="1418666"/>
            <a:ext cx="7368407" cy="2808461"/>
          </a:xfrm>
          <a:prstGeom prst="rect">
            <a:avLst/>
          </a:prstGeom>
          <a:noFill/>
        </p:spPr>
        <p:txBody>
          <a:bodyPr wrap="square">
            <a:spAutoFit/>
          </a:bodyPr>
          <a:lstStyle/>
          <a:p>
            <a:pPr marL="228600" indent="-228600" algn="just">
              <a:buClr>
                <a:srgbClr val="00CADA"/>
              </a:buClr>
              <a:buFont typeface="+mj-lt"/>
              <a:buAutoNum type="arabicPeriod" startAt="10"/>
            </a:pPr>
            <a:r>
              <a:rPr lang="en-US" sz="1200" dirty="0">
                <a:solidFill>
                  <a:schemeClr val="tx1"/>
                </a:solidFill>
                <a:latin typeface="Hanken Grotesk" panose="020B0604020202020204" charset="0"/>
              </a:rPr>
              <a:t>As we iterate over the detected objects, we draw the detection rectangles, along with the classification labels and confidence scores:</a:t>
            </a:r>
          </a:p>
          <a:p>
            <a:pPr algn="just">
              <a:buClr>
                <a:srgbClr val="00CADA"/>
              </a:buClr>
            </a:pPr>
            <a:endParaRPr lang="en-US" sz="600" dirty="0">
              <a:solidFill>
                <a:schemeClr val="tx1"/>
              </a:solidFill>
              <a:latin typeface="Hanken Grotesk" panose="020B0604020202020204" charset="0"/>
            </a:endParaRP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a:solidFill>
                  <a:srgbClr val="92D050"/>
                </a:solidFill>
                <a:latin typeface="Calibri Light" panose="020F0302020204030204" pitchFamily="34" charset="0"/>
                <a:cs typeface="Calibri Light" panose="020F0302020204030204" pitchFamily="34" charset="0"/>
              </a:rPr>
              <a:t># Draw a blue rectangle around the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object. cv2.rectangle(frame, (x0, y0), (x1, y1), (255, 0, 0), 2)</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a:t>
            </a:r>
            <a:r>
              <a:rPr lang="en-US" sz="1000" dirty="0">
                <a:solidFill>
                  <a:srgbClr val="92D050"/>
                </a:solidFill>
                <a:latin typeface="Calibri Light" panose="020F0302020204030204" pitchFamily="34" charset="0"/>
                <a:cs typeface="Calibri Light" panose="020F0302020204030204" pitchFamily="34" charset="0"/>
              </a:rPr>
              <a:t># Draw the classification result and confidence.</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text = '%s (%.1f%%)' % (label, confidence * 100.0)</a:t>
            </a:r>
          </a:p>
          <a:p>
            <a:pPr>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cv2.putText(frame, text, (x0, y0 - 20), cv2.FONT_HERSHEY_SIMPLEX, 1, (255, 0, 0), 2)</a:t>
            </a:r>
          </a:p>
          <a:p>
            <a:pPr algn="just">
              <a:buClr>
                <a:srgbClr val="00CADA"/>
              </a:buClr>
            </a:pPr>
            <a:endParaRPr lang="en-US" sz="1200" dirty="0">
              <a:solidFill>
                <a:schemeClr val="tx1"/>
              </a:solidFill>
              <a:latin typeface="Hanken Grotesk" panose="020B0604020202020204" charset="0"/>
            </a:endParaRPr>
          </a:p>
          <a:p>
            <a:pPr marL="228600" indent="-228600" algn="just">
              <a:buClr>
                <a:srgbClr val="00CADA"/>
              </a:buClr>
              <a:buFont typeface="+mj-lt"/>
              <a:buAutoNum type="arabicPeriod" startAt="11"/>
            </a:pPr>
            <a:r>
              <a:rPr lang="en-US" sz="1200" dirty="0">
                <a:solidFill>
                  <a:schemeClr val="tx1"/>
                </a:solidFill>
                <a:latin typeface="Hanken Grotesk" panose="020B0604020202020204" charset="0"/>
              </a:rPr>
              <a:t>The last thing we do with the frame is show it. Then, if the user has hit the </a:t>
            </a:r>
            <a:r>
              <a:rPr lang="en-US" sz="1200" dirty="0">
                <a:solidFill>
                  <a:srgbClr val="00B0F0"/>
                </a:solidFill>
                <a:latin typeface="Hanken Grotesk" panose="020B0604020202020204" charset="0"/>
              </a:rPr>
              <a:t>Esc</a:t>
            </a:r>
            <a:r>
              <a:rPr lang="en-US" sz="1200" dirty="0">
                <a:solidFill>
                  <a:schemeClr val="tx1"/>
                </a:solidFill>
                <a:latin typeface="Hanken Grotesk" panose="020B0604020202020204" charset="0"/>
              </a:rPr>
              <a:t> key, we exit; otherwise, we capture another frame and continue to the next iteration of the loop:</a:t>
            </a:r>
          </a:p>
          <a:p>
            <a:pPr algn="just">
              <a:buClr>
                <a:srgbClr val="00CADA"/>
              </a:buClr>
            </a:pPr>
            <a:endParaRPr lang="en-US" sz="600" dirty="0">
              <a:solidFill>
                <a:schemeClr val="tx1"/>
              </a:solidFill>
              <a:latin typeface="Hanken Grotesk" panose="020B0604020202020204" charset="0"/>
            </a:endParaRP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cv2.imshow('Objects', frame)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k = cv2.waitKey(1)</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if k == 27: </a:t>
            </a:r>
            <a:r>
              <a:rPr lang="en-US" sz="1000" dirty="0">
                <a:solidFill>
                  <a:srgbClr val="92D050"/>
                </a:solidFill>
                <a:latin typeface="Calibri Light" panose="020F0302020204030204" pitchFamily="34" charset="0"/>
                <a:cs typeface="Calibri Light" panose="020F0302020204030204" pitchFamily="34" charset="0"/>
              </a:rPr>
              <a:t># Escape</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Break</a:t>
            </a:r>
          </a:p>
          <a:p>
            <a:pPr algn="just">
              <a:buClr>
                <a:srgbClr val="00CADA"/>
              </a:buClr>
            </a:pPr>
            <a:r>
              <a:rPr lang="en-US" sz="1000" dirty="0">
                <a:solidFill>
                  <a:schemeClr val="accent3">
                    <a:lumMod val="85000"/>
                  </a:schemeClr>
                </a:solidFill>
                <a:latin typeface="Calibri Light" panose="020F0302020204030204" pitchFamily="34" charset="0"/>
                <a:cs typeface="Calibri Light" panose="020F0302020204030204" pitchFamily="34" charset="0"/>
              </a:rPr>
              <a:t>               success, frame = </a:t>
            </a:r>
            <a:r>
              <a:rPr lang="en-US" sz="1000" dirty="0" err="1">
                <a:solidFill>
                  <a:schemeClr val="accent3">
                    <a:lumMod val="85000"/>
                  </a:schemeClr>
                </a:solidFill>
                <a:latin typeface="Calibri Light" panose="020F0302020204030204" pitchFamily="34" charset="0"/>
                <a:cs typeface="Calibri Light" panose="020F0302020204030204" pitchFamily="34" charset="0"/>
              </a:rPr>
              <a:t>cap.read</a:t>
            </a:r>
            <a:r>
              <a:rPr lang="en-US" sz="1000" dirty="0">
                <a:solidFill>
                  <a:schemeClr val="accent3">
                    <a:lumMod val="85000"/>
                  </a:schemeClr>
                </a:solidFill>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265117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chapter, we will cover the following topics:</a:t>
            </a:r>
            <a:endParaRPr dirty="0"/>
          </a:p>
        </p:txBody>
      </p:sp>
      <p:sp>
        <p:nvSpPr>
          <p:cNvPr id="3" name="Text Placeholder 2">
            <a:extLst>
              <a:ext uri="{FF2B5EF4-FFF2-40B4-BE49-F238E27FC236}">
                <a16:creationId xmlns:a16="http://schemas.microsoft.com/office/drawing/2014/main" id="{AC81F936-8198-E42B-41A8-476219F9107F}"/>
              </a:ext>
            </a:extLst>
          </p:cNvPr>
          <p:cNvSpPr>
            <a:spLocks noGrp="1"/>
          </p:cNvSpPr>
          <p:nvPr>
            <p:ph type="body" idx="1"/>
          </p:nvPr>
        </p:nvSpPr>
        <p:spPr>
          <a:xfrm>
            <a:off x="720000" y="1392056"/>
            <a:ext cx="7418160" cy="3461884"/>
          </a:xfrm>
        </p:spPr>
        <p:txBody>
          <a:bodyPr/>
          <a:lstStyle/>
          <a:p>
            <a:pPr algn="just">
              <a:buClr>
                <a:srgbClr val="00CADA"/>
              </a:buClr>
            </a:pPr>
            <a:r>
              <a:rPr lang="en-US" dirty="0"/>
              <a:t>Understanding </a:t>
            </a:r>
            <a:r>
              <a:rPr lang="en-US" dirty="0">
                <a:solidFill>
                  <a:srgbClr val="7030A0"/>
                </a:solidFill>
              </a:rPr>
              <a:t>ANN</a:t>
            </a:r>
            <a:r>
              <a:rPr lang="en-US" dirty="0"/>
              <a:t>s as a statistical model and as a tool for supervised machine learning.</a:t>
            </a:r>
          </a:p>
          <a:p>
            <a:pPr marL="152400" indent="0" algn="just">
              <a:buNone/>
            </a:pPr>
            <a:endParaRPr lang="en-US" dirty="0"/>
          </a:p>
          <a:p>
            <a:pPr algn="just">
              <a:buClr>
                <a:srgbClr val="00CADA"/>
              </a:buClr>
            </a:pPr>
            <a:r>
              <a:rPr lang="en-US" dirty="0"/>
              <a:t>Understanding </a:t>
            </a:r>
            <a:r>
              <a:rPr lang="en-US" dirty="0">
                <a:solidFill>
                  <a:srgbClr val="7030A0"/>
                </a:solidFill>
              </a:rPr>
              <a:t>ANN</a:t>
            </a:r>
            <a:r>
              <a:rPr lang="en-US" dirty="0"/>
              <a:t> topology or, in other words, the organization of an </a:t>
            </a:r>
            <a:r>
              <a:rPr lang="en-US" dirty="0">
                <a:solidFill>
                  <a:srgbClr val="7030A0"/>
                </a:solidFill>
              </a:rPr>
              <a:t>ANN</a:t>
            </a:r>
            <a:r>
              <a:rPr lang="en-US" dirty="0"/>
              <a:t> into layers of interconnected neurons. Particularly, we will consider the topology that enables an </a:t>
            </a:r>
            <a:r>
              <a:rPr lang="en-US" dirty="0">
                <a:solidFill>
                  <a:srgbClr val="7030A0"/>
                </a:solidFill>
              </a:rPr>
              <a:t>ANN</a:t>
            </a:r>
            <a:r>
              <a:rPr lang="en-US" dirty="0"/>
              <a:t> to act as a type of classifier known as a </a:t>
            </a:r>
            <a:r>
              <a:rPr lang="en-US" b="1" dirty="0">
                <a:solidFill>
                  <a:srgbClr val="00CADA"/>
                </a:solidFill>
              </a:rPr>
              <a:t>multi-layer perceptron </a:t>
            </a:r>
            <a:r>
              <a:rPr lang="en-US" dirty="0"/>
              <a:t>(</a:t>
            </a:r>
            <a:r>
              <a:rPr lang="en-US" b="1" dirty="0">
                <a:solidFill>
                  <a:srgbClr val="00B050"/>
                </a:solidFill>
              </a:rPr>
              <a:t>MLP</a:t>
            </a:r>
            <a:r>
              <a:rPr lang="en-US" dirty="0"/>
              <a:t>).</a:t>
            </a:r>
          </a:p>
          <a:p>
            <a:pPr algn="just"/>
            <a:endParaRPr lang="en-US" dirty="0"/>
          </a:p>
          <a:p>
            <a:pPr algn="just">
              <a:buClr>
                <a:srgbClr val="00CADA"/>
              </a:buClr>
            </a:pPr>
            <a:r>
              <a:rPr lang="en-US" dirty="0"/>
              <a:t>Training and using </a:t>
            </a:r>
            <a:r>
              <a:rPr lang="en-US" dirty="0">
                <a:solidFill>
                  <a:srgbClr val="7030A0"/>
                </a:solidFill>
              </a:rPr>
              <a:t>ANN</a:t>
            </a:r>
            <a:r>
              <a:rPr lang="en-US" dirty="0"/>
              <a:t>s as classifiers in </a:t>
            </a:r>
            <a:r>
              <a:rPr lang="en-US" dirty="0">
                <a:solidFill>
                  <a:srgbClr val="FFC000"/>
                </a:solidFill>
              </a:rPr>
              <a:t>OpenCV</a:t>
            </a:r>
            <a:r>
              <a:rPr lang="en-US" dirty="0"/>
              <a:t>.</a:t>
            </a:r>
          </a:p>
          <a:p>
            <a:pPr algn="just"/>
            <a:endParaRPr lang="en-US" dirty="0"/>
          </a:p>
          <a:p>
            <a:pPr algn="just">
              <a:buClr>
                <a:srgbClr val="00CADA"/>
              </a:buClr>
            </a:pPr>
            <a:r>
              <a:rPr lang="en-US" dirty="0"/>
              <a:t>Building an application that detects and recognizes </a:t>
            </a:r>
            <a:r>
              <a:rPr lang="en-US" dirty="0">
                <a:solidFill>
                  <a:srgbClr val="FFFF00"/>
                </a:solidFill>
              </a:rPr>
              <a:t>handwritten digits </a:t>
            </a:r>
            <a:r>
              <a:rPr lang="en-US" dirty="0"/>
              <a:t>(</a:t>
            </a:r>
            <a:r>
              <a:rPr lang="en-US" dirty="0">
                <a:solidFill>
                  <a:srgbClr val="00CADA"/>
                </a:solidFill>
              </a:rPr>
              <a:t>0 to 9</a:t>
            </a:r>
            <a:r>
              <a:rPr lang="en-US" dirty="0"/>
              <a:t>). For this, we will train an </a:t>
            </a:r>
            <a:r>
              <a:rPr lang="en-US" dirty="0">
                <a:solidFill>
                  <a:srgbClr val="7030A0"/>
                </a:solidFill>
              </a:rPr>
              <a:t>ANN</a:t>
            </a:r>
            <a:r>
              <a:rPr lang="en-US" dirty="0"/>
              <a:t> based on a widely used dataset called </a:t>
            </a:r>
            <a:r>
              <a:rPr lang="en-US" dirty="0">
                <a:solidFill>
                  <a:srgbClr val="C00000"/>
                </a:solidFill>
              </a:rPr>
              <a:t>MNIST</a:t>
            </a:r>
            <a:r>
              <a:rPr lang="en-US" dirty="0"/>
              <a:t>, which contains samples of </a:t>
            </a:r>
            <a:r>
              <a:rPr lang="en-US" dirty="0">
                <a:solidFill>
                  <a:srgbClr val="FFFF00"/>
                </a:solidFill>
              </a:rPr>
              <a:t>handwritten digits</a:t>
            </a:r>
            <a:r>
              <a:rPr lang="en-US" dirty="0"/>
              <a:t>. </a:t>
            </a:r>
          </a:p>
          <a:p>
            <a:pPr algn="just"/>
            <a:endParaRPr lang="en-US" dirty="0"/>
          </a:p>
          <a:p>
            <a:pPr algn="just">
              <a:buClr>
                <a:srgbClr val="00CADA"/>
              </a:buClr>
            </a:pPr>
            <a:r>
              <a:rPr lang="en-US" dirty="0"/>
              <a:t>Loading and using pre-trained </a:t>
            </a:r>
            <a:r>
              <a:rPr lang="en-US" dirty="0">
                <a:solidFill>
                  <a:srgbClr val="FF33CC"/>
                </a:solidFill>
              </a:rPr>
              <a:t>DNN</a:t>
            </a:r>
            <a:r>
              <a:rPr lang="en-US" dirty="0"/>
              <a:t>s in </a:t>
            </a:r>
            <a:r>
              <a:rPr lang="en-US" dirty="0">
                <a:solidFill>
                  <a:srgbClr val="FFC000"/>
                </a:solidFill>
              </a:rPr>
              <a:t>OpenCV</a:t>
            </a:r>
            <a:r>
              <a:rPr lang="en-US" dirty="0"/>
              <a:t>. We will cover examples of object classification, face detection, and gender classification with </a:t>
            </a:r>
            <a:r>
              <a:rPr lang="en-US" dirty="0">
                <a:solidFill>
                  <a:srgbClr val="FF33CC"/>
                </a:solidFill>
              </a:rPr>
              <a:t>DNN</a:t>
            </a:r>
            <a:r>
              <a:rPr lang="en-US" dirty="0"/>
              <a:t>s. </a:t>
            </a:r>
          </a:p>
        </p:txBody>
      </p:sp>
      <p:sp>
        <p:nvSpPr>
          <p:cNvPr id="5" name="TextBox 4">
            <a:extLst>
              <a:ext uri="{FF2B5EF4-FFF2-40B4-BE49-F238E27FC236}">
                <a16:creationId xmlns:a16="http://schemas.microsoft.com/office/drawing/2014/main" id="{E1E309E2-0649-64A9-4DE8-CDB87C1CD910}"/>
              </a:ext>
            </a:extLst>
          </p:cNvPr>
          <p:cNvSpPr txBox="1"/>
          <p:nvPr/>
        </p:nvSpPr>
        <p:spPr>
          <a:xfrm>
            <a:off x="2066924" y="4236184"/>
            <a:ext cx="6071235" cy="646331"/>
          </a:xfrm>
          <a:prstGeom prst="rect">
            <a:avLst/>
          </a:prstGeom>
          <a:noFill/>
        </p:spPr>
        <p:txBody>
          <a:bodyPr wrap="square">
            <a:spAutoFit/>
          </a:bodyPr>
          <a:lstStyle/>
          <a:p>
            <a:pPr algn="just"/>
            <a:r>
              <a:rPr lang="en-US" sz="1200" dirty="0">
                <a:solidFill>
                  <a:schemeClr val="tx1"/>
                </a:solidFill>
                <a:latin typeface="Hanken Grotesk" panose="020B0604020202020204" charset="0"/>
              </a:rPr>
              <a:t>By the end of this chapter, you will be in a good position to train and use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s in </a:t>
            </a:r>
            <a:r>
              <a:rPr lang="en-US" sz="1200" dirty="0">
                <a:solidFill>
                  <a:srgbClr val="FFC000"/>
                </a:solidFill>
                <a:latin typeface="Hanken Grotesk" panose="020B0604020202020204" charset="0"/>
              </a:rPr>
              <a:t>OpenCV</a:t>
            </a:r>
            <a:r>
              <a:rPr lang="en-US" sz="1200" dirty="0">
                <a:solidFill>
                  <a:schemeClr val="tx1"/>
                </a:solidFill>
                <a:latin typeface="Hanken Grotesk" panose="020B0604020202020204" charset="0"/>
              </a:rPr>
              <a:t>, to use pre-trained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s from a variety of sources, and to start exploring other libraries that allow you to train your own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s. </a:t>
            </a:r>
          </a:p>
        </p:txBody>
      </p:sp>
      <p:sp>
        <p:nvSpPr>
          <p:cNvPr id="6" name="Google Shape;11323;p67">
            <a:extLst>
              <a:ext uri="{FF2B5EF4-FFF2-40B4-BE49-F238E27FC236}">
                <a16:creationId xmlns:a16="http://schemas.microsoft.com/office/drawing/2014/main" id="{720CF121-0207-ABC9-77EF-295DD44252D2}"/>
              </a:ext>
            </a:extLst>
          </p:cNvPr>
          <p:cNvSpPr/>
          <p:nvPr/>
        </p:nvSpPr>
        <p:spPr>
          <a:xfrm>
            <a:off x="1611559" y="4320087"/>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rgbClr val="00B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9396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19999" y="445025"/>
            <a:ext cx="8235741" cy="86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Detecting and classifying objects with third party </a:t>
            </a:r>
            <a:r>
              <a:rPr lang="en-US" dirty="0">
                <a:solidFill>
                  <a:srgbClr val="FF33CC"/>
                </a:solidFill>
              </a:rPr>
              <a:t>DNNs</a:t>
            </a:r>
            <a:endParaRPr dirty="0">
              <a:solidFill>
                <a:srgbClr val="FF33CC"/>
              </a:solidFill>
            </a:endParaRPr>
          </a:p>
        </p:txBody>
      </p:sp>
      <p:sp>
        <p:nvSpPr>
          <p:cNvPr id="11" name="TextBox 10">
            <a:extLst>
              <a:ext uri="{FF2B5EF4-FFF2-40B4-BE49-F238E27FC236}">
                <a16:creationId xmlns:a16="http://schemas.microsoft.com/office/drawing/2014/main" id="{C81277E3-E8E9-3FD8-8D42-E72F63159166}"/>
              </a:ext>
            </a:extLst>
          </p:cNvPr>
          <p:cNvSpPr txBox="1"/>
          <p:nvPr/>
        </p:nvSpPr>
        <p:spPr>
          <a:xfrm>
            <a:off x="720000" y="1418666"/>
            <a:ext cx="2830024" cy="1754326"/>
          </a:xfrm>
          <a:prstGeom prst="rect">
            <a:avLst/>
          </a:prstGeom>
          <a:noFill/>
        </p:spPr>
        <p:txBody>
          <a:bodyPr wrap="square">
            <a:spAutoFit/>
          </a:bodyPr>
          <a:lstStyle/>
          <a:p>
            <a:pPr algn="just">
              <a:buClr>
                <a:srgbClr val="00CADA"/>
              </a:buClr>
            </a:pPr>
            <a:r>
              <a:rPr lang="en-US" sz="1200" dirty="0">
                <a:solidFill>
                  <a:schemeClr val="tx1"/>
                </a:solidFill>
                <a:latin typeface="Hanken Grotesk" panose="020B0604020202020204" charset="0"/>
              </a:rPr>
              <a:t>If you plug in a webcam and run the script, you should see a visualization of detection and classification results, updated in </a:t>
            </a:r>
            <a:r>
              <a:rPr lang="en-US" sz="1200" dirty="0">
                <a:solidFill>
                  <a:srgbClr val="00CADA"/>
                </a:solidFill>
                <a:latin typeface="Hanken Grotesk" panose="020B0604020202020204" charset="0"/>
              </a:rPr>
              <a:t>real-time</a:t>
            </a:r>
            <a:r>
              <a:rPr lang="en-US" sz="1200" dirty="0">
                <a:solidFill>
                  <a:schemeClr val="tx1"/>
                </a:solidFill>
                <a:latin typeface="Hanken Grotesk" panose="020B0604020202020204" charset="0"/>
              </a:rPr>
              <a:t>. Here is a screenshot showing Joseph </a:t>
            </a:r>
            <a:r>
              <a:rPr lang="en-US" sz="1200" dirty="0" err="1">
                <a:solidFill>
                  <a:schemeClr val="tx1"/>
                </a:solidFill>
                <a:latin typeface="Hanken Grotesk" panose="020B0604020202020204" charset="0"/>
              </a:rPr>
              <a:t>Howse</a:t>
            </a:r>
            <a:r>
              <a:rPr lang="en-US" sz="1200" dirty="0">
                <a:solidFill>
                  <a:schemeClr val="tx1"/>
                </a:solidFill>
                <a:latin typeface="Hanken Grotesk" panose="020B0604020202020204" charset="0"/>
              </a:rPr>
              <a:t> and Sanibel Delphinium Andromeda (a mighty, great, and righteous cat) in their living room in a Canadian fishing village:</a:t>
            </a:r>
            <a:endParaRPr lang="en-US" sz="1050" dirty="0">
              <a:solidFill>
                <a:schemeClr val="tx1"/>
              </a:solidFill>
              <a:latin typeface="Hanken Grotesk" panose="020B0604020202020204" charset="0"/>
              <a:cs typeface="Calibri Light" panose="020F0302020204030204" pitchFamily="34" charset="0"/>
            </a:endParaRPr>
          </a:p>
        </p:txBody>
      </p:sp>
      <p:pic>
        <p:nvPicPr>
          <p:cNvPr id="3" name="Picture 2">
            <a:extLst>
              <a:ext uri="{FF2B5EF4-FFF2-40B4-BE49-F238E27FC236}">
                <a16:creationId xmlns:a16="http://schemas.microsoft.com/office/drawing/2014/main" id="{B2B0A39A-EAB2-1454-37A5-EAE3E9C01B80}"/>
              </a:ext>
            </a:extLst>
          </p:cNvPr>
          <p:cNvPicPr>
            <a:picLocks noChangeAspect="1"/>
          </p:cNvPicPr>
          <p:nvPr/>
        </p:nvPicPr>
        <p:blipFill>
          <a:blip r:embed="rId3"/>
          <a:stretch>
            <a:fillRect/>
          </a:stretch>
        </p:blipFill>
        <p:spPr>
          <a:xfrm>
            <a:off x="3550024" y="1492630"/>
            <a:ext cx="4538382" cy="2810612"/>
          </a:xfrm>
          <a:prstGeom prst="rect">
            <a:avLst/>
          </a:prstGeom>
        </p:spPr>
      </p:pic>
    </p:spTree>
    <p:extLst>
      <p:ext uri="{BB962C8B-B14F-4D97-AF65-F5344CB8AC3E}">
        <p14:creationId xmlns:p14="http://schemas.microsoft.com/office/powerpoint/2010/main" val="26955816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19999" y="445025"/>
            <a:ext cx="8235741" cy="86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Detecting and classifying objects with third party </a:t>
            </a:r>
            <a:r>
              <a:rPr lang="en-US" dirty="0">
                <a:solidFill>
                  <a:srgbClr val="FF33CC"/>
                </a:solidFill>
              </a:rPr>
              <a:t>DNNs</a:t>
            </a:r>
            <a:endParaRPr dirty="0">
              <a:solidFill>
                <a:srgbClr val="FF33CC"/>
              </a:solidFill>
            </a:endParaRPr>
          </a:p>
        </p:txBody>
      </p:sp>
      <p:sp>
        <p:nvSpPr>
          <p:cNvPr id="4" name="TextBox 3">
            <a:extLst>
              <a:ext uri="{FF2B5EF4-FFF2-40B4-BE49-F238E27FC236}">
                <a16:creationId xmlns:a16="http://schemas.microsoft.com/office/drawing/2014/main" id="{6454CF31-CC5F-8E19-F744-714B5BBFF58C}"/>
              </a:ext>
            </a:extLst>
          </p:cNvPr>
          <p:cNvSpPr txBox="1"/>
          <p:nvPr/>
        </p:nvSpPr>
        <p:spPr>
          <a:xfrm>
            <a:off x="719999" y="1425396"/>
            <a:ext cx="4715745" cy="1384995"/>
          </a:xfrm>
          <a:prstGeom prst="rect">
            <a:avLst/>
          </a:prstGeom>
          <a:noFill/>
        </p:spPr>
        <p:txBody>
          <a:bodyPr wrap="square">
            <a:spAutoFit/>
          </a:bodyPr>
          <a:lstStyle/>
          <a:p>
            <a:pPr algn="just"/>
            <a:r>
              <a:rPr lang="en-US" sz="1200" dirty="0">
                <a:solidFill>
                  <a:schemeClr val="tx1"/>
                </a:solidFill>
                <a:latin typeface="Hanken Grotesk" panose="020B0604020202020204" charset="0"/>
              </a:rPr>
              <a:t>The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has correctly detected and classified a </a:t>
            </a:r>
            <a:r>
              <a:rPr lang="en-US" sz="1200" dirty="0">
                <a:solidFill>
                  <a:srgbClr val="FFC000"/>
                </a:solidFill>
                <a:latin typeface="Hanken Grotesk" panose="020B0604020202020204" charset="0"/>
              </a:rPr>
              <a:t>human person </a:t>
            </a:r>
            <a:r>
              <a:rPr lang="en-US" sz="1200" dirty="0">
                <a:solidFill>
                  <a:schemeClr val="tx1"/>
                </a:solidFill>
                <a:latin typeface="Hanken Grotesk" panose="020B0604020202020204" charset="0"/>
              </a:rPr>
              <a:t>(with </a:t>
            </a:r>
            <a:r>
              <a:rPr lang="en-US" sz="1200" dirty="0">
                <a:solidFill>
                  <a:srgbClr val="00CADA"/>
                </a:solidFill>
                <a:latin typeface="Hanken Grotesk" panose="020B0604020202020204" charset="0"/>
              </a:rPr>
              <a:t>99.4%</a:t>
            </a:r>
            <a:r>
              <a:rPr lang="en-US" sz="1200" dirty="0">
                <a:solidFill>
                  <a:schemeClr val="tx1"/>
                </a:solidFill>
                <a:latin typeface="Hanken Grotesk" panose="020B0604020202020204" charset="0"/>
              </a:rPr>
              <a:t> confidence), a </a:t>
            </a:r>
            <a:r>
              <a:rPr lang="en-US" sz="1200" dirty="0">
                <a:solidFill>
                  <a:srgbClr val="FFC000"/>
                </a:solidFill>
                <a:latin typeface="Hanken Grotesk" panose="020B0604020202020204" charset="0"/>
              </a:rPr>
              <a:t>cat</a:t>
            </a:r>
            <a:r>
              <a:rPr lang="en-US" sz="1200" dirty="0">
                <a:solidFill>
                  <a:schemeClr val="tx1"/>
                </a:solidFill>
                <a:latin typeface="Hanken Grotesk" panose="020B0604020202020204" charset="0"/>
              </a:rPr>
              <a:t> (</a:t>
            </a:r>
            <a:r>
              <a:rPr lang="en-US" sz="1200" dirty="0">
                <a:solidFill>
                  <a:srgbClr val="00CADA"/>
                </a:solidFill>
                <a:latin typeface="Hanken Grotesk" panose="020B0604020202020204" charset="0"/>
              </a:rPr>
              <a:t>85.4%</a:t>
            </a:r>
            <a:r>
              <a:rPr lang="en-US" sz="1200" dirty="0">
                <a:solidFill>
                  <a:schemeClr val="tx1"/>
                </a:solidFill>
                <a:latin typeface="Hanken Grotesk" panose="020B0604020202020204" charset="0"/>
              </a:rPr>
              <a:t>), a decorative </a:t>
            </a:r>
            <a:r>
              <a:rPr lang="en-US" sz="1200" dirty="0">
                <a:solidFill>
                  <a:srgbClr val="FFC000"/>
                </a:solidFill>
                <a:latin typeface="Hanken Grotesk" panose="020B0604020202020204" charset="0"/>
              </a:rPr>
              <a:t>bottle</a:t>
            </a:r>
            <a:r>
              <a:rPr lang="en-US" sz="1200" dirty="0">
                <a:solidFill>
                  <a:schemeClr val="tx1"/>
                </a:solidFill>
                <a:latin typeface="Hanken Grotesk" panose="020B0604020202020204" charset="0"/>
              </a:rPr>
              <a:t> (</a:t>
            </a:r>
            <a:r>
              <a:rPr lang="en-US" sz="1200" dirty="0">
                <a:solidFill>
                  <a:srgbClr val="00CADA"/>
                </a:solidFill>
                <a:latin typeface="Hanken Grotesk" panose="020B0604020202020204" charset="0"/>
              </a:rPr>
              <a:t>72.1%</a:t>
            </a:r>
            <a:r>
              <a:rPr lang="en-US" sz="1200" dirty="0">
                <a:solidFill>
                  <a:schemeClr val="tx1"/>
                </a:solidFill>
                <a:latin typeface="Hanken Grotesk" panose="020B0604020202020204" charset="0"/>
              </a:rPr>
              <a:t>), part of a </a:t>
            </a:r>
            <a:r>
              <a:rPr lang="en-US" sz="1200" dirty="0">
                <a:solidFill>
                  <a:srgbClr val="FFC000"/>
                </a:solidFill>
                <a:latin typeface="Hanken Grotesk" panose="020B0604020202020204" charset="0"/>
              </a:rPr>
              <a:t>sofa</a:t>
            </a:r>
            <a:r>
              <a:rPr lang="en-US" sz="1200" dirty="0">
                <a:solidFill>
                  <a:schemeClr val="tx1"/>
                </a:solidFill>
                <a:latin typeface="Hanken Grotesk" panose="020B0604020202020204" charset="0"/>
              </a:rPr>
              <a:t> (</a:t>
            </a:r>
            <a:r>
              <a:rPr lang="en-US" sz="1200" dirty="0">
                <a:solidFill>
                  <a:srgbClr val="00CADA"/>
                </a:solidFill>
                <a:latin typeface="Hanken Grotesk" panose="020B0604020202020204" charset="0"/>
              </a:rPr>
              <a:t>61.2%</a:t>
            </a:r>
            <a:r>
              <a:rPr lang="en-US" sz="1200" dirty="0">
                <a:solidFill>
                  <a:schemeClr val="tx1"/>
                </a:solidFill>
                <a:latin typeface="Hanken Grotesk" panose="020B0604020202020204" charset="0"/>
              </a:rPr>
              <a:t>), and a </a:t>
            </a:r>
            <a:r>
              <a:rPr lang="en-US" sz="1200" dirty="0">
                <a:solidFill>
                  <a:srgbClr val="FFC000"/>
                </a:solidFill>
                <a:latin typeface="Hanken Grotesk" panose="020B0604020202020204" charset="0"/>
              </a:rPr>
              <a:t>woven picture of a boat </a:t>
            </a:r>
            <a:r>
              <a:rPr lang="en-US" sz="1200" dirty="0">
                <a:solidFill>
                  <a:schemeClr val="tx1"/>
                </a:solidFill>
                <a:latin typeface="Hanken Grotesk" panose="020B0604020202020204" charset="0"/>
              </a:rPr>
              <a:t>(</a:t>
            </a:r>
            <a:r>
              <a:rPr lang="en-US" sz="1200" dirty="0">
                <a:solidFill>
                  <a:srgbClr val="00CADA"/>
                </a:solidFill>
                <a:latin typeface="Hanken Grotesk" panose="020B0604020202020204" charset="0"/>
              </a:rPr>
              <a:t>52.0%</a:t>
            </a:r>
            <a:r>
              <a:rPr lang="en-US" sz="1200" dirty="0">
                <a:solidFill>
                  <a:schemeClr val="tx1"/>
                </a:solidFill>
                <a:latin typeface="Hanken Grotesk" panose="020B0604020202020204" charset="0"/>
              </a:rPr>
              <a:t>). Evidently, this </a:t>
            </a:r>
            <a:r>
              <a:rPr lang="en-US" sz="1200" dirty="0">
                <a:solidFill>
                  <a:srgbClr val="FF33CC"/>
                </a:solidFill>
                <a:latin typeface="Hanken Grotesk" panose="020B0604020202020204" charset="0"/>
              </a:rPr>
              <a:t>DNN</a:t>
            </a:r>
            <a:r>
              <a:rPr lang="en-US" sz="1200" dirty="0">
                <a:solidFill>
                  <a:schemeClr val="tx1"/>
                </a:solidFill>
                <a:latin typeface="Hanken Grotesk" panose="020B0604020202020204" charset="0"/>
              </a:rPr>
              <a:t> is well equipped to classify the contents of living rooms in nautical settings! This is only a first taste of the things that </a:t>
            </a:r>
            <a:r>
              <a:rPr lang="en-US" sz="1200" dirty="0">
                <a:solidFill>
                  <a:srgbClr val="FF33CC"/>
                </a:solidFill>
                <a:latin typeface="Hanken Grotesk" panose="020B0604020202020204" charset="0"/>
              </a:rPr>
              <a:t>DNNs</a:t>
            </a:r>
            <a:r>
              <a:rPr lang="en-US" sz="1200" dirty="0">
                <a:solidFill>
                  <a:schemeClr val="tx1"/>
                </a:solidFill>
                <a:latin typeface="Hanken Grotesk" panose="020B0604020202020204" charset="0"/>
              </a:rPr>
              <a:t> can do – and do in </a:t>
            </a:r>
            <a:r>
              <a:rPr lang="en-US" sz="1200" dirty="0">
                <a:solidFill>
                  <a:srgbClr val="00CADA"/>
                </a:solidFill>
                <a:latin typeface="Hanken Grotesk" panose="020B0604020202020204" charset="0"/>
              </a:rPr>
              <a:t>real time</a:t>
            </a:r>
            <a:r>
              <a:rPr lang="en-US" sz="1200" dirty="0">
                <a:solidFill>
                  <a:schemeClr val="tx1"/>
                </a:solidFill>
                <a:latin typeface="Hanken Grotesk" panose="020B0604020202020204" charset="0"/>
              </a:rPr>
              <a:t>! Next, let's see what we can achieve by combining three </a:t>
            </a:r>
            <a:r>
              <a:rPr lang="en-US" sz="1200" dirty="0">
                <a:solidFill>
                  <a:srgbClr val="FF33CC"/>
                </a:solidFill>
                <a:latin typeface="Hanken Grotesk" panose="020B0604020202020204" charset="0"/>
              </a:rPr>
              <a:t>DNNs</a:t>
            </a:r>
            <a:r>
              <a:rPr lang="en-US" sz="1200" dirty="0">
                <a:solidFill>
                  <a:schemeClr val="tx1"/>
                </a:solidFill>
                <a:latin typeface="Hanken Grotesk" panose="020B0604020202020204" charset="0"/>
              </a:rPr>
              <a:t> in one application. </a:t>
            </a:r>
          </a:p>
        </p:txBody>
      </p:sp>
      <p:pic>
        <p:nvPicPr>
          <p:cNvPr id="5" name="Google Shape;1200;p46">
            <a:hlinkClick r:id="rId3"/>
            <a:extLst>
              <a:ext uri="{FF2B5EF4-FFF2-40B4-BE49-F238E27FC236}">
                <a16:creationId xmlns:a16="http://schemas.microsoft.com/office/drawing/2014/main" id="{5964E002-3690-6C2F-6D9F-BD5922F65FAC}"/>
              </a:ext>
            </a:extLst>
          </p:cNvPr>
          <p:cNvPicPr preferRelativeResize="0"/>
          <p:nvPr/>
        </p:nvPicPr>
        <p:blipFill>
          <a:blip r:embed="rId4">
            <a:alphaModFix/>
          </a:blip>
          <a:stretch>
            <a:fillRect/>
          </a:stretch>
        </p:blipFill>
        <p:spPr>
          <a:xfrm>
            <a:off x="5435744" y="1445568"/>
            <a:ext cx="2773685" cy="1715062"/>
          </a:xfrm>
          <a:prstGeom prst="rect">
            <a:avLst/>
          </a:prstGeom>
          <a:noFill/>
          <a:ln>
            <a:noFill/>
          </a:ln>
        </p:spPr>
      </p:pic>
    </p:spTree>
    <p:extLst>
      <p:ext uri="{BB962C8B-B14F-4D97-AF65-F5344CB8AC3E}">
        <p14:creationId xmlns:p14="http://schemas.microsoft.com/office/powerpoint/2010/main" val="1827340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47"/>
          <p:cNvSpPr txBox="1">
            <a:spLocks noGrp="1"/>
          </p:cNvSpPr>
          <p:nvPr>
            <p:ph type="title"/>
          </p:nvPr>
        </p:nvSpPr>
        <p:spPr>
          <a:xfrm>
            <a:off x="1098475" y="834600"/>
            <a:ext cx="44481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
        <p:nvSpPr>
          <p:cNvPr id="1206" name="Google Shape;1206;p47"/>
          <p:cNvSpPr txBox="1">
            <a:spLocks noGrp="1"/>
          </p:cNvSpPr>
          <p:nvPr>
            <p:ph type="subTitle" idx="1"/>
          </p:nvPr>
        </p:nvSpPr>
        <p:spPr>
          <a:xfrm>
            <a:off x="1138768" y="180510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t>Do you have any questions?</a:t>
            </a:r>
          </a:p>
          <a:p>
            <a:pPr marL="0" lvl="0" indent="0" algn="l" rtl="0">
              <a:spcBef>
                <a:spcPts val="0"/>
              </a:spcBef>
              <a:spcAft>
                <a:spcPts val="0"/>
              </a:spcAft>
              <a:buNone/>
            </a:pPr>
            <a:endParaRPr sz="1200" b="1" dirty="0"/>
          </a:p>
          <a:p>
            <a:pPr marL="0" lvl="0" indent="0" algn="l" rtl="0">
              <a:spcBef>
                <a:spcPts val="0"/>
              </a:spcBef>
              <a:spcAft>
                <a:spcPts val="0"/>
              </a:spcAft>
              <a:buNone/>
            </a:pPr>
            <a:r>
              <a:rPr lang="en-US" sz="1200" dirty="0">
                <a:solidFill>
                  <a:srgbClr val="0070C0"/>
                </a:solidFill>
              </a:rPr>
              <a:t>MrMrProgrammer.ir</a:t>
            </a:r>
          </a:p>
          <a:p>
            <a:pPr marL="0" lvl="0" indent="0" algn="l" rtl="0">
              <a:spcBef>
                <a:spcPts val="0"/>
              </a:spcBef>
              <a:spcAft>
                <a:spcPts val="0"/>
              </a:spcAft>
              <a:buNone/>
            </a:pPr>
            <a:endParaRPr sz="1200" dirty="0">
              <a:solidFill>
                <a:srgbClr val="0070C0"/>
              </a:solidFill>
            </a:endParaRPr>
          </a:p>
          <a:p>
            <a:pPr marL="0" lvl="0" indent="0" algn="l" rtl="0">
              <a:spcBef>
                <a:spcPts val="0"/>
              </a:spcBef>
              <a:spcAft>
                <a:spcPts val="0"/>
              </a:spcAft>
              <a:buNone/>
            </a:pPr>
            <a:r>
              <a:rPr lang="en-US" dirty="0">
                <a:solidFill>
                  <a:srgbClr val="0070C0"/>
                </a:solidFill>
              </a:rPr>
              <a:t>m</a:t>
            </a:r>
            <a:r>
              <a:rPr lang="en" dirty="0">
                <a:solidFill>
                  <a:srgbClr val="0070C0"/>
                </a:solidFill>
              </a:rPr>
              <a:t>r.mr.programmer@gmail.com</a:t>
            </a:r>
            <a:endParaRPr dirty="0">
              <a:solidFill>
                <a:srgbClr val="0070C0"/>
              </a:solidFill>
            </a:endParaRPr>
          </a:p>
        </p:txBody>
      </p:sp>
      <p:sp>
        <p:nvSpPr>
          <p:cNvPr id="1208" name="Google Shape;1208;p47"/>
          <p:cNvSpPr/>
          <p:nvPr/>
        </p:nvSpPr>
        <p:spPr>
          <a:xfrm rot="-5400000">
            <a:off x="689075" y="11653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9" name="Google Shape;1209;p47"/>
          <p:cNvGrpSpPr/>
          <p:nvPr/>
        </p:nvGrpSpPr>
        <p:grpSpPr>
          <a:xfrm rot="10800000">
            <a:off x="7995518" y="3068895"/>
            <a:ext cx="681217" cy="3360485"/>
            <a:chOff x="1337800" y="-2525590"/>
            <a:chExt cx="1498167" cy="7390555"/>
          </a:xfrm>
        </p:grpSpPr>
        <p:cxnSp>
          <p:nvCxnSpPr>
            <p:cNvPr id="1210" name="Google Shape;1210;p47"/>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211" name="Google Shape;1211;p47"/>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212" name="Google Shape;1212;p47"/>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47"/>
          <p:cNvGrpSpPr/>
          <p:nvPr/>
        </p:nvGrpSpPr>
        <p:grpSpPr>
          <a:xfrm>
            <a:off x="7679244" y="3634568"/>
            <a:ext cx="247278" cy="1160062"/>
            <a:chOff x="1463894" y="1434556"/>
            <a:chExt cx="247278" cy="1160062"/>
          </a:xfrm>
        </p:grpSpPr>
        <p:sp>
          <p:nvSpPr>
            <p:cNvPr id="1214" name="Google Shape;1214;p47"/>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7"/>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7"/>
          <p:cNvGrpSpPr/>
          <p:nvPr/>
        </p:nvGrpSpPr>
        <p:grpSpPr>
          <a:xfrm rot="5400000" flipH="1">
            <a:off x="5492724" y="3041117"/>
            <a:ext cx="4486819" cy="625122"/>
            <a:chOff x="-78438" y="4073905"/>
            <a:chExt cx="4486819" cy="625122"/>
          </a:xfrm>
        </p:grpSpPr>
        <p:cxnSp>
          <p:nvCxnSpPr>
            <p:cNvPr id="1217" name="Google Shape;1217;p47"/>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218" name="Google Shape;1218;p47"/>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1219" name="Google Shape;1219;p47"/>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0" name="Google Shape;1220;p47"/>
          <p:cNvSpPr/>
          <p:nvPr/>
        </p:nvSpPr>
        <p:spPr>
          <a:xfrm>
            <a:off x="7136111" y="32262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1" name="Google Shape;1221;p47"/>
          <p:cNvGrpSpPr/>
          <p:nvPr/>
        </p:nvGrpSpPr>
        <p:grpSpPr>
          <a:xfrm>
            <a:off x="7423575" y="1976550"/>
            <a:ext cx="3859204" cy="615399"/>
            <a:chOff x="-6675" y="307100"/>
            <a:chExt cx="9140700" cy="4634025"/>
          </a:xfrm>
        </p:grpSpPr>
        <p:cxnSp>
          <p:nvCxnSpPr>
            <p:cNvPr id="1222" name="Google Shape;1222;p47"/>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3" name="Google Shape;1223;p47"/>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4" name="Google Shape;1224;p47"/>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5" name="Google Shape;1225;p47"/>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6" name="Google Shape;1226;p47"/>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7" name="Google Shape;1227;p4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8" name="Google Shape;1228;p4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9" name="Google Shape;1229;p4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0" name="Google Shape;1230;p4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1" name="Google Shape;1231;p4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232" name="Google Shape;1232;p47"/>
          <p:cNvSpPr/>
          <p:nvPr/>
        </p:nvSpPr>
        <p:spPr>
          <a:xfrm>
            <a:off x="7145469" y="209696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3" name="Google Shape;1233;p47"/>
          <p:cNvGrpSpPr/>
          <p:nvPr/>
        </p:nvGrpSpPr>
        <p:grpSpPr>
          <a:xfrm>
            <a:off x="2389175" y="-353800"/>
            <a:ext cx="5859225" cy="1631012"/>
            <a:chOff x="2389175" y="-353800"/>
            <a:chExt cx="5859225" cy="1631012"/>
          </a:xfrm>
        </p:grpSpPr>
        <p:sp>
          <p:nvSpPr>
            <p:cNvPr id="1234" name="Google Shape;1234;p47"/>
            <p:cNvSpPr/>
            <p:nvPr/>
          </p:nvSpPr>
          <p:spPr>
            <a:xfrm>
              <a:off x="2389175" y="-353800"/>
              <a:ext cx="5859225" cy="1137700"/>
            </a:xfrm>
            <a:custGeom>
              <a:avLst/>
              <a:gdLst/>
              <a:ahLst/>
              <a:cxnLst/>
              <a:rect l="l" t="t" r="r" b="b"/>
              <a:pathLst>
                <a:path w="234369" h="45508" extrusionOk="0">
                  <a:moveTo>
                    <a:pt x="0" y="1639"/>
                  </a:moveTo>
                  <a:lnTo>
                    <a:pt x="15636" y="28722"/>
                  </a:lnTo>
                  <a:lnTo>
                    <a:pt x="79093" y="28722"/>
                  </a:lnTo>
                  <a:lnTo>
                    <a:pt x="95879" y="45508"/>
                  </a:lnTo>
                  <a:lnTo>
                    <a:pt x="205255" y="45508"/>
                  </a:lnTo>
                  <a:lnTo>
                    <a:pt x="231529" y="0"/>
                  </a:lnTo>
                  <a:lnTo>
                    <a:pt x="234369" y="1640"/>
                  </a:lnTo>
                </a:path>
              </a:pathLst>
            </a:custGeom>
            <a:noFill/>
            <a:ln w="9525" cap="flat" cmpd="sng">
              <a:solidFill>
                <a:schemeClr val="accent1"/>
              </a:solidFill>
              <a:prstDash val="solid"/>
              <a:round/>
              <a:headEnd type="none" w="med" len="med"/>
              <a:tailEnd type="none" w="med" len="med"/>
            </a:ln>
          </p:spPr>
        </p:sp>
        <p:grpSp>
          <p:nvGrpSpPr>
            <p:cNvPr id="1235" name="Google Shape;1235;p47"/>
            <p:cNvGrpSpPr/>
            <p:nvPr/>
          </p:nvGrpSpPr>
          <p:grpSpPr>
            <a:xfrm rot="-5400000">
              <a:off x="5834789" y="851896"/>
              <a:ext cx="493321" cy="357312"/>
              <a:chOff x="1722354" y="229144"/>
              <a:chExt cx="1748744" cy="1266614"/>
            </a:xfrm>
          </p:grpSpPr>
          <p:sp>
            <p:nvSpPr>
              <p:cNvPr id="1236" name="Google Shape;1236;p4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Rectangle 2">
            <a:extLst>
              <a:ext uri="{FF2B5EF4-FFF2-40B4-BE49-F238E27FC236}">
                <a16:creationId xmlns:a16="http://schemas.microsoft.com/office/drawing/2014/main" id="{DDF16523-1A91-C6AB-B226-47EA8FF88766}"/>
              </a:ext>
            </a:extLst>
          </p:cNvPr>
          <p:cNvSpPr/>
          <p:nvPr/>
        </p:nvSpPr>
        <p:spPr>
          <a:xfrm>
            <a:off x="895600" y="3262323"/>
            <a:ext cx="5364506" cy="1137700"/>
          </a:xfrm>
          <a:prstGeom prst="rect">
            <a:avLst/>
          </a:prstGeom>
          <a:solidFill>
            <a:srgbClr val="110E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31"/>
          <p:cNvSpPr txBox="1">
            <a:spLocks noGrp="1"/>
          </p:cNvSpPr>
          <p:nvPr>
            <p:ph type="title"/>
          </p:nvPr>
        </p:nvSpPr>
        <p:spPr>
          <a:xfrm>
            <a:off x="1782650" y="326128"/>
            <a:ext cx="3056050" cy="90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IS A </a:t>
            </a:r>
            <a:r>
              <a:rPr lang="en-US" dirty="0">
                <a:solidFill>
                  <a:schemeClr val="bg2">
                    <a:lumMod val="50000"/>
                    <a:lumOff val="50000"/>
                  </a:schemeClr>
                </a:solidFill>
              </a:rPr>
              <a:t>ANN</a:t>
            </a:r>
            <a:r>
              <a:rPr lang="en-US" dirty="0"/>
              <a:t>s?</a:t>
            </a:r>
          </a:p>
        </p:txBody>
      </p:sp>
      <p:sp>
        <p:nvSpPr>
          <p:cNvPr id="731" name="Google Shape;731;p31"/>
          <p:cNvSpPr txBox="1">
            <a:spLocks noGrp="1"/>
          </p:cNvSpPr>
          <p:nvPr>
            <p:ph type="subTitle" idx="1"/>
          </p:nvPr>
        </p:nvSpPr>
        <p:spPr>
          <a:xfrm>
            <a:off x="1782649" y="1230629"/>
            <a:ext cx="3756137" cy="179832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Let's define </a:t>
            </a:r>
            <a:r>
              <a:rPr lang="en-US" dirty="0">
                <a:solidFill>
                  <a:srgbClr val="7030A0"/>
                </a:solidFill>
              </a:rPr>
              <a:t>ANN</a:t>
            </a:r>
            <a:r>
              <a:rPr lang="en-US" dirty="0"/>
              <a:t>s in terms of their basic role and components. Although much of the literature on </a:t>
            </a:r>
            <a:r>
              <a:rPr lang="en-US" dirty="0">
                <a:solidFill>
                  <a:srgbClr val="7030A0"/>
                </a:solidFill>
              </a:rPr>
              <a:t>ANN</a:t>
            </a:r>
            <a:r>
              <a:rPr lang="en-US" dirty="0"/>
              <a:t>s emphasizes the idea that they are biologically inspired by the way neurons connect in a brain, we don't need to be biologists or neuroscientists to understand the fundamental concepts of an </a:t>
            </a:r>
            <a:r>
              <a:rPr lang="en-US" dirty="0">
                <a:solidFill>
                  <a:srgbClr val="7030A0"/>
                </a:solidFill>
              </a:rPr>
              <a:t>ANN</a:t>
            </a:r>
            <a:r>
              <a:rPr lang="en-US" dirty="0"/>
              <a:t>. </a:t>
            </a:r>
            <a:endParaRPr dirty="0"/>
          </a:p>
        </p:txBody>
      </p:sp>
      <p:sp>
        <p:nvSpPr>
          <p:cNvPr id="734" name="Google Shape;734;p31"/>
          <p:cNvSpPr/>
          <p:nvPr/>
        </p:nvSpPr>
        <p:spPr>
          <a:xfrm rot="-5400000">
            <a:off x="1493785" y="839535"/>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50ED97CF-AFFB-0E37-2779-B1D2F750573C}"/>
              </a:ext>
            </a:extLst>
          </p:cNvPr>
          <p:cNvPicPr>
            <a:picLocks noChangeAspect="1"/>
          </p:cNvPicPr>
          <p:nvPr/>
        </p:nvPicPr>
        <p:blipFill>
          <a:blip r:embed="rId3"/>
          <a:stretch>
            <a:fillRect/>
          </a:stretch>
        </p:blipFill>
        <p:spPr>
          <a:xfrm>
            <a:off x="5538787" y="657225"/>
            <a:ext cx="2641283" cy="3371850"/>
          </a:xfrm>
          <a:prstGeom prst="rect">
            <a:avLst/>
          </a:prstGeom>
        </p:spPr>
      </p:pic>
      <p:sp>
        <p:nvSpPr>
          <p:cNvPr id="733" name="Google Shape;733;p31"/>
          <p:cNvSpPr/>
          <p:nvPr/>
        </p:nvSpPr>
        <p:spPr>
          <a:xfrm>
            <a:off x="5538787" y="3749175"/>
            <a:ext cx="2641283" cy="27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6299701D-AB0F-CD5C-0E91-01A8CF06294B}"/>
              </a:ext>
            </a:extLst>
          </p:cNvPr>
          <p:cNvSpPr txBox="1"/>
          <p:nvPr/>
        </p:nvSpPr>
        <p:spPr>
          <a:xfrm>
            <a:off x="1404422" y="2571750"/>
            <a:ext cx="4134364" cy="1169551"/>
          </a:xfrm>
          <a:prstGeom prst="rect">
            <a:avLst/>
          </a:prstGeom>
          <a:noFill/>
        </p:spPr>
        <p:txBody>
          <a:bodyPr wrap="square">
            <a:spAutoFit/>
          </a:bodyPr>
          <a:lstStyle/>
          <a:p>
            <a:pPr algn="just"/>
            <a:r>
              <a:rPr lang="en-US" dirty="0">
                <a:solidFill>
                  <a:schemeClr val="tx1"/>
                </a:solidFill>
                <a:latin typeface="Hanken Grotesk" panose="020B0604020202020204" charset="0"/>
              </a:rPr>
              <a:t>Thus, </a:t>
            </a:r>
            <a:r>
              <a:rPr lang="en-US" dirty="0">
                <a:solidFill>
                  <a:srgbClr val="7030A0"/>
                </a:solidFill>
                <a:latin typeface="Hanken Grotesk" panose="020B0604020202020204" charset="0"/>
              </a:rPr>
              <a:t>ANN</a:t>
            </a:r>
            <a:r>
              <a:rPr lang="en-US" dirty="0">
                <a:solidFill>
                  <a:schemeClr val="tx1"/>
                </a:solidFill>
                <a:latin typeface="Hanken Grotesk" panose="020B0604020202020204" charset="0"/>
              </a:rPr>
              <a:t>s are models that take a </a:t>
            </a:r>
            <a:r>
              <a:rPr lang="en-US" dirty="0">
                <a:solidFill>
                  <a:srgbClr val="FF0000"/>
                </a:solidFill>
                <a:latin typeface="Hanken Grotesk" panose="020B0604020202020204" charset="0"/>
              </a:rPr>
              <a:t>complex reality</a:t>
            </a:r>
            <a:r>
              <a:rPr lang="en-US" dirty="0">
                <a:solidFill>
                  <a:schemeClr val="tx1"/>
                </a:solidFill>
                <a:latin typeface="Hanken Grotesk" panose="020B0604020202020204" charset="0"/>
              </a:rPr>
              <a:t>, </a:t>
            </a:r>
            <a:r>
              <a:rPr lang="en-US" dirty="0">
                <a:solidFill>
                  <a:srgbClr val="00B050"/>
                </a:solidFill>
                <a:latin typeface="Hanken Grotesk" panose="020B0604020202020204" charset="0"/>
              </a:rPr>
              <a:t>simplify it</a:t>
            </a:r>
            <a:r>
              <a:rPr lang="en-US" dirty="0">
                <a:solidFill>
                  <a:schemeClr val="tx1"/>
                </a:solidFill>
                <a:latin typeface="Hanken Grotesk" panose="020B0604020202020204" charset="0"/>
              </a:rPr>
              <a:t>, and deduce a function to (approximately) represent the statistical observations we would expect from that reality, in a mathematical form. </a:t>
            </a:r>
          </a:p>
        </p:txBody>
      </p:sp>
    </p:spTree>
    <p:extLst>
      <p:ext uri="{BB962C8B-B14F-4D97-AF65-F5344CB8AC3E}">
        <p14:creationId xmlns:p14="http://schemas.microsoft.com/office/powerpoint/2010/main" val="4126665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0"/>
          <p:cNvSpPr txBox="1">
            <a:spLocks noGrp="1"/>
          </p:cNvSpPr>
          <p:nvPr>
            <p:ph type="subTitle" idx="8"/>
          </p:nvPr>
        </p:nvSpPr>
        <p:spPr>
          <a:xfrm>
            <a:off x="1693081" y="2511978"/>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Unsupervised learning</a:t>
            </a:r>
            <a:endParaRPr dirty="0"/>
          </a:p>
        </p:txBody>
      </p:sp>
      <p:sp>
        <p:nvSpPr>
          <p:cNvPr id="709" name="Google Shape;709;p30"/>
          <p:cNvSpPr txBox="1">
            <a:spLocks noGrp="1"/>
          </p:cNvSpPr>
          <p:nvPr>
            <p:ph type="title"/>
          </p:nvPr>
        </p:nvSpPr>
        <p:spPr>
          <a:xfrm>
            <a:off x="733425" y="476980"/>
            <a:ext cx="8003459" cy="944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7030A0"/>
                </a:solidFill>
              </a:rPr>
              <a:t>ANN</a:t>
            </a:r>
            <a:r>
              <a:rPr lang="en-US" sz="2400" dirty="0"/>
              <a:t>s, like other types of machine learning models, can learn from observations in one of the</a:t>
            </a:r>
            <a:br>
              <a:rPr lang="en-US" sz="2400" dirty="0"/>
            </a:br>
            <a:r>
              <a:rPr lang="en-US" sz="2400" dirty="0"/>
              <a:t>following ways: </a:t>
            </a:r>
            <a:endParaRPr sz="2400" dirty="0"/>
          </a:p>
        </p:txBody>
      </p:sp>
      <p:sp>
        <p:nvSpPr>
          <p:cNvPr id="710" name="Google Shape;710;p30"/>
          <p:cNvSpPr txBox="1">
            <a:spLocks noGrp="1"/>
          </p:cNvSpPr>
          <p:nvPr>
            <p:ph type="title" idx="2"/>
          </p:nvPr>
        </p:nvSpPr>
        <p:spPr>
          <a:xfrm>
            <a:off x="859493" y="1942479"/>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2" name="Google Shape;712;p30"/>
          <p:cNvSpPr txBox="1">
            <a:spLocks noGrp="1"/>
          </p:cNvSpPr>
          <p:nvPr>
            <p:ph type="title" idx="4"/>
          </p:nvPr>
        </p:nvSpPr>
        <p:spPr>
          <a:xfrm>
            <a:off x="859493" y="2510176"/>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4" name="Google Shape;714;p30"/>
          <p:cNvSpPr txBox="1">
            <a:spLocks noGrp="1"/>
          </p:cNvSpPr>
          <p:nvPr>
            <p:ph type="title" idx="6"/>
          </p:nvPr>
        </p:nvSpPr>
        <p:spPr>
          <a:xfrm>
            <a:off x="859493" y="3077874"/>
            <a:ext cx="7347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16" name="Google Shape;716;p30"/>
          <p:cNvSpPr txBox="1">
            <a:spLocks noGrp="1"/>
          </p:cNvSpPr>
          <p:nvPr>
            <p:ph type="subTitle" idx="1"/>
          </p:nvPr>
        </p:nvSpPr>
        <p:spPr>
          <a:xfrm>
            <a:off x="1693081" y="1944279"/>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Supervised learning</a:t>
            </a:r>
            <a:endParaRPr dirty="0"/>
          </a:p>
        </p:txBody>
      </p:sp>
      <p:sp>
        <p:nvSpPr>
          <p:cNvPr id="717" name="Google Shape;717;p30"/>
          <p:cNvSpPr txBox="1">
            <a:spLocks noGrp="1"/>
          </p:cNvSpPr>
          <p:nvPr>
            <p:ph type="subTitle" idx="9"/>
          </p:nvPr>
        </p:nvSpPr>
        <p:spPr>
          <a:xfrm>
            <a:off x="1693081" y="3079677"/>
            <a:ext cx="27177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Reinforcement learning</a:t>
            </a:r>
            <a:endParaRPr dirty="0"/>
          </a:p>
        </p:txBody>
      </p:sp>
      <p:grpSp>
        <p:nvGrpSpPr>
          <p:cNvPr id="2" name="Google Shape;721;p30">
            <a:extLst>
              <a:ext uri="{FF2B5EF4-FFF2-40B4-BE49-F238E27FC236}">
                <a16:creationId xmlns:a16="http://schemas.microsoft.com/office/drawing/2014/main" id="{B39D8CA7-CD71-70B8-B944-2EAB3AA563E0}"/>
              </a:ext>
            </a:extLst>
          </p:cNvPr>
          <p:cNvGrpSpPr/>
          <p:nvPr/>
        </p:nvGrpSpPr>
        <p:grpSpPr>
          <a:xfrm>
            <a:off x="7827345" y="1517649"/>
            <a:ext cx="1193310" cy="3463350"/>
            <a:chOff x="472500" y="1762000"/>
            <a:chExt cx="1193310" cy="3463350"/>
          </a:xfrm>
        </p:grpSpPr>
        <p:grpSp>
          <p:nvGrpSpPr>
            <p:cNvPr id="3" name="Google Shape;722;p30">
              <a:extLst>
                <a:ext uri="{FF2B5EF4-FFF2-40B4-BE49-F238E27FC236}">
                  <a16:creationId xmlns:a16="http://schemas.microsoft.com/office/drawing/2014/main" id="{E63091B2-A2BB-5FAA-6447-FD84B99672BB}"/>
                </a:ext>
              </a:extLst>
            </p:cNvPr>
            <p:cNvGrpSpPr/>
            <p:nvPr/>
          </p:nvGrpSpPr>
          <p:grpSpPr>
            <a:xfrm rot="10800000">
              <a:off x="1172489" y="4265721"/>
              <a:ext cx="493321" cy="357312"/>
              <a:chOff x="1722354" y="229144"/>
              <a:chExt cx="1748744" cy="1266614"/>
            </a:xfrm>
          </p:grpSpPr>
          <p:sp>
            <p:nvSpPr>
              <p:cNvPr id="5" name="Google Shape;723;p30">
                <a:extLst>
                  <a:ext uri="{FF2B5EF4-FFF2-40B4-BE49-F238E27FC236}">
                    <a16:creationId xmlns:a16="http://schemas.microsoft.com/office/drawing/2014/main" id="{FEFC5443-AE56-9227-FB4A-6CDEC8789BB9}"/>
                  </a:ext>
                </a:extLst>
              </p:cNvPr>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4;p30">
                <a:extLst>
                  <a:ext uri="{FF2B5EF4-FFF2-40B4-BE49-F238E27FC236}">
                    <a16:creationId xmlns:a16="http://schemas.microsoft.com/office/drawing/2014/main" id="{CDFC2BAA-55D5-9CB4-5DFF-1280D9B83BD8}"/>
                  </a:ext>
                </a:extLst>
              </p:cNvPr>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725;p30">
              <a:extLst>
                <a:ext uri="{FF2B5EF4-FFF2-40B4-BE49-F238E27FC236}">
                  <a16:creationId xmlns:a16="http://schemas.microsoft.com/office/drawing/2014/main" id="{B3EFBC1B-E460-0605-0D0B-DBE86C34C096}"/>
                </a:ext>
              </a:extLst>
            </p:cNvPr>
            <p:cNvSpPr/>
            <p:nvPr/>
          </p:nvSpPr>
          <p:spPr>
            <a:xfrm>
              <a:off x="472500" y="1762000"/>
              <a:ext cx="700000" cy="3463350"/>
            </a:xfrm>
            <a:custGeom>
              <a:avLst/>
              <a:gdLst/>
              <a:ahLst/>
              <a:cxnLst/>
              <a:rect l="l" t="t" r="r" b="b"/>
              <a:pathLst>
                <a:path w="28000" h="138534" extrusionOk="0">
                  <a:moveTo>
                    <a:pt x="0" y="0"/>
                  </a:moveTo>
                  <a:lnTo>
                    <a:pt x="0" y="65749"/>
                  </a:lnTo>
                  <a:lnTo>
                    <a:pt x="28000" y="81915"/>
                  </a:lnTo>
                  <a:lnTo>
                    <a:pt x="28000" y="109663"/>
                  </a:lnTo>
                  <a:lnTo>
                    <a:pt x="17964" y="115457"/>
                  </a:lnTo>
                  <a:lnTo>
                    <a:pt x="17964" y="138534"/>
                  </a:lnTo>
                </a:path>
              </a:pathLst>
            </a:custGeom>
            <a:noFill/>
            <a:ln w="9525" cap="flat" cmpd="sng">
              <a:solidFill>
                <a:schemeClr val="accent1"/>
              </a:solidFill>
              <a:prstDash val="solid"/>
              <a:round/>
              <a:headEnd type="none" w="med" len="med"/>
              <a:tailEnd type="none" w="med" len="med"/>
            </a:ln>
          </p:spPr>
        </p:sp>
      </p:grpSp>
      <p:sp>
        <p:nvSpPr>
          <p:cNvPr id="20" name="TextBox 19">
            <a:extLst>
              <a:ext uri="{FF2B5EF4-FFF2-40B4-BE49-F238E27FC236}">
                <a16:creationId xmlns:a16="http://schemas.microsoft.com/office/drawing/2014/main" id="{0E8D9EC1-8719-A6CD-BD5B-48F27E6EE3C4}"/>
              </a:ext>
            </a:extLst>
          </p:cNvPr>
          <p:cNvSpPr txBox="1"/>
          <p:nvPr/>
        </p:nvSpPr>
        <p:spPr>
          <a:xfrm>
            <a:off x="859493" y="3909952"/>
            <a:ext cx="7093920" cy="738664"/>
          </a:xfrm>
          <a:prstGeom prst="rect">
            <a:avLst/>
          </a:prstGeom>
          <a:noFill/>
        </p:spPr>
        <p:txBody>
          <a:bodyPr wrap="square">
            <a:spAutoFit/>
          </a:bodyPr>
          <a:lstStyle/>
          <a:p>
            <a:pPr algn="just"/>
            <a:r>
              <a:rPr lang="en-US" dirty="0">
                <a:solidFill>
                  <a:schemeClr val="tx1"/>
                </a:solidFill>
                <a:latin typeface="Hanken Grotesk" panose="020B0604020202020204" charset="0"/>
              </a:rPr>
              <a:t>Throughout the remainder of this chapter, we will confine our discussions to </a:t>
            </a:r>
            <a:r>
              <a:rPr lang="en-US" b="1" dirty="0">
                <a:solidFill>
                  <a:srgbClr val="00B050"/>
                </a:solidFill>
                <a:latin typeface="Hanken Grotesk" panose="020B0604020202020204" charset="0"/>
              </a:rPr>
              <a:t>supervised learning</a:t>
            </a:r>
            <a:r>
              <a:rPr lang="en-US" dirty="0">
                <a:solidFill>
                  <a:schemeClr val="tx1"/>
                </a:solidFill>
                <a:latin typeface="Hanken Grotesk" panose="020B0604020202020204" charset="0"/>
              </a:rPr>
              <a:t>, as this is the most common approach to machine learning in the context of </a:t>
            </a:r>
            <a:r>
              <a:rPr lang="en-US" dirty="0">
                <a:solidFill>
                  <a:srgbClr val="00CADA"/>
                </a:solidFill>
                <a:latin typeface="Hanken Grotesk" panose="020B0604020202020204" charset="0"/>
              </a:rPr>
              <a:t>computer vision</a:t>
            </a:r>
            <a:r>
              <a:rPr lang="en-US" dirty="0">
                <a:solidFill>
                  <a:schemeClr val="tx1"/>
                </a:solidFill>
                <a:latin typeface="Hanken Grotesk" panose="020B0604020202020204" charset="0"/>
              </a:rPr>
              <a:t>. </a:t>
            </a:r>
          </a:p>
        </p:txBody>
      </p:sp>
    </p:spTree>
    <p:extLst>
      <p:ext uri="{BB962C8B-B14F-4D97-AF65-F5344CB8AC3E}">
        <p14:creationId xmlns:p14="http://schemas.microsoft.com/office/powerpoint/2010/main" val="306526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t>Understanding neurons and </a:t>
            </a:r>
            <a:r>
              <a:rPr lang="en-US" dirty="0" err="1"/>
              <a:t>perceptrons</a:t>
            </a:r>
            <a:endParaRPr sz="2600" b="0" dirty="0">
              <a:latin typeface="Raleway Black"/>
              <a:ea typeface="Raleway Black"/>
              <a:cs typeface="Raleway Black"/>
              <a:sym typeface="Raleway Black"/>
            </a:endParaRPr>
          </a:p>
        </p:txBody>
      </p:sp>
      <p:sp>
        <p:nvSpPr>
          <p:cNvPr id="3" name="TextBox 2">
            <a:extLst>
              <a:ext uri="{FF2B5EF4-FFF2-40B4-BE49-F238E27FC236}">
                <a16:creationId xmlns:a16="http://schemas.microsoft.com/office/drawing/2014/main" id="{3B4A6092-73CF-09DC-10C0-9DE045E21A6C}"/>
              </a:ext>
            </a:extLst>
          </p:cNvPr>
          <p:cNvSpPr txBox="1"/>
          <p:nvPr/>
        </p:nvSpPr>
        <p:spPr>
          <a:xfrm>
            <a:off x="720000" y="1017725"/>
            <a:ext cx="6852376" cy="1754326"/>
          </a:xfrm>
          <a:prstGeom prst="rect">
            <a:avLst/>
          </a:prstGeom>
          <a:noFill/>
        </p:spPr>
        <p:txBody>
          <a:bodyPr wrap="square">
            <a:spAutoFit/>
          </a:bodyPr>
          <a:lstStyle/>
          <a:p>
            <a:pPr algn="just"/>
            <a:r>
              <a:rPr lang="en-US" sz="1200" dirty="0">
                <a:solidFill>
                  <a:schemeClr val="tx1"/>
                </a:solidFill>
                <a:latin typeface="Hanken Grotesk" panose="020B0604020202020204" charset="0"/>
              </a:rPr>
              <a:t>Often, to solve a classification problem, an </a:t>
            </a:r>
            <a:r>
              <a:rPr lang="en-US" sz="1200" dirty="0">
                <a:solidFill>
                  <a:srgbClr val="7030A0"/>
                </a:solidFill>
                <a:latin typeface="Hanken Grotesk" panose="020B0604020202020204" charset="0"/>
              </a:rPr>
              <a:t>ANN</a:t>
            </a:r>
            <a:r>
              <a:rPr lang="en-US" sz="1200" dirty="0">
                <a:solidFill>
                  <a:schemeClr val="tx1"/>
                </a:solidFill>
                <a:latin typeface="Hanken Grotesk" panose="020B0604020202020204" charset="0"/>
              </a:rPr>
              <a:t> is designed as a </a:t>
            </a:r>
            <a:r>
              <a:rPr lang="en-US" sz="1200" dirty="0">
                <a:solidFill>
                  <a:srgbClr val="00B0F0"/>
                </a:solidFill>
                <a:latin typeface="Hanken Grotesk" panose="020B0604020202020204" charset="0"/>
              </a:rPr>
              <a:t>multi-layer perceptron </a:t>
            </a:r>
            <a:r>
              <a:rPr lang="en-US" sz="1200" dirty="0">
                <a:solidFill>
                  <a:schemeClr val="tx1"/>
                </a:solidFill>
                <a:latin typeface="Hanken Grotesk" panose="020B0604020202020204" charset="0"/>
              </a:rPr>
              <a:t>(</a:t>
            </a:r>
            <a:r>
              <a:rPr lang="en-US" sz="1200" dirty="0">
                <a:solidFill>
                  <a:srgbClr val="00B050"/>
                </a:solidFill>
                <a:latin typeface="Hanken Grotesk" panose="020B0604020202020204" charset="0"/>
              </a:rPr>
              <a:t>MLP</a:t>
            </a:r>
            <a:r>
              <a:rPr lang="en-US" sz="1200" dirty="0">
                <a:solidFill>
                  <a:schemeClr val="tx1"/>
                </a:solidFill>
                <a:latin typeface="Hanken Grotesk" panose="020B0604020202020204" charset="0"/>
              </a:rPr>
              <a:t>), in which each neuron acts as a kind of binary classifier called a perceptron. The perceptron is a concept that dates back to the </a:t>
            </a:r>
            <a:r>
              <a:rPr lang="en-US" sz="1200" dirty="0">
                <a:solidFill>
                  <a:srgbClr val="00B0F0"/>
                </a:solidFill>
                <a:latin typeface="Hanken Grotesk" panose="020B0604020202020204" charset="0"/>
              </a:rPr>
              <a:t>1950s</a:t>
            </a:r>
            <a:r>
              <a:rPr lang="en-US" sz="1200" dirty="0">
                <a:solidFill>
                  <a:schemeClr val="tx1"/>
                </a:solidFill>
                <a:latin typeface="Hanken Grotesk" panose="020B0604020202020204" charset="0"/>
              </a:rPr>
              <a:t>. To put it simply, a perceptron is a function that takes a number of </a:t>
            </a:r>
            <a:r>
              <a:rPr lang="en-US" sz="1200" dirty="0">
                <a:solidFill>
                  <a:srgbClr val="FF0000"/>
                </a:solidFill>
                <a:latin typeface="Hanken Grotesk" panose="020B0604020202020204" charset="0"/>
              </a:rPr>
              <a:t>inputs</a:t>
            </a:r>
            <a:r>
              <a:rPr lang="en-US" sz="1200" dirty="0">
                <a:solidFill>
                  <a:schemeClr val="tx1"/>
                </a:solidFill>
                <a:latin typeface="Hanken Grotesk" panose="020B0604020202020204" charset="0"/>
              </a:rPr>
              <a:t> and produces a single value. Each of the inputs has an associated weight that signifies its importance in an activation function. The </a:t>
            </a:r>
            <a:r>
              <a:rPr lang="en-US" sz="1200" dirty="0">
                <a:solidFill>
                  <a:srgbClr val="00B0F0"/>
                </a:solidFill>
                <a:latin typeface="Hanken Grotesk" panose="020B0604020202020204" charset="0"/>
              </a:rPr>
              <a:t>activation function </a:t>
            </a:r>
            <a:r>
              <a:rPr lang="en-US" sz="1200" dirty="0">
                <a:solidFill>
                  <a:schemeClr val="tx1"/>
                </a:solidFill>
                <a:latin typeface="Hanken Grotesk" panose="020B0604020202020204" charset="0"/>
              </a:rPr>
              <a:t>should have a nonlinear response; for example, a </a:t>
            </a:r>
            <a:r>
              <a:rPr lang="en-US" sz="1200" dirty="0">
                <a:solidFill>
                  <a:srgbClr val="00B0F0"/>
                </a:solidFill>
                <a:latin typeface="Hanken Grotesk" panose="020B0604020202020204" charset="0"/>
              </a:rPr>
              <a:t>sigmoid</a:t>
            </a:r>
            <a:r>
              <a:rPr lang="en-US" sz="1200" dirty="0">
                <a:solidFill>
                  <a:schemeClr val="tx1"/>
                </a:solidFill>
                <a:latin typeface="Hanken Grotesk" panose="020B0604020202020204" charset="0"/>
              </a:rPr>
              <a:t> function (sometimes called an S-curve) is a common choice. A threshold function, called a discriminant, is applied to the </a:t>
            </a:r>
            <a:r>
              <a:rPr lang="en-US" sz="1200" dirty="0">
                <a:solidFill>
                  <a:srgbClr val="FFFF00"/>
                </a:solidFill>
                <a:latin typeface="Hanken Grotesk" panose="020B0604020202020204" charset="0"/>
              </a:rPr>
              <a:t>activation function's </a:t>
            </a:r>
            <a:r>
              <a:rPr lang="en-US" sz="1200" dirty="0">
                <a:solidFill>
                  <a:schemeClr val="tx1"/>
                </a:solidFill>
                <a:latin typeface="Hanken Grotesk" panose="020B0604020202020204" charset="0"/>
              </a:rPr>
              <a:t>output to convert it into a binary classification of </a:t>
            </a:r>
            <a:r>
              <a:rPr lang="en-US" sz="1200" dirty="0">
                <a:solidFill>
                  <a:srgbClr val="7030A0"/>
                </a:solidFill>
                <a:latin typeface="Hanken Grotesk" panose="020B0604020202020204" charset="0"/>
              </a:rPr>
              <a:t>0</a:t>
            </a:r>
            <a:r>
              <a:rPr lang="en-US" sz="1200" dirty="0">
                <a:solidFill>
                  <a:schemeClr val="tx1"/>
                </a:solidFill>
                <a:latin typeface="Hanken Grotesk" panose="020B0604020202020204" charset="0"/>
              </a:rPr>
              <a:t> or </a:t>
            </a:r>
            <a:r>
              <a:rPr lang="en-US" sz="1200" dirty="0">
                <a:solidFill>
                  <a:srgbClr val="7030A0"/>
                </a:solidFill>
                <a:latin typeface="Hanken Grotesk" panose="020B0604020202020204" charset="0"/>
              </a:rPr>
              <a:t>1</a:t>
            </a:r>
            <a:r>
              <a:rPr lang="en-US" sz="1200" dirty="0">
                <a:solidFill>
                  <a:schemeClr val="tx1"/>
                </a:solidFill>
                <a:latin typeface="Hanken Grotesk" panose="020B0604020202020204" charset="0"/>
              </a:rPr>
              <a:t>. Here is a visualization of this sequence, with </a:t>
            </a:r>
            <a:r>
              <a:rPr lang="en-US" sz="1200" dirty="0">
                <a:solidFill>
                  <a:srgbClr val="FF0000"/>
                </a:solidFill>
                <a:latin typeface="Hanken Grotesk" panose="020B0604020202020204" charset="0"/>
              </a:rPr>
              <a:t>inputs</a:t>
            </a:r>
            <a:r>
              <a:rPr lang="en-US" sz="1200" dirty="0">
                <a:solidFill>
                  <a:schemeClr val="tx1"/>
                </a:solidFill>
                <a:latin typeface="Hanken Grotesk" panose="020B0604020202020204" charset="0"/>
              </a:rPr>
              <a:t> on the left, the activation function in the middle, and the discriminant on the right:</a:t>
            </a:r>
          </a:p>
        </p:txBody>
      </p:sp>
      <p:pic>
        <p:nvPicPr>
          <p:cNvPr id="7" name="Picture 6">
            <a:extLst>
              <a:ext uri="{FF2B5EF4-FFF2-40B4-BE49-F238E27FC236}">
                <a16:creationId xmlns:a16="http://schemas.microsoft.com/office/drawing/2014/main" id="{2E08D6D4-5ECD-2FF3-4BF2-E33AC16A69C7}"/>
              </a:ext>
            </a:extLst>
          </p:cNvPr>
          <p:cNvPicPr>
            <a:picLocks noChangeAspect="1"/>
          </p:cNvPicPr>
          <p:nvPr/>
        </p:nvPicPr>
        <p:blipFill>
          <a:blip r:embed="rId3"/>
          <a:stretch>
            <a:fillRect/>
          </a:stretch>
        </p:blipFill>
        <p:spPr>
          <a:xfrm>
            <a:off x="1745465" y="2899726"/>
            <a:ext cx="4868105" cy="1798749"/>
          </a:xfrm>
          <a:prstGeom prst="rect">
            <a:avLst/>
          </a:prstGeom>
        </p:spPr>
      </p:pic>
    </p:spTree>
    <p:extLst>
      <p:ext uri="{BB962C8B-B14F-4D97-AF65-F5344CB8AC3E}">
        <p14:creationId xmlns:p14="http://schemas.microsoft.com/office/powerpoint/2010/main" val="1632706779"/>
      </p:ext>
    </p:extLst>
  </p:cSld>
  <p:clrMapOvr>
    <a:masterClrMapping/>
  </p:clrMapOvr>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1108</TotalTime>
  <Words>12377</Words>
  <Application>Microsoft Office PowerPoint</Application>
  <PresentationFormat>On-screen Show (16:9)</PresentationFormat>
  <Paragraphs>779</Paragraphs>
  <Slides>62</Slides>
  <Notes>62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Raleway</vt:lpstr>
      <vt:lpstr>Raleway Black</vt:lpstr>
      <vt:lpstr>Raleway ExtraBold</vt:lpstr>
      <vt:lpstr>Calibri Light</vt:lpstr>
      <vt:lpstr>Anaheim</vt:lpstr>
      <vt:lpstr>Nunito Light</vt:lpstr>
      <vt:lpstr>Arial</vt:lpstr>
      <vt:lpstr>Hanken Grotesk</vt:lpstr>
      <vt:lpstr>Technology Market Research Pitch Deck by Slidesgo</vt:lpstr>
      <vt:lpstr>In The name of God the Merciful</vt:lpstr>
      <vt:lpstr>Introduction to Neural Networks with OpenCV </vt:lpstr>
      <vt:lpstr>What is AI &amp; ML :</vt:lpstr>
      <vt:lpstr>artificial neural networks (ANNs)</vt:lpstr>
      <vt:lpstr>ANNs aim to provide superior accuracy in the following circumstances :</vt:lpstr>
      <vt:lpstr>in this chapter, we will cover the following topics:</vt:lpstr>
      <vt:lpstr>WHAT IS A ANNs?</vt:lpstr>
      <vt:lpstr>ANNs, like other types of machine learning models, can learn from observations in one of the following ways: </vt:lpstr>
      <vt:lpstr>Understanding neurons and perceptrons</vt:lpstr>
      <vt:lpstr>Understanding the layers of a neural network</vt:lpstr>
      <vt:lpstr>Choosing the size of the input layer</vt:lpstr>
      <vt:lpstr>Choosing the size of the output layer</vt:lpstr>
      <vt:lpstr>Choosing the size of the hidden layer</vt:lpstr>
      <vt:lpstr>Choosing the size of the hidden layer</vt:lpstr>
      <vt:lpstr>Choosing the size of the hidden layer</vt:lpstr>
      <vt:lpstr>Training a basic ANN in OpenCV</vt:lpstr>
      <vt:lpstr>Training a basic ANN in OpenCV</vt:lpstr>
      <vt:lpstr>Training a basic ANN in OpenCV</vt:lpstr>
      <vt:lpstr>Training a basic ANN in OpenCV</vt:lpstr>
      <vt:lpstr>Training an ANN classifier in multiple epochs </vt:lpstr>
      <vt:lpstr>Training an ANN classifier in multiple epochs </vt:lpstr>
      <vt:lpstr>Training an ANN classifier in multiple epochs </vt:lpstr>
      <vt:lpstr>Training an ANN classifier in multiple epochs </vt:lpstr>
      <vt:lpstr>Training an ANN classifier in multiple epochs </vt:lpstr>
      <vt:lpstr>Training an ANN classifier in multiple epochs </vt:lpstr>
      <vt:lpstr>Training an ANN classifier in multiple epochs </vt:lpstr>
      <vt:lpstr>Training an ANN classifier in multiple epochs </vt:lpstr>
      <vt:lpstr>Recognizing handwritten digits with an ANN</vt:lpstr>
      <vt:lpstr>Understanding the MNIST database of handwritten digits</vt:lpstr>
      <vt:lpstr>Choosing training parameters for the MNIST database </vt:lpstr>
      <vt:lpstr>Implementing a module to train the ANN</vt:lpstr>
      <vt:lpstr>Implementing a module to train the ANN</vt:lpstr>
      <vt:lpstr>Implementing a module to train the ANN</vt:lpstr>
      <vt:lpstr>Implementing a module to train the ANN</vt:lpstr>
      <vt:lpstr>Implementing a module to train the ANN</vt:lpstr>
      <vt:lpstr>Implementing a module to train the ANN</vt:lpstr>
      <vt:lpstr>Implementing a module to train the ANN</vt:lpstr>
      <vt:lpstr>Implementing a module to train the ANN</vt:lpstr>
      <vt:lpstr>Implementing a minimal test module</vt:lpstr>
      <vt:lpstr>Implementing the main module</vt:lpstr>
      <vt:lpstr>Implementing the main module</vt:lpstr>
      <vt:lpstr>Implementing the main module</vt:lpstr>
      <vt:lpstr>Implementing the main module</vt:lpstr>
      <vt:lpstr>Implementing the main module</vt:lpstr>
      <vt:lpstr>Implementing the main module</vt:lpstr>
      <vt:lpstr>Implementing the main module</vt:lpstr>
      <vt:lpstr>Implementing the main module</vt:lpstr>
      <vt:lpstr>Implementing the main module</vt:lpstr>
      <vt:lpstr>Implementing the main module</vt:lpstr>
      <vt:lpstr>Trying to improve the ANN's training</vt:lpstr>
      <vt:lpstr>Save the trained model</vt:lpstr>
      <vt:lpstr>Finding other potential applications </vt:lpstr>
      <vt:lpstr>Using DNNs from other frameworks in OpenCV</vt:lpstr>
      <vt:lpstr>Detecting and classifying objects with third party DNNs</vt:lpstr>
      <vt:lpstr>Detecting and classifying objects with third party DNNs</vt:lpstr>
      <vt:lpstr>Detecting and classifying objects with third party DNNs</vt:lpstr>
      <vt:lpstr>Detecting and classifying objects with third party DNNs</vt:lpstr>
      <vt:lpstr>Detecting and classifying objects with third party DNNs</vt:lpstr>
      <vt:lpstr>Detecting and classifying objects with third party DNNs</vt:lpstr>
      <vt:lpstr>Detecting and classifying objects with third party DNNs</vt:lpstr>
      <vt:lpstr>Detecting and classifying objects with third party DNNs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God the Merciful</dc:title>
  <dc:creator>IT</dc:creator>
  <cp:lastModifiedBy>ℳɾ. ℳơħάʍάđɾ૯z</cp:lastModifiedBy>
  <cp:revision>20</cp:revision>
  <dcterms:modified xsi:type="dcterms:W3CDTF">2023-12-24T21:36:27Z</dcterms:modified>
</cp:coreProperties>
</file>