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4"/>
  </p:notesMasterIdLst>
  <p:sldIdLst>
    <p:sldId id="297" r:id="rId2"/>
    <p:sldId id="256" r:id="rId3"/>
    <p:sldId id="359" r:id="rId4"/>
    <p:sldId id="257" r:id="rId5"/>
    <p:sldId id="298" r:id="rId6"/>
    <p:sldId id="299" r:id="rId7"/>
    <p:sldId id="300" r:id="rId8"/>
    <p:sldId id="301" r:id="rId9"/>
    <p:sldId id="303" r:id="rId10"/>
    <p:sldId id="305" r:id="rId11"/>
    <p:sldId id="306" r:id="rId12"/>
    <p:sldId id="307" r:id="rId13"/>
    <p:sldId id="308" r:id="rId14"/>
    <p:sldId id="309" r:id="rId15"/>
    <p:sldId id="310" r:id="rId16"/>
    <p:sldId id="302" r:id="rId17"/>
    <p:sldId id="312" r:id="rId18"/>
    <p:sldId id="313"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258"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1" r:id="rId55"/>
    <p:sldId id="352" r:id="rId56"/>
    <p:sldId id="353" r:id="rId57"/>
    <p:sldId id="354" r:id="rId58"/>
    <p:sldId id="355" r:id="rId59"/>
    <p:sldId id="356" r:id="rId60"/>
    <p:sldId id="357" r:id="rId61"/>
    <p:sldId id="358" r:id="rId62"/>
    <p:sldId id="275" r:id="rId63"/>
  </p:sldIdLst>
  <p:sldSz cx="9144000" cy="5143500" type="screen16x9"/>
  <p:notesSz cx="6858000" cy="9144000"/>
  <p:embeddedFontLst>
    <p:embeddedFont>
      <p:font typeface="Anaheim" panose="020B0604020202020204" charset="0"/>
      <p:regular r:id="rId65"/>
    </p:embeddedFont>
    <p:embeddedFont>
      <p:font typeface="Calibri Light" panose="020F0302020204030204" pitchFamily="34" charset="0"/>
      <p:regular r:id="rId66"/>
      <p:italic r:id="rId67"/>
    </p:embeddedFont>
    <p:embeddedFont>
      <p:font typeface="Hanken Grotesk" panose="020B0604020202020204" charset="0"/>
      <p:regular r:id="rId68"/>
      <p:bold r:id="rId69"/>
      <p:italic r:id="rId70"/>
      <p:boldItalic r:id="rId71"/>
    </p:embeddedFont>
    <p:embeddedFont>
      <p:font typeface="Nunito Light" pitchFamily="2" charset="0"/>
      <p:regular r:id="rId72"/>
      <p:italic r:id="rId73"/>
    </p:embeddedFont>
    <p:embeddedFont>
      <p:font typeface="Raleway" pitchFamily="2" charset="0"/>
      <p:regular r:id="rId74"/>
      <p:bold r:id="rId75"/>
      <p:italic r:id="rId76"/>
      <p:boldItalic r:id="rId77"/>
    </p:embeddedFont>
    <p:embeddedFont>
      <p:font typeface="Raleway Black" pitchFamily="2" charset="0"/>
      <p:bold r:id="rId78"/>
      <p:boldItalic r:id="rId79"/>
    </p:embeddedFont>
    <p:embeddedFont>
      <p:font typeface="Raleway ExtraBold" pitchFamily="2" charset="0"/>
      <p:bold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FF00"/>
    <a:srgbClr val="00CADA"/>
    <a:srgbClr val="110E24"/>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8A9862-0663-4E0D-BBE2-BE74D7D258D2}">
  <a:tblStyle styleId="{6A8A9862-0663-4E0D-BBE2-BE74D7D25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F7F4D87-83F3-44F1-BE77-B53440599BD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6" autoAdjust="0"/>
    <p:restoredTop sz="86286" autoAdjust="0"/>
  </p:normalViewPr>
  <p:slideViewPr>
    <p:cSldViewPr snapToGrid="0">
      <p:cViewPr varScale="1">
        <p:scale>
          <a:sx n="98" d="100"/>
          <a:sy n="98" d="100"/>
        </p:scale>
        <p:origin x="40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بسم الله الرحمن الرحیم</a:t>
            </a:r>
            <a:endParaRPr dirty="0"/>
          </a:p>
        </p:txBody>
      </p:sp>
    </p:spTree>
    <p:extLst>
      <p:ext uri="{BB962C8B-B14F-4D97-AF65-F5344CB8AC3E}">
        <p14:creationId xmlns:p14="http://schemas.microsoft.com/office/powerpoint/2010/main" val="200575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اینجاد ساختار یه شبکه عصبی رو نشون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همونطور که میبینید هر شبکه عصبی حداقل سه تا لایه داره: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لایه ورودی / لایه مخفی یا هیدن / لایه خروجی</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اگر تعداد لایه مخفی یا هیدنمون بیشتر از ۱ لایه باشه ما به اون شبکه عصبی دی ان ان یا دیپ نيورال نیتورک میگیم.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که با ساختار شبکه عصبی اشنا شدیم بریم که ببینیم توی هر لایه یه چیز هایی داریم :</a:t>
            </a:r>
            <a:endParaRPr dirty="0"/>
          </a:p>
        </p:txBody>
      </p:sp>
    </p:spTree>
    <p:extLst>
      <p:ext uri="{BB962C8B-B14F-4D97-AF65-F5344CB8AC3E}">
        <p14:creationId xmlns:p14="http://schemas.microsoft.com/office/powerpoint/2010/main" val="291953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تعداد نود های لایه ورودی تعداد ورودی های شبکه عصبی مارو توصیف میکنه.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فرض کنید ما بخوایم یه شبکه عصبی ایجاد کنیم که حیوانات رو بر اساس ویژگی های ظاهریشون دسته بندی کنه،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انتخاب پارامتر ها میتونیم هر ویژگی رو برای دسته بندی انتخاب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ما وزن و طول و تعداد دندون رو برای این مثالمون انتخاب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بنابراین تعداد نود های لایه ورودیمون میشه ۳ تا</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هرچند که این تعداد ورودی برای مسایل دنیای واقعی کافی نیستن.</a:t>
            </a:r>
            <a:endParaRPr dirty="0"/>
          </a:p>
        </p:txBody>
      </p:sp>
    </p:spTree>
    <p:extLst>
      <p:ext uri="{BB962C8B-B14F-4D97-AF65-F5344CB8AC3E}">
        <p14:creationId xmlns:p14="http://schemas.microsoft.com/office/powerpoint/2010/main" val="310889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برای کلسیفایر تعداد نود های لایه خروجی برابر تعداد کلاس هاییه که مدلمون میتونه تشخیص بده.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توی همون مثال دسته بندی حیوانات ما اگر بخوایم حیوانات رو به چهار تا دسته سگ و کوندور و دلفین و دراگون دسته بندی کنیم، تعداد نود های لایه خروجیمون میشه ۴ تا</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حالا اگر یه عکسی اومد که اون حیون جز هیچ کدوم از این ۴ تا دسته نبود چی ؟ خب این موقع مدلمون اون حیوون رو به یکی از دسته هایی که شباهت بیشتری داره نسبت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مثلا اگر یه عکس شیر بهش بدیم احتمالا جز دسته سگ ها قرارش میده.</a:t>
            </a:r>
            <a:endParaRPr dirty="0"/>
          </a:p>
        </p:txBody>
      </p:sp>
    </p:spTree>
    <p:extLst>
      <p:ext uri="{BB962C8B-B14F-4D97-AF65-F5344CB8AC3E}">
        <p14:creationId xmlns:p14="http://schemas.microsoft.com/office/powerpoint/2010/main" val="253933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و اما چالش اصلی ما توی ایجاد شبکه های عصبی تعیین تعداد لایه و همچنین تعداد نود های هر لایه مخفی است.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برخلاف لایه های قبلی هیچ قاعده و قانونی برای تعیین انداره لایه مخفی وجود نداره و تنها راهش اینه که مدلتون رو اموزش بدید تست کنید دوباره اموزش بدید تا نوقعی که به یک اکیورسی برسید که دقت نسبتا مطلوبی داشته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البته میشه یک مقداری از تجربه کسایی که قبلا این کارو کرد استفاده کرد که برای شروع حداقل یه بازه محدود تری داشته باشیم.</a:t>
            </a:r>
            <a:endParaRPr dirty="0"/>
          </a:p>
        </p:txBody>
      </p:sp>
    </p:spTree>
    <p:extLst>
      <p:ext uri="{BB962C8B-B14F-4D97-AF65-F5344CB8AC3E}">
        <p14:creationId xmlns:p14="http://schemas.microsoft.com/office/powerpoint/2010/main" val="253633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متخصص ها میان یه سری قاعده های کلی رو پیشنهاد میکنن هرچند که بازم میگم تضمینی نیست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اگر تعداد نود های لایه ورودیمون زیاده، تعداد نود های لایه مخفیمون باید یه عددی بین نود های ورودی و خروجی باشه و به تعداد نود های خروجی نزدیک تر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اگر تعداد نود های لایه خروجیمون زیاده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اگر تعداد نود های ورودی و خروجیمون هردوش کوچیکه، لایه مخفیمون بزرگ ترین لایمون توی این مدل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باید به این نکته توجه کنید که باید یه نسبت مناسبی بین نود های لایه مخفی و تعداد سمپل های دیتاستمون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هرچقدر تعداد سمپل هامون بیشتر باشه، تعداد نودهامون میتونه بیشتر بشه.</a:t>
            </a:r>
            <a:endParaRPr dirty="0"/>
          </a:p>
        </p:txBody>
      </p:sp>
    </p:spTree>
    <p:extLst>
      <p:ext uri="{BB962C8B-B14F-4D97-AF65-F5344CB8AC3E}">
        <p14:creationId xmlns:p14="http://schemas.microsoft.com/office/powerpoint/2010/main" val="129782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ایپاک و اورفیت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هرچه تعداد نودهای لایه مخفیمون بیشتر باشه نیاز به داده آموزشی بیشتری داریم تا بتونه به درستی آموزش ببینه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به این نکته هم توجه کنید که هرچه تعداد داده اموزشیمون زیاد تر بشه زمان اموزش نیز بیشتر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مدل های این فصل تعداد 60 تا نود برای لایه مخفیمون میتونه مناسب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که یه اطلاعات پایه ای راجب مدل های ای ان ان داریم بریم که یه مدل خیلی ساده رو با استفاده از اوپن سیوی ایجاد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اول یه مثال خیلییییی کوچیک میزنیم و پیاده سازی میکنیم</a:t>
            </a:r>
          </a:p>
          <a:p>
            <a:pPr marL="0" lvl="0" indent="0" algn="l" rtl="0">
              <a:spcBef>
                <a:spcPts val="0"/>
              </a:spcBef>
              <a:spcAft>
                <a:spcPts val="0"/>
              </a:spcAft>
              <a:buNone/>
            </a:pPr>
            <a:r>
              <a:rPr lang="fa-IR" dirty="0"/>
              <a:t>بعدش میریم سراغ دسته بندی حیوانات</a:t>
            </a:r>
          </a:p>
          <a:p>
            <a:pPr marL="0" lvl="0" indent="0" algn="l" rtl="0">
              <a:spcBef>
                <a:spcPts val="0"/>
              </a:spcBef>
              <a:spcAft>
                <a:spcPts val="0"/>
              </a:spcAft>
              <a:buNone/>
            </a:pPr>
            <a:r>
              <a:rPr lang="fa-IR" dirty="0"/>
              <a:t>بعدش میریم سراغ مسیله تشخیص اعداد دستنویس</a:t>
            </a:r>
          </a:p>
        </p:txBody>
      </p:sp>
    </p:spTree>
    <p:extLst>
      <p:ext uri="{BB962C8B-B14F-4D97-AF65-F5344CB8AC3E}">
        <p14:creationId xmlns:p14="http://schemas.microsoft.com/office/powerpoint/2010/main" val="2860438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اوپن سی وی یه کلاس داره به اسم ... که یک پرسپترون چندلایه رو ایجاد میکنه که همون چیزیه که ما اینجا ب</a:t>
            </a:r>
            <a:r>
              <a:rPr lang="fa-IR" sz="1200" i="0" u="none" dirty="0"/>
              <a:t>هش</a:t>
            </a:r>
            <a:r>
              <a:rPr lang="fa-IR" sz="1200" dirty="0"/>
              <a:t> نیاز داریم.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ما باید یه ابجکت از این کلاس بسازیم و اون رو اموزش بدیم و...</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توی مثال اول ما فقط میخوایم با مراحل ایجاد یک مدل اشنا بشیم واسه همین از دیتا بی معنی استفاده میکنیم.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توی مرحله اول باید کتابخونه های اوپن سی وی و نام پای رو به برنامه اضافه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بعدش یه ابجکت از این کلاس ای ان ان ایجاد میکنیم.</a:t>
            </a:r>
          </a:p>
        </p:txBody>
      </p:sp>
    </p:spTree>
    <p:extLst>
      <p:ext uri="{BB962C8B-B14F-4D97-AF65-F5344CB8AC3E}">
        <p14:creationId xmlns:p14="http://schemas.microsoft.com/office/powerpoint/2010/main" val="19981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بعد از ساخت یه ابجکت از مدلمون، حالا باید تعداد نودهای هر لایه رو مشخص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طبق این کدی که میبینید ما ۹ تا نود برای ورودی و خروجی و ۱۵ تا نود برای لایه هیدنمون در نظر گرفتیم.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اگر بخوایم چند تا لایه هیدن داشته باشیم باید تعداد عنصر های وسط این ارایه رو بیشتر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مثلا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همچنین ما باید تابع فعال ساز و ترینینگ متد رو تنظیم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همونطور که میبینید ما از سیگمویید برای تابع فعال ساز و بک پروپگیشن برای ترینینگ متدومون استفاده کردیم.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بک پروپگیشن یه الگوریتم برای محاسبه خطا توی لایه خروجیه که وزن هارو اپدیت میکنه.</a:t>
            </a:r>
            <a:endParaRPr lang="en-US" sz="1200" dirty="0"/>
          </a:p>
        </p:txBody>
      </p:sp>
    </p:spTree>
    <p:extLst>
      <p:ext uri="{BB962C8B-B14F-4D97-AF65-F5344CB8AC3E}">
        <p14:creationId xmlns:p14="http://schemas.microsoft.com/office/powerpoint/2010/main" val="1219538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سلالل خب حالا بریم که مدلمون رو ترین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ما به یک سری دیتا یا سمپل برای ورودی مدل و همچنین یک سری دیتا برای خروجی مدل احتیاج داریم.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اینجا یکسری دیتا رو دستی وارد میکنیم. چون سناریو ساختگیه، از دیتا واقی استفاده نمیکنیم.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قطعا توی مسایل واقعی قرار نیست که ما مدلمون رو روی یک دیتا آموزش بدیم و برای اموزش مدل به تعداد بیشتری دیتا نیاز داریم.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همجنین نیاز داریم که دیتا هامون رو طی چند تا ایپاک به مدل نشون بدیم تا یادبگیره.</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همونطور که میبینید مدل ما یک مدل دسته بندیه و خروجی اون به این صورته که همه عضو های ارایه خروجی صفره و فقط یکیش ۱ که نشون دهنده کلاس مربوطس.</a:t>
            </a:r>
            <a:endParaRPr lang="en-US" sz="1200" dirty="0"/>
          </a:p>
        </p:txBody>
      </p:sp>
    </p:spTree>
    <p:extLst>
      <p:ext uri="{BB962C8B-B14F-4D97-AF65-F5344CB8AC3E}">
        <p14:creationId xmlns:p14="http://schemas.microsoft.com/office/powerpoint/2010/main" val="345282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حالا ما باید مدلمون رو با استفاده از یک دیتای تست، تست کنیم.</a:t>
            </a:r>
          </a:p>
          <a:p>
            <a:pPr marL="0" lvl="0" indent="0" algn="l" rtl="0">
              <a:spcBef>
                <a:spcPts val="0"/>
              </a:spcBef>
              <a:spcAft>
                <a:spcPts val="0"/>
              </a:spcAft>
              <a:buClr>
                <a:schemeClr val="dk1"/>
              </a:buClr>
              <a:buSzPts val="1100"/>
              <a:buFont typeface="Arial"/>
              <a:buNone/>
            </a:pPr>
            <a:r>
              <a:rPr lang="fa-IR" sz="1200" dirty="0"/>
              <a:t> برای همین یک ارایه با اعداد فرضی ایجاد میکنیم و میدیم به مدل تا برامون پیشبینی کنه این دیتا متعلق به چه کلاسیه</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همونطور که میبنید خروجی تابع پردیکتمون یه تاپله که دوتا عضو داره.</a:t>
            </a:r>
          </a:p>
          <a:p>
            <a:pPr marL="0" lvl="0" indent="0" algn="l" rtl="0">
              <a:spcBef>
                <a:spcPts val="0"/>
              </a:spcBef>
              <a:spcAft>
                <a:spcPts val="0"/>
              </a:spcAft>
              <a:buClr>
                <a:schemeClr val="dk1"/>
              </a:buClr>
              <a:buSzPts val="1100"/>
              <a:buFont typeface="Arial"/>
              <a:buNone/>
            </a:pPr>
            <a:r>
              <a:rPr lang="fa-IR" sz="1200" dirty="0"/>
              <a:t>عضو اول شماره کلاسیه که پیشبینی کرده و عضو دوم یه ارایس که احتمال تعلق داشتن به هر کلاس رو بهمون نشون میده.</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همچنین همونطور که میبینید احتمال تعلق داشتن به کلاس ۵ بزرگترینه</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خب حالا بریم شروع کنیم برای یه سناریو جدید برای دسته بندی حیوانات</a:t>
            </a:r>
          </a:p>
        </p:txBody>
      </p:sp>
    </p:spTree>
    <p:extLst>
      <p:ext uri="{BB962C8B-B14F-4D97-AF65-F5344CB8AC3E}">
        <p14:creationId xmlns:p14="http://schemas.microsoft.com/office/powerpoint/2010/main" val="126285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sz="1100" dirty="0"/>
              <a:t>خب حالا بریم برای ساختن یه مدل ای ان ان برای دسته بندی حیوانات بر اساس ویژگی های وزن و طول و تعداد دندون هاشون.</a:t>
            </a:r>
          </a:p>
          <a:p>
            <a:pPr marL="0" lvl="0" indent="0" algn="l" rtl="0">
              <a:spcBef>
                <a:spcPts val="0"/>
              </a:spcBef>
              <a:spcAft>
                <a:spcPts val="0"/>
              </a:spcAft>
              <a:buNone/>
            </a:pPr>
            <a:endParaRPr lang="fa-IR" sz="1100" dirty="0"/>
          </a:p>
          <a:p>
            <a:pPr marL="0" lvl="0" indent="0" algn="l" rtl="0">
              <a:spcBef>
                <a:spcPts val="0"/>
              </a:spcBef>
              <a:spcAft>
                <a:spcPts val="0"/>
              </a:spcAft>
              <a:buNone/>
            </a:pPr>
            <a:r>
              <a:rPr lang="fa-IR" sz="1100" dirty="0"/>
              <a:t>قطعا میدونید که نمیشه یه مدل برای دسته بندی حیوانات بر اساس فقط این سه تا ویژگی ایجاد کرد ولی ما یه چند تا مثال فرضی میزنیم تا دستمون راه بیوفته و که بعدش بریم سراغ پردازش تصویر واقعی.</a:t>
            </a:r>
          </a:p>
          <a:p>
            <a:pPr marL="0" lvl="0" indent="0" algn="l" rtl="0">
              <a:spcBef>
                <a:spcPts val="0"/>
              </a:spcBef>
              <a:spcAft>
                <a:spcPts val="0"/>
              </a:spcAft>
              <a:buNone/>
            </a:pPr>
            <a:endParaRPr lang="fa-IR" sz="1100" dirty="0"/>
          </a:p>
          <a:p>
            <a:pPr marL="0" lvl="0" indent="0" algn="l" rtl="0">
              <a:spcBef>
                <a:spcPts val="0"/>
              </a:spcBef>
              <a:spcAft>
                <a:spcPts val="0"/>
              </a:spcAft>
              <a:buNone/>
            </a:pPr>
            <a:r>
              <a:rPr lang="fa-IR" dirty="0"/>
              <a:t>ما توی این مثال نسبت به مثال قبلی که داشتیم قراره که با استفاده از موراد زیر یکم کامل تر کنیم مثالمون رو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اولا که تعداد نورون های لایه هیدن رو بیشتر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دوما دیتاستمون رو یکم بزرگ ترش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 در اخر مدلمون رو توی چندتا ایپاک ترین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 بازم تاکید میکنم که موقع تنظیم تعداد نود های لایه هیدن و تعداد ایپاک ها به مشکل اورفیتینگ هم توجه کنید.</a:t>
            </a:r>
          </a:p>
        </p:txBody>
      </p:sp>
    </p:spTree>
    <p:extLst>
      <p:ext uri="{BB962C8B-B14F-4D97-AF65-F5344CB8AC3E}">
        <p14:creationId xmlns:p14="http://schemas.microsoft.com/office/powerpoint/2010/main" val="3220422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بریم مدلمون رو گام به گام ایجاد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مثل همیشه کتابخونه های نامپای، اوپن سیوی و همچنین کتابخونه  رندوم برای ساخت دیتا سمپل های تستی اضافه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میریم مدلمون رو ایجاد کنیم و لایه ها و متد ترین و تابع فعال ساز رو تنظیم کنیم.</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59026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یه تعداد سمپل باید ایجاد کینم.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سه تا ویژگی برای ورودی داریم و ۴ تا کلاس برای خروجی.</a:t>
            </a:r>
          </a:p>
        </p:txBody>
      </p:sp>
    </p:spTree>
    <p:extLst>
      <p:ext uri="{BB962C8B-B14F-4D97-AF65-F5344CB8AC3E}">
        <p14:creationId xmlns:p14="http://schemas.microsoft.com/office/powerpoint/2010/main" val="2456800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حالا تعداد رکوردهامون رو روی 20000 تا تنظیم میکنیم که و یه حلقه ایجاد میکنیم که هر بار یه رکورد رندوم ایجاد میکنه و به لیست رکوردهامون اضافه میکنه.</a:t>
            </a:r>
            <a:endParaRPr dirty="0"/>
          </a:p>
        </p:txBody>
      </p:sp>
    </p:spTree>
    <p:extLst>
      <p:ext uri="{BB962C8B-B14F-4D97-AF65-F5344CB8AC3E}">
        <p14:creationId xmlns:p14="http://schemas.microsoft.com/office/powerpoint/2010/main" val="3206301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یه متغییر به نام ایپاک ایجاد میکنیم و مقدارش رو برابر 10 میزاریم.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با اینکار یه حلقه ایجاد میکنیم که به تعداد ایپاک ها تکرار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به این توجه کنید که هربار باید وزن هامون رو اپدیت کنیم که کم کم مدلمون یادبگیره نه اینکه هی مدل دفعه اول رو اموزش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توی مسایل دنیای واقعی میتونیم ۱۰۰ ها ایپاک داشته باشیم و اینکار رو اینقدر ادامه بدیم تا اینکه مدلمون دیگه تغییر خاصی نکنه.</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3090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حالا برای هرکلاس تعداد 100 تا دیتا تست ایجاد میکنیم و که مدلمون رو تست کنیم.</a:t>
            </a:r>
            <a:endParaRPr dirty="0"/>
          </a:p>
        </p:txBody>
      </p:sp>
    </p:spTree>
    <p:extLst>
      <p:ext uri="{BB962C8B-B14F-4D97-AF65-F5344CB8AC3E}">
        <p14:creationId xmlns:p14="http://schemas.microsoft.com/office/powerpoint/2010/main" val="2034158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و در نهایت خروجی تستمون رو پرینت میگیرم که ببینیم نتایج چطور بوده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اینجاد درصد دقت های هر کلاس رو داره بهمون نشون میده</a:t>
            </a:r>
          </a:p>
          <a:p>
            <a:pPr marL="0" lvl="0" indent="0" algn="l" rtl="0">
              <a:spcBef>
                <a:spcPts val="0"/>
              </a:spcBef>
              <a:spcAft>
                <a:spcPts val="0"/>
              </a:spcAft>
              <a:buNone/>
            </a:pPr>
            <a:r>
              <a:rPr lang="fa-IR" dirty="0"/>
              <a:t>به این نکته توجه کنید که چون از سمپل ها و اعداد رندوم استفاده کردیم، با هربار ران کردن این کد به یه میزارن دقت متفاوتی میرسیم.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این مسله طبقه بندی انتظار داریم که میزان دقتمون بالا و یا حتی کامل باشه چون کلاس هایی که داریم همپوشانی نداره.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به این معنی که شباهتی بین کلاس سگ و اژدها نیست.</a:t>
            </a:r>
            <a:endParaRPr dirty="0"/>
          </a:p>
        </p:txBody>
      </p:sp>
    </p:spTree>
    <p:extLst>
      <p:ext uri="{BB962C8B-B14F-4D97-AF65-F5344CB8AC3E}">
        <p14:creationId xmlns:p14="http://schemas.microsoft.com/office/powerpoint/2010/main" val="779641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حالا میتونم یکم وقت بزاریم و یه سری تغییرات روی مدل اینجاد کنیم که بهتر بشه.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این کار میتونم تعداد سمپل های ترین رو با استفاده از تغییر متغییر رکورد تغییر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یا میتونیم تعداد ایاک هامون رو تغییر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میتونیم با تغییر رنج پارامترهای تابع رندوم یک مقدار همپوشانی بین داده هامون ایجاد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میتونیم بریم سراغ یه مسله توی دنیای واقعی.</a:t>
            </a:r>
          </a:p>
          <a:p>
            <a:pPr marL="0" lvl="0" indent="0" algn="l" rtl="0">
              <a:spcBef>
                <a:spcPts val="0"/>
              </a:spcBef>
              <a:spcAft>
                <a:spcPts val="0"/>
              </a:spcAft>
              <a:buNone/>
            </a:pPr>
            <a:r>
              <a:rPr lang="fa-IR" dirty="0"/>
              <a:t>برای اینکار یه مدل اموزش میدیم که برامون اعداد دست نویس رو تشخیص بده.</a:t>
            </a:r>
          </a:p>
        </p:txBody>
      </p:sp>
    </p:spTree>
    <p:extLst>
      <p:ext uri="{BB962C8B-B14F-4D97-AF65-F5344CB8AC3E}">
        <p14:creationId xmlns:p14="http://schemas.microsoft.com/office/powerpoint/2010/main" val="583293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اعداد دست نویس هر کدوم از ده تا عدد 0 تا 9 که با مداد یا خودکار روی یه کاغذ نوشته شده و نه به صورت چاپی با استفاده از ماشین.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ظاهر اعداد دست نویس میتونه برای هر فردی متفاوت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حتی ممکنه یه نفر ادم یه عدد رو هربار یه طوری بنویسه.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تفاوت ها باعث شده اکه این مسله تشخیص ارقام دست نویس یه مسله متداولیه بین کسایی که میخوان هوش مصنوعی یادبگیرن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این چالش رو به صورت زیر اینجام میدیم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اولا که از دیتاست ام ان آی اس تی که شامل عکس های ارقام دست نویسه استفاده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دیتا هارو توی چند تا ایپاک به مدل اموزش میدیم.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بعدش یه عکس که یه تعداد عدد روش نوشته رو به پروژه اضافه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حالا از مدلمون انتظار داریم که اعداد رو اولا روی کاغذ تشخیص بده و بعدش بهمون بگه که این عدد چنده.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 در اخر درصد های دقت و ... رو بررسی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قبل از اینکه شروع کنیم بیاید یکم با دیتاست ام ان آی اس تی اشنا بشیم.</a:t>
            </a:r>
          </a:p>
        </p:txBody>
      </p:sp>
    </p:spTree>
    <p:extLst>
      <p:ext uri="{BB962C8B-B14F-4D97-AF65-F5344CB8AC3E}">
        <p14:creationId xmlns:p14="http://schemas.microsoft.com/office/powerpoint/2010/main" val="349713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این دیتا ست 60.000 تا عکس دست نویس ارقام تشکیل شده.</a:t>
            </a:r>
          </a:p>
          <a:p>
            <a:pPr marL="0" lvl="0" indent="0" algn="l" rtl="0">
              <a:spcBef>
                <a:spcPts val="0"/>
              </a:spcBef>
              <a:spcAft>
                <a:spcPts val="0"/>
              </a:spcAft>
              <a:buNone/>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این دیتا ست توی امریکا ایجاد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نصفش توسط دست خط کارمندا ایجاد شده و نصف دیگش توسط دانش اموزا تشکیل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شامل 10.000 تا عکس برای تسته که اینها هم توسط همون اشخاصی که گفتی تشکیل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همه عکس ها توی فرمت گری اسکیل هستن که  اعداد سفید روی بک گراند مشکی نوشته شدن.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اینجا ۳ تا نمونه از این عکس هارو اوردیم.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عکس ها توی ابعاد 28 در 28 پیکسل هستن.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البته شما میتونید دیتاست خودتون رو هم ایجاد کنیم. برای این کار باید یه سری عکس با ابعاد و رنگ و... یکسان جمع اوری کنید.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برای هر عکس باید یه سری برچسب هم ایجاد کنید که بگید هر عکس چه عددی رو داره نشون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بیاید مدل ای ان انمون رو ایجاد کنیم.</a:t>
            </a:r>
          </a:p>
        </p:txBody>
      </p:sp>
    </p:spTree>
    <p:extLst>
      <p:ext uri="{BB962C8B-B14F-4D97-AF65-F5344CB8AC3E}">
        <p14:creationId xmlns:p14="http://schemas.microsoft.com/office/powerpoint/2010/main" val="72051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032875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هر کدوم از این عکس ها همونطور که گفتیم 28 در 28 پیکسل هستن.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 بنابراین ما برای لایه ورودیمون نیاز به 784 تا پیکسل داریم.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 کدوم از این عکس ها یه عدد از 0 تا 9 رو نشون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بنابراین توی لایه خروجی به 10 تا نود نیاز داریم.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ازادیم که هر تعدادی که خواستیم نود برای لایه هیدن، تعداد سمپل هامون و همچنین تعداد ایپاک هامون تنظیم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اما از تجربه های نویسنده استفاده میکنیم و برای 60 تا نود برای لایه هیدن و 50.000 تا سمپل رو توی 10 تا ایپاک اموزش میدیم.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پارامتر ها برای این مسلمون کافیه.</a:t>
            </a:r>
          </a:p>
        </p:txBody>
      </p:sp>
    </p:spTree>
    <p:extLst>
      <p:ext uri="{BB962C8B-B14F-4D97-AF65-F5344CB8AC3E}">
        <p14:creationId xmlns:p14="http://schemas.microsoft.com/office/powerpoint/2010/main" val="3819750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ایجاد مدل ای ان ان با استفاده از دیتاست ام ان ای اس تی یه چیزیه که ممکنه بعدا هم بخواید ازش استفاده کنیم. بنابراین ما مدلمون رو به صورت یه ماژول ایجاد میکنیم که بعدا هم بتونیم ازش استفاده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طبق معمول کتابخونه هایی که نیاز داریم رو به برنامه اضافه میکنیم.</a:t>
            </a:r>
          </a:p>
        </p:txBody>
      </p:sp>
    </p:spTree>
    <p:extLst>
      <p:ext uri="{BB962C8B-B14F-4D97-AF65-F5344CB8AC3E}">
        <p14:creationId xmlns:p14="http://schemas.microsoft.com/office/powerpoint/2010/main" val="1807938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یه تابع برای لود مدل مینویسیم که دیتامون رو از توی این دیتابیس بخونه.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توجه داشته باشید که توی مثال قبلی ما یه تاپل داشتیم که از دیتا ترین و برچسبش و همچنین دیتا تست و برچسبش تشکیل شده بود.</a:t>
            </a:r>
          </a:p>
        </p:txBody>
      </p:sp>
    </p:spTree>
    <p:extLst>
      <p:ext uri="{BB962C8B-B14F-4D97-AF65-F5344CB8AC3E}">
        <p14:creationId xmlns:p14="http://schemas.microsoft.com/office/powerpoint/2010/main" val="3528559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باید یه فرمت خاص به داده هامون بدیم که برای اوپن سیوی قابل فهم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 دیتای ما باید یه وکتور 10 تایی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کارو میتونیم با استفاده از تابع زیپ توی پایتون انجام بدیم.</a:t>
            </a:r>
            <a:endParaRPr dirty="0"/>
          </a:p>
        </p:txBody>
      </p:sp>
    </p:spTree>
    <p:extLst>
      <p:ext uri="{BB962C8B-B14F-4D97-AF65-F5344CB8AC3E}">
        <p14:creationId xmlns:p14="http://schemas.microsoft.com/office/powerpoint/2010/main" val="1493563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این هم ادامه فرمت دهی به دیتامون.</a:t>
            </a:r>
            <a:endParaRPr dirty="0"/>
          </a:p>
        </p:txBody>
      </p:sp>
    </p:spTree>
    <p:extLst>
      <p:ext uri="{BB962C8B-B14F-4D97-AF65-F5344CB8AC3E}">
        <p14:creationId xmlns:p14="http://schemas.microsoft.com/office/powerpoint/2010/main" val="1116958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یه تابع مینویسیم که برامون یه ابجکت از مدل ای ان ان ایجاد 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توی این تابع ما تعداد لایه ها و تعداد نود های هر لایه رو تنظیم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بقیه کانفیگ ها مثل تابع فعال ساز و ترینینگ متد و...</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همونطور که میبینید تعداد نود های لایه وروی و خروجی رو به صورت استاتیک توی کد مشخص کردیم اما تعداد نود های لایه هیدن رو موقع ساخت ابجکت تنظیم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میتونیم اونارو هم داینامیک کنیم.</a:t>
            </a:r>
            <a:endParaRPr dirty="0"/>
          </a:p>
        </p:txBody>
      </p:sp>
    </p:spTree>
    <p:extLst>
      <p:ext uri="{BB962C8B-B14F-4D97-AF65-F5344CB8AC3E}">
        <p14:creationId xmlns:p14="http://schemas.microsoft.com/office/powerpoint/2010/main" val="616619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به یه تابع ترین نیاز داریم که تعداد سمپل و تعداد ایپاک رو بگیره و مدلمون رو ترین کنه.</a:t>
            </a:r>
            <a:endParaRPr dirty="0"/>
          </a:p>
        </p:txBody>
      </p:sp>
    </p:spTree>
    <p:extLst>
      <p:ext uri="{BB962C8B-B14F-4D97-AF65-F5344CB8AC3E}">
        <p14:creationId xmlns:p14="http://schemas.microsoft.com/office/powerpoint/2010/main" val="271885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قطعا هدفمون از ایجاد یه مدل هوش مصنوعی اینه که برامون پیش بینی 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همین یه تابع برای پیش بینی هم ایجاد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تابع مدلمون و همچنین اون سمپل رو میگیره و اگر بعادش 28 در 28 باشه که هیچ اگر نباشه اونو به این سایز تغییر میده و در نهایت عکس رو به یه بردار تبدیل میکنه.</a:t>
            </a:r>
            <a:endParaRPr dirty="0"/>
          </a:p>
        </p:txBody>
      </p:sp>
    </p:spTree>
    <p:extLst>
      <p:ext uri="{BB962C8B-B14F-4D97-AF65-F5344CB8AC3E}">
        <p14:creationId xmlns:p14="http://schemas.microsoft.com/office/powerpoint/2010/main" val="3983223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تا اینجا همه تابع هایی که برای ایجاد و اموزش مدل بود رو پیاده سازی کردیم.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اخر یه تابع هم برای تست مدل ایجاد میکنیم.</a:t>
            </a:r>
            <a:endParaRPr dirty="0"/>
          </a:p>
        </p:txBody>
      </p:sp>
    </p:spTree>
    <p:extLst>
      <p:ext uri="{BB962C8B-B14F-4D97-AF65-F5344CB8AC3E}">
        <p14:creationId xmlns:p14="http://schemas.microsoft.com/office/powerpoint/2010/main" val="1351350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از تابع هایی که نوشتیم برای ایجاد، اموزش و تست مدلمون استفاده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همونطور که میبینید مدل ما موقع دسته بندی 10.000 تا دیتا تستمون به دقت 95.39٪ رسیده که خوبه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ولی حالا بریم یه عکس خودمون بهش بدیم ببینیم اون رو چقدر خوب میتونه شناسایی کنه.</a:t>
            </a:r>
            <a:endParaRPr dirty="0"/>
          </a:p>
        </p:txBody>
      </p:sp>
    </p:spTree>
    <p:extLst>
      <p:ext uri="{BB962C8B-B14F-4D97-AF65-F5344CB8AC3E}">
        <p14:creationId xmlns:p14="http://schemas.microsoft.com/office/powerpoint/2010/main" val="343049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در این فصل درمورد ای ان ان ها صحبت میکنیم که خانواده ای از یادگیری ماشین است.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توی نسخه های اخیر اوپن سی وی ای ان ان ها و دی ان ان ها پیاده سازی شده که میشه ازش استفاده کرد.</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حالا بیاید چند تا تابع بنویسیم که یه مستطیل دور اون عددی که شناسایی کرده بکشه</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دقت کنید که مشکل همپوشانی بین ابجکت ها یه مشکل رایجه</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با استفاده از این تابعی که نوشتیم میتونیم مطمین بشیم که مدل ما بیرونی ترین مستطیل رو شناسایی میکنه</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یعنی مثلا وقتی 8 رو میبینه اون رو به عنوان دوتا 0 شناسایی نمیکنه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p:txBody>
      </p:sp>
    </p:spTree>
    <p:extLst>
      <p:ext uri="{BB962C8B-B14F-4D97-AF65-F5344CB8AC3E}">
        <p14:creationId xmlns:p14="http://schemas.microsoft.com/office/powerpoint/2010/main" val="4114038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با استفاده از این دوتا تابع وسط عکس ها رو پیدا میکنیم و بهشون یه پدیینگ 5 پیکسلی میدیم که کل عکس رو شامل بشه</a:t>
            </a:r>
            <a:endParaRPr lang="fa-IR" sz="1200" i="1" noProof="0"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6308990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حالا باید مطمین بشیم که مستطیلمون رو طوری برش میده که فقط عکس رو شامل بشه و بیرون نیوفته.</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 و در نهایت ابعاد مستطیلمون رو برمیگردونیم.</a:t>
            </a:r>
            <a:endParaRPr lang="en-US"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60706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خب حالا میتونیم شروع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اول مدل رو ایجاد میکنیم و اموزش میدیم.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حالا عکس مورد نظرمون رو لود میکنیم که شامل یه سری عدده که روی یه کاغذ سفید نوشته شده.</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شما میتونید از عکس دستنویس دلخواه خودتون هم استفاده کنید. </a:t>
            </a:r>
          </a:p>
        </p:txBody>
      </p:sp>
    </p:spTree>
    <p:extLst>
      <p:ext uri="{BB962C8B-B14F-4D97-AF65-F5344CB8AC3E}">
        <p14:creationId xmlns:p14="http://schemas.microsoft.com/office/powerpoint/2010/main" val="3739751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عکسمون رو به گری اسکیل تبدیل میکنیم و همچنین بلورش میکنیم که نویز هاش رو حذف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حالا یه استانه رنگی برای عکس ها ایجاد میکنیم.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این استانه برو برای این ایجاد میکنیم که بتونیم رنگ عکس ها رو معکوس کنیم.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دلیل این کارمون هم اینه که عکس هایی که توی دیتاست ام آی ان اس تی بود و مدل رو روش اموزش داریم یه عدد سفید رنگ روی بک گراند مشکی بود. ولی این عکس برعکسه</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1643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خب حالا باید هر رقم رو جداگانه تشخیص بدیم. </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برای هر رقم چند تا مستطیل رسم میشه که ما از بین اونا فقط یکی رو نگه میداریم و بقیه رو حذف میکنیم. </a:t>
            </a:r>
          </a:p>
          <a:p>
            <a:pPr marL="0" lvl="0" indent="0" algn="l" rtl="0">
              <a:spcBef>
                <a:spcPts val="0"/>
              </a:spcBef>
              <a:spcAft>
                <a:spcPts val="0"/>
              </a:spcAft>
              <a:buClr>
                <a:schemeClr val="dk1"/>
              </a:buClr>
              <a:buSzPts val="1100"/>
              <a:buFont typeface="Arial"/>
              <a:buNone/>
            </a:pPr>
            <a:endParaRPr lang="fa-IR" sz="1200" dirty="0"/>
          </a:p>
          <a:p>
            <a:pPr marL="0" lvl="0" indent="0" algn="l" rtl="0">
              <a:spcBef>
                <a:spcPts val="0"/>
              </a:spcBef>
              <a:spcAft>
                <a:spcPts val="0"/>
              </a:spcAft>
              <a:buClr>
                <a:schemeClr val="dk1"/>
              </a:buClr>
              <a:buSzPts val="1100"/>
              <a:buFont typeface="Arial"/>
              <a:buNone/>
            </a:pPr>
            <a:r>
              <a:rPr lang="fa-IR" sz="1200" dirty="0"/>
              <a:t>برای مثال مستطیلی که داخل مستطیل دیگه ایه رو حذف میکنیم و از این کارا.</a:t>
            </a:r>
          </a:p>
        </p:txBody>
      </p:sp>
    </p:spTree>
    <p:extLst>
      <p:ext uri="{BB962C8B-B14F-4D97-AF65-F5344CB8AC3E}">
        <p14:creationId xmlns:p14="http://schemas.microsoft.com/office/powerpoint/2010/main" val="3677767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حالا بعد از اینکه یه لیست از مستطیل ها ایجاد کردیم اون هارو رسم میکنیم.</a:t>
            </a:r>
          </a:p>
          <a:p>
            <a:pPr marL="0" lvl="0" indent="0" algn="l" rtl="0">
              <a:spcBef>
                <a:spcPts val="0"/>
              </a:spcBef>
              <a:spcAft>
                <a:spcPts val="0"/>
              </a:spcAft>
              <a:buClr>
                <a:schemeClr val="dk1"/>
              </a:buClr>
              <a:buSzPts val="1100"/>
              <a:buFont typeface="Arial"/>
              <a:buNone/>
            </a:pPr>
            <a:endParaRPr lang="fa-IR" sz="1200" i="1"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446833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a-IR" sz="1200" dirty="0"/>
              <a:t>و در نهایت ما این عکس و عکسی که نشون دهنده تشخیص مدله رو میبینیم.</a:t>
            </a:r>
            <a:endParaRPr sz="1200" i="1"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2154451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مدل ما اعداد رو به صورت بالا تشخیص داده.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توی عکسمون مجموعا 110 تا عدد بود که 10 تاش عدد تکی و 100 تاش عدد جفتی بوده.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مدل ما از این 110 تا تونسته ناحیه 108 تا عدد رو به درستی تشخیص بده بنابراین دقتش توی تشخیص ناحیه اعداد میشه 98٪.</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از بین اعداد که شناسایی که تونسته 80 تا تاش رو به درستی تشخیص بده که این عدد چه عددیه بنابراین دقتش توی تشخیص اعداد هم برابر 74٪ که خب خیلی بهتر از مدل رندومه که دقتش فقط 10٪</a:t>
            </a:r>
          </a:p>
        </p:txBody>
      </p:sp>
    </p:spTree>
    <p:extLst>
      <p:ext uri="{BB962C8B-B14F-4D97-AF65-F5344CB8AC3E}">
        <p14:creationId xmlns:p14="http://schemas.microsoft.com/office/powerpoint/2010/main" val="17868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تو فصل های قبل مثل فصل ۷ یک سری مدل پیاده سازی کردیم که میتونستن ابجکت دیتکشن کنن و... . وقتی همچین مدل هایی وجود داشته چرا باید به فکر ایجاد یک ساختار جدیدی برای این کار افتادیم؟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شبکه های ای ان ان در مواقع زیر به کمک ما میان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موق هایی که ورودی هامون زیادن و ارتباط غیر خطی و پیچیده ای دارند.</a:t>
            </a:r>
          </a:p>
          <a:p>
            <a:pPr marL="0" lvl="0" indent="0" algn="l" rtl="0">
              <a:spcBef>
                <a:spcPts val="0"/>
              </a:spcBef>
              <a:spcAft>
                <a:spcPts val="0"/>
              </a:spcAft>
              <a:buNone/>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موق هایی که خروجی هامون زیادن و ارتباط غیر خطی و پیچیده ای با ورودی دارند.</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تعداد زیادی متغییر پنهان وجود دارند که روابط پیچیده و غیرخط با وروی ها و خروجی ها دارند. همچنین در دی ان ان ها چندین لایه هیدن داریم که علاوه بر ورودی و خروجی با یکدیگر هم در اتباط هستند.</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مشکلات گفته شده در اکثر مسایل دنیای واقعی وجود دارند.</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7813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میتونیم یه سری تغییر توی پارامترهای مدلمون ایجاد کنیم با این امید که بتونیم به دقت بیشتری برسی.</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یه تعداد از چیز هایی که میتونیم تغییر بدیم ایناس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میتونیم تعداد سمپل های اموزشمون، تعداد نود های لایه هیدن و همچنین تعداد ایپاک هارو تغییر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یا همچنین میتونید بیشتر از یه لایه مخفی استفاده کنید.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شما میتونید تابع فعال سازتون رو تغییر بدین. ما از تابع سیگمویید استفاده کردیم ولی خب این تنها انتخابمون نیست. میتونیم از تابع های دیگه ای مثل تابع آی دینتیتی تابع گوسین تابع ریلو و... استفاده کنید.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شما از بک پروپگیشن به عنوان متد اموزشتون استفاده کردیم که خب انتخاب های دیگه ای هم دارید.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غیر از تغییر این متغییر ها شما برای بهبود مدلتون باید یه سری چیزهای دیگه ای رو هم درنظر بگیرید: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دیتاست ام آی اس تی ان توی امریکا جمع اوری شده. برای مثال اگر قراره که شما مدلتون رو توی اروپا استفاده کنید، بهتره که یه دیتاست توی اون محدوده ایجاد کنید.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چون هرجا یه دست خط متفاوتی دارن. مثلا یه سری تفاوت ظاهری توی نوشتن عدد 7 بین کسایی که توی اروپا اند و کسایی که توی امریکا اند وجود داره</a:t>
            </a:r>
          </a:p>
        </p:txBody>
      </p:sp>
    </p:spTree>
    <p:extLst>
      <p:ext uri="{BB962C8B-B14F-4D97-AF65-F5344CB8AC3E}">
        <p14:creationId xmlns:p14="http://schemas.microsoft.com/office/powerpoint/2010/main" val="3664836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در اخر میتونیم مدلمون رو به صورت یه فایل ایکس ام ال ذخیره کنیم که با هر بار خاموش و روشن کردن سیستم مجبور نشیم از اول مدل رو ترین کنیم.</a:t>
            </a:r>
            <a:endParaRPr dirty="0"/>
          </a:p>
        </p:txBody>
      </p:sp>
    </p:spTree>
    <p:extLst>
      <p:ext uri="{BB962C8B-B14F-4D97-AF65-F5344CB8AC3E}">
        <p14:creationId xmlns:p14="http://schemas.microsoft.com/office/powerpoint/2010/main" val="290671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میتونیم یه سری سناریو های کاربردی دیگه ای هم ایجاد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مثلا میتونیم بجای تشخیص اعداد دست نویس یه مدل ایجاد کنیم که کاراکتر هارو بتونه تشخیص بده.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مثلا یکی از کاربرد های این مدل توی تشخیص ارقام پلاک ماشینه.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میتونیم بجای عکس از دوربین استفاده کنیم که مدلمون ری ال تایم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تا اینجا به ای ان ان ها اشنا شدیم.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اخر این ارایمون میخوایم یه اشنایی هم با دی ان ان ها توی اوپن سیوی پیدا کنیم.</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07721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دی ان ان ها توسط چندین تا فریم ورک ایجاد میشن که یه تعدادشون رو اینجا اوردیم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بعد از ایجاد مدلمون باید داده هامون رو به اون فرمتی که مدل نیاز داره تبدیل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اشنایی با این فرمت ها میتونیم داکیومنت های اوپن سی وی رو مطالعه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 اینپوت توی شبکه های عصبی یه وکتوره که بعضی وقتا بهش تنسور یا بلاب هم میگن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همین اوپن سیوی یه تابع داره که اسمش بلاب فرام ایمیجه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حالا بریم سراغ ایجاد یه مدل دی ان ان</a:t>
            </a:r>
            <a:endParaRPr dirty="0"/>
          </a:p>
        </p:txBody>
      </p:sp>
    </p:spTree>
    <p:extLst>
      <p:ext uri="{BB962C8B-B14F-4D97-AF65-F5344CB8AC3E}">
        <p14:creationId xmlns:p14="http://schemas.microsoft.com/office/powerpoint/2010/main" val="22527497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توی مثال اخرمون میخوایم یه مدل ایجاد کنیم که با استفاده از دوربین سیستممون به صورت ری ال تایم ابجکت هارو تشخیص بده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20 نوع ابجکت رو توی این مثالمون قراره شناسایی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قبل شروع به کد نوشتن این رو توضیح بدم که ما قراره از یه ورژنی از فرم ورک کافی استفاده کنیم که ترکیبی از دوتا فریم ورک موبایل نت و اس اس دیه.</a:t>
            </a:r>
            <a:endParaRPr dirty="0"/>
          </a:p>
        </p:txBody>
      </p:sp>
    </p:spTree>
    <p:extLst>
      <p:ext uri="{BB962C8B-B14F-4D97-AF65-F5344CB8AC3E}">
        <p14:creationId xmlns:p14="http://schemas.microsoft.com/office/powerpoint/2010/main" val="15914211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مثل همیشه کتابخونه هامون رو اضافه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بعدش مدل کافی رو لود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پارامتر های مدلمون انتظار داریم که به عنوان ورودی تصویری با ارتفاع 300 پیکسل رو دریافت کنه و همچنین رنج رنگیش هم بین منفی 1 و مثبت 1 باشه.</a:t>
            </a:r>
          </a:p>
        </p:txBody>
      </p:sp>
    </p:spTree>
    <p:extLst>
      <p:ext uri="{BB962C8B-B14F-4D97-AF65-F5344CB8AC3E}">
        <p14:creationId xmlns:p14="http://schemas.microsoft.com/office/powerpoint/2010/main" val="13030127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یه استانه نیز تعریف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مدل ما باید 20 تا ابجکت رو شناسایی کنه بنابراین یه لیست 20تایی از این ابجکت ها تعریف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حالا میتونیم شروع به گرفتن فریم ها کنیم.</a:t>
            </a:r>
            <a:endParaRPr dirty="0"/>
          </a:p>
        </p:txBody>
      </p:sp>
    </p:spTree>
    <p:extLst>
      <p:ext uri="{BB962C8B-B14F-4D97-AF65-F5344CB8AC3E}">
        <p14:creationId xmlns:p14="http://schemas.microsoft.com/office/powerpoint/2010/main" val="326365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مدل ما انتظار داره که ارتفاع عکسمون 300 پیکسل باشه و عرض اون هم به نسبت تصویر باشه.</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36337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وکتورمون رو به مدل میدیم و خروجی رو میگیرم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خروجی این مدلمون یه مستطیله که دور اون ابجکتمون میوفته و میزان اطمینانش رو هم کنارش مینویسه و کنارش هم اسم اون ابجکت رو مینویسه</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25440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برای خوندن دوربین یه حلقه ایجاد کردیم که تا وقتی کاربر دکمه اسکیپ رو نزده همینطوری ادامه داره.</a:t>
            </a:r>
            <a:endParaRPr dirty="0"/>
          </a:p>
        </p:txBody>
      </p:sp>
    </p:spTree>
    <p:extLst>
      <p:ext uri="{BB962C8B-B14F-4D97-AF65-F5344CB8AC3E}">
        <p14:creationId xmlns:p14="http://schemas.microsoft.com/office/powerpoint/2010/main" val="2874861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توی این فصل ما موضوعات زیر رو پوشش میدیم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درک ای ان ان ها به عنوان یک مدل یادگیری ماشین نظارت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با توپولوژی ای ان ان ها آشنا میشیم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چندین تا مدل ای ان ان آموزش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یک مدل برای تشخیص ارقام دست نویس با استفاده از دیتاست ام ان آی اس تی  آموزش میدیم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 در آخر یک مدل دی ان ان ایجاد میکنیم برای تشخیص آبجکت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نویسنده این اطمینان رو به ما میده که در انتهای فقط ما در موثعیت خوبی برای  آموزش و ایجاد مدل های ای ان ان و دی ان ان هستیم.</a:t>
            </a:r>
          </a:p>
        </p:txBody>
      </p:sp>
    </p:spTree>
    <p:extLst>
      <p:ext uri="{BB962C8B-B14F-4D97-AF65-F5344CB8AC3E}">
        <p14:creationId xmlns:p14="http://schemas.microsoft.com/office/powerpoint/2010/main" val="10068293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وقتی ما کدهامون رو اجرا میکنیم و  انتظار داریم که دوربین روشن بشه و تصویر رو به صورت ری ال تایم دریافت 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تصویری که میبینید یه اسکرین شات از اقای جوسفه که توی پذیرایی خونش گرفته</a:t>
            </a:r>
            <a:endParaRPr dirty="0"/>
          </a:p>
        </p:txBody>
      </p:sp>
    </p:spTree>
    <p:extLst>
      <p:ext uri="{BB962C8B-B14F-4D97-AF65-F5344CB8AC3E}">
        <p14:creationId xmlns:p14="http://schemas.microsoft.com/office/powerpoint/2010/main" val="1298823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مدلی که ازش استفاده کردیم تونست آدم، گربه، قایق های روی مبل، بطری و مبل رو با این نسبت ها شناسایی 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a:t>این یه مثال جذابی از کاربرد های دی ان ان ها بود که تونستیم برای شروع پیاده سازی کنیم.</a:t>
            </a:r>
            <a:endParaRPr dirty="0"/>
          </a:p>
        </p:txBody>
      </p:sp>
    </p:spTree>
    <p:extLst>
      <p:ext uri="{BB962C8B-B14F-4D97-AF65-F5344CB8AC3E}">
        <p14:creationId xmlns:p14="http://schemas.microsoft.com/office/powerpoint/2010/main" val="1787453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بیاید ای ان ان هارو بر اساس اجزای اصلی آنها توصیف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کلا شبکه های عصبی از نظر زیست شناختی از نحوه اتصال نورون ها در مغز الهام گرفته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اما ما برای درک مفاهیم ای ان ان ها نیاز نداریم که زیست شناس یا عصب شناس باشم.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کل کاری که  شبکه های عصبی می کنند این است که واقعیت و ارتباط های پیچیده رو دریافت میکنند و آن را ساده سازی میکنند و در خروجی به ما می دهند.</a:t>
            </a:r>
            <a:endParaRPr dirty="0"/>
          </a:p>
        </p:txBody>
      </p:sp>
    </p:spTree>
    <p:extLst>
      <p:ext uri="{BB962C8B-B14F-4D97-AF65-F5344CB8AC3E}">
        <p14:creationId xmlns:p14="http://schemas.microsoft.com/office/powerpoint/2010/main" val="336999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 ان ان ها مثل بقیه مدل های یادگیری ماشین میتونن به یکی از  روش های زیر آموزش ببینند.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یادگیری با نظارت</a:t>
            </a:r>
          </a:p>
          <a:p>
            <a:pPr marL="0" lvl="0" indent="0" algn="l" rtl="0">
              <a:spcBef>
                <a:spcPts val="0"/>
              </a:spcBef>
              <a:spcAft>
                <a:spcPts val="0"/>
              </a:spcAft>
              <a:buNone/>
            </a:pPr>
            <a:r>
              <a:rPr lang="fa-IR" dirty="0"/>
              <a:t>یادگیری بدون نطارت</a:t>
            </a:r>
          </a:p>
          <a:p>
            <a:pPr marL="0" lvl="0" indent="0" algn="l" rtl="0">
              <a:spcBef>
                <a:spcPts val="0"/>
              </a:spcBef>
              <a:spcAft>
                <a:spcPts val="0"/>
              </a:spcAft>
              <a:buNone/>
            </a:pPr>
            <a:r>
              <a:rPr lang="fa-IR" dirty="0"/>
              <a:t> و یادگیری تقویتی</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ادامه این فصل ما بحث های خودمون رو به یادگیری نظارت شده محدود میکنیم چون که این روش رایج ترین روش در زمینه بینایی ماشین است.</a:t>
            </a:r>
            <a:endParaRPr dirty="0"/>
          </a:p>
        </p:txBody>
      </p:sp>
    </p:spTree>
    <p:extLst>
      <p:ext uri="{BB962C8B-B14F-4D97-AF65-F5344CB8AC3E}">
        <p14:creationId xmlns:p14="http://schemas.microsoft.com/office/powerpoint/2010/main" val="385084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اغلب برای مسایل دسته بندی یا کلسیفکیشن یک مدل ای ان ان به عنوان یک پرسپترون چند لایه طراحی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 پرسپترون مفهومیه که توی دهه 1950 ایجاد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ساده تر بخوایم بگیم پرسپترون یه تابس که چند تا ورودی میگیره که هر ورودی یه وزنی داره که میزان اهمیت اون ورودی رو در تابع فعال ساز یا اکتیویشن فانکشن مشخص میکنه.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وزن ها میتونند توی مرحله آموزش آپدیت بشن و تغییر کنن.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خروجی تابع فعال سازمون باید یه خروجی غیرخطی داشته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تابع فعال ساز انتخاب های مختلفی داریم که تابع سیگمویید یکی از رایج ترین اونهاست.</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0923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0984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a:solidFill>
                  <a:schemeClr val="dk1"/>
                </a:solidFill>
                <a:latin typeface="Hanken Grotesk"/>
                <a:ea typeface="Hanken Grotesk"/>
                <a:cs typeface="Hanken Grotesk"/>
                <a:sym typeface="Hanken Grotesk"/>
              </a:rPr>
              <a:t>, and includes icons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4" r:id="rId12"/>
    <p:sldLayoutId id="2147483666" r:id="rId13"/>
    <p:sldLayoutId id="2147483667"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caffe.berkeleyvision.org/" TargetMode="External"/><Relationship Id="rId7" Type="http://schemas.openxmlformats.org/officeDocument/2006/relationships/hyperlink" Target="https://onnx.ai/"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hyperlink" Target="https://pjreddie.com/darknet/" TargetMode="External"/><Relationship Id="rId5" Type="http://schemas.openxmlformats.org/officeDocument/2006/relationships/hyperlink" Target="http://torch.ch/" TargetMode="External"/><Relationship Id="rId4" Type="http://schemas.openxmlformats.org/officeDocument/2006/relationships/hyperlink" Target="https://www.tensorflow.org/"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docs.google.com/spreadsheets/d/1kzDdCUJhF5jRAMppPV42AWyWWGjeS6UnPmm8dyOKRBM/copy"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50"/>
          <p:cNvSpPr txBox="1">
            <a:spLocks noGrp="1"/>
          </p:cNvSpPr>
          <p:nvPr>
            <p:ph type="title"/>
          </p:nvPr>
        </p:nvSpPr>
        <p:spPr>
          <a:xfrm>
            <a:off x="745599" y="155677"/>
            <a:ext cx="7704000" cy="4042501"/>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sz="6000" dirty="0"/>
              <a:t>In The name</a:t>
            </a:r>
            <a:br>
              <a:rPr lang="en-US" sz="6000" dirty="0"/>
            </a:br>
            <a:r>
              <a:rPr lang="en-US" sz="6000" dirty="0"/>
              <a:t>of </a:t>
            </a:r>
            <a:r>
              <a:rPr lang="en-US" sz="6000" b="1" dirty="0">
                <a:solidFill>
                  <a:schemeClr val="tx1"/>
                </a:solidFill>
              </a:rPr>
              <a:t>God</a:t>
            </a:r>
            <a:br>
              <a:rPr lang="en-US" sz="6000" dirty="0"/>
            </a:br>
            <a:r>
              <a:rPr lang="en-US" sz="6000" dirty="0"/>
              <a:t>the Merciful</a:t>
            </a:r>
            <a:endParaRPr sz="6000" dirty="0"/>
          </a:p>
        </p:txBody>
      </p:sp>
      <p:sp>
        <p:nvSpPr>
          <p:cNvPr id="1557" name="Google Shape;1557;p50"/>
          <p:cNvSpPr/>
          <p:nvPr/>
        </p:nvSpPr>
        <p:spPr>
          <a:xfrm rot="5400000">
            <a:off x="5960295" y="4190447"/>
            <a:ext cx="2997102" cy="353913"/>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nvGrpSpPr>
          <p:cNvPr id="1558" name="Google Shape;1558;p50"/>
          <p:cNvGrpSpPr/>
          <p:nvPr/>
        </p:nvGrpSpPr>
        <p:grpSpPr>
          <a:xfrm rot="10800000">
            <a:off x="7281900" y="4129800"/>
            <a:ext cx="3859204" cy="615399"/>
            <a:chOff x="-6675" y="307100"/>
            <a:chExt cx="9140700" cy="4634025"/>
          </a:xfrm>
        </p:grpSpPr>
        <p:cxnSp>
          <p:nvCxnSpPr>
            <p:cNvPr id="1559" name="Google Shape;1559;p5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0" name="Google Shape;1560;p5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1" name="Google Shape;1561;p5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2" name="Google Shape;1562;p5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3" name="Google Shape;1563;p5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4" name="Google Shape;1564;p5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5" name="Google Shape;1565;p5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6" name="Google Shape;1566;p5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5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8" name="Google Shape;1568;p5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1569" name="Google Shape;1569;p50"/>
          <p:cNvGrpSpPr/>
          <p:nvPr/>
        </p:nvGrpSpPr>
        <p:grpSpPr>
          <a:xfrm>
            <a:off x="5923458" y="1569341"/>
            <a:ext cx="3360485" cy="1171564"/>
            <a:chOff x="5923458" y="2066691"/>
            <a:chExt cx="3360485" cy="1171564"/>
          </a:xfrm>
        </p:grpSpPr>
        <p:grpSp>
          <p:nvGrpSpPr>
            <p:cNvPr id="1570" name="Google Shape;1570;p50"/>
            <p:cNvGrpSpPr/>
            <p:nvPr/>
          </p:nvGrpSpPr>
          <p:grpSpPr>
            <a:xfrm rot="-5400000">
              <a:off x="7132284" y="1086595"/>
              <a:ext cx="942834" cy="3360485"/>
              <a:chOff x="6777434" y="2296620"/>
              <a:chExt cx="942834" cy="3360485"/>
            </a:xfrm>
          </p:grpSpPr>
          <p:grpSp>
            <p:nvGrpSpPr>
              <p:cNvPr id="1571" name="Google Shape;1571;p50"/>
              <p:cNvGrpSpPr/>
              <p:nvPr/>
            </p:nvGrpSpPr>
            <p:grpSpPr>
              <a:xfrm rot="10800000">
                <a:off x="6777434" y="2296620"/>
                <a:ext cx="681217" cy="3360485"/>
                <a:chOff x="1337800" y="-2525590"/>
                <a:chExt cx="1498167" cy="7390555"/>
              </a:xfrm>
            </p:grpSpPr>
            <p:cxnSp>
              <p:nvCxnSpPr>
                <p:cNvPr id="1572" name="Google Shape;1572;p50"/>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573" name="Google Shape;1573;p50"/>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574" name="Google Shape;1574;p5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1575" name="Google Shape;1575;p50"/>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76" name="Google Shape;1576;p50"/>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77" name="Google Shape;1577;p50"/>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nvGrpSpPr>
            <p:cNvPr id="1578" name="Google Shape;1578;p50"/>
            <p:cNvGrpSpPr/>
            <p:nvPr/>
          </p:nvGrpSpPr>
          <p:grpSpPr>
            <a:xfrm rot="5400000">
              <a:off x="7005414" y="2134696"/>
              <a:ext cx="493321" cy="357312"/>
              <a:chOff x="1722354" y="229144"/>
              <a:chExt cx="1748744" cy="1266614"/>
            </a:xfrm>
          </p:grpSpPr>
          <p:sp>
            <p:nvSpPr>
              <p:cNvPr id="1579" name="Google Shape;1579;p5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80" name="Google Shape;1580;p5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
        <p:nvSpPr>
          <p:cNvPr id="4" name="Google Shape;1555;p50">
            <a:extLst>
              <a:ext uri="{FF2B5EF4-FFF2-40B4-BE49-F238E27FC236}">
                <a16:creationId xmlns:a16="http://schemas.microsoft.com/office/drawing/2014/main" id="{E1A68B69-97DD-03D0-4B00-BEAC0D5EF2E4}"/>
              </a:ext>
            </a:extLst>
          </p:cNvPr>
          <p:cNvSpPr txBox="1">
            <a:spLocks/>
          </p:cNvSpPr>
          <p:nvPr/>
        </p:nvSpPr>
        <p:spPr>
          <a:xfrm>
            <a:off x="1675112" y="1057781"/>
            <a:ext cx="1775404" cy="1036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6000" b="1" dirty="0">
                <a:solidFill>
                  <a:srgbClr val="00B050"/>
                </a:solidFill>
              </a:rPr>
              <a:t>God</a:t>
            </a:r>
            <a:endParaRPr lang="en-US" sz="6000" dirty="0">
              <a:solidFill>
                <a:srgbClr val="00B050"/>
              </a:solidFill>
            </a:endParaRPr>
          </a:p>
        </p:txBody>
      </p:sp>
    </p:spTree>
    <p:extLst>
      <p:ext uri="{BB962C8B-B14F-4D97-AF65-F5344CB8AC3E}">
        <p14:creationId xmlns:p14="http://schemas.microsoft.com/office/powerpoint/2010/main" val="54005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Understanding the layers of a neural network</a:t>
            </a:r>
            <a:endParaRPr sz="2600" b="0" dirty="0">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25AD0158-B925-1F63-3842-AE7E1F1D7E66}"/>
              </a:ext>
            </a:extLst>
          </p:cNvPr>
          <p:cNvSpPr txBox="1"/>
          <p:nvPr/>
        </p:nvSpPr>
        <p:spPr>
          <a:xfrm>
            <a:off x="720000" y="1131850"/>
            <a:ext cx="6995250" cy="369332"/>
          </a:xfrm>
          <a:prstGeom prst="rect">
            <a:avLst/>
          </a:prstGeom>
          <a:noFill/>
        </p:spPr>
        <p:txBody>
          <a:bodyPr wrap="square">
            <a:spAutoFit/>
          </a:bodyPr>
          <a:lstStyle/>
          <a:p>
            <a:r>
              <a:rPr lang="en-US" sz="1800" b="1" dirty="0">
                <a:solidFill>
                  <a:schemeClr val="tx1"/>
                </a:solidFill>
                <a:latin typeface="Hanken Grotesk" panose="020B0604020202020204" charset="0"/>
              </a:rPr>
              <a:t>Here is a visual representation of a </a:t>
            </a:r>
            <a:r>
              <a:rPr lang="en-US" sz="1800" b="1" dirty="0">
                <a:solidFill>
                  <a:srgbClr val="00CADA"/>
                </a:solidFill>
                <a:latin typeface="Hanken Grotesk" panose="020B0604020202020204" charset="0"/>
              </a:rPr>
              <a:t>neural network </a:t>
            </a:r>
            <a:r>
              <a:rPr lang="en-US" sz="1800" b="1" dirty="0">
                <a:solidFill>
                  <a:schemeClr val="tx1"/>
                </a:solidFill>
                <a:latin typeface="Hanken Grotesk" panose="020B0604020202020204" charset="0"/>
              </a:rPr>
              <a:t>:</a:t>
            </a:r>
          </a:p>
        </p:txBody>
      </p:sp>
      <p:pic>
        <p:nvPicPr>
          <p:cNvPr id="5" name="Picture 4">
            <a:extLst>
              <a:ext uri="{FF2B5EF4-FFF2-40B4-BE49-F238E27FC236}">
                <a16:creationId xmlns:a16="http://schemas.microsoft.com/office/drawing/2014/main" id="{ECEAEEC6-0C56-CDAF-4858-F38DF471ADE5}"/>
              </a:ext>
            </a:extLst>
          </p:cNvPr>
          <p:cNvPicPr>
            <a:picLocks noChangeAspect="1"/>
          </p:cNvPicPr>
          <p:nvPr/>
        </p:nvPicPr>
        <p:blipFill>
          <a:blip r:embed="rId3"/>
          <a:stretch>
            <a:fillRect/>
          </a:stretch>
        </p:blipFill>
        <p:spPr>
          <a:xfrm>
            <a:off x="6457847" y="1501182"/>
            <a:ext cx="2324305" cy="3327982"/>
          </a:xfrm>
          <a:prstGeom prst="rect">
            <a:avLst/>
          </a:prstGeom>
        </p:spPr>
      </p:pic>
      <p:sp>
        <p:nvSpPr>
          <p:cNvPr id="7" name="TextBox 6">
            <a:extLst>
              <a:ext uri="{FF2B5EF4-FFF2-40B4-BE49-F238E27FC236}">
                <a16:creationId xmlns:a16="http://schemas.microsoft.com/office/drawing/2014/main" id="{01419D3E-14E1-9217-4555-B32567DFAB9E}"/>
              </a:ext>
            </a:extLst>
          </p:cNvPr>
          <p:cNvSpPr txBox="1"/>
          <p:nvPr/>
        </p:nvSpPr>
        <p:spPr>
          <a:xfrm>
            <a:off x="720000" y="1615307"/>
            <a:ext cx="516731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As the preceding diagram shows, there are </a:t>
            </a:r>
            <a:r>
              <a:rPr lang="en-US" sz="1200" dirty="0">
                <a:solidFill>
                  <a:srgbClr val="FFFF00"/>
                </a:solidFill>
                <a:latin typeface="Hanken Grotesk" panose="020B0604020202020204" charset="0"/>
              </a:rPr>
              <a:t>at least</a:t>
            </a:r>
            <a:r>
              <a:rPr lang="en-US" sz="1200" dirty="0">
                <a:solidFill>
                  <a:schemeClr val="tx1"/>
                </a:solidFill>
                <a:latin typeface="Hanken Grotesk" panose="020B0604020202020204" charset="0"/>
              </a:rPr>
              <a:t> three distinct layers in a </a:t>
            </a:r>
            <a:r>
              <a:rPr lang="en-US" sz="1200" dirty="0">
                <a:solidFill>
                  <a:srgbClr val="00CADA"/>
                </a:solidFill>
                <a:latin typeface="Hanken Grotesk" panose="020B0604020202020204" charset="0"/>
              </a:rPr>
              <a:t>neural network</a:t>
            </a:r>
            <a:r>
              <a:rPr lang="en-US" sz="1200" dirty="0">
                <a:solidFill>
                  <a:schemeClr val="tx1"/>
                </a:solidFill>
                <a:latin typeface="Hanken Grotesk" panose="020B0604020202020204" charset="0"/>
              </a:rPr>
              <a:t>: the </a:t>
            </a:r>
            <a:r>
              <a:rPr lang="en-US" sz="1200" dirty="0">
                <a:solidFill>
                  <a:srgbClr val="FF0000"/>
                </a:solidFill>
                <a:latin typeface="Hanken Grotesk" panose="020B0604020202020204" charset="0"/>
              </a:rPr>
              <a:t>input layer</a:t>
            </a:r>
            <a:r>
              <a:rPr lang="en-US" sz="1200" dirty="0">
                <a:solidFill>
                  <a:schemeClr val="tx1"/>
                </a:solidFill>
                <a:latin typeface="Hanken Grotesk" panose="020B0604020202020204" charset="0"/>
              </a:rPr>
              <a:t>, the </a:t>
            </a:r>
            <a:r>
              <a:rPr lang="en-US" sz="1200" dirty="0">
                <a:solidFill>
                  <a:srgbClr val="00B050"/>
                </a:solidFill>
                <a:latin typeface="Hanken Grotesk" panose="020B0604020202020204" charset="0"/>
              </a:rPr>
              <a:t>hidden layer</a:t>
            </a:r>
            <a:r>
              <a:rPr lang="en-US" sz="1200" dirty="0">
                <a:solidFill>
                  <a:schemeClr val="tx1"/>
                </a:solidFill>
                <a:latin typeface="Hanken Grotesk" panose="020B0604020202020204" charset="0"/>
              </a:rPr>
              <a:t>, and the </a:t>
            </a:r>
            <a:r>
              <a:rPr lang="en-US" sz="1200" dirty="0">
                <a:solidFill>
                  <a:srgbClr val="00B0F0"/>
                </a:solidFill>
                <a:latin typeface="Hanken Grotesk" panose="020B0604020202020204" charset="0"/>
              </a:rPr>
              <a:t>output layer</a:t>
            </a:r>
            <a:r>
              <a:rPr lang="en-US" sz="1200" dirty="0">
                <a:solidFill>
                  <a:schemeClr val="tx1"/>
                </a:solidFill>
                <a:latin typeface="Hanken Grotesk" panose="020B0604020202020204" charset="0"/>
              </a:rPr>
              <a:t>. There can be more than one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however, one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is enough to resolve many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problems. A </a:t>
            </a:r>
            <a:r>
              <a:rPr lang="en-US" sz="1200" dirty="0">
                <a:solidFill>
                  <a:srgbClr val="00CADA"/>
                </a:solidFill>
                <a:latin typeface="Hanken Grotesk" panose="020B0604020202020204" charset="0"/>
              </a:rPr>
              <a:t>neural network </a:t>
            </a:r>
            <a:r>
              <a:rPr lang="en-US" sz="1200" dirty="0">
                <a:solidFill>
                  <a:schemeClr val="tx1"/>
                </a:solidFill>
                <a:latin typeface="Hanken Grotesk" panose="020B0604020202020204" charset="0"/>
              </a:rPr>
              <a:t>with multiple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is sometimes called a </a:t>
            </a:r>
            <a:r>
              <a:rPr lang="en-US" sz="1200" dirty="0">
                <a:solidFill>
                  <a:srgbClr val="7030A0"/>
                </a:solidFill>
                <a:latin typeface="Hanken Grotesk" panose="020B0604020202020204" charset="0"/>
              </a:rPr>
              <a:t>deep neural network </a:t>
            </a:r>
            <a:r>
              <a:rPr lang="en-US" sz="1200" dirty="0">
                <a:solidFill>
                  <a:schemeClr val="tx1"/>
                </a:solidFill>
                <a:latin typeface="Hanken Grotesk" panose="020B0604020202020204" charset="0"/>
              </a:rPr>
              <a:t>(</a:t>
            </a:r>
            <a:r>
              <a:rPr lang="en-US" sz="1200" dirty="0">
                <a:solidFill>
                  <a:srgbClr val="7030A0"/>
                </a:solidFill>
                <a:latin typeface="Hanken Grotesk" panose="020B0604020202020204" charset="0"/>
              </a:rPr>
              <a:t>DNN</a:t>
            </a:r>
            <a:r>
              <a:rPr lang="en-US" sz="1200" dirty="0">
                <a:solidFill>
                  <a:schemeClr val="tx1"/>
                </a:solidFill>
                <a:latin typeface="Hanken Grotesk" panose="020B0604020202020204" charset="0"/>
              </a:rPr>
              <a:t>).</a:t>
            </a:r>
          </a:p>
        </p:txBody>
      </p:sp>
      <p:sp>
        <p:nvSpPr>
          <p:cNvPr id="8" name="Oval 7">
            <a:extLst>
              <a:ext uri="{FF2B5EF4-FFF2-40B4-BE49-F238E27FC236}">
                <a16:creationId xmlns:a16="http://schemas.microsoft.com/office/drawing/2014/main" id="{934E018E-E326-01FF-57EE-A8973B16E723}"/>
              </a:ext>
            </a:extLst>
          </p:cNvPr>
          <p:cNvSpPr/>
          <p:nvPr/>
        </p:nvSpPr>
        <p:spPr>
          <a:xfrm>
            <a:off x="6527800" y="1562100"/>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4CB39D-CC9A-06D4-D6E1-EAE8C534B4B0}"/>
              </a:ext>
            </a:extLst>
          </p:cNvPr>
          <p:cNvSpPr/>
          <p:nvPr/>
        </p:nvSpPr>
        <p:spPr>
          <a:xfrm>
            <a:off x="6527800" y="2170371"/>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6CD8151-3550-7A8A-C57C-EEA505117FAD}"/>
              </a:ext>
            </a:extLst>
          </p:cNvPr>
          <p:cNvSpPr/>
          <p:nvPr/>
        </p:nvSpPr>
        <p:spPr>
          <a:xfrm>
            <a:off x="6527800" y="2760881"/>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C97917-76D3-76FC-DB00-AAD2A74016C6}"/>
              </a:ext>
            </a:extLst>
          </p:cNvPr>
          <p:cNvSpPr/>
          <p:nvPr/>
        </p:nvSpPr>
        <p:spPr>
          <a:xfrm>
            <a:off x="6527800" y="3368378"/>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73F8F8F-96D5-6ABA-87CD-467DDBD52BFF}"/>
              </a:ext>
            </a:extLst>
          </p:cNvPr>
          <p:cNvSpPr/>
          <p:nvPr/>
        </p:nvSpPr>
        <p:spPr>
          <a:xfrm>
            <a:off x="7378699" y="1800225"/>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 name="Oval 13">
            <a:extLst>
              <a:ext uri="{FF2B5EF4-FFF2-40B4-BE49-F238E27FC236}">
                <a16:creationId xmlns:a16="http://schemas.microsoft.com/office/drawing/2014/main" id="{42082285-CDCE-8278-B3B5-27E217855C2B}"/>
              </a:ext>
            </a:extLst>
          </p:cNvPr>
          <p:cNvSpPr/>
          <p:nvPr/>
        </p:nvSpPr>
        <p:spPr>
          <a:xfrm>
            <a:off x="7378699" y="2413670"/>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 name="Oval 14">
            <a:extLst>
              <a:ext uri="{FF2B5EF4-FFF2-40B4-BE49-F238E27FC236}">
                <a16:creationId xmlns:a16="http://schemas.microsoft.com/office/drawing/2014/main" id="{1F71F83B-5CA2-E4E0-1A37-DA0C27C888C5}"/>
              </a:ext>
            </a:extLst>
          </p:cNvPr>
          <p:cNvSpPr/>
          <p:nvPr/>
        </p:nvSpPr>
        <p:spPr>
          <a:xfrm>
            <a:off x="8216898" y="2044700"/>
            <a:ext cx="482600" cy="488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42F3498-71ED-A4B9-662A-0865ED5AF448}"/>
              </a:ext>
            </a:extLst>
          </p:cNvPr>
          <p:cNvSpPr/>
          <p:nvPr/>
        </p:nvSpPr>
        <p:spPr>
          <a:xfrm>
            <a:off x="8223248" y="2760782"/>
            <a:ext cx="482600" cy="488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2A2DF6-698D-DC1B-074A-2919544BD8CE}"/>
              </a:ext>
            </a:extLst>
          </p:cNvPr>
          <p:cNvSpPr/>
          <p:nvPr/>
        </p:nvSpPr>
        <p:spPr>
          <a:xfrm>
            <a:off x="7378699" y="3006048"/>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9" name="TextBox 18">
            <a:extLst>
              <a:ext uri="{FF2B5EF4-FFF2-40B4-BE49-F238E27FC236}">
                <a16:creationId xmlns:a16="http://schemas.microsoft.com/office/drawing/2014/main" id="{DC17F89F-49E7-C159-2DB6-ED198CDD6975}"/>
              </a:ext>
            </a:extLst>
          </p:cNvPr>
          <p:cNvSpPr txBox="1"/>
          <p:nvPr/>
        </p:nvSpPr>
        <p:spPr>
          <a:xfrm>
            <a:off x="720000" y="2966522"/>
            <a:ext cx="5170170"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How do we determine the network's topology, and how many neurons do we need to create for each layer? Let's make this determination layer by layer.</a:t>
            </a:r>
          </a:p>
        </p:txBody>
      </p:sp>
    </p:spTree>
    <p:extLst>
      <p:ext uri="{BB962C8B-B14F-4D97-AF65-F5344CB8AC3E}">
        <p14:creationId xmlns:p14="http://schemas.microsoft.com/office/powerpoint/2010/main" val="10160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FF0000"/>
                </a:solidFill>
              </a:rPr>
              <a:t>input layer</a:t>
            </a:r>
            <a:endParaRPr sz="2600" b="0" dirty="0">
              <a:solidFill>
                <a:srgbClr val="FF000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The number of nodes in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by definition, the number of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into the network. For example, let's say you want to create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help you determine an animal's species based on measurements of its physical attributes. In principle, we can choose any measurable attributes. If we choose to classify animals based on </a:t>
            </a:r>
            <a:r>
              <a:rPr lang="en-US" sz="1200" dirty="0">
                <a:solidFill>
                  <a:srgbClr val="00CADA"/>
                </a:solidFill>
                <a:latin typeface="Hanken Grotesk" panose="020B0604020202020204" charset="0"/>
              </a:rPr>
              <a:t>weight</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length</a:t>
            </a:r>
            <a:r>
              <a:rPr lang="en-US" sz="1200" dirty="0">
                <a:solidFill>
                  <a:schemeClr val="tx1"/>
                </a:solidFill>
                <a:latin typeface="Hanken Grotesk" panose="020B0604020202020204" charset="0"/>
              </a:rPr>
              <a:t>, and </a:t>
            </a:r>
            <a:r>
              <a:rPr lang="en-US" sz="1200" dirty="0">
                <a:solidFill>
                  <a:srgbClr val="00CADA"/>
                </a:solidFill>
                <a:latin typeface="Hanken Grotesk" panose="020B0604020202020204" charset="0"/>
              </a:rPr>
              <a:t>number of teeth</a:t>
            </a:r>
            <a:r>
              <a:rPr lang="en-US" sz="1200" dirty="0">
                <a:solidFill>
                  <a:schemeClr val="tx1"/>
                </a:solidFill>
                <a:latin typeface="Hanken Grotesk" panose="020B0604020202020204" charset="0"/>
              </a:rPr>
              <a:t>, that is a set of three attributes, and thus our network needs to contain three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a:t>
            </a:r>
            <a:endParaRPr lang="en-US" sz="105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2218054"/>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Are these three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 an adequate basis for species classification? Well, in a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problem, </a:t>
            </a:r>
            <a:r>
              <a:rPr lang="en-US" sz="1200" dirty="0">
                <a:solidFill>
                  <a:srgbClr val="FF0000"/>
                </a:solidFill>
                <a:latin typeface="Hanken Grotesk" panose="020B0604020202020204" charset="0"/>
              </a:rPr>
              <a:t>surely not</a:t>
            </a:r>
            <a:r>
              <a:rPr lang="en-US" sz="1200" dirty="0">
                <a:solidFill>
                  <a:schemeClr val="tx1"/>
                </a:solidFill>
                <a:latin typeface="Hanken Grotesk" panose="020B0604020202020204" charset="0"/>
              </a:rPr>
              <a:t> – but in a toy problem, it depends on the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we are trying to achieve, and this is our next consideration. </a:t>
            </a:r>
            <a:endParaRPr lang="en-US" sz="1050" dirty="0">
              <a:solidFill>
                <a:schemeClr val="tx1"/>
              </a:solidFill>
              <a:latin typeface="Hanken Grotesk" panose="020B0604020202020204" charset="0"/>
            </a:endParaRPr>
          </a:p>
        </p:txBody>
      </p:sp>
    </p:spTree>
    <p:extLst>
      <p:ext uri="{BB962C8B-B14F-4D97-AF65-F5344CB8AC3E}">
        <p14:creationId xmlns:p14="http://schemas.microsoft.com/office/powerpoint/2010/main" val="53033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F0"/>
                </a:solidFill>
              </a:rPr>
              <a:t>output layer</a:t>
            </a:r>
            <a:endParaRPr sz="2600" b="0" dirty="0">
              <a:solidFill>
                <a:srgbClr val="00B0F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For a classifier, the number of nodes in the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layer is, by definition, the number of classes the network can distinguish. Continuing with the preceding example of an animal classification network, we can use an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layer of four nodes if we know we are going to deal with the following animals: </a:t>
            </a:r>
            <a:r>
              <a:rPr lang="en-US" sz="1200" dirty="0">
                <a:solidFill>
                  <a:srgbClr val="00CADA"/>
                </a:solidFill>
                <a:latin typeface="Hanken Grotesk" panose="020B0604020202020204" charset="0"/>
              </a:rPr>
              <a:t>dog</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condor</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dolphin</a:t>
            </a:r>
            <a:r>
              <a:rPr lang="en-US" sz="1200" dirty="0">
                <a:solidFill>
                  <a:schemeClr val="tx1"/>
                </a:solidFill>
                <a:latin typeface="Hanken Grotesk" panose="020B0604020202020204" charset="0"/>
              </a:rPr>
              <a:t>, and </a:t>
            </a:r>
            <a:r>
              <a:rPr lang="en-US" sz="1200" dirty="0">
                <a:solidFill>
                  <a:srgbClr val="00CADA"/>
                </a:solidFill>
                <a:latin typeface="Hanken Grotesk" panose="020B0604020202020204" charset="0"/>
              </a:rPr>
              <a:t>dragon</a:t>
            </a:r>
            <a:r>
              <a:rPr lang="en-US" sz="1200" dirty="0">
                <a:solidFill>
                  <a:schemeClr val="tx1"/>
                </a:solidFill>
                <a:latin typeface="Hanken Grotesk" panose="020B0604020202020204" charset="0"/>
              </a:rPr>
              <a:t>(!). If we try to classify data for an animal that is not in one of these categories, the network will predict the class that is most likely to resemble this unrepresented animal.</a:t>
            </a:r>
            <a:endParaRPr lang="en-US" sz="9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2218054"/>
            <a:ext cx="6519862" cy="276999"/>
          </a:xfrm>
          <a:prstGeom prst="rect">
            <a:avLst/>
          </a:prstGeom>
          <a:noFill/>
        </p:spPr>
        <p:txBody>
          <a:bodyPr wrap="square">
            <a:spAutoFit/>
          </a:bodyPr>
          <a:lstStyle/>
          <a:p>
            <a:pPr algn="just"/>
            <a:r>
              <a:rPr lang="en-US" sz="1200" dirty="0">
                <a:solidFill>
                  <a:schemeClr val="tx1"/>
                </a:solidFill>
                <a:latin typeface="Hanken Grotesk" panose="020B0604020202020204" charset="0"/>
              </a:rPr>
              <a:t>Now, we come to a </a:t>
            </a:r>
            <a:r>
              <a:rPr lang="en-US" sz="1200" dirty="0">
                <a:solidFill>
                  <a:srgbClr val="FF0000"/>
                </a:solidFill>
                <a:latin typeface="Hanken Grotesk" panose="020B0604020202020204" charset="0"/>
              </a:rPr>
              <a:t>difficult problem </a:t>
            </a:r>
            <a:r>
              <a:rPr lang="en-US" sz="1200" dirty="0">
                <a:solidFill>
                  <a:schemeClr val="tx1"/>
                </a:solidFill>
                <a:latin typeface="Hanken Grotesk" panose="020B0604020202020204" charset="0"/>
              </a:rPr>
              <a:t>– the size of the </a:t>
            </a:r>
            <a:r>
              <a:rPr lang="en-US" sz="1200" dirty="0">
                <a:solidFill>
                  <a:srgbClr val="00B050"/>
                </a:solidFill>
                <a:latin typeface="Hanken Grotesk" panose="020B0604020202020204" charset="0"/>
              </a:rPr>
              <a:t>hidden layer</a:t>
            </a:r>
            <a:r>
              <a:rPr lang="en-US" sz="1200" dirty="0">
                <a:solidFill>
                  <a:schemeClr val="tx1"/>
                </a:solidFill>
                <a:latin typeface="Hanken Grotesk" panose="020B0604020202020204" charset="0"/>
              </a:rPr>
              <a:t>.</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124709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There are no agreed-upon rules of thumb for choosing the size of the hidden layer; it must be chosen based on experimentation. For every real-world problem where you want to apply ANNs, you will need to train, test, and retrain your ANN until you find a number of hidden nodes that yield acceptable </a:t>
            </a:r>
            <a:r>
              <a:rPr lang="en-US" sz="1200" dirty="0">
                <a:solidFill>
                  <a:srgbClr val="00CADA"/>
                </a:solidFill>
                <a:latin typeface="Hanken Grotesk" panose="020B0604020202020204" charset="0"/>
              </a:rPr>
              <a:t>accuracy</a:t>
            </a:r>
            <a:r>
              <a:rPr lang="en-US" sz="1200" dirty="0">
                <a:solidFill>
                  <a:schemeClr val="tx1"/>
                </a:solidFill>
                <a:latin typeface="Hanken Grotesk" panose="020B0604020202020204" charset="0"/>
              </a:rPr>
              <a:t>.</a:t>
            </a:r>
            <a:endParaRPr lang="en-US" sz="9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1848722"/>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Of course, even when choosing a parameter's value by experimentation, you might wish for the experts to suggest a starting value, or a range of values, for your tests. Unfortunately, there is no expert consensus on these points either.</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193547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207433"/>
            <a:ext cx="6519862"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Some experts offer rules of thumb based on the following broad suggestions (these should be taken with a grain of salt):</a:t>
            </a:r>
            <a:endParaRPr lang="en-US" sz="7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1858806"/>
            <a:ext cx="6519862" cy="1754326"/>
          </a:xfrm>
          <a:prstGeom prst="rect">
            <a:avLst/>
          </a:prstGeom>
          <a:noFill/>
        </p:spPr>
        <p:txBody>
          <a:bodyPr wrap="square">
            <a:spAutoFit/>
          </a:bodyPr>
          <a:lstStyle/>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a:t>
            </a:r>
            <a:r>
              <a:rPr lang="en-US" sz="1200" dirty="0">
                <a:solidFill>
                  <a:srgbClr val="00CADA"/>
                </a:solidFill>
                <a:latin typeface="Hanken Grotesk" panose="020B0604020202020204" charset="0"/>
              </a:rPr>
              <a:t>large</a:t>
            </a:r>
            <a:r>
              <a:rPr lang="en-US" sz="1200" dirty="0">
                <a:solidFill>
                  <a:schemeClr val="tx1"/>
                </a:solidFill>
                <a:latin typeface="Hanken Grotesk" panose="020B0604020202020204" charset="0"/>
              </a:rPr>
              <a:t>, the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neurons should be </a:t>
            </a:r>
            <a:r>
              <a:rPr lang="en-US" sz="1200" u="sng" dirty="0">
                <a:solidFill>
                  <a:schemeClr val="tx1"/>
                </a:solidFill>
                <a:latin typeface="Hanken Grotesk" panose="020B0604020202020204" charset="0"/>
              </a:rPr>
              <a:t>between the size of the input layer and the size of the output layer</a:t>
            </a:r>
            <a:r>
              <a:rPr lang="en-US" sz="1200" dirty="0">
                <a:solidFill>
                  <a:schemeClr val="tx1"/>
                </a:solidFill>
                <a:latin typeface="Hanken Grotesk" panose="020B0604020202020204" charset="0"/>
              </a:rPr>
              <a:t> – and, typically, </a:t>
            </a:r>
            <a:r>
              <a:rPr lang="en-US" sz="1200" u="sng" dirty="0">
                <a:solidFill>
                  <a:schemeClr val="tx1"/>
                </a:solidFill>
                <a:latin typeface="Hanken Grotesk" panose="020B0604020202020204" charset="0"/>
              </a:rPr>
              <a:t>closer to the size of the output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On the other hand, 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layers are </a:t>
            </a:r>
            <a:r>
              <a:rPr lang="en-US" sz="1200" dirty="0">
                <a:solidFill>
                  <a:srgbClr val="00CADA"/>
                </a:solidFill>
                <a:latin typeface="Hanken Grotesk" panose="020B0604020202020204" charset="0"/>
              </a:rPr>
              <a:t>both small</a:t>
            </a:r>
            <a:r>
              <a:rPr lang="en-US" sz="1200" dirty="0">
                <a:solidFill>
                  <a:schemeClr val="tx1"/>
                </a:solidFill>
                <a:latin typeface="Hanken Grotesk" panose="020B0604020202020204" charset="0"/>
              </a:rPr>
              <a:t>, </a:t>
            </a:r>
            <a:r>
              <a:rPr lang="en-US" sz="1200" u="sng" dirty="0">
                <a:solidFill>
                  <a:schemeClr val="tx1"/>
                </a:solidFill>
                <a:latin typeface="Hanken Grotesk" panose="020B0604020202020204" charset="0"/>
              </a:rPr>
              <a:t>the hidden layer should be the largest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small but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is large, </a:t>
            </a:r>
            <a:r>
              <a:rPr lang="en-US" sz="1200" u="sng" dirty="0">
                <a:solidFill>
                  <a:schemeClr val="tx1"/>
                </a:solidFill>
                <a:latin typeface="Hanken Grotesk" panose="020B0604020202020204" charset="0"/>
              </a:rPr>
              <a:t>the hidden layer should be closer to the size of the input layer</a:t>
            </a:r>
            <a:r>
              <a:rPr lang="en-US" sz="1200" dirty="0">
                <a:solidFill>
                  <a:schemeClr val="tx1"/>
                </a:solidFill>
                <a:latin typeface="Hanken Grotesk" panose="020B0604020202020204" charset="0"/>
              </a:rPr>
              <a:t>.</a:t>
            </a:r>
          </a:p>
        </p:txBody>
      </p:sp>
      <p:sp>
        <p:nvSpPr>
          <p:cNvPr id="4" name="TextBox 3">
            <a:extLst>
              <a:ext uri="{FF2B5EF4-FFF2-40B4-BE49-F238E27FC236}">
                <a16:creationId xmlns:a16="http://schemas.microsoft.com/office/drawing/2014/main" id="{3636199A-300F-D8BC-3585-F4953330DE83}"/>
              </a:ext>
            </a:extLst>
          </p:cNvPr>
          <p:cNvSpPr txBox="1"/>
          <p:nvPr/>
        </p:nvSpPr>
        <p:spPr>
          <a:xfrm>
            <a:off x="720000" y="3802840"/>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Other experts suggest that the number of training samples also needs to be taken into account; a greater number of training samples implies that a greater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might be useful.</a:t>
            </a:r>
          </a:p>
        </p:txBody>
      </p:sp>
    </p:spTree>
    <p:extLst>
      <p:ext uri="{BB962C8B-B14F-4D97-AF65-F5344CB8AC3E}">
        <p14:creationId xmlns:p14="http://schemas.microsoft.com/office/powerpoint/2010/main" val="246690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86937"/>
            <a:ext cx="4716782"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One critical factor to keep in mind is </a:t>
            </a:r>
            <a:r>
              <a:rPr lang="en-US" sz="1200" dirty="0">
                <a:solidFill>
                  <a:srgbClr val="FF0000"/>
                </a:solidFill>
                <a:latin typeface="Hanken Grotesk" panose="020B0604020202020204" charset="0"/>
              </a:rPr>
              <a:t>overfitting</a:t>
            </a:r>
            <a:r>
              <a:rPr lang="en-US" sz="1200" dirty="0">
                <a:solidFill>
                  <a:schemeClr val="tx1"/>
                </a:solidFill>
                <a:latin typeface="Hanken Grotesk" panose="020B0604020202020204" charset="0"/>
              </a:rPr>
              <a:t>. Overfitting occurs when there is such an inordinate amount of pseudo-information contained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compared to the information actually provided by the training data, that the classification is not very meaningful. The larger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the </a:t>
            </a:r>
            <a:r>
              <a:rPr lang="en-US" sz="1200" dirty="0">
                <a:solidFill>
                  <a:srgbClr val="FFFF00"/>
                </a:solidFill>
                <a:latin typeface="Hanken Grotesk" panose="020B0604020202020204" charset="0"/>
              </a:rPr>
              <a:t>more training data</a:t>
            </a:r>
            <a:r>
              <a:rPr lang="en-US" sz="1200" dirty="0">
                <a:solidFill>
                  <a:schemeClr val="tx1"/>
                </a:solidFill>
                <a:latin typeface="Hanken Grotesk" panose="020B0604020202020204" charset="0"/>
              </a:rPr>
              <a:t> it requires in order for it to learn properly. Of course, as the size of the training dataset grows, so does the </a:t>
            </a:r>
            <a:r>
              <a:rPr lang="en-US" sz="1200" dirty="0">
                <a:solidFill>
                  <a:srgbClr val="FFC000"/>
                </a:solidFill>
                <a:latin typeface="Hanken Grotesk" panose="020B0604020202020204" charset="0"/>
              </a:rPr>
              <a:t>training time</a:t>
            </a:r>
            <a:r>
              <a:rPr lang="en-US" sz="1200" dirty="0">
                <a:solidFill>
                  <a:schemeClr val="tx1"/>
                </a:solidFill>
                <a:latin typeface="Hanken Grotesk" panose="020B0604020202020204" charset="0"/>
              </a:rPr>
              <a:t>.</a:t>
            </a:r>
            <a:endParaRPr lang="en-US" sz="500" dirty="0">
              <a:solidFill>
                <a:schemeClr val="tx1"/>
              </a:solidFill>
              <a:latin typeface="Hanken Grotesk" panose="020B0604020202020204" charset="0"/>
            </a:endParaRPr>
          </a:p>
        </p:txBody>
      </p:sp>
      <p:sp>
        <p:nvSpPr>
          <p:cNvPr id="4" name="TextBox 3">
            <a:extLst>
              <a:ext uri="{FF2B5EF4-FFF2-40B4-BE49-F238E27FC236}">
                <a16:creationId xmlns:a16="http://schemas.microsoft.com/office/drawing/2014/main" id="{3636199A-300F-D8BC-3585-F4953330DE83}"/>
              </a:ext>
            </a:extLst>
          </p:cNvPr>
          <p:cNvSpPr txBox="1"/>
          <p:nvPr/>
        </p:nvSpPr>
        <p:spPr>
          <a:xfrm>
            <a:off x="712185" y="2540397"/>
            <a:ext cx="4716782"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For some of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sample projects in this chapter, we will use a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size of </a:t>
            </a:r>
            <a:r>
              <a:rPr lang="en-US" sz="1200" dirty="0">
                <a:solidFill>
                  <a:srgbClr val="00CADA"/>
                </a:solidFill>
                <a:latin typeface="Hanken Grotesk" panose="020B0604020202020204" charset="0"/>
              </a:rPr>
              <a:t>60</a:t>
            </a:r>
            <a:r>
              <a:rPr lang="en-US" sz="1200" dirty="0">
                <a:solidFill>
                  <a:schemeClr val="tx1"/>
                </a:solidFill>
                <a:latin typeface="Hanken Grotesk" panose="020B0604020202020204" charset="0"/>
              </a:rPr>
              <a:t> as a starting point. Given a large training set, </a:t>
            </a:r>
            <a:r>
              <a:rPr lang="en-US" sz="1200" dirty="0">
                <a:solidFill>
                  <a:srgbClr val="00CADA"/>
                </a:solidFill>
                <a:latin typeface="Hanken Grotesk" panose="020B0604020202020204" charset="0"/>
              </a:rPr>
              <a:t>60</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can yield decent </a:t>
            </a:r>
            <a:r>
              <a:rPr lang="en-US" sz="1200" dirty="0">
                <a:solidFill>
                  <a:srgbClr val="7030A0"/>
                </a:solidFill>
                <a:latin typeface="Hanken Grotesk" panose="020B0604020202020204" charset="0"/>
              </a:rPr>
              <a:t>accuracy</a:t>
            </a:r>
            <a:r>
              <a:rPr lang="en-US" sz="1200" dirty="0">
                <a:solidFill>
                  <a:schemeClr val="tx1"/>
                </a:solidFill>
                <a:latin typeface="Hanken Grotesk" panose="020B0604020202020204" charset="0"/>
              </a:rPr>
              <a:t> for a variety of classification problems.</a:t>
            </a:r>
            <a:endParaRPr lang="en-US" sz="1050" dirty="0">
              <a:solidFill>
                <a:schemeClr val="tx1"/>
              </a:solidFill>
              <a:latin typeface="Hanken Grotesk" panose="020B0604020202020204" charset="0"/>
            </a:endParaRPr>
          </a:p>
        </p:txBody>
      </p:sp>
      <p:sp>
        <p:nvSpPr>
          <p:cNvPr id="3" name="TextBox 2">
            <a:extLst>
              <a:ext uri="{FF2B5EF4-FFF2-40B4-BE49-F238E27FC236}">
                <a16:creationId xmlns:a16="http://schemas.microsoft.com/office/drawing/2014/main" id="{7EC97F52-3DC3-A4E0-D61D-68FD4D9544F7}"/>
              </a:ext>
            </a:extLst>
          </p:cNvPr>
          <p:cNvSpPr txBox="1"/>
          <p:nvPr/>
        </p:nvSpPr>
        <p:spPr>
          <a:xfrm>
            <a:off x="720000" y="3442247"/>
            <a:ext cx="7271230"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Now that we have a general idea of what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are, let's see how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implements them, and how to put them to good use. We will start with a minimal code example. Then, we will flesh out the animal-themed classifier that we discussed in the previous two sections. Finally, we will work our way up to a more realistic application, in which we will classify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based on image data.</a:t>
            </a:r>
            <a:endParaRPr lang="en-US" sz="900" dirty="0">
              <a:solidFill>
                <a:schemeClr val="tx1"/>
              </a:solidFill>
              <a:latin typeface="Hanken Grotesk" panose="020B0604020202020204" charset="0"/>
            </a:endParaRPr>
          </a:p>
        </p:txBody>
      </p:sp>
      <p:pic>
        <p:nvPicPr>
          <p:cNvPr id="5" name="Picture 4">
            <a:extLst>
              <a:ext uri="{FF2B5EF4-FFF2-40B4-BE49-F238E27FC236}">
                <a16:creationId xmlns:a16="http://schemas.microsoft.com/office/drawing/2014/main" id="{AE31811A-4D5C-B9A5-613A-997347DA506C}"/>
              </a:ext>
            </a:extLst>
          </p:cNvPr>
          <p:cNvPicPr>
            <a:picLocks noChangeAspect="1"/>
          </p:cNvPicPr>
          <p:nvPr/>
        </p:nvPicPr>
        <p:blipFill>
          <a:blip r:embed="rId3"/>
          <a:stretch>
            <a:fillRect/>
          </a:stretch>
        </p:blipFill>
        <p:spPr>
          <a:xfrm>
            <a:off x="5585636" y="1164909"/>
            <a:ext cx="2289545" cy="17171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57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7" name="TextBox 6">
            <a:extLst>
              <a:ext uri="{FF2B5EF4-FFF2-40B4-BE49-F238E27FC236}">
                <a16:creationId xmlns:a16="http://schemas.microsoft.com/office/drawing/2014/main" id="{DB7C4A90-1897-7FD0-BBC7-65D7F6AE0390}"/>
              </a:ext>
            </a:extLst>
          </p:cNvPr>
          <p:cNvSpPr txBox="1"/>
          <p:nvPr/>
        </p:nvSpPr>
        <p:spPr>
          <a:xfrm>
            <a:off x="720000" y="1100286"/>
            <a:ext cx="7228749" cy="646331"/>
          </a:xfrm>
          <a:prstGeom prst="rect">
            <a:avLst/>
          </a:prstGeom>
          <a:noFill/>
        </p:spPr>
        <p:txBody>
          <a:bodyPr wrap="square">
            <a:spAutoFit/>
          </a:bodyPr>
          <a:lstStyle/>
          <a:p>
            <a:pPr algn="just"/>
            <a:r>
              <a:rPr lang="en-US" sz="1200" dirty="0">
                <a:solidFill>
                  <a:srgbClr val="FFC000"/>
                </a:solidFill>
                <a:latin typeface="Hanken Grotesk" panose="020B0604020202020204" charset="0"/>
              </a:rPr>
              <a:t>OpenCV </a:t>
            </a:r>
            <a:r>
              <a:rPr lang="en-US" sz="1200" dirty="0">
                <a:solidFill>
                  <a:schemeClr val="tx1"/>
                </a:solidFill>
                <a:latin typeface="Hanken Grotesk" panose="020B0604020202020204" charset="0"/>
              </a:rPr>
              <a:t>provides a class, </a:t>
            </a:r>
            <a:r>
              <a:rPr lang="en-US" sz="1000" dirty="0">
                <a:solidFill>
                  <a:schemeClr val="accent3">
                    <a:lumMod val="85000"/>
                  </a:schemeClr>
                </a:solidFill>
                <a:latin typeface="Hanken Grotesk" panose="020B0604020202020204" charset="0"/>
              </a:rPr>
              <a:t>cv2.ml_ANN_MLP</a:t>
            </a:r>
            <a:r>
              <a:rPr lang="en-US" sz="1200" dirty="0">
                <a:solidFill>
                  <a:schemeClr val="tx1"/>
                </a:solidFill>
                <a:latin typeface="Hanken Grotesk" panose="020B0604020202020204" charset="0"/>
              </a:rPr>
              <a:t>, that implements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a multi-layer perceptron (</a:t>
            </a:r>
            <a:r>
              <a:rPr lang="en-US" sz="1200" dirty="0">
                <a:solidFill>
                  <a:srgbClr val="00FF00"/>
                </a:solidFill>
                <a:latin typeface="Hanken Grotesk" panose="020B0604020202020204" charset="0"/>
              </a:rPr>
              <a:t>MLP</a:t>
            </a:r>
            <a:r>
              <a:rPr lang="en-US" sz="1200" dirty="0">
                <a:solidFill>
                  <a:schemeClr val="tx1"/>
                </a:solidFill>
                <a:latin typeface="Hanken Grotesk" panose="020B0604020202020204" charset="0"/>
              </a:rPr>
              <a:t>). This is exactly the kind of model we described earlier, in the Understanding neurons and </a:t>
            </a:r>
            <a:r>
              <a:rPr lang="en-US" sz="1200" dirty="0" err="1">
                <a:solidFill>
                  <a:schemeClr val="tx1"/>
                </a:solidFill>
                <a:latin typeface="Hanken Grotesk" panose="020B0604020202020204" charset="0"/>
              </a:rPr>
              <a:t>perceptrons</a:t>
            </a:r>
            <a:r>
              <a:rPr lang="en-US" sz="1200" dirty="0">
                <a:solidFill>
                  <a:schemeClr val="tx1"/>
                </a:solidFill>
                <a:latin typeface="Hanken Grotesk" panose="020B0604020202020204" charset="0"/>
              </a:rPr>
              <a:t> section.</a:t>
            </a:r>
          </a:p>
        </p:txBody>
      </p:sp>
      <p:sp>
        <p:nvSpPr>
          <p:cNvPr id="9" name="TextBox 8">
            <a:extLst>
              <a:ext uri="{FF2B5EF4-FFF2-40B4-BE49-F238E27FC236}">
                <a16:creationId xmlns:a16="http://schemas.microsoft.com/office/drawing/2014/main" id="{A08658E5-47CA-3169-3F62-18DB882955B3}"/>
              </a:ext>
            </a:extLst>
          </p:cNvPr>
          <p:cNvSpPr txBox="1"/>
          <p:nvPr/>
        </p:nvSpPr>
        <p:spPr>
          <a:xfrm>
            <a:off x="719999" y="1829178"/>
            <a:ext cx="7228749"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To create an instance of </a:t>
            </a:r>
            <a:r>
              <a:rPr lang="en-US" sz="1000" dirty="0">
                <a:solidFill>
                  <a:schemeClr val="accent3">
                    <a:lumMod val="85000"/>
                  </a:schemeClr>
                </a:solidFill>
                <a:latin typeface="Hanken Grotesk" panose="020B0604020202020204" charset="0"/>
              </a:rPr>
              <a:t>cv2.ml_ANN_MLP</a:t>
            </a:r>
            <a:r>
              <a:rPr lang="en-US" sz="1200" dirty="0">
                <a:solidFill>
                  <a:schemeClr val="tx1"/>
                </a:solidFill>
                <a:latin typeface="Hanken Grotesk" panose="020B0604020202020204" charset="0"/>
              </a:rPr>
              <a:t>, and to format data for this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training and use, we rely on functionality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machine learning module, </a:t>
            </a:r>
            <a:r>
              <a:rPr lang="en-US" sz="1000" dirty="0">
                <a:solidFill>
                  <a:schemeClr val="accent3">
                    <a:lumMod val="85000"/>
                  </a:schemeClr>
                </a:solidFill>
                <a:latin typeface="Hanken Grotesk" panose="020B0604020202020204" charset="0"/>
              </a:rPr>
              <a:t>cv2.ml</a:t>
            </a:r>
            <a:endParaRPr lang="en-US" sz="1200" dirty="0">
              <a:solidFill>
                <a:schemeClr val="accent3">
                  <a:lumMod val="85000"/>
                </a:schemeClr>
              </a:solidFill>
              <a:latin typeface="Hanken Grotesk" panose="020B0604020202020204" charset="0"/>
            </a:endParaRPr>
          </a:p>
        </p:txBody>
      </p:sp>
      <p:sp>
        <p:nvSpPr>
          <p:cNvPr id="11" name="TextBox 10">
            <a:extLst>
              <a:ext uri="{FF2B5EF4-FFF2-40B4-BE49-F238E27FC236}">
                <a16:creationId xmlns:a16="http://schemas.microsoft.com/office/drawing/2014/main" id="{04D93D31-F329-E127-FEEA-1E96AB4EADB5}"/>
              </a:ext>
            </a:extLst>
          </p:cNvPr>
          <p:cNvSpPr txBox="1"/>
          <p:nvPr/>
        </p:nvSpPr>
        <p:spPr>
          <a:xfrm>
            <a:off x="719999" y="2375604"/>
            <a:ext cx="7228748"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Let's examine a dummy example as a gentle introduction to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This example will use completely meaningless data, but it will show us the basic API for training and using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19999" y="2922030"/>
            <a:ext cx="7228747" cy="1246495"/>
          </a:xfrm>
          <a:prstGeom prst="rect">
            <a:avLst/>
          </a:prstGeom>
          <a:noFill/>
        </p:spPr>
        <p:txBody>
          <a:bodyPr wrap="square">
            <a:spAutoFit/>
          </a:bodyPr>
          <a:lstStyle/>
          <a:p>
            <a:pPr marL="342900" indent="-342900">
              <a:buClr>
                <a:srgbClr val="00CADA"/>
              </a:buClr>
              <a:buFont typeface="+mj-lt"/>
              <a:buAutoNum type="arabicPeriod"/>
            </a:pPr>
            <a:r>
              <a:rPr lang="en-US" sz="1200" dirty="0">
                <a:solidFill>
                  <a:schemeClr val="tx1"/>
                </a:solidFill>
                <a:latin typeface="Hanken Grotesk" panose="020B0604020202020204" charset="0"/>
              </a:rPr>
              <a:t>To begin, we import </a:t>
            </a:r>
            <a:r>
              <a:rPr lang="en-US" sz="1200" dirty="0">
                <a:solidFill>
                  <a:srgbClr val="FFC000"/>
                </a:solidFill>
                <a:latin typeface="Hanken Grotesk" panose="020B0604020202020204" charset="0"/>
              </a:rPr>
              <a:t>OpenCV </a:t>
            </a:r>
            <a:r>
              <a:rPr lang="en-US" sz="1200" dirty="0">
                <a:solidFill>
                  <a:schemeClr val="tx1"/>
                </a:solidFill>
                <a:latin typeface="Hanken Grotesk" panose="020B0604020202020204" charset="0"/>
              </a:rPr>
              <a:t>and </a:t>
            </a:r>
            <a:r>
              <a:rPr lang="en-US" sz="1200" dirty="0">
                <a:solidFill>
                  <a:srgbClr val="FFFF00"/>
                </a:solidFill>
                <a:latin typeface="Hanken Grotesk" panose="020B0604020202020204" charset="0"/>
              </a:rPr>
              <a:t>NumPy </a:t>
            </a:r>
            <a:r>
              <a:rPr lang="en-US" sz="1200" dirty="0">
                <a:solidFill>
                  <a:schemeClr val="tx1"/>
                </a:solidFill>
                <a:latin typeface="Hanken Grotesk" panose="020B0604020202020204" charset="0"/>
              </a:rPr>
              <a:t>as usual: </a:t>
            </a:r>
          </a:p>
          <a:p>
            <a:pPr lvl="4">
              <a:buClr>
                <a:schemeClr val="tx1"/>
              </a:buClr>
            </a:pP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import cv2</a:t>
            </a:r>
          </a:p>
          <a:p>
            <a:pPr lvl="4">
              <a:buClr>
                <a:schemeClr val="tx1"/>
              </a:buClr>
            </a:pP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import </a:t>
            </a:r>
            <a:r>
              <a:rPr lang="en-US" sz="1050" dirty="0" err="1">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numpy</a:t>
            </a: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as np</a:t>
            </a:r>
          </a:p>
          <a:p>
            <a:pPr lvl="4">
              <a:buClr>
                <a:schemeClr val="tx1"/>
              </a:buClr>
            </a:pPr>
            <a:endParaRPr lang="en-US" sz="1000" dirty="0"/>
          </a:p>
          <a:p>
            <a:pPr marL="342900" indent="-342900">
              <a:buClr>
                <a:srgbClr val="00CADA"/>
              </a:buClr>
              <a:buFont typeface="+mj-lt"/>
              <a:buAutoNum type="arabicPeriod"/>
            </a:pPr>
            <a:r>
              <a:rPr lang="en-US" sz="1200" dirty="0">
                <a:solidFill>
                  <a:schemeClr val="tx1"/>
                </a:solidFill>
                <a:latin typeface="Hanken Grotesk" panose="020B0604020202020204" charset="0"/>
              </a:rPr>
              <a:t>Now, we create an untrained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 cv2.ml.ANN_MLP_create()</a:t>
            </a:r>
          </a:p>
          <a:p>
            <a:pPr>
              <a:buClr>
                <a:srgbClr val="00CADA"/>
              </a:buClr>
            </a:pPr>
            <a:endParaRPr lang="en-US" sz="1000" dirty="0">
              <a:solidFill>
                <a:schemeClr val="tx1"/>
              </a:solidFill>
            </a:endParaRPr>
          </a:p>
        </p:txBody>
      </p:sp>
    </p:spTree>
    <p:extLst>
      <p:ext uri="{BB962C8B-B14F-4D97-AF65-F5344CB8AC3E}">
        <p14:creationId xmlns:p14="http://schemas.microsoft.com/office/powerpoint/2010/main" val="365294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7" name="TextBox 6">
            <a:extLst>
              <a:ext uri="{FF2B5EF4-FFF2-40B4-BE49-F238E27FC236}">
                <a16:creationId xmlns:a16="http://schemas.microsoft.com/office/drawing/2014/main" id="{DB7C4A90-1897-7FD0-BBC7-65D7F6AE0390}"/>
              </a:ext>
            </a:extLst>
          </p:cNvPr>
          <p:cNvSpPr txBox="1"/>
          <p:nvPr/>
        </p:nvSpPr>
        <p:spPr>
          <a:xfrm>
            <a:off x="1064849" y="1613475"/>
            <a:ext cx="7077801"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The layer sizes are defined by the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array that we pass to the </a:t>
            </a:r>
            <a:r>
              <a:rPr lang="en-US" sz="1000" dirty="0" err="1">
                <a:solidFill>
                  <a:schemeClr val="accent3">
                    <a:lumMod val="85000"/>
                  </a:schemeClr>
                </a:solidFill>
                <a:latin typeface="Hanken Grotesk" panose="020B0604020202020204" charset="0"/>
              </a:rPr>
              <a:t>setLayerSizes</a:t>
            </a:r>
            <a:r>
              <a:rPr lang="en-US" sz="1200" dirty="0">
                <a:solidFill>
                  <a:schemeClr val="tx1"/>
                </a:solidFill>
                <a:latin typeface="Hanken Grotesk" panose="020B0604020202020204" charset="0"/>
              </a:rPr>
              <a:t> method. The first element is the size of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the last element is the size of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and all the in-between elements define the sizes of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For example,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9</a:t>
            </a:r>
            <a:r>
              <a:rPr lang="en-US" sz="1200" dirty="0">
                <a:solidFill>
                  <a:schemeClr val="tx1"/>
                </a:solidFill>
                <a:latin typeface="Hanken Grotesk" panose="020B0604020202020204" charset="0"/>
              </a:rPr>
              <a:t>] specifies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 </a:t>
            </a:r>
            <a:r>
              <a:rPr lang="en-US" sz="1200" dirty="0">
                <a:solidFill>
                  <a:srgbClr val="00CADA"/>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nodes, and a single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with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nodes. If we changed this to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13</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9</a:t>
            </a:r>
            <a:r>
              <a:rPr lang="en-US" sz="1200" dirty="0">
                <a:solidFill>
                  <a:schemeClr val="tx1"/>
                </a:solidFill>
                <a:latin typeface="Hanken Grotesk" panose="020B0604020202020204" charset="0"/>
              </a:rPr>
              <a:t>], it would specify two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with </a:t>
            </a:r>
            <a:r>
              <a:rPr lang="en-US" sz="1200" dirty="0">
                <a:solidFill>
                  <a:srgbClr val="00B050"/>
                </a:solidFill>
                <a:latin typeface="Hanken Grotesk" panose="020B0604020202020204" charset="0"/>
              </a:rPr>
              <a:t>15 and 13 </a:t>
            </a:r>
            <a:r>
              <a:rPr lang="en-US" sz="1200" dirty="0">
                <a:solidFill>
                  <a:schemeClr val="tx1"/>
                </a:solidFill>
                <a:latin typeface="Hanken Grotesk" panose="020B0604020202020204" charset="0"/>
              </a:rPr>
              <a:t>nodes, respectively.</a:t>
            </a:r>
            <a:endParaRPr lang="en-US" sz="1050" dirty="0">
              <a:solidFill>
                <a:schemeClr val="tx1"/>
              </a:solidFill>
              <a:latin typeface="Hanken Grotesk" panose="020B0604020202020204" charset="0"/>
            </a:endParaRP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584775"/>
          </a:xfrm>
          <a:prstGeom prst="rect">
            <a:avLst/>
          </a:prstGeom>
          <a:noFill/>
        </p:spPr>
        <p:txBody>
          <a:bodyPr wrap="square">
            <a:spAutoFit/>
          </a:bodyPr>
          <a:lstStyle/>
          <a:p>
            <a:pPr marL="342900" indent="-342900">
              <a:buClr>
                <a:srgbClr val="00CADA"/>
              </a:buClr>
              <a:buFont typeface="+mj-lt"/>
              <a:buAutoNum type="arabicPeriod" startAt="3"/>
            </a:pPr>
            <a:r>
              <a:rPr lang="en-US" sz="1200" dirty="0">
                <a:solidFill>
                  <a:schemeClr val="tx1"/>
                </a:solidFill>
                <a:latin typeface="Hanken Grotesk" panose="020B0604020202020204" charset="0"/>
              </a:rPr>
              <a:t>After creating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need to configure its number of layers and nodes:</a:t>
            </a:r>
            <a:endParaRPr lang="en-US" sz="1000" dirty="0">
              <a:solidFill>
                <a:schemeClr val="accent2">
                  <a:lumMod val="40000"/>
                  <a:lumOff val="60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               </a:t>
            </a:r>
            <a:r>
              <a:rPr lang="en-US" sz="1000" dirty="0" err="1">
                <a:solidFill>
                  <a:schemeClr val="accent2">
                    <a:lumMod val="40000"/>
                    <a:lumOff val="60000"/>
                  </a:schemeClr>
                </a:solidFill>
                <a:latin typeface="Calibri Light" panose="020F0302020204030204" pitchFamily="34" charset="0"/>
                <a:cs typeface="Calibri Light" panose="020F0302020204030204" pitchFamily="34" charset="0"/>
              </a:rPr>
              <a:t>ann.setLayerSizes</a:t>
            </a: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a:t>
            </a:r>
            <a:r>
              <a:rPr lang="en-US" sz="1000" dirty="0" err="1">
                <a:solidFill>
                  <a:schemeClr val="accent2">
                    <a:lumMod val="40000"/>
                    <a:lumOff val="60000"/>
                  </a:schemeClr>
                </a:solidFill>
                <a:latin typeface="Calibri Light" panose="020F0302020204030204" pitchFamily="34" charset="0"/>
                <a:cs typeface="Calibri Light" panose="020F0302020204030204" pitchFamily="34" charset="0"/>
              </a:rPr>
              <a:t>np.array</a:t>
            </a: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([9, 15, 9], np.uint8))</a:t>
            </a:r>
          </a:p>
          <a:p>
            <a:pPr>
              <a:buClr>
                <a:srgbClr val="00CADA"/>
              </a:buClr>
            </a:pPr>
            <a:endParaRPr lang="en-US" sz="1000" dirty="0">
              <a:solidFill>
                <a:schemeClr val="accent2">
                  <a:lumMod val="40000"/>
                  <a:lumOff val="60000"/>
                </a:schemeClr>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766BD29F-6BEA-F586-FBFE-FC7C3DCCEB4C}"/>
              </a:ext>
            </a:extLst>
          </p:cNvPr>
          <p:cNvSpPr txBox="1"/>
          <p:nvPr/>
        </p:nvSpPr>
        <p:spPr>
          <a:xfrm>
            <a:off x="720000" y="2727862"/>
            <a:ext cx="6474550" cy="1107996"/>
          </a:xfrm>
          <a:prstGeom prst="rect">
            <a:avLst/>
          </a:prstGeom>
          <a:noFill/>
        </p:spPr>
        <p:txBody>
          <a:bodyPr wrap="square">
            <a:spAutoFit/>
          </a:bodyPr>
          <a:lstStyle/>
          <a:p>
            <a:pPr marL="342900" indent="-342900">
              <a:buClr>
                <a:srgbClr val="00CADA"/>
              </a:buClr>
              <a:buFont typeface="+mj-lt"/>
              <a:buAutoNum type="arabicPeriod" startAt="4"/>
            </a:pPr>
            <a:r>
              <a:rPr lang="en-US" sz="1200" dirty="0">
                <a:solidFill>
                  <a:schemeClr val="tx1"/>
                </a:solidFill>
                <a:latin typeface="Hanken Grotesk" panose="020B0604020202020204" charset="0"/>
              </a:rPr>
              <a:t>We can also configure the activation function, the training method, and the training termination criteria, as follows: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 0.6, 1.0)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 0.1, 0.1)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 </a:t>
            </a:r>
          </a:p>
          <a:p>
            <a:pPr marL="342900" indent="-342900">
              <a:buClr>
                <a:srgbClr val="00CADA"/>
              </a:buClr>
              <a:buFont typeface="+mj-lt"/>
              <a:buAutoNum type="arabicPeriod" startAt="4"/>
            </a:pPr>
            <a:endParaRPr lang="en-US" sz="1200" dirty="0">
              <a:solidFill>
                <a:schemeClr val="tx1"/>
              </a:solidFill>
              <a:latin typeface="Hanken Grotesk" panose="020B0604020202020204" charset="0"/>
            </a:endParaRPr>
          </a:p>
        </p:txBody>
      </p:sp>
      <p:sp>
        <p:nvSpPr>
          <p:cNvPr id="8" name="TextBox 7">
            <a:extLst>
              <a:ext uri="{FF2B5EF4-FFF2-40B4-BE49-F238E27FC236}">
                <a16:creationId xmlns:a16="http://schemas.microsoft.com/office/drawing/2014/main" id="{83EEEDB1-81AE-F02E-FD29-F1FDA60B87EA}"/>
              </a:ext>
            </a:extLst>
          </p:cNvPr>
          <p:cNvSpPr txBox="1"/>
          <p:nvPr/>
        </p:nvSpPr>
        <p:spPr>
          <a:xfrm>
            <a:off x="1077548" y="3682812"/>
            <a:ext cx="7077801"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Here, we are using a symmetrical </a:t>
            </a:r>
            <a:r>
              <a:rPr lang="en-US" sz="1200" dirty="0">
                <a:solidFill>
                  <a:srgbClr val="FFC000"/>
                </a:solidFill>
                <a:latin typeface="Hanken Grotesk" panose="020B0604020202020204" charset="0"/>
              </a:rPr>
              <a:t>sigmoid</a:t>
            </a:r>
            <a:r>
              <a:rPr lang="en-US" sz="1200" dirty="0">
                <a:solidFill>
                  <a:schemeClr val="tx1"/>
                </a:solidFill>
                <a:latin typeface="Hanken Grotesk" panose="020B0604020202020204" charset="0"/>
              </a:rPr>
              <a:t> activation function </a:t>
            </a:r>
            <a:r>
              <a:rPr lang="en-US" sz="1000" dirty="0">
                <a:solidFill>
                  <a:schemeClr val="accent3">
                    <a:lumMod val="85000"/>
                  </a:schemeClr>
                </a:solidFill>
                <a:latin typeface="Hanken Grotesk" panose="020B0604020202020204" charset="0"/>
              </a:rPr>
              <a:t>(cv2.ml.ANN_MLP_SIGMOID_SYM)</a:t>
            </a:r>
          </a:p>
          <a:p>
            <a:pPr algn="just"/>
            <a:r>
              <a:rPr lang="en-US" sz="1200" dirty="0">
                <a:solidFill>
                  <a:schemeClr val="tx1"/>
                </a:solidFill>
                <a:latin typeface="Hanken Grotesk" panose="020B0604020202020204" charset="0"/>
              </a:rPr>
              <a:t>and a backpropagation training method </a:t>
            </a:r>
            <a:r>
              <a:rPr lang="en-US" sz="1000" dirty="0">
                <a:solidFill>
                  <a:schemeClr val="accent3">
                    <a:lumMod val="85000"/>
                  </a:schemeClr>
                </a:solidFill>
                <a:latin typeface="Hanken Grotesk" panose="020B0604020202020204" charset="0"/>
              </a:rPr>
              <a:t>(cv2.ml.ANN_MLP_BACKPROP)</a:t>
            </a:r>
            <a:endParaRPr lang="en-US" sz="1200" dirty="0">
              <a:solidFill>
                <a:schemeClr val="accent3">
                  <a:lumMod val="85000"/>
                </a:schemeClr>
              </a:solidFill>
              <a:latin typeface="Hanken Grotesk" panose="020B0604020202020204" charset="0"/>
            </a:endParaRPr>
          </a:p>
          <a:p>
            <a:pPr algn="just"/>
            <a:r>
              <a:rPr lang="en-US" sz="1200" dirty="0">
                <a:solidFill>
                  <a:schemeClr val="tx1"/>
                </a:solidFill>
                <a:latin typeface="Hanken Grotesk" panose="020B0604020202020204" charset="0"/>
              </a:rPr>
              <a:t>Backpropagation is an algorithm that </a:t>
            </a:r>
            <a:r>
              <a:rPr lang="en-US" sz="1200" u="sng" dirty="0">
                <a:solidFill>
                  <a:srgbClr val="7030A0"/>
                </a:solidFill>
                <a:latin typeface="Hanken Grotesk" panose="020B0604020202020204" charset="0"/>
              </a:rPr>
              <a:t>calculates errors</a:t>
            </a:r>
            <a:r>
              <a:rPr lang="en-US" sz="1200" dirty="0">
                <a:solidFill>
                  <a:schemeClr val="tx1"/>
                </a:solidFill>
                <a:latin typeface="Hanken Grotesk" panose="020B0604020202020204" charset="0"/>
              </a:rPr>
              <a:t> of predictions at</a:t>
            </a:r>
          </a:p>
          <a:p>
            <a:pPr algn="just"/>
            <a:r>
              <a:rPr lang="en-US" sz="1200" dirty="0">
                <a:solidFill>
                  <a:schemeClr val="tx1"/>
                </a:solidFill>
                <a:latin typeface="Hanken Grotesk" panose="020B0604020202020204" charset="0"/>
              </a:rPr>
              <a:t>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traces the sources of the errors backward through previous</a:t>
            </a:r>
          </a:p>
          <a:p>
            <a:pPr algn="just"/>
            <a:r>
              <a:rPr lang="en-US" sz="1200" dirty="0">
                <a:solidFill>
                  <a:schemeClr val="tx1"/>
                </a:solidFill>
                <a:latin typeface="Hanken Grotesk" panose="020B0604020202020204" charset="0"/>
              </a:rPr>
              <a:t>layers, and updates the </a:t>
            </a:r>
            <a:r>
              <a:rPr lang="en-US" sz="1200" dirty="0">
                <a:solidFill>
                  <a:srgbClr val="FFFF00"/>
                </a:solidFill>
                <a:latin typeface="Hanken Grotesk" panose="020B0604020202020204" charset="0"/>
              </a:rPr>
              <a:t>weights</a:t>
            </a:r>
            <a:r>
              <a:rPr lang="en-US" sz="1200" dirty="0">
                <a:solidFill>
                  <a:schemeClr val="tx1"/>
                </a:solidFill>
                <a:latin typeface="Hanken Grotesk" panose="020B0604020202020204" charset="0"/>
              </a:rPr>
              <a:t> in order to reduce errors.</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367531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2000548"/>
          </a:xfrm>
          <a:prstGeom prst="rect">
            <a:avLst/>
          </a:prstGeom>
          <a:noFill/>
        </p:spPr>
        <p:txBody>
          <a:bodyPr wrap="square">
            <a:spAutoFit/>
          </a:bodyPr>
          <a:lstStyle/>
          <a:p>
            <a:pPr marL="342900" indent="-342900" algn="just">
              <a:buClr>
                <a:srgbClr val="00CADA"/>
              </a:buClr>
              <a:buFont typeface="+mj-lt"/>
              <a:buAutoNum type="arabicPeriod" startAt="5"/>
            </a:pPr>
            <a:r>
              <a:rPr lang="en-US" sz="1200" dirty="0">
                <a:solidFill>
                  <a:schemeClr val="tx1"/>
                </a:solidFill>
                <a:latin typeface="Hanken Grotesk" panose="020B0604020202020204" charset="0"/>
              </a:rPr>
              <a:t>Let's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need to specify training inputs (or samples,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terminology), the corresponding correct outputs (or responses), and whether the data's format (or layout) is one row per sample or one column per sample. Here is an example of how we train the model with a single sample: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[[1.2, 1.3, 1.9, 2.2, 2.3, 2.9, 3.0, 3.2, 3.3]],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layout = cv2.ml.ROW_SAMPLE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[[0.0, 0.0, 0.0, 0.0, 0.0, 1.0, 0.0, 0.0, 0.0]],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layout,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a:t>
            </a: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p:txBody>
      </p:sp>
      <p:grpSp>
        <p:nvGrpSpPr>
          <p:cNvPr id="2" name="Google Shape;10009;p63">
            <a:extLst>
              <a:ext uri="{FF2B5EF4-FFF2-40B4-BE49-F238E27FC236}">
                <a16:creationId xmlns:a16="http://schemas.microsoft.com/office/drawing/2014/main" id="{8DB9343B-C4A9-7322-AE9A-E40B874F7367}"/>
              </a:ext>
            </a:extLst>
          </p:cNvPr>
          <p:cNvGrpSpPr/>
          <p:nvPr/>
        </p:nvGrpSpPr>
        <p:grpSpPr>
          <a:xfrm>
            <a:off x="838410" y="2936052"/>
            <a:ext cx="313392" cy="313392"/>
            <a:chOff x="-61783350" y="2297100"/>
            <a:chExt cx="316650" cy="316650"/>
          </a:xfrm>
          <a:solidFill>
            <a:srgbClr val="00CADA"/>
          </a:solidFill>
        </p:grpSpPr>
        <p:sp>
          <p:nvSpPr>
            <p:cNvPr id="5" name="Google Shape;10010;p63">
              <a:extLst>
                <a:ext uri="{FF2B5EF4-FFF2-40B4-BE49-F238E27FC236}">
                  <a16:creationId xmlns:a16="http://schemas.microsoft.com/office/drawing/2014/main" id="{9601BBFD-0507-9AA3-A326-F1F23DE45DB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11;p63">
              <a:extLst>
                <a:ext uri="{FF2B5EF4-FFF2-40B4-BE49-F238E27FC236}">
                  <a16:creationId xmlns:a16="http://schemas.microsoft.com/office/drawing/2014/main" id="{3480CB06-50AE-D7E4-5CC6-08C08182F021}"/>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83D5D4EB-1821-0102-234D-FE0BDAB158CB}"/>
              </a:ext>
            </a:extLst>
          </p:cNvPr>
          <p:cNvSpPr txBox="1"/>
          <p:nvPr/>
        </p:nvSpPr>
        <p:spPr>
          <a:xfrm>
            <a:off x="1195253" y="2582298"/>
            <a:ext cx="6615247"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Realistically, we would want to train any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with a larger dataset that contains far more than one sample. We could do this by extending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200" dirty="0">
                <a:solidFill>
                  <a:schemeClr val="tx1"/>
                </a:solidFill>
                <a:latin typeface="Hanken Grotesk" panose="020B0604020202020204" charset="0"/>
              </a:rPr>
              <a:t> and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200" dirty="0">
                <a:solidFill>
                  <a:schemeClr val="tx1"/>
                </a:solidFill>
                <a:latin typeface="Hanken Grotesk" panose="020B0604020202020204" charset="0"/>
              </a:rPr>
              <a:t> so that they contain multiple rows, representing multiple samples and their corresponding responses. Alternatively, we could call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method multiple times, with new data each time. The latter approach requires some additional arguments for the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method, and it is demonstrated in the next section, Training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classifier in multiple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a:t>
            </a:r>
          </a:p>
        </p:txBody>
      </p:sp>
      <p:sp>
        <p:nvSpPr>
          <p:cNvPr id="14" name="Rectangle 13">
            <a:extLst>
              <a:ext uri="{FF2B5EF4-FFF2-40B4-BE49-F238E27FC236}">
                <a16:creationId xmlns:a16="http://schemas.microsoft.com/office/drawing/2014/main" id="{2DEC3F90-A801-A3C7-01F0-DF9BDB70E021}"/>
              </a:ext>
            </a:extLst>
          </p:cNvPr>
          <p:cNvSpPr/>
          <p:nvPr/>
        </p:nvSpPr>
        <p:spPr>
          <a:xfrm>
            <a:off x="5585460" y="3995702"/>
            <a:ext cx="1607820" cy="1521177"/>
          </a:xfrm>
          <a:prstGeom prst="rect">
            <a:avLst/>
          </a:prstGeom>
          <a:solidFill>
            <a:srgbClr val="110E24"/>
          </a:solidFill>
          <a:ln>
            <a:solidFill>
              <a:srgbClr val="110E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110E24"/>
                </a:solidFill>
              </a:ln>
            </a:endParaRPr>
          </a:p>
        </p:txBody>
      </p:sp>
      <p:sp>
        <p:nvSpPr>
          <p:cNvPr id="12" name="TextBox 11">
            <a:extLst>
              <a:ext uri="{FF2B5EF4-FFF2-40B4-BE49-F238E27FC236}">
                <a16:creationId xmlns:a16="http://schemas.microsoft.com/office/drawing/2014/main" id="{6BFDBFFF-BF59-E9A3-BE5A-EB72BD97520C}"/>
              </a:ext>
            </a:extLst>
          </p:cNvPr>
          <p:cNvSpPr txBox="1"/>
          <p:nvPr/>
        </p:nvSpPr>
        <p:spPr>
          <a:xfrm>
            <a:off x="720000" y="3871298"/>
            <a:ext cx="7228747" cy="1015663"/>
          </a:xfrm>
          <a:prstGeom prst="rect">
            <a:avLst/>
          </a:prstGeom>
          <a:noFill/>
        </p:spPr>
        <p:txBody>
          <a:bodyPr wrap="square">
            <a:spAutoFit/>
          </a:bodyPr>
          <a:lstStyle/>
          <a:p>
            <a:r>
              <a:rPr lang="en-US" sz="1200" dirty="0">
                <a:solidFill>
                  <a:schemeClr val="tx1"/>
                </a:solidFill>
                <a:latin typeface="Hanken Grotesk" panose="020B0604020202020204" charset="0"/>
              </a:rPr>
              <a:t>Note that in this case, we are training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a classifier. Each response is a confidence score for a class, and in this case, there are </a:t>
            </a:r>
            <a:r>
              <a:rPr lang="en-US" sz="1200" dirty="0">
                <a:solidFill>
                  <a:srgbClr val="7030A0"/>
                </a:solidFill>
                <a:latin typeface="Hanken Grotesk" panose="020B0604020202020204" charset="0"/>
              </a:rPr>
              <a:t>nine</a:t>
            </a:r>
            <a:r>
              <a:rPr lang="en-US" sz="1200" dirty="0">
                <a:solidFill>
                  <a:schemeClr val="tx1"/>
                </a:solidFill>
                <a:latin typeface="Hanken Grotesk" panose="020B0604020202020204" charset="0"/>
              </a:rPr>
              <a:t> classes. We will refer to them by their 0-based indices, as classes </a:t>
            </a:r>
            <a:r>
              <a:rPr lang="en-US" sz="1200" dirty="0">
                <a:solidFill>
                  <a:srgbClr val="7030A0"/>
                </a:solidFill>
                <a:latin typeface="Hanken Grotesk" panose="020B0604020202020204" charset="0"/>
              </a:rPr>
              <a:t>0</a:t>
            </a:r>
            <a:r>
              <a:rPr lang="en-US" sz="1200" dirty="0">
                <a:solidFill>
                  <a:schemeClr val="tx1"/>
                </a:solidFill>
                <a:latin typeface="Hanken Grotesk" panose="020B0604020202020204" charset="0"/>
              </a:rPr>
              <a:t> to </a:t>
            </a:r>
            <a:r>
              <a:rPr lang="en-US" sz="1200" dirty="0">
                <a:solidFill>
                  <a:srgbClr val="7030A0"/>
                </a:solidFill>
                <a:latin typeface="Hanken Grotesk" panose="020B0604020202020204" charset="0"/>
              </a:rPr>
              <a:t>8</a:t>
            </a:r>
            <a:r>
              <a:rPr lang="en-US" sz="1200" dirty="0">
                <a:solidFill>
                  <a:schemeClr val="tx1"/>
                </a:solidFill>
                <a:latin typeface="Hanken Grotesk" panose="020B0604020202020204" charset="0"/>
              </a:rPr>
              <a:t>. Our training sample in this case has a response of </a:t>
            </a:r>
            <a:r>
              <a:rPr lang="en-US" sz="1200" dirty="0">
                <a:solidFill>
                  <a:srgbClr val="00CADA"/>
                </a:solidFill>
                <a:latin typeface="Hanken Grotesk" panose="020B0604020202020204" charset="0"/>
              </a:rPr>
              <a:t>[0.0, 0.0, 0.0, 0.0, 0.0, </a:t>
            </a:r>
            <a:r>
              <a:rPr lang="en-US" sz="1200" dirty="0">
                <a:solidFill>
                  <a:srgbClr val="00B050"/>
                </a:solidFill>
                <a:latin typeface="Hanken Grotesk" panose="020B0604020202020204" charset="0"/>
              </a:rPr>
              <a:t>1.0</a:t>
            </a:r>
            <a:r>
              <a:rPr lang="en-US" sz="1200" dirty="0">
                <a:solidFill>
                  <a:srgbClr val="00CADA"/>
                </a:solidFill>
                <a:latin typeface="Hanken Grotesk" panose="020B0604020202020204" charset="0"/>
              </a:rPr>
              <a:t>, 0.0, 0.0, 0.0]</a:t>
            </a:r>
            <a:r>
              <a:rPr lang="en-US" sz="1200" dirty="0">
                <a:solidFill>
                  <a:schemeClr val="tx1"/>
                </a:solidFill>
                <a:latin typeface="Hanken Grotesk" panose="020B0604020202020204" charset="0"/>
              </a:rPr>
              <a:t>, meaning that it is an instance of class 5 (with confidence </a:t>
            </a:r>
            <a:r>
              <a:rPr lang="en-US" sz="1200" dirty="0">
                <a:solidFill>
                  <a:srgbClr val="00B050"/>
                </a:solidFill>
                <a:latin typeface="Hanken Grotesk" panose="020B0604020202020204" charset="0"/>
              </a:rPr>
              <a:t>1.0</a:t>
            </a:r>
            <a:r>
              <a:rPr lang="en-US" sz="1200" dirty="0">
                <a:solidFill>
                  <a:schemeClr val="tx1"/>
                </a:solidFill>
                <a:latin typeface="Hanken Grotesk" panose="020B0604020202020204" charset="0"/>
              </a:rPr>
              <a:t>), and it is definitely not an instance of any other class (as the confidence is </a:t>
            </a:r>
            <a:r>
              <a:rPr lang="en-US" sz="1200" dirty="0">
                <a:solidFill>
                  <a:srgbClr val="00CADA"/>
                </a:solidFill>
                <a:latin typeface="Hanken Grotesk" panose="020B0604020202020204" charset="0"/>
              </a:rPr>
              <a:t>0.0</a:t>
            </a:r>
            <a:r>
              <a:rPr lang="en-US" sz="1200" dirty="0">
                <a:solidFill>
                  <a:schemeClr val="tx1"/>
                </a:solidFill>
                <a:latin typeface="Hanken Grotesk" panose="020B0604020202020204" charset="0"/>
              </a:rPr>
              <a:t> for every other class). </a:t>
            </a:r>
          </a:p>
        </p:txBody>
      </p:sp>
    </p:spTree>
    <p:extLst>
      <p:ext uri="{BB962C8B-B14F-4D97-AF65-F5344CB8AC3E}">
        <p14:creationId xmlns:p14="http://schemas.microsoft.com/office/powerpoint/2010/main" val="269875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2662267"/>
          </a:xfrm>
          <a:prstGeom prst="rect">
            <a:avLst/>
          </a:prstGeom>
          <a:noFill/>
        </p:spPr>
        <p:txBody>
          <a:bodyPr wrap="square">
            <a:spAutoFit/>
          </a:bodyPr>
          <a:lstStyle/>
          <a:p>
            <a:pPr marL="342900" indent="-342900" algn="just">
              <a:buClr>
                <a:srgbClr val="00CADA"/>
              </a:buClr>
              <a:buFont typeface="+mj-lt"/>
              <a:buAutoNum type="arabicPeriod" startAt="6"/>
            </a:pPr>
            <a:r>
              <a:rPr lang="en-US" sz="1200" dirty="0">
                <a:solidFill>
                  <a:schemeClr val="tx1"/>
                </a:solidFill>
                <a:latin typeface="Hanken Grotesk" panose="020B0604020202020204" charset="0"/>
              </a:rPr>
              <a:t>To complete our minimal tour of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API, let's make another sample, classify it, and print the result: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[[1.4, 1.5, 1.2, 2.0, 2.5, 2.8, 3.0, 3.1, 3.8]],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prediction =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print(prediction)</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This will print the following result: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(5.0, array([[-0.08763029, -0.01616517, 0.13196233,</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0.0402631,     0.05711843,   </a:t>
            </a:r>
            <a:r>
              <a:rPr lang="en-US" sz="1000" dirty="0">
                <a:solidFill>
                  <a:srgbClr val="00B050"/>
                </a:solidFill>
                <a:latin typeface="Calibri Light" panose="020F0302020204030204" pitchFamily="34" charset="0"/>
                <a:cs typeface="Calibri Light" panose="020F0302020204030204" pitchFamily="34" charset="0"/>
              </a:rPr>
              <a:t>1.1642447 </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0.18130444,    0.1857026 , -0.07486832 ]],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=float32)) </a:t>
            </a: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As you may have guessed, the output of a prediction is a </a:t>
            </a:r>
            <a:r>
              <a:rPr lang="en-US" sz="1200" dirty="0">
                <a:solidFill>
                  <a:srgbClr val="FFFF00"/>
                </a:solidFill>
                <a:latin typeface="Hanken Grotesk" panose="020B0604020202020204" charset="0"/>
              </a:rPr>
              <a:t>tuple</a:t>
            </a:r>
            <a:r>
              <a:rPr lang="en-US" sz="1200" dirty="0">
                <a:solidFill>
                  <a:schemeClr val="tx1"/>
                </a:solidFill>
                <a:latin typeface="Hanken Grotesk" panose="020B0604020202020204" charset="0"/>
              </a:rPr>
              <a:t>, with the first value being the class</a:t>
            </a:r>
          </a:p>
          <a:p>
            <a:pPr algn="just">
              <a:buClr>
                <a:srgbClr val="00CADA"/>
              </a:buClr>
            </a:pPr>
            <a:r>
              <a:rPr lang="en-US" sz="1200" dirty="0">
                <a:solidFill>
                  <a:schemeClr val="tx1"/>
                </a:solidFill>
                <a:latin typeface="Hanken Grotesk" panose="020B0604020202020204" charset="0"/>
              </a:rPr>
              <a:t>          and the second being an array containing the probabilities for each class. The predicted class will </a:t>
            </a:r>
          </a:p>
          <a:p>
            <a:pPr algn="just">
              <a:buClr>
                <a:srgbClr val="00CADA"/>
              </a:buClr>
            </a:pPr>
            <a:r>
              <a:rPr lang="en-US" sz="1200" dirty="0">
                <a:solidFill>
                  <a:schemeClr val="tx1"/>
                </a:solidFill>
                <a:latin typeface="Hanken Grotesk" panose="020B0604020202020204" charset="0"/>
              </a:rPr>
              <a:t>          have the highest value.</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Let's move on to a slightly more believable example – animal classification.</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94359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1999150"/>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to </a:t>
            </a:r>
            <a:r>
              <a:rPr lang="en-US" dirty="0">
                <a:solidFill>
                  <a:srgbClr val="00CADA"/>
                </a:solidFill>
              </a:rPr>
              <a:t>Neural Network</a:t>
            </a:r>
            <a:r>
              <a:rPr lang="en-US" dirty="0"/>
              <a:t>s with </a:t>
            </a:r>
            <a:r>
              <a:rPr lang="en-US" dirty="0">
                <a:solidFill>
                  <a:srgbClr val="FFC000"/>
                </a:solidFill>
              </a:rPr>
              <a:t>OpenCV</a:t>
            </a:r>
            <a:r>
              <a:rPr lang="en-US" dirty="0"/>
              <a:t> </a:t>
            </a:r>
            <a:endParaRPr dirty="0"/>
          </a:p>
        </p:txBody>
      </p:sp>
      <p:sp>
        <p:nvSpPr>
          <p:cNvPr id="663" name="Google Shape;663;p28"/>
          <p:cNvSpPr txBox="1">
            <a:spLocks noGrp="1"/>
          </p:cNvSpPr>
          <p:nvPr>
            <p:ph type="subTitle" idx="1"/>
          </p:nvPr>
        </p:nvSpPr>
        <p:spPr>
          <a:xfrm>
            <a:off x="1115975" y="3719650"/>
            <a:ext cx="4384800"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B050"/>
                </a:solidFill>
              </a:rPr>
              <a:t>Chapter 10</a:t>
            </a:r>
            <a:endParaRPr dirty="0">
              <a:solidFill>
                <a:srgbClr val="00B050"/>
              </a:solidFill>
            </a:endParaRPr>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11" name="TextBox 10">
            <a:extLst>
              <a:ext uri="{FF2B5EF4-FFF2-40B4-BE49-F238E27FC236}">
                <a16:creationId xmlns:a16="http://schemas.microsoft.com/office/drawing/2014/main" id="{B23F77FE-BF01-F61B-10C8-50A0F2C67BD7}"/>
              </a:ext>
            </a:extLst>
          </p:cNvPr>
          <p:cNvSpPr txBox="1"/>
          <p:nvPr/>
        </p:nvSpPr>
        <p:spPr>
          <a:xfrm>
            <a:off x="719999" y="1073242"/>
            <a:ext cx="7467070" cy="830997"/>
          </a:xfrm>
          <a:prstGeom prst="rect">
            <a:avLst/>
          </a:prstGeom>
          <a:noFill/>
        </p:spPr>
        <p:txBody>
          <a:bodyPr wrap="square">
            <a:spAutoFit/>
          </a:bodyPr>
          <a:lstStyle/>
          <a:p>
            <a:pPr algn="just"/>
            <a:r>
              <a:rPr lang="en-US" sz="1200" dirty="0">
                <a:solidFill>
                  <a:schemeClr val="tx1"/>
                </a:solidFill>
                <a:latin typeface="Hanken Grotesk" panose="020B0604020202020204" charset="0"/>
                <a:cs typeface="Arial" panose="020B0604020202020204" pitchFamily="34" charset="0"/>
              </a:rPr>
              <a:t>Let's create an </a:t>
            </a:r>
            <a:r>
              <a:rPr lang="en-US" sz="1200" dirty="0">
                <a:solidFill>
                  <a:srgbClr val="7030A0"/>
                </a:solidFill>
                <a:latin typeface="Hanken Grotesk" panose="020B0604020202020204" charset="0"/>
                <a:cs typeface="Arial" panose="020B0604020202020204" pitchFamily="34" charset="0"/>
              </a:rPr>
              <a:t>ANN</a:t>
            </a:r>
            <a:r>
              <a:rPr lang="en-US" sz="1200" dirty="0">
                <a:solidFill>
                  <a:schemeClr val="tx1"/>
                </a:solidFill>
                <a:latin typeface="Hanken Grotesk" panose="020B0604020202020204" charset="0"/>
                <a:cs typeface="Arial" panose="020B0604020202020204" pitchFamily="34" charset="0"/>
              </a:rPr>
              <a:t> that attempts to classify animals based on three measurements: </a:t>
            </a:r>
            <a:r>
              <a:rPr lang="en-US" sz="1200" dirty="0">
                <a:solidFill>
                  <a:srgbClr val="00CADA"/>
                </a:solidFill>
                <a:latin typeface="Hanken Grotesk" panose="020B0604020202020204" charset="0"/>
                <a:cs typeface="Arial" panose="020B0604020202020204" pitchFamily="34" charset="0"/>
              </a:rPr>
              <a:t>weight</a:t>
            </a:r>
            <a:r>
              <a:rPr lang="en-US" sz="1200" dirty="0">
                <a:solidFill>
                  <a:schemeClr val="tx1"/>
                </a:solidFill>
                <a:latin typeface="Hanken Grotesk" panose="020B0604020202020204" charset="0"/>
                <a:cs typeface="Arial" panose="020B0604020202020204" pitchFamily="34" charset="0"/>
              </a:rPr>
              <a:t>, </a:t>
            </a:r>
            <a:r>
              <a:rPr lang="en-US" sz="1200" dirty="0">
                <a:solidFill>
                  <a:srgbClr val="00CADA"/>
                </a:solidFill>
                <a:latin typeface="Hanken Grotesk" panose="020B0604020202020204" charset="0"/>
                <a:cs typeface="Arial" panose="020B0604020202020204" pitchFamily="34" charset="0"/>
              </a:rPr>
              <a:t>length</a:t>
            </a:r>
            <a:r>
              <a:rPr lang="en-US" sz="1200" dirty="0">
                <a:solidFill>
                  <a:schemeClr val="tx1"/>
                </a:solidFill>
                <a:latin typeface="Hanken Grotesk" panose="020B0604020202020204" charset="0"/>
                <a:cs typeface="Arial" panose="020B0604020202020204" pitchFamily="34" charset="0"/>
              </a:rPr>
              <a:t>, and </a:t>
            </a:r>
            <a:r>
              <a:rPr lang="en-US" sz="1200" dirty="0">
                <a:solidFill>
                  <a:srgbClr val="00CADA"/>
                </a:solidFill>
                <a:latin typeface="Hanken Grotesk" panose="020B0604020202020204" charset="0"/>
                <a:cs typeface="Arial" panose="020B0604020202020204" pitchFamily="34" charset="0"/>
              </a:rPr>
              <a:t>number of teeth</a:t>
            </a:r>
            <a:r>
              <a:rPr lang="en-US" sz="1200" dirty="0">
                <a:solidFill>
                  <a:schemeClr val="tx1"/>
                </a:solidFill>
                <a:latin typeface="Hanken Grotesk" panose="020B0604020202020204" charset="0"/>
                <a:cs typeface="Arial" panose="020B0604020202020204" pitchFamily="34" charset="0"/>
              </a:rPr>
              <a:t>. This is, of course, a mock scenario. Realistically, no one would describe an animal with just these three statistics. However, our intent is to improve our understanding of </a:t>
            </a:r>
            <a:r>
              <a:rPr lang="en-US" sz="1200" dirty="0">
                <a:solidFill>
                  <a:srgbClr val="7030A0"/>
                </a:solidFill>
                <a:latin typeface="Hanken Grotesk" panose="020B0604020202020204" charset="0"/>
                <a:cs typeface="Arial" panose="020B0604020202020204" pitchFamily="34" charset="0"/>
              </a:rPr>
              <a:t>ANN</a:t>
            </a:r>
            <a:r>
              <a:rPr lang="en-US" sz="1200" dirty="0">
                <a:solidFill>
                  <a:schemeClr val="tx1"/>
                </a:solidFill>
                <a:latin typeface="Hanken Grotesk" panose="020B0604020202020204" charset="0"/>
                <a:cs typeface="Arial" panose="020B0604020202020204" pitchFamily="34" charset="0"/>
              </a:rPr>
              <a:t>s before we start applying them to image data. </a:t>
            </a:r>
          </a:p>
        </p:txBody>
      </p:sp>
      <p:sp>
        <p:nvSpPr>
          <p:cNvPr id="13" name="TextBox 12">
            <a:extLst>
              <a:ext uri="{FF2B5EF4-FFF2-40B4-BE49-F238E27FC236}">
                <a16:creationId xmlns:a16="http://schemas.microsoft.com/office/drawing/2014/main" id="{A836046B-2314-F2F9-1754-513122C515E1}"/>
              </a:ext>
            </a:extLst>
          </p:cNvPr>
          <p:cNvSpPr txBox="1"/>
          <p:nvPr/>
        </p:nvSpPr>
        <p:spPr>
          <a:xfrm>
            <a:off x="719999" y="1959757"/>
            <a:ext cx="7467069"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Compared to the minimal example in the previous section, our animal classification mockup will be more sophisticated in the following ways: </a:t>
            </a:r>
          </a:p>
          <a:p>
            <a:pPr algn="just"/>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increase the number of neurons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use a larger training dataset. For convenience, we will generate this dataset </a:t>
            </a:r>
            <a:r>
              <a:rPr lang="en-US" sz="1200" dirty="0" err="1">
                <a:solidFill>
                  <a:schemeClr val="tx1"/>
                </a:solidFill>
                <a:latin typeface="Hanken Grotesk" panose="020B0604020202020204" charset="0"/>
              </a:rPr>
              <a:t>pseudorandomly</a:t>
            </a:r>
            <a:r>
              <a:rPr lang="en-US" sz="1200" dirty="0">
                <a:solidFill>
                  <a:schemeClr val="tx1"/>
                </a:solidFill>
                <a:latin typeface="Hanken Grotesk" panose="020B0604020202020204" charset="0"/>
              </a:rPr>
              <a:t>. </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a:t>
            </a:r>
            <a:r>
              <a:rPr lang="en-US" sz="1200" dirty="0">
                <a:solidFill>
                  <a:srgbClr val="FF5050"/>
                </a:solidFill>
                <a:latin typeface="Hanken Grotesk" panose="020B0604020202020204" charset="0"/>
              </a:rPr>
              <a:t>multiple epochs</a:t>
            </a:r>
            <a:r>
              <a:rPr lang="en-US" sz="1200" dirty="0">
                <a:solidFill>
                  <a:schemeClr val="tx1"/>
                </a:solidFill>
                <a:latin typeface="Hanken Grotesk" panose="020B0604020202020204" charset="0"/>
              </a:rPr>
              <a:t>, meaning that we will train and retrain it multiple times with the same dataset each time.</a:t>
            </a:r>
            <a:endParaRPr lang="en-US" sz="1050" dirty="0">
              <a:solidFill>
                <a:schemeClr val="tx1"/>
              </a:solidFill>
              <a:latin typeface="Hanken Grotesk" panose="020B0604020202020204" charset="0"/>
            </a:endParaRPr>
          </a:p>
        </p:txBody>
      </p:sp>
      <p:sp>
        <p:nvSpPr>
          <p:cNvPr id="15" name="TextBox 14">
            <a:extLst>
              <a:ext uri="{FF2B5EF4-FFF2-40B4-BE49-F238E27FC236}">
                <a16:creationId xmlns:a16="http://schemas.microsoft.com/office/drawing/2014/main" id="{1932FD11-9BDA-96F1-CFD5-23ECBD88B81F}"/>
              </a:ext>
            </a:extLst>
          </p:cNvPr>
          <p:cNvSpPr txBox="1"/>
          <p:nvPr/>
        </p:nvSpPr>
        <p:spPr>
          <a:xfrm>
            <a:off x="1259329" y="3769601"/>
            <a:ext cx="6927738"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The number of neurons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is an important parameter that needs to be tested in order to optimize the accuracy of any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You will find that a larger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may improve accuracy up to a point, and then it will </a:t>
            </a:r>
            <a:r>
              <a:rPr lang="en-US" sz="1200" dirty="0">
                <a:solidFill>
                  <a:srgbClr val="FF0000"/>
                </a:solidFill>
                <a:latin typeface="Hanken Grotesk" panose="020B0604020202020204" charset="0"/>
              </a:rPr>
              <a:t>overfit</a:t>
            </a:r>
            <a:r>
              <a:rPr lang="en-US" sz="1200" dirty="0">
                <a:solidFill>
                  <a:schemeClr val="tx1"/>
                </a:solidFill>
                <a:latin typeface="Hanken Grotesk" panose="020B0604020202020204" charset="0"/>
              </a:rPr>
              <a:t>, unless you start compensating with an enormous training dataset. Likewise, up to a point, a greater 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may improve accuracy, but too many will result in overfitting</a:t>
            </a:r>
          </a:p>
        </p:txBody>
      </p:sp>
      <p:grpSp>
        <p:nvGrpSpPr>
          <p:cNvPr id="2" name="Google Shape;11222;p67">
            <a:extLst>
              <a:ext uri="{FF2B5EF4-FFF2-40B4-BE49-F238E27FC236}">
                <a16:creationId xmlns:a16="http://schemas.microsoft.com/office/drawing/2014/main" id="{EF6062F7-6F8B-6816-3D06-778A04D552F1}"/>
              </a:ext>
            </a:extLst>
          </p:cNvPr>
          <p:cNvGrpSpPr/>
          <p:nvPr/>
        </p:nvGrpSpPr>
        <p:grpSpPr>
          <a:xfrm>
            <a:off x="812148" y="4065500"/>
            <a:ext cx="421914" cy="423864"/>
            <a:chOff x="-1333975" y="2365850"/>
            <a:chExt cx="292225" cy="293575"/>
          </a:xfrm>
          <a:solidFill>
            <a:srgbClr val="FFC000"/>
          </a:solidFill>
        </p:grpSpPr>
        <p:sp>
          <p:nvSpPr>
            <p:cNvPr id="3" name="Google Shape;11223;p67">
              <a:extLst>
                <a:ext uri="{FF2B5EF4-FFF2-40B4-BE49-F238E27FC236}">
                  <a16:creationId xmlns:a16="http://schemas.microsoft.com/office/drawing/2014/main" id="{8739ABB0-39B2-B4CC-E808-B0E049A470F5}"/>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24;p67">
              <a:extLst>
                <a:ext uri="{FF2B5EF4-FFF2-40B4-BE49-F238E27FC236}">
                  <a16:creationId xmlns:a16="http://schemas.microsoft.com/office/drawing/2014/main" id="{60F4154F-9635-EFD3-01C0-549B21855684}"/>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25;p67">
              <a:extLst>
                <a:ext uri="{FF2B5EF4-FFF2-40B4-BE49-F238E27FC236}">
                  <a16:creationId xmlns:a16="http://schemas.microsoft.com/office/drawing/2014/main" id="{03049F22-DFEB-BCF9-5A10-3C1EE28B75CA}"/>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26;p67">
              <a:extLst>
                <a:ext uri="{FF2B5EF4-FFF2-40B4-BE49-F238E27FC236}">
                  <a16:creationId xmlns:a16="http://schemas.microsoft.com/office/drawing/2014/main" id="{86E1D68C-4D86-DD8E-F2C3-8EFE488C64E0}"/>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27;p67">
              <a:extLst>
                <a:ext uri="{FF2B5EF4-FFF2-40B4-BE49-F238E27FC236}">
                  <a16:creationId xmlns:a16="http://schemas.microsoft.com/office/drawing/2014/main" id="{6FEA4535-7E7C-C22F-5456-C7157C60AA3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28;p67">
              <a:extLst>
                <a:ext uri="{FF2B5EF4-FFF2-40B4-BE49-F238E27FC236}">
                  <a16:creationId xmlns:a16="http://schemas.microsoft.com/office/drawing/2014/main" id="{377AACDD-F266-B6C5-F164-F1FAA86E2AD1}"/>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29;p67">
              <a:extLst>
                <a:ext uri="{FF2B5EF4-FFF2-40B4-BE49-F238E27FC236}">
                  <a16:creationId xmlns:a16="http://schemas.microsoft.com/office/drawing/2014/main" id="{4C519EA0-6444-16AC-64FA-02B05FE3F8E8}"/>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30;p67">
              <a:extLst>
                <a:ext uri="{FF2B5EF4-FFF2-40B4-BE49-F238E27FC236}">
                  <a16:creationId xmlns:a16="http://schemas.microsoft.com/office/drawing/2014/main" id="{2F4D5128-E437-4C8E-FEDB-956A7FF1590A}"/>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2980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11" name="TextBox 10">
            <a:extLst>
              <a:ext uri="{FF2B5EF4-FFF2-40B4-BE49-F238E27FC236}">
                <a16:creationId xmlns:a16="http://schemas.microsoft.com/office/drawing/2014/main" id="{B23F77FE-BF01-F61B-10C8-50A0F2C67BD7}"/>
              </a:ext>
            </a:extLst>
          </p:cNvPr>
          <p:cNvSpPr txBox="1"/>
          <p:nvPr/>
        </p:nvSpPr>
        <p:spPr>
          <a:xfrm>
            <a:off x="719999" y="1073242"/>
            <a:ext cx="7467070" cy="307777"/>
          </a:xfrm>
          <a:prstGeom prst="rect">
            <a:avLst/>
          </a:prstGeom>
          <a:noFill/>
        </p:spPr>
        <p:txBody>
          <a:bodyPr wrap="square">
            <a:spAutoFit/>
          </a:bodyPr>
          <a:lstStyle/>
          <a:p>
            <a:pPr algn="just"/>
            <a:r>
              <a:rPr lang="en-US" dirty="0">
                <a:solidFill>
                  <a:schemeClr val="tx1"/>
                </a:solidFill>
                <a:latin typeface="Hanken Grotesk" panose="020B0604020202020204" charset="0"/>
              </a:rPr>
              <a:t>Let's go through the implementation step by step:</a:t>
            </a:r>
            <a:endParaRPr lang="en-US" sz="1100" dirty="0">
              <a:solidFill>
                <a:schemeClr val="tx1"/>
              </a:solidFill>
              <a:latin typeface="Hanken Grotesk" panose="020B0604020202020204" charset="0"/>
              <a:cs typeface="Arial" panose="020B0604020202020204" pitchFamily="34" charset="0"/>
            </a:endParaRPr>
          </a:p>
        </p:txBody>
      </p:sp>
      <p:sp>
        <p:nvSpPr>
          <p:cNvPr id="3" name="TextBox 2">
            <a:extLst>
              <a:ext uri="{FF2B5EF4-FFF2-40B4-BE49-F238E27FC236}">
                <a16:creationId xmlns:a16="http://schemas.microsoft.com/office/drawing/2014/main" id="{48EC502D-4C41-F8EF-1154-1008E4C8C800}"/>
              </a:ext>
            </a:extLst>
          </p:cNvPr>
          <p:cNvSpPr txBox="1"/>
          <p:nvPr/>
        </p:nvSpPr>
        <p:spPr>
          <a:xfrm>
            <a:off x="719999" y="1436536"/>
            <a:ext cx="7467070" cy="2400657"/>
          </a:xfrm>
          <a:prstGeom prst="rect">
            <a:avLst/>
          </a:prstGeom>
          <a:noFill/>
        </p:spPr>
        <p:txBody>
          <a:bodyPr wrap="square">
            <a:spAutoFit/>
          </a:bodyPr>
          <a:lstStyle/>
          <a:p>
            <a:pPr marL="228600" indent="-228600" algn="just">
              <a:buClr>
                <a:srgbClr val="00CADA"/>
              </a:buClr>
              <a:buFont typeface="+mj-lt"/>
              <a:buAutoNum type="arabicPeriod"/>
            </a:pPr>
            <a:r>
              <a:rPr lang="en-US" sz="1200" dirty="0">
                <a:solidFill>
                  <a:schemeClr val="tx1"/>
                </a:solidFill>
                <a:latin typeface="Hanken Grotesk" panose="020B0604020202020204" charset="0"/>
              </a:rPr>
              <a:t>First, we import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and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as usual. Then, from the Python standard library, we import the </a:t>
            </a:r>
            <a:r>
              <a:rPr lang="en-US" sz="1200" dirty="0" err="1">
                <a:solidFill>
                  <a:schemeClr val="tx1"/>
                </a:solidFill>
                <a:latin typeface="Hanken Grotesk" panose="020B0604020202020204" charset="0"/>
              </a:rPr>
              <a:t>randint</a:t>
            </a:r>
            <a:r>
              <a:rPr lang="en-US" sz="1200" dirty="0">
                <a:solidFill>
                  <a:schemeClr val="tx1"/>
                </a:solidFill>
                <a:latin typeface="Hanken Grotesk" panose="020B0604020202020204" charset="0"/>
              </a:rPr>
              <a:t> function to generate pseudorandom integers and the uniform function to generate pseudorandom floating-point numbers: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from random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 uniform</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Next, we create and configure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This time, we use a three-neuron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a 50-neuron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and a four-neuron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as highlighted in bold in the following code: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=cv2.ml.ANN_MLP_create()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animals_net.setLayerSizes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b="1" dirty="0">
                <a:solidFill>
                  <a:schemeClr val="tx1"/>
                </a:solidFill>
                <a:latin typeface="Calibri Light" panose="020F0302020204030204" pitchFamily="34" charset="0"/>
                <a:cs typeface="Calibri Light" panose="020F0302020204030204" pitchFamily="34" charset="0"/>
              </a:rPr>
              <a:t>[3, 50, 4]</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(cv2.ml.ANN_MLP_SIGMOID_SYM,0.6,1.0)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 0.1, 0.1)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91646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3985706"/>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Now, we need some data. We aren't really interested in representing animals accurately; we just require a bunch of records to be used as training data. Thus, we define four functions in order to generate random samples of different classes, along with another four functions to generate the correct classification results for training purposes:</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100" dirty="0">
                <a:solidFill>
                  <a:schemeClr val="tx1"/>
                </a:solidFill>
                <a:latin typeface="Calibri Light" panose="020F0302020204030204" pitchFamily="34" charset="0"/>
                <a:cs typeface="Calibri Light" panose="020F0302020204030204" pitchFamily="34" charset="0"/>
              </a:rPr>
              <a:t>        Input arrays : weight, length, teeth</a:t>
            </a:r>
          </a:p>
          <a:p>
            <a:pPr algn="just">
              <a:buClr>
                <a:srgbClr val="00CADA"/>
              </a:buClr>
            </a:pPr>
            <a:r>
              <a:rPr lang="en-US" sz="1100" dirty="0">
                <a:solidFill>
                  <a:schemeClr val="tx1"/>
                </a:solidFill>
                <a:latin typeface="Calibri Light" panose="020F0302020204030204" pitchFamily="34" charset="0"/>
                <a:cs typeface="Calibri Light" panose="020F0302020204030204" pitchFamily="34" charset="0"/>
              </a:rPr>
              <a:t>        Output arrays : dog, condor, dolphin, dragon</a:t>
            </a:r>
          </a:p>
          <a:p>
            <a:pPr algn="just">
              <a:buClr>
                <a:srgbClr val="00CADA"/>
              </a:buClr>
            </a:pPr>
            <a:endParaRPr lang="en-US" sz="1100" dirty="0">
              <a:solidFill>
                <a:schemeClr val="tx1"/>
              </a:solidFill>
              <a:latin typeface="Calibri Light" panose="020F0302020204030204" pitchFamily="3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[uniform(10.0, 20.0), uniform(1.0, 1.5),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(38, 42)]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[1, 0, 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[uniform(3.0, 10.0),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(3.0, 5.0),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1, 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[uniform(30.0, 190.0), uniform(5.0, 15.0),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(80, 100)]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0, 1,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[uniform(1200.0, 1800.0), uniform(30.0, 40.0),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(160, 180)]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0, 0,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5637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2369880"/>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We also define the following helper function in order to convert a sample and classification into a pair of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arrays: </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record(sample, classification):</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np.float32),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([classification], np.float32))</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Let's proceed with the creation of our fake animal data. We will create 20,000 samples per class: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RECORDS = 20000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records =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RECORDS):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67326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2185214"/>
          </a:xfrm>
          <a:prstGeom prst="rect">
            <a:avLst/>
          </a:prstGeom>
          <a:noFill/>
        </p:spPr>
        <p:txBody>
          <a:bodyPr wrap="square">
            <a:spAutoFit/>
          </a:bodyPr>
          <a:lstStyle/>
          <a:p>
            <a:pPr marL="228600" indent="-228600" algn="just">
              <a:buClr>
                <a:srgbClr val="00CADA"/>
              </a:buClr>
              <a:buFont typeface="+mj-lt"/>
              <a:buAutoNum type="arabicPeriod" startAt="6"/>
            </a:pPr>
            <a:r>
              <a:rPr lang="en-US" sz="1200" dirty="0">
                <a:solidFill>
                  <a:schemeClr val="tx1"/>
                </a:solidFill>
                <a:latin typeface="Hanken Grotesk" panose="020B0604020202020204" charset="0"/>
              </a:rPr>
              <a:t>Now, let's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we discussed at the start of this section, we will use multiple training </a:t>
            </a:r>
            <a:r>
              <a:rPr lang="en-US" sz="1200" dirty="0">
                <a:solidFill>
                  <a:srgbClr val="FF5050"/>
                </a:solidFill>
                <a:latin typeface="Hanken Grotesk" panose="020B0604020202020204" charset="0"/>
              </a:rPr>
              <a:t>epoch</a:t>
            </a:r>
            <a:r>
              <a:rPr lang="en-US" sz="1200" dirty="0">
                <a:solidFill>
                  <a:schemeClr val="tx1"/>
                </a:solidFill>
                <a:latin typeface="Hanken Grotesk" panose="020B0604020202020204" charset="0"/>
              </a:rPr>
              <a:t>s. Each epoch is an iteration of a loop, as shown in the following code:</a:t>
            </a:r>
          </a:p>
          <a:p>
            <a:pPr marL="228600" indent="-228600" algn="just">
              <a:buClr>
                <a:srgbClr val="00CADA"/>
              </a:buClr>
              <a:buFont typeface="+mj-lt"/>
              <a:buAutoNum type="arabicPeriod" startAt="6"/>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EPOCHS =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e in range(0, EPOCHS):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print("epoch: %d" % 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t, c in records: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data=cv2.ml.TrainData_create(t,cv2.ml.ROW_SAMPLE,c)</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animals_net.isTrained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(data,cv2.ml.ANN_MLP_UPDATE_WEIGHTS|cv2.ml.ANN_MLP_NO_INPUT_SCALE|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cv2.ml.ANN_MLP_NO_OUTPUT_SCALE)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cv2.ml.ANN_MLP_NO_INPUT_SCALE | cv2.ml.ANN_MLP_NO_OUTPUT_SCALE) </a:t>
            </a:r>
          </a:p>
        </p:txBody>
      </p:sp>
      <p:grpSp>
        <p:nvGrpSpPr>
          <p:cNvPr id="2" name="Google Shape;11222;p67">
            <a:extLst>
              <a:ext uri="{FF2B5EF4-FFF2-40B4-BE49-F238E27FC236}">
                <a16:creationId xmlns:a16="http://schemas.microsoft.com/office/drawing/2014/main" id="{A0A0AF18-5179-69F4-5D0A-0C76DF7518BC}"/>
              </a:ext>
            </a:extLst>
          </p:cNvPr>
          <p:cNvGrpSpPr/>
          <p:nvPr/>
        </p:nvGrpSpPr>
        <p:grpSpPr>
          <a:xfrm>
            <a:off x="720000" y="3443924"/>
            <a:ext cx="421914" cy="423864"/>
            <a:chOff x="-1333975" y="2365850"/>
            <a:chExt cx="292225" cy="293575"/>
          </a:xfrm>
          <a:solidFill>
            <a:srgbClr val="FFC000"/>
          </a:solidFill>
        </p:grpSpPr>
        <p:sp>
          <p:nvSpPr>
            <p:cNvPr id="4" name="Google Shape;11223;p67">
              <a:extLst>
                <a:ext uri="{FF2B5EF4-FFF2-40B4-BE49-F238E27FC236}">
                  <a16:creationId xmlns:a16="http://schemas.microsoft.com/office/drawing/2014/main" id="{D939ECDF-88D7-83D3-A850-1B78950650CA}"/>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24;p67">
              <a:extLst>
                <a:ext uri="{FF2B5EF4-FFF2-40B4-BE49-F238E27FC236}">
                  <a16:creationId xmlns:a16="http://schemas.microsoft.com/office/drawing/2014/main" id="{F7ED688B-46D1-E220-7C16-4B8AAB62BF86}"/>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25;p67">
              <a:extLst>
                <a:ext uri="{FF2B5EF4-FFF2-40B4-BE49-F238E27FC236}">
                  <a16:creationId xmlns:a16="http://schemas.microsoft.com/office/drawing/2014/main" id="{22E3646F-E97E-428A-9D1D-BFD96A54ABC9}"/>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26;p67">
              <a:extLst>
                <a:ext uri="{FF2B5EF4-FFF2-40B4-BE49-F238E27FC236}">
                  <a16:creationId xmlns:a16="http://schemas.microsoft.com/office/drawing/2014/main" id="{D2985A9D-8EE4-5799-9B4F-B0929A48515C}"/>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27;p67">
              <a:extLst>
                <a:ext uri="{FF2B5EF4-FFF2-40B4-BE49-F238E27FC236}">
                  <a16:creationId xmlns:a16="http://schemas.microsoft.com/office/drawing/2014/main" id="{93545385-CBA9-0D61-09AD-91CB67784FDB}"/>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28;p67">
              <a:extLst>
                <a:ext uri="{FF2B5EF4-FFF2-40B4-BE49-F238E27FC236}">
                  <a16:creationId xmlns:a16="http://schemas.microsoft.com/office/drawing/2014/main" id="{EFCF92DE-D3B1-B31B-CF61-74B10E4E2115}"/>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29;p67">
              <a:extLst>
                <a:ext uri="{FF2B5EF4-FFF2-40B4-BE49-F238E27FC236}">
                  <a16:creationId xmlns:a16="http://schemas.microsoft.com/office/drawing/2014/main" id="{64E96628-6789-B9BB-E24A-C6B8348F199B}"/>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30;p67">
              <a:extLst>
                <a:ext uri="{FF2B5EF4-FFF2-40B4-BE49-F238E27FC236}">
                  <a16:creationId xmlns:a16="http://schemas.microsoft.com/office/drawing/2014/main" id="{968531D4-2D9B-297B-BE1D-D0C89BB8D7BD}"/>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DB48D223-C881-C47E-0EFF-FA26A1406CBE}"/>
              </a:ext>
            </a:extLst>
          </p:cNvPr>
          <p:cNvSpPr txBox="1"/>
          <p:nvPr/>
        </p:nvSpPr>
        <p:spPr>
          <a:xfrm>
            <a:off x="1167180" y="3274895"/>
            <a:ext cx="7019889"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For real-world problems with large and diverse training datasets,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potentially benefit from hundreds of training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For the best results, you may wish to keep training and testing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until you reach convergence, which means that further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no longer produce a noticeable improvement in the accuracy of the results. </a:t>
            </a:r>
          </a:p>
        </p:txBody>
      </p:sp>
      <p:sp>
        <p:nvSpPr>
          <p:cNvPr id="15" name="TextBox 14">
            <a:extLst>
              <a:ext uri="{FF2B5EF4-FFF2-40B4-BE49-F238E27FC236}">
                <a16:creationId xmlns:a16="http://schemas.microsoft.com/office/drawing/2014/main" id="{1C48182A-D7C1-1051-A1EA-ED77A736C1C0}"/>
              </a:ext>
            </a:extLst>
          </p:cNvPr>
          <p:cNvSpPr txBox="1"/>
          <p:nvPr/>
        </p:nvSpPr>
        <p:spPr>
          <a:xfrm>
            <a:off x="719999" y="4177848"/>
            <a:ext cx="7467069"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Note that we must pass the </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cv2.ml.ANN_MLP_UPDATE_WEIGHTS</a:t>
            </a:r>
            <a:r>
              <a:rPr lang="en-US" sz="1200" dirty="0">
                <a:solidFill>
                  <a:schemeClr val="tx1"/>
                </a:solidFill>
                <a:latin typeface="Hanken Grotesk" panose="020B0604020202020204" charset="0"/>
              </a:rPr>
              <a:t> flag to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function to update the previously trained model rather than training a new model from scratch. This is a critical point to remember whenever you are training a model incrementally, as we are doing here.</a:t>
            </a:r>
          </a:p>
        </p:txBody>
      </p:sp>
    </p:spTree>
    <p:extLst>
      <p:ext uri="{BB962C8B-B14F-4D97-AF65-F5344CB8AC3E}">
        <p14:creationId xmlns:p14="http://schemas.microsoft.com/office/powerpoint/2010/main" val="119517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3862596"/>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Having trained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should test it. For each class, let's generate 100 new random samples, classify them using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and keep track of the number of correct classifications: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TESTS = 100</a:t>
            </a:r>
          </a:p>
          <a:p>
            <a:pPr algn="just">
              <a:buClr>
                <a:srgbClr val="00CADA"/>
              </a:buClr>
            </a:pPr>
            <a:r>
              <a:rPr lang="en-US" sz="6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0: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1: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2: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3: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377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2" name="TextBox 1">
            <a:extLst>
              <a:ext uri="{FF2B5EF4-FFF2-40B4-BE49-F238E27FC236}">
                <a16:creationId xmlns:a16="http://schemas.microsoft.com/office/drawing/2014/main" id="{4B9F7EAD-8BBB-39B8-7CFB-7A6CD4029D77}"/>
              </a:ext>
            </a:extLst>
          </p:cNvPr>
          <p:cNvSpPr txBox="1"/>
          <p:nvPr/>
        </p:nvSpPr>
        <p:spPr>
          <a:xfrm>
            <a:off x="720000" y="1017725"/>
            <a:ext cx="7467070" cy="3108543"/>
          </a:xfrm>
          <a:prstGeom prst="rect">
            <a:avLst/>
          </a:prstGeom>
          <a:noFill/>
        </p:spPr>
        <p:txBody>
          <a:bodyPr wrap="square">
            <a:spAutoFit/>
          </a:bodyPr>
          <a:lstStyle/>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Finally, let's print the accuracy statistics:</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print("dog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print("condor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print("dolphin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print("dragon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When we run the script, the preceding code block should produce the following output: </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dog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condor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dolphin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dragon accuracy: 100.00%</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Since we are dealing with random data, the results may vary each time you run the script. Typically, the accuracy should be high or even perfect because we have set up a simple classification problem with non-overlapping ranges of input data. (The range of random weight values for a dog does not overlap with the range for a dragon, and so forth.)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98636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2" name="TextBox 1">
            <a:extLst>
              <a:ext uri="{FF2B5EF4-FFF2-40B4-BE49-F238E27FC236}">
                <a16:creationId xmlns:a16="http://schemas.microsoft.com/office/drawing/2014/main" id="{4B9F7EAD-8BBB-39B8-7CFB-7A6CD4029D77}"/>
              </a:ext>
            </a:extLst>
          </p:cNvPr>
          <p:cNvSpPr txBox="1"/>
          <p:nvPr/>
        </p:nvSpPr>
        <p:spPr>
          <a:xfrm>
            <a:off x="720000" y="1017725"/>
            <a:ext cx="7467070" cy="246990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You may wish to take some time to experiment with the following modifications (one at a time) so that you can see how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accuracy is affected: </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Change the number of training samples by modifying the value of the </a:t>
            </a:r>
            <a:r>
              <a:rPr lang="en-US" sz="1000" dirty="0">
                <a:solidFill>
                  <a:schemeClr val="accent4">
                    <a:lumMod val="85000"/>
                  </a:schemeClr>
                </a:solidFill>
                <a:latin typeface="Calibri Light" panose="020F0302020204030204" pitchFamily="34" charset="0"/>
                <a:cs typeface="Calibri Light" panose="020F0302020204030204" pitchFamily="34" charset="0"/>
              </a:rPr>
              <a:t>RECORDS</a:t>
            </a:r>
            <a:r>
              <a:rPr lang="en-US" sz="1200" dirty="0">
                <a:solidFill>
                  <a:schemeClr val="tx1"/>
                </a:solidFill>
                <a:latin typeface="Hanken Grotesk" panose="020B0604020202020204" charset="0"/>
              </a:rPr>
              <a:t> variable.</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Change the number of training epochs by modifying the value of the </a:t>
            </a:r>
            <a:r>
              <a:rPr lang="en-US" sz="1000" dirty="0">
                <a:solidFill>
                  <a:schemeClr val="accent4">
                    <a:lumMod val="85000"/>
                  </a:schemeClr>
                </a:solidFill>
                <a:latin typeface="Calibri Light" panose="020F0302020204030204" pitchFamily="34" charset="0"/>
                <a:cs typeface="Calibri Light" panose="020F0302020204030204" pitchFamily="34" charset="0"/>
              </a:rPr>
              <a:t>EPOCHS</a:t>
            </a:r>
            <a:r>
              <a:rPr lang="en-US" sz="1200" dirty="0">
                <a:solidFill>
                  <a:schemeClr val="tx1"/>
                </a:solidFill>
                <a:latin typeface="Hanken Grotesk" panose="020B0604020202020204" charset="0"/>
              </a:rPr>
              <a:t> variable.</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Make the ranges of input data partially overlapping by editing the parameters of the </a:t>
            </a:r>
            <a:r>
              <a:rPr lang="en-US" sz="1000" dirty="0">
                <a:solidFill>
                  <a:schemeClr val="accent4">
                    <a:lumMod val="85000"/>
                  </a:schemeClr>
                </a:solidFill>
                <a:latin typeface="Calibri Light" panose="020F0302020204030204" pitchFamily="34" charset="0"/>
                <a:cs typeface="Calibri Light" panose="020F0302020204030204" pitchFamily="34" charset="0"/>
              </a:rPr>
              <a:t>uniform</a:t>
            </a:r>
            <a:r>
              <a:rPr lang="en-US" sz="1200" dirty="0">
                <a:solidFill>
                  <a:schemeClr val="tx1"/>
                </a:solidFill>
                <a:latin typeface="Hanken Grotesk" panose="020B0604020202020204" charset="0"/>
              </a:rPr>
              <a:t> and </a:t>
            </a:r>
            <a:r>
              <a:rPr lang="en-US" sz="1000" dirty="0" err="1">
                <a:solidFill>
                  <a:schemeClr val="accent4">
                    <a:lumMod val="85000"/>
                  </a:schemeClr>
                </a:solidFill>
                <a:latin typeface="Calibri Light" panose="020F0302020204030204" pitchFamily="34" charset="0"/>
                <a:cs typeface="Calibri Light" panose="020F0302020204030204" pitchFamily="34" charset="0"/>
              </a:rPr>
              <a:t>randint</a:t>
            </a:r>
            <a:r>
              <a:rPr lang="en-US" sz="1200" dirty="0">
                <a:solidFill>
                  <a:schemeClr val="tx1"/>
                </a:solidFill>
                <a:latin typeface="Hanken Grotesk" panose="020B0604020202020204" charset="0"/>
              </a:rPr>
              <a:t> function calls in our </a:t>
            </a:r>
            <a:r>
              <a:rPr lang="en-US" sz="1000" dirty="0" err="1">
                <a:solidFill>
                  <a:schemeClr val="accent4">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200" dirty="0">
                <a:solidFill>
                  <a:schemeClr val="accent4">
                    <a:lumMod val="85000"/>
                  </a:schemeClr>
                </a:solidFill>
                <a:latin typeface="Hanken Grotesk" panose="020B0604020202020204" charset="0"/>
                <a:cs typeface="Calibri Light" panose="020F0302020204030204" pitchFamily="34" charset="0"/>
              </a:rPr>
              <a:t>and</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dragon_sample</a:t>
            </a:r>
            <a:r>
              <a:rPr lang="en-US" sz="1200" dirty="0">
                <a:solidFill>
                  <a:schemeClr val="tx1"/>
                </a:solidFill>
                <a:latin typeface="Hanken Grotesk" panose="020B0604020202020204" charset="0"/>
              </a:rPr>
              <a:t> functions.</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When you are ready, we will proceed with an example containing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image data. With this, we will train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recognize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a:t>
            </a: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63055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720000" y="445025"/>
            <a:ext cx="74032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Recognizing </a:t>
            </a:r>
            <a:r>
              <a:rPr lang="en-US" dirty="0">
                <a:solidFill>
                  <a:srgbClr val="FFFF00"/>
                </a:solidFill>
              </a:rPr>
              <a:t>handwritten digits</a:t>
            </a:r>
            <a:r>
              <a:rPr lang="en-US" dirty="0"/>
              <a:t> with an </a:t>
            </a:r>
            <a:r>
              <a:rPr lang="en-US" dirty="0">
                <a:solidFill>
                  <a:srgbClr val="7030A0"/>
                </a:solidFill>
              </a:rPr>
              <a:t>ANN</a:t>
            </a:r>
            <a:endParaRPr dirty="0">
              <a:solidFill>
                <a:srgbClr val="7030A0"/>
              </a:solidFill>
            </a:endParaRPr>
          </a:p>
        </p:txBody>
      </p:sp>
      <p:sp>
        <p:nvSpPr>
          <p:cNvPr id="27" name="TextBox 26">
            <a:extLst>
              <a:ext uri="{FF2B5EF4-FFF2-40B4-BE49-F238E27FC236}">
                <a16:creationId xmlns:a16="http://schemas.microsoft.com/office/drawing/2014/main" id="{018E2670-D86B-4859-76E0-EB0E89F25BCE}"/>
              </a:ext>
            </a:extLst>
          </p:cNvPr>
          <p:cNvSpPr txBox="1"/>
          <p:nvPr/>
        </p:nvSpPr>
        <p:spPr>
          <a:xfrm>
            <a:off x="720000" y="1017725"/>
            <a:ext cx="7403274" cy="3847207"/>
          </a:xfrm>
          <a:prstGeom prst="rect">
            <a:avLst/>
          </a:prstGeom>
          <a:noFill/>
        </p:spPr>
        <p:txBody>
          <a:bodyPr wrap="square">
            <a:spAutoFit/>
          </a:bodyPr>
          <a:lstStyle/>
          <a:p>
            <a:pPr algn="just"/>
            <a:r>
              <a:rPr lang="en-US" sz="1200" dirty="0">
                <a:solidFill>
                  <a:schemeClr val="tx1"/>
                </a:solidFill>
                <a:latin typeface="Hanken Grotesk" panose="020B0604020202020204" charset="0"/>
              </a:rPr>
              <a:t>A </a:t>
            </a:r>
            <a:r>
              <a:rPr lang="en-US" sz="1200" dirty="0">
                <a:solidFill>
                  <a:srgbClr val="FFFF00"/>
                </a:solidFill>
                <a:latin typeface="Hanken Grotesk" panose="020B0604020202020204" charset="0"/>
              </a:rPr>
              <a:t>handwritten digit</a:t>
            </a:r>
            <a:r>
              <a:rPr lang="en-US" sz="1200" dirty="0">
                <a:solidFill>
                  <a:schemeClr val="tx1"/>
                </a:solidFill>
                <a:latin typeface="Hanken Grotesk" panose="020B0604020202020204" charset="0"/>
              </a:rPr>
              <a:t> is any of the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Arabic numerals (</a:t>
            </a:r>
            <a:r>
              <a:rPr lang="en-US" sz="1200" dirty="0">
                <a:solidFill>
                  <a:srgbClr val="00CADA"/>
                </a:solidFill>
                <a:latin typeface="Hanken Grotesk" panose="020B0604020202020204" charset="0"/>
              </a:rPr>
              <a:t>0 to 9</a:t>
            </a:r>
            <a:r>
              <a:rPr lang="en-US" sz="1200" dirty="0">
                <a:solidFill>
                  <a:schemeClr val="tx1"/>
                </a:solidFill>
                <a:latin typeface="Hanken Grotesk" panose="020B0604020202020204" charset="0"/>
              </a:rPr>
              <a:t>), written manually with a pen or pencil, as opposed to being printed by a machine. The appearance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can vary significantly. Different people have different handwriting, and – with the possible exception of a skilled calligrapher – a person does not produce identical digits every time he or she writes. This variability means that the visual recognition of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is a non-trivial problem for </a:t>
            </a:r>
            <a:r>
              <a:rPr lang="en-US" sz="1200" dirty="0">
                <a:solidFill>
                  <a:srgbClr val="00CADA"/>
                </a:solidFill>
                <a:latin typeface="Hanken Grotesk" panose="020B0604020202020204" charset="0"/>
              </a:rPr>
              <a:t>machine learning</a:t>
            </a:r>
            <a:r>
              <a:rPr lang="en-US" sz="1200" dirty="0">
                <a:solidFill>
                  <a:schemeClr val="tx1"/>
                </a:solidFill>
                <a:latin typeface="Hanken Grotesk" panose="020B0604020202020204" charset="0"/>
              </a:rPr>
              <a:t>. Indeed, students and researchers in machine learning often test their skills and new algorithms by attempting to train an accurate recognizer for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We will approach this challenge in the following manner: </a:t>
            </a:r>
          </a:p>
          <a:p>
            <a:pPr algn="just"/>
            <a:endParaRPr lang="en-US" sz="105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Load data from a Python-friendly version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This is a widely used database containing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Using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train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multiple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rPr>
              <a:t>Load an image of a sheet of paper with many </a:t>
            </a:r>
            <a:r>
              <a:rPr lang="en-US" sz="1200" dirty="0">
                <a:solidFill>
                  <a:srgbClr val="FFFF00"/>
                </a:solidFill>
              </a:rPr>
              <a:t>handwritten digits </a:t>
            </a:r>
            <a:r>
              <a:rPr lang="en-US" sz="1200" dirty="0">
                <a:solidFill>
                  <a:schemeClr val="tx1"/>
                </a:solidFill>
              </a:rPr>
              <a:t>on it.</a:t>
            </a: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Based on contour analysis, detect the individual digits on the paper. </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Use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classify the detected digits.</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Review the results in order to determine the accuracy of our detector and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-based classifier. </a:t>
            </a:r>
          </a:p>
        </p:txBody>
      </p:sp>
      <p:sp>
        <p:nvSpPr>
          <p:cNvPr id="34" name="Rectangle 33">
            <a:extLst>
              <a:ext uri="{FF2B5EF4-FFF2-40B4-BE49-F238E27FC236}">
                <a16:creationId xmlns:a16="http://schemas.microsoft.com/office/drawing/2014/main" id="{E137AB5C-A351-2F92-47C5-9B96876EE3A0}"/>
              </a:ext>
            </a:extLst>
          </p:cNvPr>
          <p:cNvSpPr/>
          <p:nvPr/>
        </p:nvSpPr>
        <p:spPr>
          <a:xfrm>
            <a:off x="606576" y="4790901"/>
            <a:ext cx="314912" cy="57270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3099BDA-6C8F-3A4C-209E-D137540E6E25}"/>
              </a:ext>
            </a:extLst>
          </p:cNvPr>
          <p:cNvSpPr txBox="1"/>
          <p:nvPr/>
        </p:nvSpPr>
        <p:spPr>
          <a:xfrm>
            <a:off x="1004043" y="4764858"/>
            <a:ext cx="7403274" cy="276999"/>
          </a:xfrm>
          <a:prstGeom prst="rect">
            <a:avLst/>
          </a:prstGeom>
          <a:noFill/>
        </p:spPr>
        <p:txBody>
          <a:bodyPr wrap="square">
            <a:spAutoFit/>
          </a:bodyPr>
          <a:lstStyle/>
          <a:p>
            <a:r>
              <a:rPr lang="en-US" sz="1200" dirty="0">
                <a:solidFill>
                  <a:schemeClr val="tx1"/>
                </a:solidFill>
                <a:latin typeface="Hanken Grotesk" panose="020B0604020202020204" charset="0"/>
              </a:rPr>
              <a:t>Before we delve into the implementation, let's review some information about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a:t>
            </a:r>
          </a:p>
        </p:txBody>
      </p:sp>
      <p:grpSp>
        <p:nvGrpSpPr>
          <p:cNvPr id="30" name="Google Shape;10318;p64">
            <a:extLst>
              <a:ext uri="{FF2B5EF4-FFF2-40B4-BE49-F238E27FC236}">
                <a16:creationId xmlns:a16="http://schemas.microsoft.com/office/drawing/2014/main" id="{946B82C6-26E5-90DE-AED9-1F85F6631B5B}"/>
              </a:ext>
            </a:extLst>
          </p:cNvPr>
          <p:cNvGrpSpPr/>
          <p:nvPr/>
        </p:nvGrpSpPr>
        <p:grpSpPr>
          <a:xfrm>
            <a:off x="793902" y="4790901"/>
            <a:ext cx="235440" cy="235440"/>
            <a:chOff x="-34776500" y="2631825"/>
            <a:chExt cx="291450" cy="291450"/>
          </a:xfrm>
          <a:solidFill>
            <a:srgbClr val="00FF00"/>
          </a:solidFill>
        </p:grpSpPr>
        <p:sp>
          <p:nvSpPr>
            <p:cNvPr id="31" name="Google Shape;10319;p64">
              <a:extLst>
                <a:ext uri="{FF2B5EF4-FFF2-40B4-BE49-F238E27FC236}">
                  <a16:creationId xmlns:a16="http://schemas.microsoft.com/office/drawing/2014/main" id="{F8370A00-6203-2815-2C73-DF294FFC3822}"/>
                </a:ext>
              </a:extLst>
            </p:cNvPr>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20;p64">
              <a:extLst>
                <a:ext uri="{FF2B5EF4-FFF2-40B4-BE49-F238E27FC236}">
                  <a16:creationId xmlns:a16="http://schemas.microsoft.com/office/drawing/2014/main" id="{B0C2C1B3-B893-F951-9F6C-CF0CA1654EE9}"/>
                </a:ext>
              </a:extLst>
            </p:cNvPr>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21;p64">
              <a:extLst>
                <a:ext uri="{FF2B5EF4-FFF2-40B4-BE49-F238E27FC236}">
                  <a16:creationId xmlns:a16="http://schemas.microsoft.com/office/drawing/2014/main" id="{B59BB242-0427-E8F0-ABB9-F217859B6CF4}"/>
                </a:ext>
              </a:extLst>
            </p:cNvPr>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914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3961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Understanding the </a:t>
            </a:r>
            <a:r>
              <a:rPr lang="en-US" dirty="0">
                <a:solidFill>
                  <a:srgbClr val="FF0000"/>
                </a:solidFill>
              </a:rPr>
              <a:t>MNIST</a:t>
            </a:r>
            <a:r>
              <a:rPr lang="en-US" dirty="0"/>
              <a:t> database of </a:t>
            </a:r>
            <a:r>
              <a:rPr lang="en-US" dirty="0">
                <a:solidFill>
                  <a:srgbClr val="FFFF00"/>
                </a:solidFill>
              </a:rPr>
              <a:t>handwritten digits</a:t>
            </a:r>
            <a:endParaRPr dirty="0">
              <a:solidFill>
                <a:srgbClr val="FFFF00"/>
              </a:solidFill>
            </a:endParaRPr>
          </a:p>
        </p:txBody>
      </p:sp>
      <p:sp>
        <p:nvSpPr>
          <p:cNvPr id="11" name="TextBox 10">
            <a:extLst>
              <a:ext uri="{FF2B5EF4-FFF2-40B4-BE49-F238E27FC236}">
                <a16:creationId xmlns:a16="http://schemas.microsoft.com/office/drawing/2014/main" id="{7930F0C2-A86E-5682-A33B-CF085184D6C5}"/>
              </a:ext>
            </a:extLst>
          </p:cNvPr>
          <p:cNvSpPr txBox="1"/>
          <p:nvPr/>
        </p:nvSpPr>
        <p:spPr>
          <a:xfrm>
            <a:off x="720000" y="1381943"/>
            <a:ext cx="5605184"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(or </a:t>
            </a:r>
            <a:r>
              <a:rPr lang="en-US" sz="1200" dirty="0">
                <a:solidFill>
                  <a:srgbClr val="FF0000"/>
                </a:solidFill>
                <a:latin typeface="Hanken Grotesk" panose="020B0604020202020204" charset="0"/>
              </a:rPr>
              <a:t>M</a:t>
            </a:r>
            <a:r>
              <a:rPr lang="en-US" sz="1200" dirty="0">
                <a:solidFill>
                  <a:schemeClr val="tx1"/>
                </a:solidFill>
                <a:latin typeface="Hanken Grotesk" panose="020B0604020202020204" charset="0"/>
              </a:rPr>
              <a:t>odified </a:t>
            </a:r>
            <a:r>
              <a:rPr lang="en-US" sz="1200" dirty="0">
                <a:solidFill>
                  <a:srgbClr val="FF0000"/>
                </a:solidFill>
                <a:latin typeface="Hanken Grotesk" panose="020B0604020202020204" charset="0"/>
              </a:rPr>
              <a:t>N</a:t>
            </a:r>
            <a:r>
              <a:rPr lang="en-US" sz="1200" dirty="0">
                <a:solidFill>
                  <a:schemeClr val="tx1"/>
                </a:solidFill>
                <a:latin typeface="Hanken Grotesk" panose="020B0604020202020204" charset="0"/>
              </a:rPr>
              <a:t>ational </a:t>
            </a:r>
            <a:r>
              <a:rPr lang="en-US" sz="1200" dirty="0">
                <a:solidFill>
                  <a:srgbClr val="FF0000"/>
                </a:solidFill>
                <a:latin typeface="Hanken Grotesk" panose="020B0604020202020204" charset="0"/>
              </a:rPr>
              <a:t>I</a:t>
            </a:r>
            <a:r>
              <a:rPr lang="en-US" sz="1200" dirty="0">
                <a:solidFill>
                  <a:schemeClr val="tx1"/>
                </a:solidFill>
                <a:latin typeface="Hanken Grotesk" panose="020B0604020202020204" charset="0"/>
              </a:rPr>
              <a:t>nstitute of </a:t>
            </a:r>
            <a:r>
              <a:rPr lang="en-US" sz="1200" dirty="0">
                <a:solidFill>
                  <a:srgbClr val="FF0000"/>
                </a:solidFill>
                <a:latin typeface="Hanken Grotesk" panose="020B0604020202020204" charset="0"/>
              </a:rPr>
              <a:t>S</a:t>
            </a:r>
            <a:r>
              <a:rPr lang="en-US" sz="1200" dirty="0">
                <a:solidFill>
                  <a:schemeClr val="tx1"/>
                </a:solidFill>
                <a:latin typeface="Hanken Grotesk" panose="020B0604020202020204" charset="0"/>
              </a:rPr>
              <a:t>tandards and </a:t>
            </a:r>
            <a:r>
              <a:rPr lang="en-US" sz="1200" dirty="0">
                <a:solidFill>
                  <a:srgbClr val="FF0000"/>
                </a:solidFill>
                <a:latin typeface="Hanken Grotesk" panose="020B0604020202020204" charset="0"/>
              </a:rPr>
              <a:t>T</a:t>
            </a:r>
            <a:r>
              <a:rPr lang="en-US" sz="1200" dirty="0">
                <a:solidFill>
                  <a:schemeClr val="tx1"/>
                </a:solidFill>
                <a:latin typeface="Hanken Grotesk" panose="020B0604020202020204" charset="0"/>
              </a:rPr>
              <a:t>echnology database) is publicly available at </a:t>
            </a:r>
            <a:r>
              <a:rPr lang="en-US" sz="1000" dirty="0">
                <a:solidFill>
                  <a:srgbClr val="00B0F0"/>
                </a:solidFill>
                <a:latin typeface="Hanken Grotesk" panose="020B0604020202020204" charset="0"/>
              </a:rPr>
              <a:t>http://yann.lecun.com/exdb/mnist/</a:t>
            </a:r>
            <a:r>
              <a:rPr lang="en-US" sz="1200" dirty="0">
                <a:solidFill>
                  <a:schemeClr val="tx1"/>
                </a:solidFill>
                <a:latin typeface="Hanken Grotesk" panose="020B0604020202020204" charset="0"/>
              </a:rPr>
              <a:t>. The database includes a training set of </a:t>
            </a:r>
            <a:r>
              <a:rPr lang="en-US" sz="1200" dirty="0">
                <a:solidFill>
                  <a:srgbClr val="00CADA"/>
                </a:solidFill>
                <a:latin typeface="Hanken Grotesk" panose="020B0604020202020204" charset="0"/>
              </a:rPr>
              <a:t>60,000</a:t>
            </a:r>
            <a:r>
              <a:rPr lang="en-US" sz="1200" dirty="0">
                <a:solidFill>
                  <a:schemeClr val="tx1"/>
                </a:solidFill>
                <a:latin typeface="Hanken Grotesk" panose="020B0604020202020204" charset="0"/>
              </a:rPr>
              <a:t>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Half of these were written by employees of the United States Census Bureau, while the other half were written by high school students in the </a:t>
            </a:r>
            <a:r>
              <a:rPr lang="en-US" sz="1200" dirty="0">
                <a:solidFill>
                  <a:srgbClr val="C00000"/>
                </a:solidFill>
                <a:latin typeface="Hanken Grotesk" panose="020B0604020202020204" charset="0"/>
              </a:rPr>
              <a:t>United States</a:t>
            </a:r>
            <a:r>
              <a:rPr lang="en-US" sz="1200" dirty="0">
                <a:solidFill>
                  <a:schemeClr val="tx1"/>
                </a:solidFill>
                <a:latin typeface="Hanken Grotesk" panose="020B0604020202020204" charset="0"/>
              </a:rPr>
              <a:t>. The database also includes a test set of </a:t>
            </a:r>
            <a:r>
              <a:rPr lang="en-US" sz="1200" dirty="0">
                <a:solidFill>
                  <a:srgbClr val="00CADA"/>
                </a:solidFill>
                <a:latin typeface="Hanken Grotesk" panose="020B0604020202020204" charset="0"/>
              </a:rPr>
              <a:t>10,000</a:t>
            </a:r>
            <a:r>
              <a:rPr lang="en-US" sz="1200" dirty="0">
                <a:solidFill>
                  <a:schemeClr val="tx1"/>
                </a:solidFill>
                <a:latin typeface="Hanken Grotesk" panose="020B0604020202020204" charset="0"/>
              </a:rPr>
              <a:t> images, gathered from the same writers. All the training and test images are in grayscale format, with dimensions of </a:t>
            </a:r>
            <a:r>
              <a:rPr lang="en-US" sz="1200" dirty="0">
                <a:solidFill>
                  <a:srgbClr val="00B050"/>
                </a:solidFill>
                <a:latin typeface="Hanken Grotesk" panose="020B0604020202020204" charset="0"/>
              </a:rPr>
              <a:t>28 x 28</a:t>
            </a:r>
            <a:r>
              <a:rPr lang="en-US" sz="1200" dirty="0">
                <a:solidFill>
                  <a:schemeClr val="tx1"/>
                </a:solidFill>
                <a:latin typeface="Hanken Grotesk" panose="020B0604020202020204" charset="0"/>
              </a:rPr>
              <a:t> pixels. The digits are white (or shades of gray) on a black background. For example, here are three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training samples:</a:t>
            </a:r>
          </a:p>
        </p:txBody>
      </p:sp>
      <p:pic>
        <p:nvPicPr>
          <p:cNvPr id="13" name="Picture 12">
            <a:extLst>
              <a:ext uri="{FF2B5EF4-FFF2-40B4-BE49-F238E27FC236}">
                <a16:creationId xmlns:a16="http://schemas.microsoft.com/office/drawing/2014/main" id="{40776AD8-79F4-9551-4016-CD2B0864EFA3}"/>
              </a:ext>
            </a:extLst>
          </p:cNvPr>
          <p:cNvPicPr>
            <a:picLocks noChangeAspect="1"/>
          </p:cNvPicPr>
          <p:nvPr/>
        </p:nvPicPr>
        <p:blipFill>
          <a:blip r:embed="rId3"/>
          <a:stretch>
            <a:fillRect/>
          </a:stretch>
        </p:blipFill>
        <p:spPr>
          <a:xfrm>
            <a:off x="6325184" y="1435735"/>
            <a:ext cx="1790950" cy="657317"/>
          </a:xfrm>
          <a:prstGeom prst="rect">
            <a:avLst/>
          </a:prstGeom>
        </p:spPr>
      </p:pic>
      <p:grpSp>
        <p:nvGrpSpPr>
          <p:cNvPr id="14" name="Google Shape;11160;p67">
            <a:extLst>
              <a:ext uri="{FF2B5EF4-FFF2-40B4-BE49-F238E27FC236}">
                <a16:creationId xmlns:a16="http://schemas.microsoft.com/office/drawing/2014/main" id="{AF5FE171-9FF3-0820-1E63-F13215257A80}"/>
              </a:ext>
            </a:extLst>
          </p:cNvPr>
          <p:cNvGrpSpPr/>
          <p:nvPr/>
        </p:nvGrpSpPr>
        <p:grpSpPr>
          <a:xfrm>
            <a:off x="720000" y="3457554"/>
            <a:ext cx="356851" cy="354690"/>
            <a:chOff x="-4932650" y="2046625"/>
            <a:chExt cx="293025" cy="291250"/>
          </a:xfrm>
          <a:solidFill>
            <a:srgbClr val="FFC000"/>
          </a:solidFill>
        </p:grpSpPr>
        <p:sp>
          <p:nvSpPr>
            <p:cNvPr id="15" name="Google Shape;11161;p67">
              <a:extLst>
                <a:ext uri="{FF2B5EF4-FFF2-40B4-BE49-F238E27FC236}">
                  <a16:creationId xmlns:a16="http://schemas.microsoft.com/office/drawing/2014/main" id="{155F1438-C776-A1CC-733B-F3D1C8DABA32}"/>
                </a:ext>
              </a:extLst>
            </p:cNvPr>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62;p67">
              <a:extLst>
                <a:ext uri="{FF2B5EF4-FFF2-40B4-BE49-F238E27FC236}">
                  <a16:creationId xmlns:a16="http://schemas.microsoft.com/office/drawing/2014/main" id="{4D5E6462-C77D-2CF2-B4E5-933942C48FFE}"/>
                </a:ext>
              </a:extLst>
            </p:cNvPr>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938D982E-3BFB-1E92-DC57-DD64F9B06F77}"/>
              </a:ext>
            </a:extLst>
          </p:cNvPr>
          <p:cNvSpPr txBox="1"/>
          <p:nvPr/>
        </p:nvSpPr>
        <p:spPr>
          <a:xfrm>
            <a:off x="1076851" y="3113619"/>
            <a:ext cx="7039283"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As an alternative to using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you could, of course, build a similar database yourself. This would involve collecting a large number of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converting the images into grayscale, cropping them so that each image contains a single digit in a standardized position, and scaling the images so that they are all the same size. You would also need to label the images so that a program could read the correct classification for the purpose of training and testing a classifier.</a:t>
            </a:r>
          </a:p>
        </p:txBody>
      </p:sp>
      <p:sp>
        <p:nvSpPr>
          <p:cNvPr id="20" name="TextBox 19">
            <a:extLst>
              <a:ext uri="{FF2B5EF4-FFF2-40B4-BE49-F238E27FC236}">
                <a16:creationId xmlns:a16="http://schemas.microsoft.com/office/drawing/2014/main" id="{0C4714C1-13C8-2071-1F43-465DC08DF3D0}"/>
              </a:ext>
            </a:extLst>
          </p:cNvPr>
          <p:cNvSpPr txBox="1"/>
          <p:nvPr/>
        </p:nvSpPr>
        <p:spPr>
          <a:xfrm>
            <a:off x="719999" y="4196746"/>
            <a:ext cx="7396133"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Now that we know something about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let's consider what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parameters are appropriate for this training set.</a:t>
            </a:r>
          </a:p>
        </p:txBody>
      </p:sp>
    </p:spTree>
    <p:extLst>
      <p:ext uri="{BB962C8B-B14F-4D97-AF65-F5344CB8AC3E}">
        <p14:creationId xmlns:p14="http://schemas.microsoft.com/office/powerpoint/2010/main" val="15257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6D70F0-760F-6151-DED7-9FDF73499EC5}"/>
              </a:ext>
            </a:extLst>
          </p:cNvPr>
          <p:cNvSpPr>
            <a:spLocks noGrp="1"/>
          </p:cNvSpPr>
          <p:nvPr>
            <p:ph type="title"/>
          </p:nvPr>
        </p:nvSpPr>
        <p:spPr>
          <a:xfrm>
            <a:off x="920086" y="275672"/>
            <a:ext cx="5208196" cy="564776"/>
          </a:xfrm>
        </p:spPr>
        <p:txBody>
          <a:bodyPr/>
          <a:lstStyle/>
          <a:p>
            <a:r>
              <a:rPr lang="en-US" sz="2600" dirty="0"/>
              <a:t>What is AI &amp; ML :</a:t>
            </a:r>
          </a:p>
        </p:txBody>
      </p:sp>
      <p:sp>
        <p:nvSpPr>
          <p:cNvPr id="9" name="Google Shape;664;p28">
            <a:extLst>
              <a:ext uri="{FF2B5EF4-FFF2-40B4-BE49-F238E27FC236}">
                <a16:creationId xmlns:a16="http://schemas.microsoft.com/office/drawing/2014/main" id="{71522EB9-874B-3E11-295E-CB3543AE048F}"/>
              </a:ext>
            </a:extLst>
          </p:cNvPr>
          <p:cNvSpPr/>
          <p:nvPr/>
        </p:nvSpPr>
        <p:spPr>
          <a:xfrm rot="-5400000">
            <a:off x="586928" y="403552"/>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9">
            <a:extLst>
              <a:ext uri="{FF2B5EF4-FFF2-40B4-BE49-F238E27FC236}">
                <a16:creationId xmlns:a16="http://schemas.microsoft.com/office/drawing/2014/main" id="{A0EC674D-3830-4553-BEF5-2CF0EC6E0049}"/>
              </a:ext>
            </a:extLst>
          </p:cNvPr>
          <p:cNvSpPr/>
          <p:nvPr/>
        </p:nvSpPr>
        <p:spPr>
          <a:xfrm>
            <a:off x="1163171" y="3570194"/>
            <a:ext cx="4639235" cy="43703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E2EFF0CA-F018-8417-DC81-F67602A68BEF}"/>
              </a:ext>
            </a:extLst>
          </p:cNvPr>
          <p:cNvSpPr txBox="1">
            <a:spLocks/>
          </p:cNvSpPr>
          <p:nvPr/>
        </p:nvSpPr>
        <p:spPr>
          <a:xfrm>
            <a:off x="768198" y="926623"/>
            <a:ext cx="1734088" cy="77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chemeClr val="tx1"/>
                </a:solidFill>
                <a:latin typeface="Calibri Light" panose="020F0302020204030204" pitchFamily="34" charset="0"/>
                <a:cs typeface="Calibri Light" panose="020F0302020204030204" pitchFamily="34" charset="0"/>
              </a:rPr>
              <a:t>def </a:t>
            </a:r>
            <a:r>
              <a:rPr lang="en-US" sz="1400" dirty="0">
                <a:solidFill>
                  <a:srgbClr val="00CADA"/>
                </a:solidFill>
                <a:latin typeface="Calibri Light" panose="020F0302020204030204" pitchFamily="34" charset="0"/>
                <a:cs typeface="Calibri Light" panose="020F0302020204030204" pitchFamily="34" charset="0"/>
              </a:rPr>
              <a:t>Add</a:t>
            </a:r>
            <a:r>
              <a:rPr lang="en-US" sz="1400" dirty="0">
                <a:solidFill>
                  <a:schemeClr val="tx1"/>
                </a:solidFill>
                <a:latin typeface="Calibri Light" panose="020F0302020204030204" pitchFamily="34" charset="0"/>
                <a:cs typeface="Calibri Light" panose="020F0302020204030204" pitchFamily="34" charset="0"/>
              </a:rPr>
              <a:t>(</a:t>
            </a:r>
            <a:r>
              <a:rPr lang="en-US" sz="1400" dirty="0">
                <a:solidFill>
                  <a:srgbClr val="00FF00"/>
                </a:solidFill>
                <a:latin typeface="Calibri Light" panose="020F0302020204030204" pitchFamily="34" charset="0"/>
                <a:cs typeface="Calibri Light" panose="020F0302020204030204" pitchFamily="34" charset="0"/>
              </a:rPr>
              <a:t>a</a:t>
            </a:r>
            <a:r>
              <a:rPr lang="en-US" sz="1400" dirty="0">
                <a:solidFill>
                  <a:schemeClr val="tx1"/>
                </a:solidFill>
                <a:latin typeface="Calibri Light" panose="020F0302020204030204" pitchFamily="34" charset="0"/>
                <a:cs typeface="Calibri Light" panose="020F0302020204030204" pitchFamily="34" charset="0"/>
              </a:rPr>
              <a:t>, </a:t>
            </a:r>
            <a:r>
              <a:rPr lang="en-US" sz="1400" dirty="0">
                <a:solidFill>
                  <a:srgbClr val="00FF00"/>
                </a:solidFill>
                <a:latin typeface="Calibri Light" panose="020F0302020204030204" pitchFamily="34" charset="0"/>
                <a:cs typeface="Calibri Light" panose="020F0302020204030204" pitchFamily="34" charset="0"/>
              </a:rPr>
              <a:t>b</a:t>
            </a:r>
            <a:r>
              <a:rPr lang="en-US" sz="1400" dirty="0">
                <a:solidFill>
                  <a:schemeClr val="tx1"/>
                </a:solidFill>
                <a:latin typeface="Calibri Light" panose="020F0302020204030204" pitchFamily="34" charset="0"/>
                <a:cs typeface="Calibri Light" panose="020F0302020204030204" pitchFamily="34" charset="0"/>
              </a:rPr>
              <a:t>):</a:t>
            </a:r>
          </a:p>
          <a:p>
            <a:r>
              <a:rPr lang="en-US" sz="1400" dirty="0">
                <a:solidFill>
                  <a:schemeClr val="tx1"/>
                </a:solidFill>
                <a:latin typeface="Calibri Light" panose="020F0302020204030204" pitchFamily="34" charset="0"/>
                <a:cs typeface="Calibri Light" panose="020F0302020204030204" pitchFamily="34" charset="0"/>
              </a:rPr>
              <a:t>     return </a:t>
            </a:r>
            <a:r>
              <a:rPr lang="en-US" sz="1400" dirty="0">
                <a:solidFill>
                  <a:srgbClr val="00FF00"/>
                </a:solidFill>
                <a:latin typeface="Calibri Light" panose="020F0302020204030204" pitchFamily="34" charset="0"/>
                <a:cs typeface="Calibri Light" panose="020F0302020204030204" pitchFamily="34" charset="0"/>
              </a:rPr>
              <a:t>a</a:t>
            </a:r>
            <a:r>
              <a:rPr lang="en-US" sz="1400" dirty="0">
                <a:solidFill>
                  <a:schemeClr val="tx1"/>
                </a:solidFill>
                <a:latin typeface="Calibri Light" panose="020F0302020204030204" pitchFamily="34" charset="0"/>
                <a:cs typeface="Calibri Light" panose="020F0302020204030204" pitchFamily="34" charset="0"/>
              </a:rPr>
              <a:t> + </a:t>
            </a:r>
            <a:r>
              <a:rPr lang="en-US" sz="1400" dirty="0">
                <a:solidFill>
                  <a:srgbClr val="00FF00"/>
                </a:solidFill>
                <a:latin typeface="Calibri Light" panose="020F0302020204030204" pitchFamily="34" charset="0"/>
                <a:cs typeface="Calibri Light" panose="020F0302020204030204" pitchFamily="34" charset="0"/>
              </a:rPr>
              <a:t>b</a:t>
            </a:r>
          </a:p>
        </p:txBody>
      </p:sp>
      <p:sp>
        <p:nvSpPr>
          <p:cNvPr id="13" name="Rectangle 12">
            <a:extLst>
              <a:ext uri="{FF2B5EF4-FFF2-40B4-BE49-F238E27FC236}">
                <a16:creationId xmlns:a16="http://schemas.microsoft.com/office/drawing/2014/main" id="{138214CF-0255-8038-44BF-CB84A24B31CE}"/>
              </a:ext>
            </a:extLst>
          </p:cNvPr>
          <p:cNvSpPr/>
          <p:nvPr/>
        </p:nvSpPr>
        <p:spPr>
          <a:xfrm>
            <a:off x="2931450" y="1881352"/>
            <a:ext cx="927847" cy="437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B14041B-738A-391C-F65B-6A782D42F57A}"/>
              </a:ext>
            </a:extLst>
          </p:cNvPr>
          <p:cNvCxnSpPr/>
          <p:nvPr/>
        </p:nvCxnSpPr>
        <p:spPr>
          <a:xfrm>
            <a:off x="2373395" y="2006968"/>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E222C8-F14F-4C58-268D-084FD76A7AB3}"/>
              </a:ext>
            </a:extLst>
          </p:cNvPr>
          <p:cNvCxnSpPr/>
          <p:nvPr/>
        </p:nvCxnSpPr>
        <p:spPr>
          <a:xfrm>
            <a:off x="2373395" y="2199712"/>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D4468C-BECE-03E3-4BF8-1DC1A7FACF33}"/>
              </a:ext>
            </a:extLst>
          </p:cNvPr>
          <p:cNvCxnSpPr/>
          <p:nvPr/>
        </p:nvCxnSpPr>
        <p:spPr>
          <a:xfrm>
            <a:off x="3872745" y="2093144"/>
            <a:ext cx="53115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60C4522-4E7C-BF7A-F734-0965332E818B}"/>
              </a:ext>
            </a:extLst>
          </p:cNvPr>
          <p:cNvSpPr txBox="1">
            <a:spLocks/>
          </p:cNvSpPr>
          <p:nvPr/>
        </p:nvSpPr>
        <p:spPr>
          <a:xfrm>
            <a:off x="1828801" y="1777256"/>
            <a:ext cx="647108" cy="322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FF00"/>
                </a:solidFill>
                <a:latin typeface="Calibri Light" panose="020F0302020204030204" pitchFamily="34" charset="0"/>
                <a:cs typeface="Calibri Light" panose="020F0302020204030204" pitchFamily="34" charset="0"/>
              </a:rPr>
              <a:t>a, b</a:t>
            </a:r>
          </a:p>
        </p:txBody>
      </p:sp>
      <p:sp>
        <p:nvSpPr>
          <p:cNvPr id="19" name="Text Placeholder 2">
            <a:extLst>
              <a:ext uri="{FF2B5EF4-FFF2-40B4-BE49-F238E27FC236}">
                <a16:creationId xmlns:a16="http://schemas.microsoft.com/office/drawing/2014/main" id="{403BD68E-5E1E-7736-6015-ABE710CD8F41}"/>
              </a:ext>
            </a:extLst>
          </p:cNvPr>
          <p:cNvSpPr txBox="1">
            <a:spLocks/>
          </p:cNvSpPr>
          <p:nvPr/>
        </p:nvSpPr>
        <p:spPr>
          <a:xfrm>
            <a:off x="1835525" y="1981197"/>
            <a:ext cx="64710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B0F0"/>
                </a:solidFill>
                <a:latin typeface="Calibri Light" panose="020F0302020204030204" pitchFamily="34" charset="0"/>
                <a:cs typeface="Calibri Light" panose="020F0302020204030204" pitchFamily="34" charset="0"/>
              </a:rPr>
              <a:t>F(x)</a:t>
            </a:r>
          </a:p>
        </p:txBody>
      </p:sp>
      <p:sp>
        <p:nvSpPr>
          <p:cNvPr id="20" name="Text Placeholder 2">
            <a:extLst>
              <a:ext uri="{FF2B5EF4-FFF2-40B4-BE49-F238E27FC236}">
                <a16:creationId xmlns:a16="http://schemas.microsoft.com/office/drawing/2014/main" id="{AF4CA3CE-0BDD-D19F-B79C-339B3493C801}"/>
              </a:ext>
            </a:extLst>
          </p:cNvPr>
          <p:cNvSpPr txBox="1">
            <a:spLocks/>
          </p:cNvSpPr>
          <p:nvPr/>
        </p:nvSpPr>
        <p:spPr>
          <a:xfrm>
            <a:off x="4218640" y="1874629"/>
            <a:ext cx="493963"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FFC000"/>
                </a:solidFill>
                <a:latin typeface="Calibri Light" panose="020F0302020204030204" pitchFamily="34" charset="0"/>
                <a:cs typeface="Calibri Light" panose="020F0302020204030204" pitchFamily="34" charset="0"/>
              </a:rPr>
              <a:t>y</a:t>
            </a:r>
          </a:p>
        </p:txBody>
      </p:sp>
      <p:sp>
        <p:nvSpPr>
          <p:cNvPr id="22" name="Flowchart: Connector 21">
            <a:extLst>
              <a:ext uri="{FF2B5EF4-FFF2-40B4-BE49-F238E27FC236}">
                <a16:creationId xmlns:a16="http://schemas.microsoft.com/office/drawing/2014/main" id="{4D06AED0-BA8B-6FB7-2BC7-20A0834C03E9}"/>
              </a:ext>
            </a:extLst>
          </p:cNvPr>
          <p:cNvSpPr/>
          <p:nvPr/>
        </p:nvSpPr>
        <p:spPr>
          <a:xfrm>
            <a:off x="6107944" y="1746514"/>
            <a:ext cx="1852707" cy="1823680"/>
          </a:xfrm>
          <a:prstGeom prst="flowChartConnector">
            <a:avLst/>
          </a:prstGeom>
          <a:solidFill>
            <a:schemeClr val="tx1"/>
          </a:solidFill>
          <a:ln>
            <a:solidFill>
              <a:schemeClr val="bg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
            <a:extLst>
              <a:ext uri="{FF2B5EF4-FFF2-40B4-BE49-F238E27FC236}">
                <a16:creationId xmlns:a16="http://schemas.microsoft.com/office/drawing/2014/main" id="{8335A8E9-247F-31D4-6433-0A414F698272}"/>
              </a:ext>
            </a:extLst>
          </p:cNvPr>
          <p:cNvSpPr txBox="1">
            <a:spLocks/>
          </p:cNvSpPr>
          <p:nvPr/>
        </p:nvSpPr>
        <p:spPr>
          <a:xfrm>
            <a:off x="6654567" y="1403038"/>
            <a:ext cx="64717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b="1" dirty="0">
                <a:solidFill>
                  <a:schemeClr val="tx1"/>
                </a:solidFill>
                <a:latin typeface="Raleway Black" pitchFamily="2" charset="0"/>
                <a:cs typeface="Calibri Light" panose="020F0302020204030204" pitchFamily="34" charset="0"/>
              </a:rPr>
              <a:t>AL</a:t>
            </a:r>
          </a:p>
        </p:txBody>
      </p:sp>
      <p:sp>
        <p:nvSpPr>
          <p:cNvPr id="24" name="Rectangle 23">
            <a:extLst>
              <a:ext uri="{FF2B5EF4-FFF2-40B4-BE49-F238E27FC236}">
                <a16:creationId xmlns:a16="http://schemas.microsoft.com/office/drawing/2014/main" id="{ABCDE7D6-F8E9-039E-9922-5DD9A6ABBEC8}"/>
              </a:ext>
            </a:extLst>
          </p:cNvPr>
          <p:cNvSpPr/>
          <p:nvPr/>
        </p:nvSpPr>
        <p:spPr>
          <a:xfrm>
            <a:off x="2911278" y="3265504"/>
            <a:ext cx="927847" cy="437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43CB23B-F268-B7FE-3B33-EA231472B44D}"/>
              </a:ext>
            </a:extLst>
          </p:cNvPr>
          <p:cNvCxnSpPr/>
          <p:nvPr/>
        </p:nvCxnSpPr>
        <p:spPr>
          <a:xfrm>
            <a:off x="2353223" y="3391120"/>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BA4D04-2BD6-199C-3DF7-708387546A62}"/>
              </a:ext>
            </a:extLst>
          </p:cNvPr>
          <p:cNvCxnSpPr/>
          <p:nvPr/>
        </p:nvCxnSpPr>
        <p:spPr>
          <a:xfrm>
            <a:off x="2353223" y="3583864"/>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A6E19F-87B4-ED05-3751-4A317A718718}"/>
              </a:ext>
            </a:extLst>
          </p:cNvPr>
          <p:cNvCxnSpPr/>
          <p:nvPr/>
        </p:nvCxnSpPr>
        <p:spPr>
          <a:xfrm>
            <a:off x="3852573" y="3477296"/>
            <a:ext cx="53115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 Placeholder 2">
            <a:extLst>
              <a:ext uri="{FF2B5EF4-FFF2-40B4-BE49-F238E27FC236}">
                <a16:creationId xmlns:a16="http://schemas.microsoft.com/office/drawing/2014/main" id="{DA24EAEC-36FF-0582-62DD-C73D2A5561BE}"/>
              </a:ext>
            </a:extLst>
          </p:cNvPr>
          <p:cNvSpPr txBox="1">
            <a:spLocks/>
          </p:cNvSpPr>
          <p:nvPr/>
        </p:nvSpPr>
        <p:spPr>
          <a:xfrm>
            <a:off x="1808629" y="3161408"/>
            <a:ext cx="647108" cy="322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FF00"/>
                </a:solidFill>
                <a:latin typeface="Calibri Light" panose="020F0302020204030204" pitchFamily="34" charset="0"/>
                <a:cs typeface="Calibri Light" panose="020F0302020204030204" pitchFamily="34" charset="0"/>
              </a:rPr>
              <a:t>a, b</a:t>
            </a:r>
          </a:p>
        </p:txBody>
      </p:sp>
      <p:sp>
        <p:nvSpPr>
          <p:cNvPr id="29" name="Text Placeholder 2">
            <a:extLst>
              <a:ext uri="{FF2B5EF4-FFF2-40B4-BE49-F238E27FC236}">
                <a16:creationId xmlns:a16="http://schemas.microsoft.com/office/drawing/2014/main" id="{66CCB767-6E54-D714-6038-ABF0C9B24F1F}"/>
              </a:ext>
            </a:extLst>
          </p:cNvPr>
          <p:cNvSpPr txBox="1">
            <a:spLocks/>
          </p:cNvSpPr>
          <p:nvPr/>
        </p:nvSpPr>
        <p:spPr>
          <a:xfrm>
            <a:off x="4163571" y="3268197"/>
            <a:ext cx="64710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B0F0"/>
                </a:solidFill>
                <a:latin typeface="Calibri Light" panose="020F0302020204030204" pitchFamily="34" charset="0"/>
                <a:cs typeface="Calibri Light" panose="020F0302020204030204" pitchFamily="34" charset="0"/>
              </a:rPr>
              <a:t>F(x)</a:t>
            </a:r>
          </a:p>
        </p:txBody>
      </p:sp>
      <p:sp>
        <p:nvSpPr>
          <p:cNvPr id="30" name="Text Placeholder 2">
            <a:extLst>
              <a:ext uri="{FF2B5EF4-FFF2-40B4-BE49-F238E27FC236}">
                <a16:creationId xmlns:a16="http://schemas.microsoft.com/office/drawing/2014/main" id="{8E95E86D-392E-FED1-B75A-D1400F614EF0}"/>
              </a:ext>
            </a:extLst>
          </p:cNvPr>
          <p:cNvSpPr txBox="1">
            <a:spLocks/>
          </p:cNvSpPr>
          <p:nvPr/>
        </p:nvSpPr>
        <p:spPr>
          <a:xfrm>
            <a:off x="1885201" y="3365349"/>
            <a:ext cx="493963"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FFC000"/>
                </a:solidFill>
                <a:latin typeface="Calibri Light" panose="020F0302020204030204" pitchFamily="34" charset="0"/>
                <a:cs typeface="Calibri Light" panose="020F0302020204030204" pitchFamily="34" charset="0"/>
              </a:rPr>
              <a:t>y</a:t>
            </a:r>
          </a:p>
        </p:txBody>
      </p:sp>
      <p:sp>
        <p:nvSpPr>
          <p:cNvPr id="31" name="Flowchart: Connector 30">
            <a:extLst>
              <a:ext uri="{FF2B5EF4-FFF2-40B4-BE49-F238E27FC236}">
                <a16:creationId xmlns:a16="http://schemas.microsoft.com/office/drawing/2014/main" id="{81D0552F-8BED-C82E-8FEF-42F2BBEFB461}"/>
              </a:ext>
            </a:extLst>
          </p:cNvPr>
          <p:cNvSpPr/>
          <p:nvPr/>
        </p:nvSpPr>
        <p:spPr>
          <a:xfrm>
            <a:off x="6349127" y="2238452"/>
            <a:ext cx="1370340" cy="1348870"/>
          </a:xfrm>
          <a:prstGeom prst="flowChartConnector">
            <a:avLst/>
          </a:prstGeom>
          <a:solidFill>
            <a:schemeClr val="accent1"/>
          </a:solidFill>
          <a:ln>
            <a:solidFill>
              <a:schemeClr val="bg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2">
            <a:extLst>
              <a:ext uri="{FF2B5EF4-FFF2-40B4-BE49-F238E27FC236}">
                <a16:creationId xmlns:a16="http://schemas.microsoft.com/office/drawing/2014/main" id="{7EEDB3E0-4AB9-F291-8468-0C9B65E4CD9D}"/>
              </a:ext>
            </a:extLst>
          </p:cNvPr>
          <p:cNvSpPr txBox="1">
            <a:spLocks/>
          </p:cNvSpPr>
          <p:nvPr/>
        </p:nvSpPr>
        <p:spPr>
          <a:xfrm>
            <a:off x="6637661" y="1894976"/>
            <a:ext cx="64717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b="1" dirty="0">
                <a:solidFill>
                  <a:schemeClr val="bg2">
                    <a:lumMod val="50000"/>
                    <a:lumOff val="50000"/>
                  </a:schemeClr>
                </a:solidFill>
                <a:latin typeface="Raleway Black" pitchFamily="2" charset="0"/>
                <a:cs typeface="Calibri Light" panose="020F0302020204030204" pitchFamily="34" charset="0"/>
              </a:rPr>
              <a:t>ML</a:t>
            </a:r>
          </a:p>
        </p:txBody>
      </p:sp>
    </p:spTree>
    <p:extLst>
      <p:ext uri="{BB962C8B-B14F-4D97-AF65-F5344CB8AC3E}">
        <p14:creationId xmlns:p14="http://schemas.microsoft.com/office/powerpoint/2010/main" val="156036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19" grpId="0"/>
      <p:bldP spid="20" grpId="0"/>
      <p:bldP spid="22" grpId="0" animBg="1"/>
      <p:bldP spid="23" grpId="0"/>
      <p:bldP spid="24" grpId="0" animBg="1"/>
      <p:bldP spid="28" grpId="0"/>
      <p:bldP spid="29" grpId="0"/>
      <p:bldP spid="30" grpId="0"/>
      <p:bldP spid="31" grpId="0" animBg="1"/>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Choosing training parameters for the </a:t>
            </a:r>
            <a:r>
              <a:rPr lang="en-US" dirty="0">
                <a:solidFill>
                  <a:srgbClr val="FF0000"/>
                </a:solidFill>
              </a:rPr>
              <a:t>MNIST</a:t>
            </a:r>
            <a:r>
              <a:rPr lang="en-US" dirty="0"/>
              <a:t> database </a:t>
            </a:r>
            <a:endParaRPr dirty="0"/>
          </a:p>
        </p:txBody>
      </p:sp>
      <p:sp>
        <p:nvSpPr>
          <p:cNvPr id="3" name="TextBox 2">
            <a:extLst>
              <a:ext uri="{FF2B5EF4-FFF2-40B4-BE49-F238E27FC236}">
                <a16:creationId xmlns:a16="http://schemas.microsoft.com/office/drawing/2014/main" id="{5F4E86CD-3643-04C3-9D5A-577FB57C818F}"/>
              </a:ext>
            </a:extLst>
          </p:cNvPr>
          <p:cNvSpPr txBox="1"/>
          <p:nvPr/>
        </p:nvSpPr>
        <p:spPr>
          <a:xfrm>
            <a:off x="720000" y="1427616"/>
            <a:ext cx="7301172" cy="1938992"/>
          </a:xfrm>
          <a:prstGeom prst="rect">
            <a:avLst/>
          </a:prstGeom>
          <a:noFill/>
        </p:spPr>
        <p:txBody>
          <a:bodyPr wrap="square">
            <a:spAutoFit/>
          </a:bodyPr>
          <a:lstStyle/>
          <a:p>
            <a:pPr algn="just"/>
            <a:r>
              <a:rPr lang="en-US" sz="1200" dirty="0">
                <a:solidFill>
                  <a:schemeClr val="tx1"/>
                </a:solidFill>
                <a:latin typeface="Hanken Grotesk" panose="020B0604020202020204" charset="0"/>
              </a:rPr>
              <a:t>Each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sample is an image containing </a:t>
            </a:r>
            <a:r>
              <a:rPr lang="en-US" sz="1200" dirty="0">
                <a:solidFill>
                  <a:srgbClr val="FF0000"/>
                </a:solidFill>
                <a:latin typeface="Hanken Grotesk" panose="020B0604020202020204" charset="0"/>
              </a:rPr>
              <a:t>784</a:t>
            </a:r>
            <a:r>
              <a:rPr lang="en-US" sz="1200" dirty="0">
                <a:solidFill>
                  <a:schemeClr val="tx1"/>
                </a:solidFill>
                <a:latin typeface="Hanken Grotesk" panose="020B0604020202020204" charset="0"/>
              </a:rPr>
              <a:t> pixels (that is, </a:t>
            </a:r>
            <a:r>
              <a:rPr lang="en-US" sz="1200" dirty="0">
                <a:solidFill>
                  <a:srgbClr val="00CADA"/>
                </a:solidFill>
                <a:latin typeface="Hanken Grotesk" panose="020B0604020202020204" charset="0"/>
              </a:rPr>
              <a:t>28 x 28</a:t>
            </a:r>
            <a:r>
              <a:rPr lang="en-US" sz="1200" dirty="0">
                <a:solidFill>
                  <a:schemeClr val="tx1"/>
                </a:solidFill>
                <a:latin typeface="Hanken Grotesk" panose="020B0604020202020204" charset="0"/>
              </a:rPr>
              <a:t> pixels). Thus,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will have </a:t>
            </a:r>
            <a:r>
              <a:rPr lang="en-US" sz="1200" dirty="0">
                <a:solidFill>
                  <a:srgbClr val="FF0000"/>
                </a:solidFill>
                <a:latin typeface="Hanken Grotesk" panose="020B0604020202020204" charset="0"/>
              </a:rPr>
              <a:t>784</a:t>
            </a:r>
            <a:r>
              <a:rPr lang="en-US" sz="1200" dirty="0">
                <a:solidFill>
                  <a:schemeClr val="tx1"/>
                </a:solidFill>
                <a:latin typeface="Hanken Grotesk" panose="020B0604020202020204" charset="0"/>
              </a:rPr>
              <a:t> nodes.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will have </a:t>
            </a:r>
            <a:r>
              <a:rPr lang="en-US" sz="1200" dirty="0">
                <a:solidFill>
                  <a:srgbClr val="00B0F0"/>
                </a:solidFill>
                <a:latin typeface="Hanken Grotesk" panose="020B0604020202020204" charset="0"/>
              </a:rPr>
              <a:t>10</a:t>
            </a:r>
            <a:r>
              <a:rPr lang="en-US" sz="1200" dirty="0">
                <a:solidFill>
                  <a:schemeClr val="tx1"/>
                </a:solidFill>
                <a:latin typeface="Hanken Grotesk" panose="020B0604020202020204" charset="0"/>
              </a:rPr>
              <a:t> nodes because there are 10 classes of digits (</a:t>
            </a:r>
            <a:r>
              <a:rPr lang="en-US" sz="1200" dirty="0">
                <a:solidFill>
                  <a:srgbClr val="FFFF00"/>
                </a:solidFill>
                <a:latin typeface="Hanken Grotesk" panose="020B0604020202020204" charset="0"/>
              </a:rPr>
              <a:t>0 to 9</a:t>
            </a:r>
            <a:r>
              <a:rPr lang="en-US" sz="1200" dirty="0">
                <a:solidFill>
                  <a:schemeClr val="tx1"/>
                </a:solidFill>
                <a:latin typeface="Hanken Grotesk" panose="020B0604020202020204" charset="0"/>
              </a:rPr>
              <a:t>).</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We are free to choose the values of other parameters, such as the number of nodes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the number of training samples to use, and the number of training </a:t>
            </a:r>
            <a:r>
              <a:rPr lang="en-US" sz="1200" dirty="0">
                <a:solidFill>
                  <a:srgbClr val="FF5050"/>
                </a:solidFill>
                <a:latin typeface="Hanken Grotesk" panose="020B0604020202020204" charset="0"/>
              </a:rPr>
              <a:t>epoch</a:t>
            </a:r>
            <a:r>
              <a:rPr lang="en-US" sz="1200" dirty="0">
                <a:solidFill>
                  <a:schemeClr val="tx1"/>
                </a:solidFill>
                <a:latin typeface="Hanken Grotesk" panose="020B0604020202020204" charset="0"/>
              </a:rPr>
              <a:t>s. As usual, experimentation can help us find values that offer acceptable training time and accuracy, without overfitting the model to the training data. Based on some experimentation that the authors of this book have done, we will use </a:t>
            </a:r>
            <a:r>
              <a:rPr lang="en-US" sz="1200" dirty="0">
                <a:solidFill>
                  <a:srgbClr val="00B050"/>
                </a:solidFill>
                <a:latin typeface="Hanken Grotesk" panose="020B0604020202020204" charset="0"/>
              </a:rPr>
              <a:t>60</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a:t>
            </a:r>
            <a:r>
              <a:rPr lang="en-US" sz="1200" dirty="0">
                <a:solidFill>
                  <a:srgbClr val="00CADA"/>
                </a:solidFill>
                <a:latin typeface="Hanken Grotesk" panose="020B0604020202020204" charset="0"/>
              </a:rPr>
              <a:t>50,000 </a:t>
            </a:r>
            <a:r>
              <a:rPr lang="en-US" sz="1200" dirty="0">
                <a:solidFill>
                  <a:schemeClr val="tx1"/>
                </a:solidFill>
                <a:latin typeface="Hanken Grotesk" panose="020B0604020202020204" charset="0"/>
              </a:rPr>
              <a:t>training samples, and </a:t>
            </a:r>
            <a:r>
              <a:rPr lang="en-US" sz="1200" dirty="0">
                <a:solidFill>
                  <a:srgbClr val="FF5050"/>
                </a:solidFill>
                <a:latin typeface="Hanken Grotesk" panose="020B0604020202020204" charset="0"/>
              </a:rPr>
              <a:t>10 epochs</a:t>
            </a:r>
            <a:r>
              <a:rPr lang="en-US" sz="1200" dirty="0">
                <a:solidFill>
                  <a:schemeClr val="tx1"/>
                </a:solidFill>
                <a:latin typeface="Hanken Grotesk" panose="020B0604020202020204" charset="0"/>
              </a:rPr>
              <a:t>. These parameters will be good enough for a preliminary test, keeping the training time down to a few minutes (depending on the processing power of your machine). </a:t>
            </a:r>
          </a:p>
        </p:txBody>
      </p:sp>
    </p:spTree>
    <p:extLst>
      <p:ext uri="{BB962C8B-B14F-4D97-AF65-F5344CB8AC3E}">
        <p14:creationId xmlns:p14="http://schemas.microsoft.com/office/powerpoint/2010/main" val="10832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3239348"/>
          </a:xfrm>
          <a:prstGeom prst="rect">
            <a:avLst/>
          </a:prstGeom>
          <a:noFill/>
        </p:spPr>
        <p:txBody>
          <a:bodyPr wrap="square">
            <a:spAutoFit/>
          </a:bodyPr>
          <a:lstStyle/>
          <a:p>
            <a:pPr algn="just"/>
            <a:r>
              <a:rPr lang="en-US" sz="1200" dirty="0">
                <a:solidFill>
                  <a:schemeClr val="tx1"/>
                </a:solidFill>
                <a:latin typeface="Hanken Grotesk" panose="020B0604020202020204" charset="0"/>
              </a:rPr>
              <a:t>Training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based on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is something you might want to do in future projects as well. To make our code more reusable, we can write a Python module that is solely dedicated to this training process. Then (in the next section, Implementing the main module), we will import this training module into a main module, where we will implement our demonstration of digit detection and classification.</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Let's implement the training module in a file called </a:t>
            </a:r>
            <a:r>
              <a:rPr lang="en-US" sz="1000" dirty="0">
                <a:solidFill>
                  <a:schemeClr val="accent3">
                    <a:lumMod val="85000"/>
                  </a:schemeClr>
                </a:solidFill>
                <a:latin typeface="Calibri Light" panose="020F0302020204030204" pitchFamily="34" charset="0"/>
                <a:cs typeface="Calibri Light" panose="020F0302020204030204" pitchFamily="34" charset="0"/>
              </a:rPr>
              <a:t>digits_ann.py</a:t>
            </a:r>
            <a:r>
              <a:rPr lang="en-US" sz="1200" dirty="0">
                <a:solidFill>
                  <a:schemeClr val="tx1"/>
                </a:solidFill>
                <a:latin typeface="Hanken Grotesk" panose="020B0604020202020204" charset="0"/>
              </a:rPr>
              <a:t>: </a:t>
            </a:r>
          </a:p>
          <a:p>
            <a:pPr algn="just"/>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a:pPr>
            <a:r>
              <a:rPr lang="en-US" sz="1200" dirty="0">
                <a:solidFill>
                  <a:schemeClr val="tx1"/>
                </a:solidFill>
              </a:rPr>
              <a:t>To begin, we will import the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r>
              <a:rPr lang="en-US" sz="1200" dirty="0">
                <a:solidFill>
                  <a:schemeClr val="tx1"/>
                </a:solidFill>
              </a:rPr>
              <a:t> and </a:t>
            </a:r>
            <a:r>
              <a:rPr lang="en-US" sz="1000" dirty="0">
                <a:solidFill>
                  <a:schemeClr val="accent3">
                    <a:lumMod val="85000"/>
                  </a:schemeClr>
                </a:solidFill>
                <a:latin typeface="Calibri Light" panose="020F0302020204030204" pitchFamily="34" charset="0"/>
                <a:cs typeface="Calibri Light" panose="020F0302020204030204" pitchFamily="34" charset="0"/>
              </a:rPr>
              <a:t>pickle </a:t>
            </a:r>
            <a:r>
              <a:rPr lang="en-US" sz="1200" dirty="0">
                <a:solidFill>
                  <a:schemeClr val="tx1"/>
                </a:solidFill>
              </a:rPr>
              <a:t>modules from the Python standard library. As usual, we will also import </a:t>
            </a:r>
            <a:r>
              <a:rPr lang="en-US" sz="1200" dirty="0">
                <a:solidFill>
                  <a:srgbClr val="FFC000"/>
                </a:solidFill>
              </a:rPr>
              <a:t>OpenCV</a:t>
            </a:r>
            <a:r>
              <a:rPr lang="en-US" sz="1200" dirty="0">
                <a:solidFill>
                  <a:schemeClr val="tx1"/>
                </a:solidFill>
              </a:rPr>
              <a:t> and </a:t>
            </a:r>
            <a:r>
              <a:rPr lang="en-US" sz="1200" dirty="0">
                <a:solidFill>
                  <a:srgbClr val="FFFF00"/>
                </a:solidFill>
              </a:rPr>
              <a:t>NumPy</a:t>
            </a:r>
            <a:r>
              <a:rPr lang="en-US" sz="1200" dirty="0">
                <a:solidFill>
                  <a:schemeClr val="tx1"/>
                </a:solidFill>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pickle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lvl="2" algn="just">
              <a:buClr>
                <a:srgbClr val="00CADA"/>
              </a:buClr>
            </a:pPr>
            <a:r>
              <a:rPr lang="en-US" sz="1200" dirty="0">
                <a:solidFill>
                  <a:schemeClr val="tx1"/>
                </a:solidFill>
                <a:latin typeface="Hanken Grotesk" panose="020B0604020202020204" charset="0"/>
              </a:rPr>
              <a:t>     We will use the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and </a:t>
            </a:r>
            <a:r>
              <a:rPr lang="en-US" sz="1000" dirty="0">
                <a:solidFill>
                  <a:schemeClr val="accent3">
                    <a:lumMod val="85000"/>
                  </a:schemeClr>
                </a:solidFill>
                <a:latin typeface="Calibri Light" panose="020F0302020204030204" pitchFamily="34" charset="0"/>
                <a:cs typeface="Calibri Light" panose="020F0302020204030204" pitchFamily="34" charset="0"/>
              </a:rPr>
              <a:t>pickle </a:t>
            </a:r>
            <a:r>
              <a:rPr lang="en-US" sz="1200" dirty="0">
                <a:solidFill>
                  <a:schemeClr val="tx1"/>
                </a:solidFill>
                <a:latin typeface="Hanken Grotesk" panose="020B0604020202020204" charset="0"/>
              </a:rPr>
              <a:t>modules to decompress and load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from the </a:t>
            </a:r>
            <a:r>
              <a:rPr lang="en-US" sz="1000" dirty="0">
                <a:solidFill>
                  <a:schemeClr val="accent3">
                    <a:lumMod val="85000"/>
                  </a:schemeClr>
                </a:solidFill>
                <a:latin typeface="Hanken Grotesk" panose="020B0604020202020204" charset="0"/>
              </a:rPr>
              <a:t>mnist.pkl.gz</a:t>
            </a:r>
          </a:p>
          <a:p>
            <a:pPr lvl="2" algn="just">
              <a:buClr>
                <a:srgbClr val="00CADA"/>
              </a:buClr>
            </a:pPr>
            <a:r>
              <a:rPr lang="en-US" sz="1200" dirty="0">
                <a:solidFill>
                  <a:schemeClr val="tx1"/>
                </a:solidFill>
                <a:latin typeface="Hanken Grotesk" panose="020B0604020202020204" charset="0"/>
              </a:rPr>
              <a:t>     file. We briefly mentioned this file earlier, in the Understanding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of </a:t>
            </a:r>
            <a:r>
              <a:rPr lang="en-US" sz="1200" dirty="0">
                <a:solidFill>
                  <a:srgbClr val="FFFF00"/>
                </a:solidFill>
                <a:latin typeface="Hanken Grotesk" panose="020B0604020202020204" charset="0"/>
              </a:rPr>
              <a:t>handwritten digits</a:t>
            </a:r>
          </a:p>
          <a:p>
            <a:pPr lvl="2" algn="just">
              <a:buClr>
                <a:srgbClr val="00CADA"/>
              </a:buClr>
            </a:pPr>
            <a:r>
              <a:rPr lang="en-US" sz="1200" dirty="0">
                <a:solidFill>
                  <a:schemeClr val="tx1"/>
                </a:solidFill>
                <a:latin typeface="Hanken Grotesk" panose="020B0604020202020204" charset="0"/>
              </a:rPr>
              <a:t>     section. It contains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in nested tuples, in the following format: </a:t>
            </a:r>
          </a:p>
          <a:p>
            <a:pPr lvl="2"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training_ids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test_ids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570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1754326"/>
          </a:xfrm>
          <a:prstGeom prst="rect">
            <a:avLst/>
          </a:prstGeom>
          <a:noFill/>
        </p:spPr>
        <p:txBody>
          <a:bodyPr wrap="square">
            <a:spAutoFit/>
          </a:bodyPr>
          <a:lstStyle/>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Let's write the following helper function to decompress and load the contents of </a:t>
            </a:r>
            <a:r>
              <a:rPr lang="en-US" sz="1000" dirty="0">
                <a:solidFill>
                  <a:schemeClr val="accent3">
                    <a:lumMod val="85000"/>
                  </a:schemeClr>
                </a:solidFill>
                <a:latin typeface="Calibri Light" panose="020F0302020204030204" pitchFamily="34" charset="0"/>
                <a:cs typeface="Calibri Light" panose="020F0302020204030204" pitchFamily="34" charset="0"/>
              </a:rPr>
              <a:t>mnist.pkl.gz</a:t>
            </a:r>
            <a:r>
              <a:rPr lang="en-US" sz="1200" dirty="0">
                <a:solidFill>
                  <a:schemeClr val="tx1"/>
                </a:solidFill>
                <a:latin typeface="Hanken Grotesk" panose="020B0604020202020204" charset="0"/>
              </a:rPr>
              <a:t>:</a:t>
            </a:r>
          </a:p>
          <a:p>
            <a:pPr marL="228600" indent="-228600" algn="just">
              <a:buClr>
                <a:srgbClr val="00CADA"/>
              </a:buClr>
              <a:buFont typeface="+mj-lt"/>
              <a:buAutoNum type="arabicPeriod" startAt="2"/>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gzip.open</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digits_data</a:t>
            </a:r>
            <a:r>
              <a:rPr lang="en-US" sz="1000" dirty="0">
                <a:solidFill>
                  <a:schemeClr val="accent3">
                    <a:lumMod val="85000"/>
                  </a:schemeClr>
                </a:solidFill>
                <a:latin typeface="Calibri Light" panose="020F0302020204030204" pitchFamily="34" charset="0"/>
                <a:cs typeface="Calibri Light" panose="020F0302020204030204" pitchFamily="34" charset="0"/>
              </a:rPr>
              <a:t>/mnist.pkl.gz', '</a:t>
            </a:r>
            <a:r>
              <a:rPr lang="en-US" sz="1000" dirty="0" err="1">
                <a:solidFill>
                  <a:schemeClr val="accent3">
                    <a:lumMod val="85000"/>
                  </a:schemeClr>
                </a:solidFill>
                <a:latin typeface="Calibri Light" panose="020F0302020204030204" pitchFamily="34" charset="0"/>
                <a:cs typeface="Calibri Light" panose="020F0302020204030204" pitchFamily="34" charset="0"/>
              </a:rPr>
              <a:t>rb</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pickle.load</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mnist.close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Note that in the preceding code,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is a tuple, equivalent to </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training_ids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200" dirty="0">
                <a:solidFill>
                  <a:schemeClr val="tx1"/>
                </a:solidFill>
                <a:latin typeface="Hanken Grotesk" panose="020B0604020202020204" charset="0"/>
              </a:rPr>
              <a:t>, and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is also a tuple, equivalent to </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test_ids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200" dirty="0">
                <a:solidFill>
                  <a:schemeClr val="tx1"/>
                </a:solidFill>
                <a:latin typeface="Hanken Grotesk" panose="020B0604020202020204" charset="0"/>
              </a:rPr>
              <a:t>.</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1870220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2277547"/>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We must reformat the raw data in order to match the format that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expects. Specifically, when we provide sample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to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it must be a vector with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elements (for 10 classes of digits), rather than a single digit ID. For convenience, we will also apply Python's built-in zip function to reorganize the data in such a way that we can iterate over matching pairs of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vectors as tuples. Let's write the following helper function to reformat the data:</a:t>
            </a:r>
          </a:p>
          <a:p>
            <a:pPr marL="228600" indent="-228600" algn="just">
              <a:buClr>
                <a:srgbClr val="00CADA"/>
              </a:buClr>
              <a:buFont typeface="+mj-lt"/>
              <a:buAutoNum type="arabicPeriod" startAt="3"/>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training_inputs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vectorized_result</a:t>
            </a:r>
            <a:r>
              <a:rPr lang="en-US" sz="1000" dirty="0">
                <a:solidFill>
                  <a:schemeClr val="accent3">
                    <a:lumMod val="85000"/>
                  </a:schemeClr>
                </a:solidFill>
                <a:latin typeface="Calibri Light" panose="020F0302020204030204" pitchFamily="34" charset="0"/>
                <a:cs typeface="Calibri Light" panose="020F0302020204030204" pitchFamily="34" charset="0"/>
              </a:rPr>
              <a:t>(y for y in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[1]]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 zip(</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training_inputs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zip(</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[0], </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44778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1892826"/>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Note that the preceding code calls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200" dirty="0">
                <a:solidFill>
                  <a:schemeClr val="tx1"/>
                </a:solidFill>
                <a:latin typeface="Hanken Grotesk" panose="020B0604020202020204" charset="0"/>
              </a:rPr>
              <a:t> and another helper function, </a:t>
            </a:r>
            <a:r>
              <a:rPr lang="en-US" sz="1000" dirty="0" err="1">
                <a:solidFill>
                  <a:schemeClr val="accent3">
                    <a:lumMod val="85000"/>
                  </a:schemeClr>
                </a:solidFill>
                <a:latin typeface="Calibri Light" panose="020F0302020204030204" pitchFamily="34" charset="0"/>
                <a:cs typeface="Calibri Light" panose="020F0302020204030204" pitchFamily="34" charset="0"/>
              </a:rPr>
              <a:t>vectorized_result</a:t>
            </a:r>
            <a:r>
              <a:rPr lang="en-US" sz="1200" dirty="0">
                <a:solidFill>
                  <a:schemeClr val="tx1"/>
                </a:solidFill>
                <a:latin typeface="Hanken Grotesk" panose="020B0604020202020204" charset="0"/>
              </a:rPr>
              <a:t>. The latter function converts an ID into a classification vector, as follows: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def vectorized_result(j):</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e = np.zeros((10,), np.float32)</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e[j] = 1.0</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return e </a:t>
            </a:r>
          </a:p>
          <a:p>
            <a:pPr algn="just">
              <a:buClr>
                <a:srgbClr val="00CADA"/>
              </a:buClr>
            </a:pPr>
            <a:endParaRPr lang="pt-BR"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For example, the ID 1 is converted into a </a:t>
            </a:r>
            <a:r>
              <a:rPr lang="en-US" sz="1200" dirty="0">
                <a:solidFill>
                  <a:srgbClr val="FFFF00"/>
                </a:solidFill>
                <a:latin typeface="Hanken Grotesk" panose="020B0604020202020204" charset="0"/>
              </a:rPr>
              <a:t>NumPy </a:t>
            </a:r>
            <a:r>
              <a:rPr lang="en-US" sz="1200" dirty="0">
                <a:solidFill>
                  <a:schemeClr val="tx1"/>
                </a:solidFill>
                <a:latin typeface="Hanken Grotesk" panose="020B0604020202020204" charset="0"/>
              </a:rPr>
              <a:t>array containing the values </a:t>
            </a:r>
            <a:r>
              <a:rPr lang="en-US" sz="1200" dirty="0">
                <a:solidFill>
                  <a:srgbClr val="00CADA"/>
                </a:solidFill>
                <a:latin typeface="Hanken Grotesk" panose="020B0604020202020204" charset="0"/>
              </a:rPr>
              <a:t>[0.0, </a:t>
            </a:r>
            <a:r>
              <a:rPr lang="en-US" sz="1200" dirty="0">
                <a:solidFill>
                  <a:srgbClr val="00B050"/>
                </a:solidFill>
                <a:latin typeface="Hanken Grotesk" panose="020B0604020202020204" charset="0"/>
              </a:rPr>
              <a:t>1.0</a:t>
            </a:r>
            <a:r>
              <a:rPr lang="en-US" sz="1200" dirty="0">
                <a:solidFill>
                  <a:srgbClr val="00CADA"/>
                </a:solidFill>
                <a:latin typeface="Hanken Grotesk" panose="020B0604020202020204" charset="0"/>
              </a:rPr>
              <a:t>, 0.0, 0.0, 0.0, 0.0, 0.0, 0.0, 0.0. 0.0]</a:t>
            </a:r>
            <a:r>
              <a:rPr lang="en-US" sz="1200" dirty="0">
                <a:solidFill>
                  <a:schemeClr val="tx1"/>
                </a:solidFill>
                <a:latin typeface="Hanken Grotesk" panose="020B0604020202020204" charset="0"/>
              </a:rPr>
              <a:t>. This 10-element array, as you may have guessed, corresponds to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200" dirty="0">
                <a:solidFill>
                  <a:srgbClr val="00B0F0"/>
                </a:solidFill>
                <a:latin typeface="Hanken Grotesk" panose="020B0604020202020204" charset="0"/>
              </a:rPr>
              <a:t>output </a:t>
            </a:r>
            <a:r>
              <a:rPr lang="en-US" sz="1200" dirty="0">
                <a:solidFill>
                  <a:schemeClr val="tx1"/>
                </a:solidFill>
                <a:latin typeface="Hanken Grotesk" panose="020B0604020202020204" charset="0"/>
              </a:rPr>
              <a:t>layer, and we can use it as a sample of correct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when we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558330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2416046"/>
          </a:xfrm>
          <a:prstGeom prst="rect">
            <a:avLst/>
          </a:prstGeom>
          <a:noFill/>
        </p:spPr>
        <p:txBody>
          <a:bodyPr wrap="square">
            <a:spAutoFit/>
          </a:bodyPr>
          <a:lstStyle/>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So far, we have written functions that load and reformat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Now, let's write a function that will create an untrained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hidden_nodes</a:t>
            </a:r>
            <a:r>
              <a:rPr lang="en-US" sz="1000" dirty="0">
                <a:solidFill>
                  <a:schemeClr val="accent3">
                    <a:lumMod val="85000"/>
                  </a:schemeClr>
                </a:solidFill>
                <a:latin typeface="Calibri Light" panose="020F0302020204030204" pitchFamily="34" charset="0"/>
                <a:cs typeface="Calibri Light" panose="020F0302020204030204" pitchFamily="34" charset="0"/>
              </a:rPr>
              <a:t>=60):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=cv2.ml.ANN_MLP_create()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ann.setLayerSizes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([784, </a:t>
            </a:r>
            <a:r>
              <a:rPr lang="en-US" sz="1000" dirty="0" err="1">
                <a:solidFill>
                  <a:schemeClr val="accent3">
                    <a:lumMod val="85000"/>
                  </a:schemeClr>
                </a:solidFill>
                <a:latin typeface="Calibri Light" panose="020F0302020204030204" pitchFamily="34" charset="0"/>
                <a:cs typeface="Calibri Light" panose="020F0302020204030204" pitchFamily="34" charset="0"/>
              </a:rPr>
              <a:t>hidden_nodes</a:t>
            </a:r>
            <a:r>
              <a:rPr lang="en-US" sz="1000" dirty="0">
                <a:solidFill>
                  <a:schemeClr val="accent3">
                    <a:lumMod val="85000"/>
                  </a:schemeClr>
                </a:solidFill>
                <a:latin typeface="Calibri Light" panose="020F0302020204030204" pitchFamily="34" charset="0"/>
                <a:cs typeface="Calibri Light" panose="020F0302020204030204" pitchFamily="34" charset="0"/>
              </a:rPr>
              <a:t>,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 0.6,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(cv2.ml.ANN_MLP_BACKPROP,0.1,0.1)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Note that we have hardcoded the sizes of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layers, based on the nature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However, we have allowed the caller of this function to specify the number of nodes in the </a:t>
            </a:r>
            <a:r>
              <a:rPr lang="en-US" sz="1200" dirty="0">
                <a:solidFill>
                  <a:srgbClr val="00B050"/>
                </a:solidFill>
                <a:latin typeface="Hanken Grotesk" panose="020B0604020202020204" charset="0"/>
              </a:rPr>
              <a:t>hidden </a:t>
            </a:r>
            <a:r>
              <a:rPr lang="en-US" sz="1200" dirty="0">
                <a:solidFill>
                  <a:schemeClr val="tx1"/>
                </a:solidFill>
                <a:latin typeface="Hanken Grotesk" panose="020B0604020202020204" charset="0"/>
              </a:rPr>
              <a:t>layer.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209422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2" name="Rectangle 1">
            <a:extLst>
              <a:ext uri="{FF2B5EF4-FFF2-40B4-BE49-F238E27FC236}">
                <a16:creationId xmlns:a16="http://schemas.microsoft.com/office/drawing/2014/main" id="{F5E94DD7-9702-8426-78BD-50B30B6DC076}"/>
              </a:ext>
            </a:extLst>
          </p:cNvPr>
          <p:cNvSpPr/>
          <p:nvPr/>
        </p:nvSpPr>
        <p:spPr>
          <a:xfrm>
            <a:off x="781050" y="4171950"/>
            <a:ext cx="2489200" cy="114935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110E24"/>
                </a:solidFill>
              </a:ln>
              <a:solidFill>
                <a:srgbClr val="110E24"/>
              </a:solidFill>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4031873"/>
          </a:xfrm>
          <a:prstGeom prst="rect">
            <a:avLst/>
          </a:prstGeom>
          <a:noFill/>
        </p:spPr>
        <p:txBody>
          <a:bodyPr wrap="square">
            <a:spAutoFit/>
          </a:bodyPr>
          <a:lstStyle/>
          <a:p>
            <a:pPr marL="228600" indent="-228600" algn="just">
              <a:buClr>
                <a:srgbClr val="00CADA"/>
              </a:buClr>
              <a:buFont typeface="+mj-lt"/>
              <a:buAutoNum type="arabicPeriod" startAt="6"/>
            </a:pPr>
            <a:r>
              <a:rPr lang="en-US" sz="1200" dirty="0">
                <a:solidFill>
                  <a:schemeClr val="tx1"/>
                </a:solidFill>
                <a:latin typeface="Hanken Grotesk" panose="020B0604020202020204" charset="0"/>
              </a:rPr>
              <a:t>Now, we need a training function that allows the caller to specify the number of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training samples and the 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Much of the training functionality should be familiar from our previous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samples, so let's look at the implementation in its entirety and then discuss some details afterward: </a:t>
            </a: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train(</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samples=50000, epochs=10):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tr, test =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tr = list(tr)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epoch in range(epochs):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print("Completed %d/%d epochs" % (epoch, 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counter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in tr: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(counter &gt; samples):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(counter % 1000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print("Epoch %d: Trained on %d/%d samples" % \ (epoch, counter, samples))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counter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response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 cv2.ml.ROW_SAMPLE,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([response],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ann.isTrained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cv2.ml.ANN_MLP_UPDATE_WEIGHTS | cv2.ml.ANN_MLP_NO_INPUT_SCALE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cv2.ml.ANN_MLP_NO_OUTPUT_SCALE)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cv2.ml.ANN_MLP_NO_INPUT_SCALE | cv2.ml.ANN_MLP_NO_OUTPUT_SCALE)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print("Completed all 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test</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8103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1608133"/>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Of course, the purpose of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is to make predictions, so we will provide the following predict function in order to wrap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own predict method:</a:t>
            </a:r>
          </a:p>
          <a:p>
            <a:pPr algn="just">
              <a:buClr>
                <a:srgbClr val="00CADA"/>
              </a:buClr>
            </a:pPr>
            <a:endParaRPr lang="en-US" sz="4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predict(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sample.shape</a:t>
            </a:r>
            <a:r>
              <a:rPr lang="en-US" sz="1000" dirty="0">
                <a:solidFill>
                  <a:schemeClr val="accent3">
                    <a:lumMod val="85000"/>
                  </a:schemeClr>
                </a:solidFill>
                <a:latin typeface="Calibri Light" panose="020F0302020204030204" pitchFamily="34" charset="0"/>
                <a:cs typeface="Calibri Light" panose="020F0302020204030204" pitchFamily="34" charset="0"/>
              </a:rPr>
              <a:t> != (784,):</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sample.shape</a:t>
            </a:r>
            <a:r>
              <a:rPr lang="en-US" sz="1000" dirty="0">
                <a:solidFill>
                  <a:schemeClr val="accent3">
                    <a:lumMod val="85000"/>
                  </a:schemeClr>
                </a:solidFill>
                <a:latin typeface="Calibri Light" panose="020F0302020204030204" pitchFamily="34" charset="0"/>
                <a:cs typeface="Calibri Light" panose="020F0302020204030204" pitchFamily="34" charset="0"/>
              </a:rPr>
              <a:t> != (28, 28):</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 cv2.resize(sample, (28, 28), interpolation=cv2.INTER_LINEAR)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sample.reshape</a:t>
            </a:r>
            <a:r>
              <a:rPr lang="en-US" sz="1000" dirty="0">
                <a:solidFill>
                  <a:schemeClr val="accent3">
                    <a:lumMod val="85000"/>
                  </a:schemeClr>
                </a:solidFill>
                <a:latin typeface="Calibri Light" panose="020F0302020204030204" pitchFamily="34" charset="0"/>
                <a:cs typeface="Calibri Light" panose="020F0302020204030204" pitchFamily="34" charset="0"/>
              </a:rPr>
              <a:t>(784,)</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 </a:t>
            </a:r>
            <a:endParaRPr lang="en-US" sz="1200" dirty="0">
              <a:solidFill>
                <a:schemeClr val="tx1"/>
              </a:solidFill>
              <a:latin typeface="Hanken Grotesk" panose="020B0604020202020204" charset="0"/>
            </a:endParaRP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1617502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3054682"/>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That's all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-related functionality we will need to support our demo application. However, let's also implement a </a:t>
            </a:r>
            <a:r>
              <a:rPr lang="en-US" sz="1200" dirty="0">
                <a:solidFill>
                  <a:srgbClr val="00CADA"/>
                </a:solidFill>
                <a:latin typeface="Hanken Grotesk" panose="020B0604020202020204" charset="0"/>
              </a:rPr>
              <a:t>test</a:t>
            </a:r>
            <a:r>
              <a:rPr lang="en-US" sz="1200" dirty="0">
                <a:solidFill>
                  <a:schemeClr val="tx1"/>
                </a:solidFill>
                <a:latin typeface="Hanken Grotesk" panose="020B0604020202020204" charset="0"/>
              </a:rPr>
              <a:t> function that measures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accuracy by classifying a given set of test data, such as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test data. Here is the relevant code: </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test(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in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correct_digit_class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predict(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correct_digit_class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Now, let's take a short detour and write a minimal test that leverages all the preceding code and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dataset. After that, we will proceed to implement the main module of our demo application.</a:t>
            </a: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490742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3" name="Title 2">
            <a:extLst>
              <a:ext uri="{FF2B5EF4-FFF2-40B4-BE49-F238E27FC236}">
                <a16:creationId xmlns:a16="http://schemas.microsoft.com/office/drawing/2014/main" id="{CD427420-2735-CA39-A1AF-335B59269D7E}"/>
              </a:ext>
            </a:extLst>
          </p:cNvPr>
          <p:cNvSpPr>
            <a:spLocks noGrp="1"/>
          </p:cNvSpPr>
          <p:nvPr>
            <p:ph type="title"/>
          </p:nvPr>
        </p:nvSpPr>
        <p:spPr>
          <a:xfrm>
            <a:off x="720000" y="445025"/>
            <a:ext cx="7704000" cy="572700"/>
          </a:xfrm>
        </p:spPr>
        <p:txBody>
          <a:bodyPr/>
          <a:lstStyle/>
          <a:p>
            <a:r>
              <a:rPr lang="en-US" dirty="0"/>
              <a:t>Implementing a minimal </a:t>
            </a:r>
            <a:r>
              <a:rPr lang="en-US" dirty="0">
                <a:solidFill>
                  <a:srgbClr val="00CADA"/>
                </a:solidFill>
              </a:rPr>
              <a:t>test</a:t>
            </a:r>
            <a:r>
              <a:rPr lang="en-US" dirty="0"/>
              <a:t> module</a:t>
            </a:r>
          </a:p>
        </p:txBody>
      </p:sp>
      <p:sp>
        <p:nvSpPr>
          <p:cNvPr id="11" name="Rectangle 10">
            <a:extLst>
              <a:ext uri="{FF2B5EF4-FFF2-40B4-BE49-F238E27FC236}">
                <a16:creationId xmlns:a16="http://schemas.microsoft.com/office/drawing/2014/main" id="{402BCE86-F679-7FD9-4364-A6394D409AFC}"/>
              </a:ext>
            </a:extLst>
          </p:cNvPr>
          <p:cNvSpPr/>
          <p:nvPr/>
        </p:nvSpPr>
        <p:spPr>
          <a:xfrm>
            <a:off x="627698" y="4264783"/>
            <a:ext cx="1181100" cy="867384"/>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7439BC-750E-308B-6CC8-D08D1AB31B52}"/>
              </a:ext>
            </a:extLst>
          </p:cNvPr>
          <p:cNvSpPr txBox="1"/>
          <p:nvPr/>
        </p:nvSpPr>
        <p:spPr>
          <a:xfrm>
            <a:off x="720000" y="1017725"/>
            <a:ext cx="7703999" cy="4062651"/>
          </a:xfrm>
          <a:prstGeom prst="rect">
            <a:avLst/>
          </a:prstGeom>
          <a:noFill/>
        </p:spPr>
        <p:txBody>
          <a:bodyPr wrap="square">
            <a:spAutoFit/>
          </a:bodyPr>
          <a:lstStyle/>
          <a:p>
            <a:pPr algn="just"/>
            <a:r>
              <a:rPr lang="en-US" sz="1200" dirty="0">
                <a:solidFill>
                  <a:schemeClr val="tx1"/>
                </a:solidFill>
                <a:latin typeface="Hanken Grotesk" panose="020B0604020202020204" charset="0"/>
              </a:rPr>
              <a:t>Let's make another script, </a:t>
            </a:r>
            <a:r>
              <a:rPr lang="en-US" sz="1000" dirty="0">
                <a:solidFill>
                  <a:schemeClr val="accent3">
                    <a:lumMod val="85000"/>
                  </a:schemeClr>
                </a:solidFill>
                <a:latin typeface="Calibri Light" panose="020F0302020204030204" pitchFamily="34" charset="0"/>
                <a:cs typeface="Calibri Light" panose="020F0302020204030204" pitchFamily="34" charset="0"/>
              </a:rPr>
              <a:t>test_digits_ann.py</a:t>
            </a:r>
            <a:r>
              <a:rPr lang="en-US" sz="1200" dirty="0">
                <a:solidFill>
                  <a:schemeClr val="tx1"/>
                </a:solidFill>
                <a:latin typeface="Hanken Grotesk" panose="020B0604020202020204" charset="0"/>
              </a:rPr>
              <a:t>, in order to test the functions from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module. The test script is quite trivial; here it is: </a:t>
            </a:r>
          </a:p>
          <a:p>
            <a:pPr algn="just"/>
            <a:endParaRPr lang="en-US" sz="5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from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train, test</a:t>
            </a: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train(</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r>
              <a:rPr lang="en-US" sz="1000" dirty="0">
                <a:solidFill>
                  <a:schemeClr val="accent3">
                    <a:lumMod val="85000"/>
                  </a:schemeClr>
                </a:solidFill>
                <a:latin typeface="Calibri Light" panose="020F0302020204030204" pitchFamily="34" charset="0"/>
                <a:cs typeface="Calibri Light" panose="020F0302020204030204" pitchFamily="34" charset="0"/>
              </a:rPr>
              <a:t>     test(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r>
              <a:rPr lang="en-US" sz="1200" dirty="0">
                <a:solidFill>
                  <a:schemeClr val="tx1"/>
                </a:solidFill>
                <a:latin typeface="Hanken Grotesk" panose="020B0604020202020204" charset="0"/>
              </a:rPr>
              <a:t>Note that we haven't specified the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so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will use its default parameter value: 60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Similarly,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will use its default parameter values: </a:t>
            </a:r>
            <a:r>
              <a:rPr lang="en-US" sz="1200" dirty="0">
                <a:solidFill>
                  <a:srgbClr val="00CADA"/>
                </a:solidFill>
                <a:latin typeface="Hanken Grotesk" panose="020B0604020202020204" charset="0"/>
              </a:rPr>
              <a:t>50,000</a:t>
            </a:r>
            <a:r>
              <a:rPr lang="en-US" sz="1200" dirty="0">
                <a:solidFill>
                  <a:schemeClr val="tx1"/>
                </a:solidFill>
                <a:latin typeface="Hanken Grotesk" panose="020B0604020202020204" charset="0"/>
              </a:rPr>
              <a:t> samples and </a:t>
            </a:r>
            <a:r>
              <a:rPr lang="en-US" sz="1200" dirty="0">
                <a:solidFill>
                  <a:srgbClr val="FF5050"/>
                </a:solidFill>
                <a:latin typeface="Hanken Grotesk" panose="020B0604020202020204" charset="0"/>
              </a:rPr>
              <a:t>10 epochs</a:t>
            </a:r>
            <a:r>
              <a:rPr lang="en-US" sz="1200" dirty="0">
                <a:solidFill>
                  <a:schemeClr val="tx1"/>
                </a:solidFill>
                <a:latin typeface="Hanken Grotesk" panose="020B0604020202020204" charset="0"/>
              </a:rPr>
              <a:t>.</a:t>
            </a:r>
          </a:p>
          <a:p>
            <a:pPr algn="just"/>
            <a:endParaRPr lang="en-US" sz="1200" dirty="0">
              <a:solidFill>
                <a:schemeClr val="tx1"/>
              </a:solidFill>
              <a:latin typeface="Hanken Grotesk" panose="020B0604020202020204" charset="0"/>
              <a:cs typeface="Calibri Light" panose="020F0302020204030204" pitchFamily="34" charset="0"/>
            </a:endParaRPr>
          </a:p>
          <a:p>
            <a:pPr algn="just"/>
            <a:r>
              <a:rPr lang="en-US" sz="1200" dirty="0">
                <a:solidFill>
                  <a:schemeClr val="tx1"/>
                </a:solidFill>
                <a:latin typeface="Hanken Grotesk" panose="020B0604020202020204" charset="0"/>
              </a:rPr>
              <a:t>When we run this script, it should print training and test information similar to the following:</a:t>
            </a:r>
          </a:p>
          <a:p>
            <a:pPr algn="just"/>
            <a:endParaRPr lang="en-US" sz="12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Completed 0/10 epochs</a:t>
            </a:r>
          </a:p>
          <a:p>
            <a:r>
              <a:rPr lang="en-US" sz="1000" dirty="0">
                <a:solidFill>
                  <a:schemeClr val="accent3">
                    <a:lumMod val="85000"/>
                  </a:schemeClr>
                </a:solidFill>
                <a:latin typeface="Calibri Light" panose="020F0302020204030204" pitchFamily="34" charset="0"/>
                <a:cs typeface="Calibri Light" panose="020F0302020204030204" pitchFamily="34" charset="0"/>
              </a:rPr>
              <a:t>     Epoch 0:</a:t>
            </a:r>
            <a:r>
              <a:rPr lang="fa-IR"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Trained on 0/50000 samples</a:t>
            </a:r>
          </a:p>
          <a:p>
            <a:r>
              <a:rPr lang="en-US" sz="1000" dirty="0">
                <a:solidFill>
                  <a:schemeClr val="accent3">
                    <a:lumMod val="85000"/>
                  </a:schemeClr>
                </a:solidFill>
                <a:latin typeface="Calibri Light" panose="020F0302020204030204" pitchFamily="34" charset="0"/>
                <a:cs typeface="Calibri Light" panose="020F0302020204030204" pitchFamily="34" charset="0"/>
              </a:rPr>
              <a:t>     Epoch 0: Trained on 1000/50000 samples</a:t>
            </a:r>
          </a:p>
          <a:p>
            <a:r>
              <a:rPr lang="en-US" sz="1000" dirty="0">
                <a:solidFill>
                  <a:schemeClr val="accent3">
                    <a:lumMod val="85000"/>
                  </a:schemeClr>
                </a:solidFill>
                <a:latin typeface="Calibri Light" panose="020F0302020204030204" pitchFamily="34" charset="0"/>
                <a:cs typeface="Calibri Light" panose="020F0302020204030204" pitchFamily="34" charset="0"/>
              </a:rPr>
              <a:t>     ... [more reports on progress of training] ...</a:t>
            </a:r>
          </a:p>
          <a:p>
            <a:r>
              <a:rPr lang="en-US" sz="1000" dirty="0">
                <a:solidFill>
                  <a:schemeClr val="accent3">
                    <a:lumMod val="85000"/>
                  </a:schemeClr>
                </a:solidFill>
                <a:latin typeface="Calibri Light" panose="020F0302020204030204" pitchFamily="34" charset="0"/>
                <a:cs typeface="Calibri Light" panose="020F0302020204030204" pitchFamily="34" charset="0"/>
              </a:rPr>
              <a:t>     Completed all epochs! </a:t>
            </a:r>
            <a:r>
              <a:rPr lang="en-US" sz="1000" dirty="0">
                <a:solidFill>
                  <a:srgbClr val="00CADA"/>
                </a:solidFill>
                <a:latin typeface="Calibri Light" panose="020F0302020204030204" pitchFamily="34" charset="0"/>
                <a:cs typeface="Calibri Light" panose="020F0302020204030204" pitchFamily="34" charset="0"/>
              </a:rPr>
              <a:t>Accuracy: 95.39% </a:t>
            </a:r>
            <a:r>
              <a:rPr lang="en-US" sz="1200" dirty="0">
                <a:solidFill>
                  <a:srgbClr val="00CADA"/>
                </a:solidFill>
                <a:latin typeface="Hanken Grotesk" panose="020B0604020202020204" charset="0"/>
              </a:rPr>
              <a:t> </a:t>
            </a:r>
          </a:p>
          <a:p>
            <a:endParaRPr lang="en-US" sz="1200" dirty="0">
              <a:solidFill>
                <a:srgbClr val="00CADA"/>
              </a:solidFill>
              <a:latin typeface="Hanken Grotesk" panose="020B0604020202020204" charset="0"/>
              <a:cs typeface="Calibri Light" panose="020F0302020204030204" pitchFamily="34" charset="0"/>
            </a:endParaRPr>
          </a:p>
          <a:p>
            <a:pPr algn="just"/>
            <a:r>
              <a:rPr lang="en-US" sz="1200" dirty="0">
                <a:solidFill>
                  <a:schemeClr val="tx1"/>
                </a:solidFill>
                <a:latin typeface="Hanken Grotesk" panose="020B0604020202020204" charset="0"/>
              </a:rPr>
              <a:t>Here, we can see that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achieved </a:t>
            </a:r>
            <a:r>
              <a:rPr lang="en-US" sz="1200" dirty="0">
                <a:solidFill>
                  <a:srgbClr val="00CADA"/>
                </a:solidFill>
                <a:latin typeface="Hanken Grotesk" panose="020B0604020202020204" charset="0"/>
              </a:rPr>
              <a:t>95.39%</a:t>
            </a:r>
            <a:r>
              <a:rPr lang="en-US" sz="1200" dirty="0">
                <a:solidFill>
                  <a:schemeClr val="tx1"/>
                </a:solidFill>
                <a:latin typeface="Hanken Grotesk" panose="020B0604020202020204" charset="0"/>
              </a:rPr>
              <a:t> accuracy when classifying the </a:t>
            </a:r>
            <a:r>
              <a:rPr lang="en-US" sz="1200" dirty="0">
                <a:solidFill>
                  <a:srgbClr val="00CADA"/>
                </a:solidFill>
                <a:latin typeface="Hanken Grotesk" panose="020B0604020202020204" charset="0"/>
              </a:rPr>
              <a:t>10,000</a:t>
            </a:r>
            <a:r>
              <a:rPr lang="en-US" sz="1200" dirty="0">
                <a:solidFill>
                  <a:schemeClr val="tx1"/>
                </a:solidFill>
                <a:latin typeface="Hanken Grotesk" panose="020B0604020202020204" charset="0"/>
              </a:rPr>
              <a:t> test samples in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dataset. This is an encouraging result, but let's see how well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generalize. Can it accurately classify data from an entirely different source, unrelated to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Our main application, which detects digits from our own image of a sheet of paper, will provide this kind of challenge to the classifier.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3019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C00000"/>
                </a:solidFill>
              </a:rPr>
              <a:t>artificial</a:t>
            </a:r>
            <a:r>
              <a:rPr lang="en-US" dirty="0"/>
              <a:t>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C00000"/>
                </a:solidFill>
              </a:rPr>
              <a:t>A</a:t>
            </a:r>
            <a:r>
              <a:rPr lang="en-US" dirty="0">
                <a:solidFill>
                  <a:srgbClr val="00B050"/>
                </a:solidFill>
              </a:rPr>
              <a:t>N</a:t>
            </a:r>
            <a:r>
              <a:rPr lang="en-US" dirty="0">
                <a:solidFill>
                  <a:srgbClr val="00B0F0"/>
                </a:solidFill>
              </a:rPr>
              <a:t>N</a:t>
            </a:r>
            <a:r>
              <a:rPr lang="en-US" dirty="0"/>
              <a:t>s)</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017725"/>
            <a:ext cx="7704000" cy="3461884"/>
          </a:xfrm>
        </p:spPr>
        <p:txBody>
          <a:bodyPr/>
          <a:lstStyle/>
          <a:p>
            <a:pPr>
              <a:buClr>
                <a:srgbClr val="00CADA"/>
              </a:buClr>
            </a:pPr>
            <a:r>
              <a:rPr lang="en-US" dirty="0"/>
              <a:t>This chapter introduces a family of machine learning models called </a:t>
            </a:r>
            <a:r>
              <a:rPr lang="en-US" dirty="0">
                <a:solidFill>
                  <a:srgbClr val="FF0000"/>
                </a:solidFill>
              </a:rPr>
              <a:t>artificial</a:t>
            </a:r>
            <a:r>
              <a:rPr lang="en-US" dirty="0"/>
              <a:t>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FF0000"/>
                </a:solidFill>
              </a:rPr>
              <a:t>A</a:t>
            </a:r>
            <a:r>
              <a:rPr lang="en-US" dirty="0">
                <a:solidFill>
                  <a:srgbClr val="00B050"/>
                </a:solidFill>
              </a:rPr>
              <a:t>N</a:t>
            </a:r>
            <a:r>
              <a:rPr lang="en-US" dirty="0">
                <a:solidFill>
                  <a:srgbClr val="0070C0"/>
                </a:solidFill>
              </a:rPr>
              <a:t>N</a:t>
            </a:r>
            <a:r>
              <a:rPr lang="en-US" dirty="0"/>
              <a:t>s), or sometimes just </a:t>
            </a:r>
            <a:r>
              <a:rPr lang="en-US" dirty="0">
                <a:solidFill>
                  <a:srgbClr val="00B050"/>
                </a:solidFill>
              </a:rPr>
              <a:t>neural</a:t>
            </a:r>
            <a:r>
              <a:rPr lang="en-US" dirty="0"/>
              <a:t> </a:t>
            </a:r>
            <a:r>
              <a:rPr lang="en-US" dirty="0">
                <a:solidFill>
                  <a:srgbClr val="00B0F0"/>
                </a:solidFill>
              </a:rPr>
              <a:t>network</a:t>
            </a:r>
            <a:r>
              <a:rPr lang="en-US" dirty="0"/>
              <a:t>s.</a:t>
            </a:r>
          </a:p>
          <a:p>
            <a:pPr>
              <a:buClr>
                <a:srgbClr val="00CADA"/>
              </a:buClr>
            </a:pPr>
            <a:endParaRPr lang="en-US" dirty="0"/>
          </a:p>
          <a:p>
            <a:pPr>
              <a:buClr>
                <a:srgbClr val="00CADA"/>
              </a:buClr>
            </a:pPr>
            <a:r>
              <a:rPr lang="en-US" dirty="0"/>
              <a:t>Recent versions of </a:t>
            </a:r>
            <a:r>
              <a:rPr lang="en-US" dirty="0">
                <a:solidFill>
                  <a:srgbClr val="FFC000"/>
                </a:solidFill>
              </a:rPr>
              <a:t>OpenCV </a:t>
            </a:r>
            <a:r>
              <a:rPr lang="en-US" dirty="0"/>
              <a:t>contain an increasing amount of functionality related to </a:t>
            </a:r>
            <a:r>
              <a:rPr lang="en-US" dirty="0">
                <a:solidFill>
                  <a:srgbClr val="FF0000"/>
                </a:solidFill>
              </a:rPr>
              <a:t>A</a:t>
            </a:r>
            <a:r>
              <a:rPr lang="en-US" dirty="0">
                <a:solidFill>
                  <a:srgbClr val="00B050"/>
                </a:solidFill>
              </a:rPr>
              <a:t>N</a:t>
            </a:r>
            <a:r>
              <a:rPr lang="en-US" dirty="0">
                <a:solidFill>
                  <a:srgbClr val="00B0F0"/>
                </a:solidFill>
              </a:rPr>
              <a:t>N</a:t>
            </a:r>
            <a:r>
              <a:rPr lang="en-US" dirty="0"/>
              <a:t>s – and, in particular, </a:t>
            </a:r>
            <a:r>
              <a:rPr lang="en-US" dirty="0">
                <a:solidFill>
                  <a:srgbClr val="FF0000"/>
                </a:solidFill>
              </a:rPr>
              <a:t>A</a:t>
            </a:r>
            <a:r>
              <a:rPr lang="en-US" dirty="0">
                <a:solidFill>
                  <a:srgbClr val="00B050"/>
                </a:solidFill>
              </a:rPr>
              <a:t>N</a:t>
            </a:r>
            <a:r>
              <a:rPr lang="en-US" dirty="0">
                <a:solidFill>
                  <a:srgbClr val="00B0F0"/>
                </a:solidFill>
              </a:rPr>
              <a:t>N</a:t>
            </a:r>
            <a:r>
              <a:rPr lang="en-US" dirty="0"/>
              <a:t>s with many layers, called </a:t>
            </a:r>
            <a:r>
              <a:rPr lang="en-US" dirty="0">
                <a:solidFill>
                  <a:srgbClr val="FF33CC"/>
                </a:solidFill>
              </a:rPr>
              <a:t>deep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FF33CC"/>
                </a:solidFill>
              </a:rPr>
              <a:t>D</a:t>
            </a:r>
            <a:r>
              <a:rPr lang="en-US" dirty="0">
                <a:solidFill>
                  <a:srgbClr val="00B050"/>
                </a:solidFill>
              </a:rPr>
              <a:t>N</a:t>
            </a:r>
            <a:r>
              <a:rPr lang="en-US" dirty="0">
                <a:solidFill>
                  <a:srgbClr val="00B0F0"/>
                </a:solidFill>
              </a:rPr>
              <a:t>N</a:t>
            </a:r>
            <a:r>
              <a:rPr lang="en-US" dirty="0"/>
              <a:t>s).</a:t>
            </a:r>
          </a:p>
          <a:p>
            <a:pPr marL="15240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3108543"/>
          </a:xfrm>
          <a:prstGeom prst="rect">
            <a:avLst/>
          </a:prstGeom>
          <a:noFill/>
        </p:spPr>
        <p:txBody>
          <a:bodyPr wrap="square">
            <a:spAutoFit/>
          </a:bodyPr>
          <a:lstStyle/>
          <a:p>
            <a:pPr algn="just"/>
            <a:r>
              <a:rPr lang="en-US" sz="1200" dirty="0">
                <a:solidFill>
                  <a:schemeClr val="tx1"/>
                </a:solidFill>
                <a:latin typeface="Hanken Grotesk" panose="020B0604020202020204" charset="0"/>
              </a:rPr>
              <a:t>Our demo's main script takes everything we have learned in this chapter about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and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and combines it with some of the object detection techniques that we studied in previous chapters. Thus, in many ways, this is a capstone project for us. </a:t>
            </a:r>
          </a:p>
          <a:p>
            <a:pPr algn="just"/>
            <a:endParaRPr lang="en-US" sz="6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Let's implement the main script in a new file called </a:t>
            </a:r>
            <a:r>
              <a:rPr lang="en-US" sz="1000" dirty="0">
                <a:solidFill>
                  <a:schemeClr val="accent3">
                    <a:lumMod val="85000"/>
                  </a:schemeClr>
                </a:solidFill>
                <a:latin typeface="Calibri Light" panose="020F0302020204030204" pitchFamily="34" charset="0"/>
                <a:cs typeface="Calibri Light" panose="020F0302020204030204" pitchFamily="34" charset="0"/>
              </a:rPr>
              <a:t>detect_and_classify_digits.py</a:t>
            </a:r>
            <a:r>
              <a:rPr lang="en-US" sz="1200" dirty="0">
                <a:solidFill>
                  <a:schemeClr val="tx1"/>
                </a:solidFill>
                <a:latin typeface="Hanken Grotesk" panose="020B0604020202020204" charset="0"/>
              </a:rPr>
              <a:t>:</a:t>
            </a:r>
          </a:p>
          <a:p>
            <a:pPr algn="just"/>
            <a:endParaRPr lang="en-US" sz="600" dirty="0">
              <a:solidFill>
                <a:schemeClr val="tx1"/>
              </a:solidFill>
              <a:latin typeface="Hanken Grotesk" panose="020B0604020202020204" charset="0"/>
            </a:endParaRPr>
          </a:p>
          <a:p>
            <a:pPr marL="342900" indent="-342900" algn="just">
              <a:buClr>
                <a:srgbClr val="00CADA"/>
              </a:buClr>
              <a:buFont typeface="+mj-lt"/>
              <a:buAutoNum type="arabicPeriod"/>
            </a:pPr>
            <a:r>
              <a:rPr lang="en-US" sz="1200" dirty="0">
                <a:solidFill>
                  <a:schemeClr val="tx1"/>
                </a:solidFill>
                <a:latin typeface="Hanken Grotesk" panose="020B0604020202020204" charset="0"/>
              </a:rPr>
              <a:t>To begin, we will import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and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200" dirty="0">
                <a:solidFill>
                  <a:schemeClr val="accent3">
                    <a:lumMod val="85000"/>
                  </a:schemeClr>
                </a:solidFill>
                <a:latin typeface="Hanken Grotesk" panose="020B0604020202020204" charset="0"/>
              </a:rPr>
              <a:t> </a:t>
            </a:r>
            <a:r>
              <a:rPr lang="en-US" sz="1200" dirty="0">
                <a:solidFill>
                  <a:schemeClr val="tx1"/>
                </a:solidFill>
                <a:latin typeface="Hanken Grotesk" panose="020B0604020202020204" charset="0"/>
              </a:rPr>
              <a:t>module: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endParaRPr lang="en-US" sz="6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Now, let's write a couple of helper functions to analyze and adjust the bounding rectangles of digits and other contours. As we have seen in previous chapters, overlapping detections are a common problem. The following function, called inside, will help us determine whether one bounding rectangle is entirely contained inside another:</a:t>
            </a: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inside(r1, r2):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x1, y1, w1, h1 = r1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x2, y2, w2, h2 = r2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(x1 &gt; x2) and (y1 &gt; y2) and (x1+w1 &lt; x2+w2) and (y1+h1 &lt; y2+h2)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099465" cy="2308324"/>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With the help of the inside function, we will be able to easily choose only the outermost bounding rectangle for each digit. This is important because we do not want our detector to miss any extremities of a digit; such a mistake in detection could make the classifier's job impossible. For example, if we detected only the bottom half of a digit, </a:t>
            </a:r>
            <a:r>
              <a:rPr lang="en-US" sz="1200" dirty="0">
                <a:solidFill>
                  <a:srgbClr val="00CADA"/>
                </a:solidFill>
                <a:latin typeface="Hanken Grotesk" panose="020B0604020202020204" charset="0"/>
              </a:rPr>
              <a:t>8</a:t>
            </a:r>
            <a:r>
              <a:rPr lang="en-US" sz="1200" dirty="0">
                <a:solidFill>
                  <a:schemeClr val="tx1"/>
                </a:solidFill>
                <a:latin typeface="Hanken Grotesk" panose="020B0604020202020204" charset="0"/>
              </a:rPr>
              <a:t>, the classifier might reasonably see this region as a </a:t>
            </a:r>
            <a:r>
              <a:rPr lang="en-US" sz="1200" dirty="0">
                <a:solidFill>
                  <a:srgbClr val="00CADA"/>
                </a:solidFill>
                <a:latin typeface="Hanken Grotesk" panose="020B0604020202020204" charset="0"/>
              </a:rPr>
              <a:t>0</a:t>
            </a:r>
            <a:r>
              <a:rPr lang="en-US" sz="1200" dirty="0">
                <a:solidFill>
                  <a:schemeClr val="tx1"/>
                </a:solidFill>
                <a:latin typeface="Hanken Grotesk" panose="020B0604020202020204" charset="0"/>
              </a:rPr>
              <a:t>.</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To further ensure that the bounding rectangles meet the classifier's needs, we will use another helper function, called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200" dirty="0">
                <a:solidFill>
                  <a:schemeClr val="tx1"/>
                </a:solidFill>
                <a:latin typeface="Hanken Grotesk" panose="020B0604020202020204" charset="0"/>
              </a:rPr>
              <a:t>, to convert a tightly-fitting bounding rectangle into a square with padding around the digit. Remember that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contains </a:t>
            </a:r>
            <a:r>
              <a:rPr lang="en-US" sz="1200" dirty="0">
                <a:solidFill>
                  <a:srgbClr val="00CADA"/>
                </a:solidFill>
                <a:latin typeface="Hanken Grotesk" panose="020B0604020202020204" charset="0"/>
              </a:rPr>
              <a:t>28 x 28</a:t>
            </a:r>
            <a:r>
              <a:rPr lang="en-US" sz="1200" dirty="0">
                <a:solidFill>
                  <a:schemeClr val="tx1"/>
                </a:solidFill>
                <a:latin typeface="Hanken Grotesk" panose="020B0604020202020204" charset="0"/>
              </a:rPr>
              <a:t> pixel square images of digits, so we must rescale any region of interest to this size before we attempt to classify it with our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By using a padded bounding square instead of a tightly-fitting bounding rectangle, we ensure that skinny digits (such as a </a:t>
            </a:r>
            <a:r>
              <a:rPr lang="en-US" sz="1200" dirty="0">
                <a:solidFill>
                  <a:srgbClr val="00CADA"/>
                </a:solidFill>
                <a:latin typeface="Hanken Grotesk" panose="020B0604020202020204" charset="0"/>
              </a:rPr>
              <a:t>1</a:t>
            </a:r>
            <a:r>
              <a:rPr lang="en-US" sz="1200" dirty="0">
                <a:solidFill>
                  <a:schemeClr val="tx1"/>
                </a:solidFill>
                <a:latin typeface="Hanken Grotesk" panose="020B0604020202020204" charset="0"/>
              </a:rPr>
              <a:t>) and fat digits (such as a </a:t>
            </a:r>
            <a:r>
              <a:rPr lang="en-US" sz="1200" dirty="0">
                <a:solidFill>
                  <a:srgbClr val="00CADA"/>
                </a:solidFill>
                <a:latin typeface="Hanken Grotesk" panose="020B0604020202020204" charset="0"/>
              </a:rPr>
              <a:t>0</a:t>
            </a:r>
            <a:r>
              <a:rPr lang="en-US" sz="1200" dirty="0">
                <a:solidFill>
                  <a:schemeClr val="tx1"/>
                </a:solidFill>
                <a:latin typeface="Hanken Grotesk" panose="020B0604020202020204" charset="0"/>
              </a:rPr>
              <a:t>) are not stretched differently.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784275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3824124"/>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Let's look at the implementation of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200" dirty="0">
                <a:solidFill>
                  <a:schemeClr val="tx1"/>
                </a:solidFill>
                <a:latin typeface="Hanken Grotesk" panose="020B0604020202020204" charset="0"/>
              </a:rPr>
              <a:t> in multiple stages. First, we modify the rectangle's smaller dimension (be it width or height) so that it equals the larger dimension, and we modify the rectangle's x or y position so that the center remains unchanged:</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200" dirty="0">
                <a:solidFill>
                  <a:schemeClr val="accent3">
                    <a:lumMod val="85000"/>
                  </a:schemeClr>
                </a:solidFill>
                <a:latin typeface="Hanken Grotesk" panose="020B0604020202020204" charset="0"/>
                <a:cs typeface="Calibri Light" panose="020F0302020204030204" pitchFamily="3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y, w,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x + w//2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y_center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y + h//2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(h &gt; 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a:t>
            </a:r>
            <a:r>
              <a:rPr lang="en-US" sz="1000" dirty="0" err="1">
                <a:solidFill>
                  <a:schemeClr val="accent3">
                    <a:lumMod val="85000"/>
                  </a:schemeClr>
                </a:solidFill>
                <a:latin typeface="Calibri Light" panose="020F0302020204030204" pitchFamily="34" charset="0"/>
                <a:cs typeface="Calibri Light" panose="020F0302020204030204" pitchFamily="34" charset="0"/>
              </a:rPr>
              <a:t>x_center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(w//2)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a:t>
            </a:r>
            <a:r>
              <a:rPr lang="en-US" sz="1000" dirty="0" err="1">
                <a:solidFill>
                  <a:schemeClr val="accent3">
                    <a:lumMod val="85000"/>
                  </a:schemeClr>
                </a:solidFill>
                <a:latin typeface="Calibri Light" panose="020F0302020204030204" pitchFamily="34" charset="0"/>
                <a:cs typeface="Calibri Light" panose="020F0302020204030204" pitchFamily="34" charset="0"/>
              </a:rPr>
              <a:t>y_center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(h//2)</a:t>
            </a:r>
          </a:p>
          <a:p>
            <a:pPr>
              <a:buClr>
                <a:srgbClr val="00CADA"/>
              </a:buClr>
            </a:pPr>
            <a:endParaRPr lang="en-US" sz="1000" dirty="0">
              <a:solidFill>
                <a:schemeClr val="accent4">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Next, we add 5-pixel </a:t>
            </a:r>
            <a:r>
              <a:rPr lang="en-US" sz="1200" dirty="0">
                <a:solidFill>
                  <a:srgbClr val="00CADA"/>
                </a:solidFill>
                <a:latin typeface="Hanken Grotesk" panose="020B0604020202020204" charset="0"/>
              </a:rPr>
              <a:t>padding</a:t>
            </a:r>
            <a:r>
              <a:rPr lang="en-US" sz="1200" dirty="0">
                <a:solidFill>
                  <a:schemeClr val="tx1"/>
                </a:solidFill>
                <a:latin typeface="Hanken Grotesk" panose="020B0604020202020204" charset="0"/>
              </a:rPr>
              <a:t> on all sides: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padding = 5</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2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2 * padding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200" dirty="0">
                <a:solidFill>
                  <a:schemeClr val="tx1"/>
                </a:solidFill>
                <a:latin typeface="Hanken Grotesk" panose="020B0604020202020204" charset="0"/>
              </a:rPr>
              <a:t>At this point, our modified rectangle could possibly extend outside the image.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89275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3454792"/>
          </a:xfrm>
          <a:prstGeom prst="rect">
            <a:avLst/>
          </a:prstGeom>
          <a:noFill/>
        </p:spPr>
        <p:txBody>
          <a:bodyPr wrap="square">
            <a:spAutoFit/>
          </a:bodyPr>
          <a:lstStyle/>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To avoid out of bounds problems, we crop the rectangle so that it lies entirely within the image. This could leave us with non-square rectangles in these edge cases, but this is an acceptable compromise; we would prefer to use a non-square region of interest rather than having to entirely throw out a detected digit just because it is at the edge of the image. Here is the code for bounds-checking and cropping the rectangle: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x &lt;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elif</a:t>
            </a:r>
            <a:r>
              <a:rPr lang="en-US" sz="1000" dirty="0">
                <a:solidFill>
                  <a:schemeClr val="accent3">
                    <a:lumMod val="85000"/>
                  </a:schemeClr>
                </a:solidFill>
                <a:latin typeface="Calibri Light" panose="020F0302020204030204" pitchFamily="34" charset="0"/>
                <a:cs typeface="Calibri Light" panose="020F0302020204030204" pitchFamily="34" charset="0"/>
              </a:rPr>
              <a:t> x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y &lt;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elif</a:t>
            </a:r>
            <a:r>
              <a:rPr lang="en-US" sz="1000" dirty="0">
                <a:solidFill>
                  <a:schemeClr val="accent3">
                    <a:lumMod val="85000"/>
                  </a:schemeClr>
                </a:solidFill>
                <a:latin typeface="Calibri Light" panose="020F0302020204030204" pitchFamily="34" charset="0"/>
                <a:cs typeface="Calibri Light" panose="020F0302020204030204" pitchFamily="34" charset="0"/>
              </a:rPr>
              <a:t> y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x+w</a:t>
            </a:r>
            <a:r>
              <a:rPr lang="en-US" sz="1000" dirty="0">
                <a:solidFill>
                  <a:schemeClr val="accent3">
                    <a:lumMod val="85000"/>
                  </a:schemeClr>
                </a:solidFill>
                <a:latin typeface="Calibri Light" panose="020F0302020204030204" pitchFamily="34" charset="0"/>
                <a:cs typeface="Calibri Light" panose="020F0302020204030204" pitchFamily="34" charset="0"/>
              </a:rPr>
              <a:t>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x</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y+h</a:t>
            </a:r>
            <a:r>
              <a:rPr lang="en-US" sz="1000" dirty="0">
                <a:solidFill>
                  <a:schemeClr val="accent3">
                    <a:lumMod val="85000"/>
                  </a:schemeClr>
                </a:solidFill>
                <a:latin typeface="Calibri Light" panose="020F0302020204030204" pitchFamily="34" charset="0"/>
                <a:cs typeface="Calibri Light" panose="020F0302020204030204" pitchFamily="34" charset="0"/>
              </a:rPr>
              <a:t>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 - y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6"/>
            </a:pPr>
            <a:r>
              <a:rPr lang="en-US" sz="1200" dirty="0">
                <a:solidFill>
                  <a:schemeClr val="tx1"/>
                </a:solidFill>
              </a:rPr>
              <a:t>Finally, we return the modified rectangle's coordinates: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x, y, w, h</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8110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223686"/>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Now, let's proceed to the main part of the program. Here, we start by creating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and training it on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digits_ann.train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(60), 50000, 10)</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Now, let's load a test image that contains many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on a white sheet of paper: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img_path</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digit_images</a:t>
            </a:r>
            <a:r>
              <a:rPr lang="en-US" sz="1000" dirty="0">
                <a:solidFill>
                  <a:schemeClr val="accent3">
                    <a:lumMod val="85000"/>
                  </a:schemeClr>
                </a:solidFill>
                <a:latin typeface="Calibri Light" panose="020F0302020204030204" pitchFamily="34" charset="0"/>
                <a:cs typeface="Calibri Light" panose="020F0302020204030204" pitchFamily="34" charset="0"/>
              </a:rPr>
              <a:t>/digits_0.jpg“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 cv2.imread(</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img_path</a:t>
            </a:r>
            <a:r>
              <a:rPr lang="en-US" sz="1000" dirty="0">
                <a:solidFill>
                  <a:schemeClr val="accent3">
                    <a:lumMod val="85000"/>
                  </a:schemeClr>
                </a:solidFill>
                <a:latin typeface="Calibri Light" panose="020F0302020204030204" pitchFamily="34" charset="0"/>
                <a:cs typeface="Calibri Light" panose="020F0302020204030204" pitchFamily="34" charset="0"/>
              </a:rPr>
              <a:t>, cv2.IMREAD_COLOR)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200" dirty="0">
                <a:solidFill>
                  <a:schemeClr val="tx1"/>
                </a:solidFill>
                <a:latin typeface="Hanken Grotesk" panose="020B0604020202020204" charset="0"/>
              </a:rPr>
              <a:t>We are using the following image of Joe </a:t>
            </a:r>
            <a:r>
              <a:rPr lang="en-US" sz="1200" dirty="0" err="1">
                <a:solidFill>
                  <a:schemeClr val="tx1"/>
                </a:solidFill>
                <a:latin typeface="Hanken Grotesk" panose="020B0604020202020204" charset="0"/>
              </a:rPr>
              <a:t>Minichino's</a:t>
            </a:r>
            <a:r>
              <a:rPr lang="en-US" sz="1200" dirty="0">
                <a:solidFill>
                  <a:schemeClr val="tx1"/>
                </a:solidFill>
                <a:latin typeface="Hanken Grotesk" panose="020B0604020202020204" charset="0"/>
              </a:rPr>
              <a:t> handwriting</a:t>
            </a:r>
          </a:p>
          <a:p>
            <a:pPr>
              <a:buClr>
                <a:srgbClr val="00CADA"/>
              </a:buClr>
            </a:pPr>
            <a:r>
              <a:rPr lang="en-US" sz="1200" dirty="0">
                <a:solidFill>
                  <a:schemeClr val="tx1"/>
                </a:solidFill>
                <a:latin typeface="Hanken Grotesk" panose="020B0604020202020204" charset="0"/>
              </a:rPr>
              <a:t>(but, </a:t>
            </a:r>
            <a:r>
              <a:rPr lang="en-US" sz="1200" dirty="0" err="1">
                <a:solidFill>
                  <a:schemeClr val="tx1"/>
                </a:solidFill>
                <a:latin typeface="Hanken Grotesk" panose="020B0604020202020204" charset="0"/>
              </a:rPr>
              <a:t>ofcourse</a:t>
            </a:r>
            <a:r>
              <a:rPr lang="en-US" sz="1200" dirty="0">
                <a:solidFill>
                  <a:schemeClr val="tx1"/>
                </a:solidFill>
                <a:latin typeface="Hanken Grotesk" panose="020B0604020202020204" charset="0"/>
              </a:rPr>
              <a:t>, you could substitute another image if you prefer): </a:t>
            </a:r>
          </a:p>
          <a:p>
            <a:pPr>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pic>
        <p:nvPicPr>
          <p:cNvPr id="4" name="Picture 3">
            <a:extLst>
              <a:ext uri="{FF2B5EF4-FFF2-40B4-BE49-F238E27FC236}">
                <a16:creationId xmlns:a16="http://schemas.microsoft.com/office/drawing/2014/main" id="{761384C7-FA7F-EAC0-CE52-2FF030362087}"/>
              </a:ext>
            </a:extLst>
          </p:cNvPr>
          <p:cNvPicPr>
            <a:picLocks noChangeAspect="1"/>
          </p:cNvPicPr>
          <p:nvPr/>
        </p:nvPicPr>
        <p:blipFill>
          <a:blip r:embed="rId3"/>
          <a:stretch>
            <a:fillRect/>
          </a:stretch>
        </p:blipFill>
        <p:spPr>
          <a:xfrm>
            <a:off x="5455920" y="2194239"/>
            <a:ext cx="2478483" cy="2672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494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108269"/>
          </a:xfrm>
          <a:prstGeom prst="rect">
            <a:avLst/>
          </a:prstGeom>
          <a:noFill/>
        </p:spPr>
        <p:txBody>
          <a:bodyPr wrap="square">
            <a:spAutoFit/>
          </a:bodyPr>
          <a:lstStyle/>
          <a:p>
            <a:pPr marL="228600" indent="-228600" algn="just">
              <a:buClr>
                <a:srgbClr val="00CADA"/>
              </a:buClr>
              <a:buFont typeface="+mj-lt"/>
              <a:buAutoNum type="arabicPeriod" startAt="9"/>
            </a:pPr>
            <a:r>
              <a:rPr lang="en-US" sz="1200" dirty="0">
                <a:solidFill>
                  <a:schemeClr val="tx1"/>
                </a:solidFill>
                <a:latin typeface="Hanken Grotesk" panose="020B0604020202020204" charset="0"/>
              </a:rPr>
              <a:t>Let's convert the image into </a:t>
            </a:r>
            <a:r>
              <a:rPr lang="en-US" sz="1200" dirty="0">
                <a:solidFill>
                  <a:schemeClr val="accent2"/>
                </a:solidFill>
                <a:latin typeface="Hanken Grotesk" panose="020B0604020202020204" charset="0"/>
              </a:rPr>
              <a:t>grayscale</a:t>
            </a:r>
            <a:r>
              <a:rPr lang="en-US" sz="1200" dirty="0">
                <a:solidFill>
                  <a:schemeClr val="tx1"/>
                </a:solidFill>
                <a:latin typeface="Hanken Grotesk" panose="020B0604020202020204" charset="0"/>
              </a:rPr>
              <a:t> and </a:t>
            </a:r>
            <a:r>
              <a:rPr lang="en-US" sz="1200" dirty="0">
                <a:solidFill>
                  <a:schemeClr val="accent5">
                    <a:lumMod val="95000"/>
                  </a:schemeClr>
                </a:solidFill>
                <a:latin typeface="Hanken Grotesk" panose="020B0604020202020204" charset="0"/>
              </a:rPr>
              <a:t>blur</a:t>
            </a:r>
            <a:r>
              <a:rPr lang="en-US" sz="1200" dirty="0">
                <a:solidFill>
                  <a:schemeClr val="tx1"/>
                </a:solidFill>
                <a:latin typeface="Hanken Grotesk" panose="020B0604020202020204" charset="0"/>
              </a:rPr>
              <a:t> it in order to remove noise and make the darkness of the ink more uniform: </a:t>
            </a:r>
          </a:p>
          <a:p>
            <a:pPr marL="228600" indent="-228600" algn="just">
              <a:buClr>
                <a:srgbClr val="00CADA"/>
              </a:buClr>
              <a:buFont typeface="+mj-lt"/>
              <a:buAutoNum type="arabicPeriod" startAt="9"/>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Hanken Grotesk" panose="020B0604020202020204" charset="0"/>
              </a:rPr>
              <a:t>          gray = cv2.cvtColor(</a:t>
            </a:r>
            <a:r>
              <a:rPr lang="en-US" sz="1000" dirty="0" err="1">
                <a:solidFill>
                  <a:schemeClr val="accent3">
                    <a:lumMod val="85000"/>
                  </a:schemeClr>
                </a:solidFill>
                <a:latin typeface="Hanken Grotesk" panose="020B0604020202020204" charset="0"/>
              </a:rPr>
              <a:t>img</a:t>
            </a:r>
            <a:r>
              <a:rPr lang="en-US" sz="1000" dirty="0">
                <a:solidFill>
                  <a:schemeClr val="accent3">
                    <a:lumMod val="85000"/>
                  </a:schemeClr>
                </a:solidFill>
                <a:latin typeface="Hanken Grotesk" panose="020B0604020202020204" charset="0"/>
              </a:rPr>
              <a:t>, cv2.COLOR_BGR2GRAY)</a:t>
            </a:r>
          </a:p>
          <a:p>
            <a:pPr algn="just">
              <a:buClr>
                <a:srgbClr val="00CADA"/>
              </a:buClr>
            </a:pPr>
            <a:r>
              <a:rPr lang="en-US" sz="1000" dirty="0">
                <a:solidFill>
                  <a:schemeClr val="accent3">
                    <a:lumMod val="85000"/>
                  </a:schemeClr>
                </a:solidFill>
                <a:latin typeface="Hanken Grotesk" panose="020B0604020202020204" charset="0"/>
              </a:rPr>
              <a:t>          cv2.GaussianBlur(gray, (7, 7), 0, gray)</a:t>
            </a:r>
          </a:p>
          <a:p>
            <a:pPr marL="228600" indent="-228600" algn="just">
              <a:buClr>
                <a:srgbClr val="00CADA"/>
              </a:buClr>
              <a:buFont typeface="+mj-lt"/>
              <a:buAutoNum type="arabicPeriod" startAt="9"/>
            </a:pPr>
            <a:endParaRPr lang="en-US" sz="1000" dirty="0">
              <a:solidFill>
                <a:schemeClr val="accent3">
                  <a:lumMod val="85000"/>
                </a:schemeClr>
              </a:solidFill>
              <a:latin typeface="Hanken Grotesk" panose="020B0604020202020204" charset="0"/>
              <a:cs typeface="Calibri Light" panose="020F0302020204030204" pitchFamily="34" charset="0"/>
            </a:endParaRPr>
          </a:p>
          <a:p>
            <a:pPr marL="228600" indent="-228600" algn="just">
              <a:buClr>
                <a:srgbClr val="00CADA"/>
              </a:buClr>
              <a:buFont typeface="+mj-lt"/>
              <a:buAutoNum type="arabicPeriod" startAt="10"/>
            </a:pPr>
            <a:r>
              <a:rPr lang="en-US" sz="1200" dirty="0">
                <a:solidFill>
                  <a:schemeClr val="tx1"/>
                </a:solidFill>
                <a:latin typeface="Hanken Grotesk" panose="020B0604020202020204" charset="0"/>
              </a:rPr>
              <a:t>Now that we have a smoothened </a:t>
            </a:r>
            <a:r>
              <a:rPr lang="en-US" sz="1200" dirty="0">
                <a:solidFill>
                  <a:schemeClr val="accent2"/>
                </a:solidFill>
                <a:latin typeface="Hanken Grotesk" panose="020B0604020202020204" charset="0"/>
              </a:rPr>
              <a:t>grayscale</a:t>
            </a:r>
            <a:r>
              <a:rPr lang="en-US" sz="1200" dirty="0">
                <a:solidFill>
                  <a:schemeClr val="tx1"/>
                </a:solidFill>
                <a:latin typeface="Hanken Grotesk" panose="020B0604020202020204" charset="0"/>
              </a:rPr>
              <a:t> image, we can apply a threshold and some morphology operations to ensure that the numbers stand out from the background and that the contours are relatively free of irregularities, which might throw off the prediction. Here is the relevant code:</a:t>
            </a:r>
            <a:endParaRPr lang="en-US" sz="1050" dirty="0">
              <a:solidFill>
                <a:schemeClr val="tx1"/>
              </a:solidFill>
              <a:latin typeface="Hanken Grotesk" panose="020B0604020202020204" charset="0"/>
              <a:cs typeface="Calibri Light" panose="020F0302020204030204" pitchFamily="34" charset="0"/>
            </a:endParaRP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 thresh = cv2.threshold(gray, 127, 255, cv2.THRESH_BINARY_INV)</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erode_kernel</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np.ones</a:t>
            </a:r>
            <a:r>
              <a:rPr lang="en-US" sz="1000" dirty="0">
                <a:solidFill>
                  <a:schemeClr val="accent3">
                    <a:lumMod val="85000"/>
                  </a:schemeClr>
                </a:solidFill>
                <a:latin typeface="Calibri Light" panose="020F0302020204030204" pitchFamily="34" charset="0"/>
                <a:cs typeface="Calibri Light" panose="020F0302020204030204" pitchFamily="34" charset="0"/>
              </a:rPr>
              <a:t>((2, 2), np.uint8)</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thresh = cv2.erode(thresh, </a:t>
            </a:r>
            <a:r>
              <a:rPr lang="en-US" sz="1000" dirty="0" err="1">
                <a:solidFill>
                  <a:schemeClr val="accent3">
                    <a:lumMod val="85000"/>
                  </a:schemeClr>
                </a:solidFill>
                <a:latin typeface="Calibri Light" panose="020F0302020204030204" pitchFamily="34" charset="0"/>
                <a:cs typeface="Calibri Light" panose="020F0302020204030204" pitchFamily="34" charset="0"/>
              </a:rPr>
              <a:t>erode_kernel</a:t>
            </a:r>
            <a:r>
              <a:rPr lang="en-US" sz="1000" dirty="0">
                <a:solidFill>
                  <a:schemeClr val="accent3">
                    <a:lumMod val="85000"/>
                  </a:schemeClr>
                </a:solidFill>
                <a:latin typeface="Calibri Light" panose="020F0302020204030204" pitchFamily="34" charset="0"/>
                <a:cs typeface="Calibri Light" panose="020F0302020204030204" pitchFamily="34" charset="0"/>
              </a:rPr>
              <a:t>, thresh, iterations=2) </a:t>
            </a:r>
          </a:p>
        </p:txBody>
      </p:sp>
      <p:sp>
        <p:nvSpPr>
          <p:cNvPr id="6" name="TextBox 5">
            <a:extLst>
              <a:ext uri="{FF2B5EF4-FFF2-40B4-BE49-F238E27FC236}">
                <a16:creationId xmlns:a16="http://schemas.microsoft.com/office/drawing/2014/main" id="{FCBB01F0-0C82-CDD2-C813-A99162BC01B9}"/>
              </a:ext>
            </a:extLst>
          </p:cNvPr>
          <p:cNvSpPr txBox="1"/>
          <p:nvPr/>
        </p:nvSpPr>
        <p:spPr>
          <a:xfrm>
            <a:off x="1223284" y="3247360"/>
            <a:ext cx="6899636" cy="83099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Note the threshold flag, </a:t>
            </a:r>
            <a:r>
              <a:rPr lang="en-US" sz="1000" dirty="0">
                <a:solidFill>
                  <a:schemeClr val="accent3">
                    <a:lumMod val="85000"/>
                  </a:schemeClr>
                </a:solidFill>
                <a:latin typeface="Calibri Light" panose="020F0302020204030204" pitchFamily="34" charset="0"/>
                <a:cs typeface="Calibri Light" panose="020F0302020204030204" pitchFamily="34" charset="0"/>
              </a:rPr>
              <a:t>cv2.THRESH_BINARY_INV</a:t>
            </a:r>
            <a:r>
              <a:rPr lang="en-US" sz="1200" dirty="0">
                <a:solidFill>
                  <a:schemeClr val="tx1"/>
                </a:solidFill>
                <a:latin typeface="Hanken Grotesk" panose="020B0604020202020204" charset="0"/>
              </a:rPr>
              <a:t>, which is for an inverse binary threshold. Since the samples in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are white on black (and not black on white), we turn the image into a black background with white numbers. We use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for both detection and classification.</a:t>
            </a:r>
            <a:endParaRPr lang="en-US" sz="1050" dirty="0">
              <a:solidFill>
                <a:schemeClr val="tx1"/>
              </a:solidFill>
              <a:latin typeface="Hanken Grotesk" panose="020B0604020202020204" charset="0"/>
              <a:cs typeface="Calibri Light" panose="020F0302020204030204" pitchFamily="34" charset="0"/>
            </a:endParaRPr>
          </a:p>
        </p:txBody>
      </p:sp>
      <p:grpSp>
        <p:nvGrpSpPr>
          <p:cNvPr id="7" name="Google Shape;10378;p64">
            <a:extLst>
              <a:ext uri="{FF2B5EF4-FFF2-40B4-BE49-F238E27FC236}">
                <a16:creationId xmlns:a16="http://schemas.microsoft.com/office/drawing/2014/main" id="{37359844-7DF7-9525-FC0E-2C4D9B99C26F}"/>
              </a:ext>
            </a:extLst>
          </p:cNvPr>
          <p:cNvGrpSpPr/>
          <p:nvPr/>
        </p:nvGrpSpPr>
        <p:grpSpPr>
          <a:xfrm>
            <a:off x="834300" y="3486263"/>
            <a:ext cx="353557" cy="353557"/>
            <a:chOff x="-30064925" y="2332550"/>
            <a:chExt cx="291425" cy="291425"/>
          </a:xfrm>
          <a:solidFill>
            <a:srgbClr val="FFC000"/>
          </a:solidFill>
        </p:grpSpPr>
        <p:sp>
          <p:nvSpPr>
            <p:cNvPr id="8" name="Google Shape;10379;p64">
              <a:extLst>
                <a:ext uri="{FF2B5EF4-FFF2-40B4-BE49-F238E27FC236}">
                  <a16:creationId xmlns:a16="http://schemas.microsoft.com/office/drawing/2014/main" id="{D1F52DEE-B189-E5BF-8664-792169030E7E}"/>
                </a:ext>
              </a:extLst>
            </p:cNvPr>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380;p64">
              <a:extLst>
                <a:ext uri="{FF2B5EF4-FFF2-40B4-BE49-F238E27FC236}">
                  <a16:creationId xmlns:a16="http://schemas.microsoft.com/office/drawing/2014/main" id="{62713DA2-22C1-35FE-5B6C-08B2F052A650}"/>
                </a:ext>
              </a:extLst>
            </p:cNvPr>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81;p64">
              <a:extLst>
                <a:ext uri="{FF2B5EF4-FFF2-40B4-BE49-F238E27FC236}">
                  <a16:creationId xmlns:a16="http://schemas.microsoft.com/office/drawing/2014/main" id="{072045B0-375E-7F6E-6D86-BE55330252AB}"/>
                </a:ext>
              </a:extLst>
            </p:cNvPr>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8003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4016484"/>
          </a:xfrm>
          <a:prstGeom prst="rect">
            <a:avLst/>
          </a:prstGeom>
          <a:noFill/>
        </p:spPr>
        <p:txBody>
          <a:bodyPr wrap="square">
            <a:spAutoFit/>
          </a:bodyPr>
          <a:lstStyle/>
          <a:p>
            <a:pPr marL="228600" indent="-228600" algn="just">
              <a:buClr>
                <a:srgbClr val="00CADA"/>
              </a:buClr>
              <a:buFont typeface="+mj-lt"/>
              <a:buAutoNum type="arabicPeriod" startAt="11"/>
            </a:pPr>
            <a:r>
              <a:rPr lang="en-US" sz="1200" dirty="0">
                <a:solidFill>
                  <a:schemeClr val="tx1"/>
                </a:solidFill>
                <a:latin typeface="Hanken Grotesk" panose="020B0604020202020204" charset="0"/>
              </a:rPr>
              <a:t>After the morphology operation, we need to separately detect each digit in the picture. As a step toward this, first, we need to find the contours: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contours, </a:t>
            </a:r>
            <a:r>
              <a:rPr lang="en-US" sz="1000" dirty="0" err="1">
                <a:solidFill>
                  <a:schemeClr val="accent3">
                    <a:lumMod val="85000"/>
                  </a:schemeClr>
                </a:solidFill>
                <a:latin typeface="Calibri Light" panose="020F0302020204030204" pitchFamily="34" charset="0"/>
                <a:cs typeface="Calibri Light" panose="020F0302020204030204" pitchFamily="34" charset="0"/>
              </a:rPr>
              <a:t>hier</a:t>
            </a:r>
            <a:r>
              <a:rPr lang="en-US" sz="1000" dirty="0">
                <a:solidFill>
                  <a:schemeClr val="accent3">
                    <a:lumMod val="85000"/>
                  </a:schemeClr>
                </a:solidFill>
                <a:latin typeface="Calibri Light" panose="020F0302020204030204" pitchFamily="34" charset="0"/>
                <a:cs typeface="Calibri Light" panose="020F0302020204030204" pitchFamily="34" charset="0"/>
              </a:rPr>
              <a:t> = cv2.findContours(thresh, cv2.RETR_TREE, cv2.CHAIN_APPROX_SIMPLE)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12"/>
            </a:pPr>
            <a:r>
              <a:rPr lang="en-US" sz="1200" dirty="0">
                <a:solidFill>
                  <a:schemeClr val="tx1"/>
                </a:solidFill>
                <a:latin typeface="Hanken Grotesk" panose="020B0604020202020204" charset="0"/>
              </a:rPr>
              <a:t>Then, we iterate through the contours and find their bounding rectangles. We discard any rectangles that we deem too large or too small to be digits. We also discard any rectangles that are entirely contained in other rectangles. The remaining rectangles are appended to a list of good rectangles, which (we believe) contain individual digits. Let's look at the following code snippet: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rectangles =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img.shape</a:t>
            </a:r>
            <a:r>
              <a:rPr lang="en-US" sz="1000" dirty="0">
                <a:solidFill>
                  <a:schemeClr val="accent3">
                    <a:lumMod val="85000"/>
                  </a:schemeClr>
                </a:solidFill>
                <a:latin typeface="Calibri Light" panose="020F0302020204030204" pitchFamily="34" charset="0"/>
                <a:cs typeface="Calibri Light" panose="020F0302020204030204" pitchFamily="34" charset="0"/>
              </a:rPr>
              <a:t>[:2]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c in contours: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 = cv2.contourArea(c)</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 &gt;= 0.98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 or a &lt;= 0.0001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continue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 = cv2.boundingRect(c)</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 = False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q in rectangles: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inside(r, q):</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 = True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not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rectangles.append</a:t>
            </a:r>
            <a:r>
              <a:rPr lang="en-US" sz="1000" dirty="0">
                <a:solidFill>
                  <a:schemeClr val="accent3">
                    <a:lumMod val="85000"/>
                  </a:schemeClr>
                </a:solidFill>
                <a:latin typeface="Calibri Light" panose="020F0302020204030204" pitchFamily="34" charset="0"/>
                <a:cs typeface="Calibri Light" panose="020F0302020204030204" pitchFamily="34" charset="0"/>
              </a:rPr>
              <a:t>(r)</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851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492990"/>
          </a:xfrm>
          <a:prstGeom prst="rect">
            <a:avLst/>
          </a:prstGeom>
          <a:noFill/>
        </p:spPr>
        <p:txBody>
          <a:bodyPr wrap="square">
            <a:spAutoFit/>
          </a:bodyPr>
          <a:lstStyle/>
          <a:p>
            <a:pPr marL="228600" indent="-228600" algn="just">
              <a:buClr>
                <a:srgbClr val="00CADA"/>
              </a:buClr>
              <a:buFont typeface="+mj-lt"/>
              <a:buAutoNum type="arabicPeriod" startAt="13"/>
            </a:pPr>
            <a:r>
              <a:rPr lang="en-US" sz="1200" dirty="0">
                <a:solidFill>
                  <a:schemeClr val="tx1"/>
                </a:solidFill>
                <a:latin typeface="Hanken Grotesk" panose="020B0604020202020204" charset="0"/>
              </a:rPr>
              <a:t>Now that we have a list of good rectangles, we can iterate through them, sanitize them using our </a:t>
            </a:r>
            <a:r>
              <a:rPr lang="en-US" sz="1200" dirty="0" err="1">
                <a:solidFill>
                  <a:schemeClr val="tx1"/>
                </a:solidFill>
                <a:latin typeface="Hanken Grotesk" panose="020B0604020202020204" charset="0"/>
              </a:rPr>
              <a:t>wrap_digit</a:t>
            </a:r>
            <a:r>
              <a:rPr lang="en-US" sz="1200" dirty="0">
                <a:solidFill>
                  <a:schemeClr val="tx1"/>
                </a:solidFill>
                <a:latin typeface="Hanken Grotesk" panose="020B0604020202020204" charset="0"/>
              </a:rPr>
              <a:t> function, and classify the image data inside them: </a:t>
            </a:r>
          </a:p>
          <a:p>
            <a:pPr>
              <a:buClr>
                <a:srgbClr val="00CADA"/>
              </a:buClr>
            </a:pPr>
            <a:endParaRPr lang="en-US" sz="600" dirty="0">
              <a:solidFill>
                <a:schemeClr val="tx1"/>
              </a:solidFill>
              <a:latin typeface="Hanken Grotesk" panose="020B0604020202020204" charset="0"/>
            </a:endParaRPr>
          </a:p>
          <a:p>
            <a:pPr>
              <a:buClr>
                <a:srgbClr val="00CADA"/>
              </a:buClr>
            </a:pPr>
            <a:r>
              <a:rPr lang="en-US" sz="600" dirty="0">
                <a:solidFill>
                  <a:schemeClr val="tx1"/>
                </a:solidFill>
                <a:latin typeface="Hanken Grotesk" panose="020B0604020202020204" charset="0"/>
                <a:cs typeface="Calibri Light" panose="020F0302020204030204" pitchFamily="3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for r in rectangles: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y, w,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000" dirty="0">
                <a:solidFill>
                  <a:schemeClr val="accent3">
                    <a:lumMod val="85000"/>
                  </a:schemeClr>
                </a:solidFill>
                <a:latin typeface="Calibri Light" panose="020F0302020204030204" pitchFamily="34" charset="0"/>
                <a:cs typeface="Calibri Light" panose="020F0302020204030204" pitchFamily="34" charset="0"/>
              </a:rPr>
              <a:t>(r,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roi</a:t>
            </a:r>
            <a:r>
              <a:rPr lang="en-US" sz="1000" dirty="0">
                <a:solidFill>
                  <a:schemeClr val="accent3">
                    <a:lumMod val="85000"/>
                  </a:schemeClr>
                </a:solidFill>
                <a:latin typeface="Calibri Light" panose="020F0302020204030204" pitchFamily="34" charset="0"/>
                <a:cs typeface="Calibri Light" panose="020F0302020204030204" pitchFamily="34" charset="0"/>
              </a:rPr>
              <a:t> = thresh[</a:t>
            </a:r>
            <a:r>
              <a:rPr lang="en-US" sz="1000" dirty="0" err="1">
                <a:solidFill>
                  <a:schemeClr val="accent3">
                    <a:lumMod val="85000"/>
                  </a:schemeClr>
                </a:solidFill>
                <a:latin typeface="Calibri Light" panose="020F0302020204030204" pitchFamily="34" charset="0"/>
                <a:cs typeface="Calibri Light" panose="020F0302020204030204" pitchFamily="34" charset="0"/>
              </a:rPr>
              <a:t>y:y+h</a:t>
            </a:r>
            <a:r>
              <a:rPr lang="en-US" sz="1000" dirty="0">
                <a:solidFill>
                  <a:schemeClr val="accent3">
                    <a:lumMod val="85000"/>
                  </a:schemeClr>
                </a:solidFill>
                <a:latin typeface="Calibri Light" panose="020F0302020204030204" pitchFamily="34" charset="0"/>
                <a:cs typeface="Calibri Light" panose="020F0302020204030204" pitchFamily="34" charset="0"/>
              </a:rPr>
              <a:t>, x:x+w]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roi</a:t>
            </a:r>
            <a:r>
              <a:rPr lang="en-US" sz="1000" dirty="0">
                <a:solidFill>
                  <a:schemeClr val="accent3">
                    <a:lumMod val="85000"/>
                  </a:schemeClr>
                </a:solidFill>
                <a:latin typeface="Calibri Light" panose="020F0302020204030204" pitchFamily="34" charset="0"/>
                <a:cs typeface="Calibri Light" panose="020F0302020204030204" pitchFamily="34" charset="0"/>
              </a:rPr>
              <a:t>)[0])</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14"/>
            </a:pPr>
            <a:r>
              <a:rPr lang="en-US" sz="1200" dirty="0">
                <a:solidFill>
                  <a:schemeClr val="tx1"/>
                </a:solidFill>
                <a:latin typeface="Hanken Grotesk" panose="020B0604020202020204" charset="0"/>
              </a:rPr>
              <a:t>Moreover, after classifying each digit, we draw the sanitized bounding rectangle and the classification result: </a:t>
            </a:r>
          </a:p>
          <a:p>
            <a:pPr marL="228600" indent="-228600">
              <a:buClr>
                <a:srgbClr val="00CADA"/>
              </a:buClr>
              <a:buFont typeface="+mj-lt"/>
              <a:buAutoNum type="arabicPeriod" startAt="14"/>
            </a:pP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cv2.rectangle(</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x,y</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y+h</a:t>
            </a:r>
            <a:r>
              <a:rPr lang="en-US" sz="1000" dirty="0">
                <a:solidFill>
                  <a:schemeClr val="accent3">
                    <a:lumMod val="85000"/>
                  </a:schemeClr>
                </a:solidFill>
                <a:latin typeface="Calibri Light" panose="020F0302020204030204" pitchFamily="34" charset="0"/>
                <a:cs typeface="Calibri Light" panose="020F0302020204030204" pitchFamily="34" charset="0"/>
              </a:rPr>
              <a:t>), (0, 255, 0), 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cv2.putText(</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(x, y-5), cv2.FONT_HERSHEY_SIMPLEX, 1, (255, 0, 0), 2)</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30144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1323439"/>
          </a:xfrm>
          <a:prstGeom prst="rect">
            <a:avLst/>
          </a:prstGeom>
          <a:noFill/>
        </p:spPr>
        <p:txBody>
          <a:bodyPr wrap="square">
            <a:spAutoFit/>
          </a:bodyPr>
          <a:lstStyle/>
          <a:p>
            <a:pPr marL="228600" indent="-228600" algn="just">
              <a:buClr>
                <a:srgbClr val="00CADA"/>
              </a:buClr>
              <a:buFont typeface="+mj-lt"/>
              <a:buAutoNum type="arabicPeriod" startAt="15"/>
            </a:pPr>
            <a:r>
              <a:rPr lang="en-US" sz="1200" dirty="0">
                <a:solidFill>
                  <a:schemeClr val="tx1"/>
                </a:solidFill>
                <a:latin typeface="Hanken Grotesk" panose="020B0604020202020204" charset="0"/>
              </a:rPr>
              <a:t>After processing all the regions of interest, we save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and the fully annotated image and display them until the user hits any key to end the program: </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cv2.imwrite("detected_and_classified_digits_thresh.png", thresh)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cv2.imwrite("detected_and_classified_digits.png",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cv2.imshow("thresh", thresh)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cv2.imshow("detected and classified digits",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cv2.waitKey()</a:t>
            </a:r>
          </a:p>
        </p:txBody>
      </p:sp>
      <p:pic>
        <p:nvPicPr>
          <p:cNvPr id="4" name="Picture 3">
            <a:extLst>
              <a:ext uri="{FF2B5EF4-FFF2-40B4-BE49-F238E27FC236}">
                <a16:creationId xmlns:a16="http://schemas.microsoft.com/office/drawing/2014/main" id="{BAE74209-57C4-0BC8-FEEC-2D63647D69C9}"/>
              </a:ext>
            </a:extLst>
          </p:cNvPr>
          <p:cNvPicPr>
            <a:picLocks noChangeAspect="1"/>
          </p:cNvPicPr>
          <p:nvPr/>
        </p:nvPicPr>
        <p:blipFill>
          <a:blip r:embed="rId3"/>
          <a:stretch>
            <a:fillRect/>
          </a:stretch>
        </p:blipFill>
        <p:spPr>
          <a:xfrm>
            <a:off x="6038709" y="2394956"/>
            <a:ext cx="2019582" cy="2181529"/>
          </a:xfrm>
          <a:prstGeom prst="rect">
            <a:avLst/>
          </a:prstGeom>
        </p:spPr>
      </p:pic>
      <p:sp>
        <p:nvSpPr>
          <p:cNvPr id="7" name="TextBox 6">
            <a:extLst>
              <a:ext uri="{FF2B5EF4-FFF2-40B4-BE49-F238E27FC236}">
                <a16:creationId xmlns:a16="http://schemas.microsoft.com/office/drawing/2014/main" id="{ACE67368-D992-CC6F-AF08-B55D855BA5E8}"/>
              </a:ext>
            </a:extLst>
          </p:cNvPr>
          <p:cNvSpPr txBox="1"/>
          <p:nvPr/>
        </p:nvSpPr>
        <p:spPr>
          <a:xfrm>
            <a:off x="719999" y="2341164"/>
            <a:ext cx="5318709" cy="83099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That is the end of the script. When running it, we should see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as well as a visualization of detection and classification results. (The two windows may overlap initially, so you might need to move one to see the other.) Here is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4173403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76999"/>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Here is the visualization of the results:</a:t>
            </a:r>
            <a:endParaRPr lang="en-US" sz="1050" dirty="0">
              <a:solidFill>
                <a:schemeClr val="tx1"/>
              </a:solidFill>
              <a:latin typeface="Hanken Grotesk" panose="020B0604020202020204" charset="0"/>
              <a:cs typeface="Calibri Light" panose="020F0302020204030204" pitchFamily="34" charset="0"/>
            </a:endParaRPr>
          </a:p>
        </p:txBody>
      </p:sp>
      <p:pic>
        <p:nvPicPr>
          <p:cNvPr id="9" name="Picture 8">
            <a:extLst>
              <a:ext uri="{FF2B5EF4-FFF2-40B4-BE49-F238E27FC236}">
                <a16:creationId xmlns:a16="http://schemas.microsoft.com/office/drawing/2014/main" id="{D47F7A7A-BDBE-495D-5FA8-8777A7978635}"/>
              </a:ext>
            </a:extLst>
          </p:cNvPr>
          <p:cNvPicPr>
            <a:picLocks noChangeAspect="1"/>
          </p:cNvPicPr>
          <p:nvPr/>
        </p:nvPicPr>
        <p:blipFill>
          <a:blip r:embed="rId3"/>
          <a:stretch>
            <a:fillRect/>
          </a:stretch>
        </p:blipFill>
        <p:spPr>
          <a:xfrm>
            <a:off x="3467214" y="1036734"/>
            <a:ext cx="1908492" cy="2010175"/>
          </a:xfrm>
          <a:prstGeom prst="rect">
            <a:avLst/>
          </a:prstGeom>
        </p:spPr>
      </p:pic>
      <p:sp>
        <p:nvSpPr>
          <p:cNvPr id="11" name="TextBox 10">
            <a:extLst>
              <a:ext uri="{FF2B5EF4-FFF2-40B4-BE49-F238E27FC236}">
                <a16:creationId xmlns:a16="http://schemas.microsoft.com/office/drawing/2014/main" id="{F715E7DF-D943-0066-6F65-E1203969064B}"/>
              </a:ext>
            </a:extLst>
          </p:cNvPr>
          <p:cNvSpPr txBox="1"/>
          <p:nvPr/>
        </p:nvSpPr>
        <p:spPr>
          <a:xfrm>
            <a:off x="1339850" y="3101678"/>
            <a:ext cx="6565900"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This image contains </a:t>
            </a:r>
            <a:r>
              <a:rPr lang="en-US" sz="1200" dirty="0">
                <a:solidFill>
                  <a:schemeClr val="bg1"/>
                </a:solidFill>
                <a:latin typeface="Hanken Grotesk" panose="020B0604020202020204" charset="0"/>
              </a:rPr>
              <a:t>110</a:t>
            </a:r>
            <a:r>
              <a:rPr lang="en-US" sz="1200" dirty="0">
                <a:solidFill>
                  <a:schemeClr val="tx1"/>
                </a:solidFill>
                <a:latin typeface="Hanken Grotesk" panose="020B0604020202020204" charset="0"/>
              </a:rPr>
              <a:t> sample digits: </a:t>
            </a:r>
            <a:r>
              <a:rPr lang="en-US" sz="1200" dirty="0">
                <a:solidFill>
                  <a:schemeClr val="bg1"/>
                </a:solidFill>
                <a:latin typeface="Hanken Grotesk" panose="020B0604020202020204" charset="0"/>
              </a:rPr>
              <a:t>10</a:t>
            </a:r>
            <a:r>
              <a:rPr lang="en-US" sz="1200" dirty="0">
                <a:solidFill>
                  <a:schemeClr val="tx1"/>
                </a:solidFill>
                <a:latin typeface="Hanken Grotesk" panose="020B0604020202020204" charset="0"/>
              </a:rPr>
              <a:t> digits in the single-digit numbers from </a:t>
            </a:r>
            <a:r>
              <a:rPr lang="en-US" sz="1200" dirty="0">
                <a:solidFill>
                  <a:schemeClr val="bg1"/>
                </a:solidFill>
                <a:latin typeface="Hanken Grotesk" panose="020B0604020202020204" charset="0"/>
              </a:rPr>
              <a:t>0 to 9</a:t>
            </a:r>
            <a:r>
              <a:rPr lang="en-US" sz="1200" dirty="0">
                <a:solidFill>
                  <a:schemeClr val="tx1"/>
                </a:solidFill>
                <a:latin typeface="Hanken Grotesk" panose="020B0604020202020204" charset="0"/>
              </a:rPr>
              <a:t>, plus </a:t>
            </a:r>
            <a:r>
              <a:rPr lang="en-US" sz="1200" dirty="0">
                <a:solidFill>
                  <a:schemeClr val="bg1"/>
                </a:solidFill>
                <a:latin typeface="Hanken Grotesk" panose="020B0604020202020204" charset="0"/>
              </a:rPr>
              <a:t>100</a:t>
            </a:r>
            <a:r>
              <a:rPr lang="en-US" sz="1200" dirty="0">
                <a:solidFill>
                  <a:schemeClr val="tx1"/>
                </a:solidFill>
                <a:latin typeface="Hanken Grotesk" panose="020B0604020202020204" charset="0"/>
              </a:rPr>
              <a:t> digits in the double-digit numbers from </a:t>
            </a:r>
            <a:r>
              <a:rPr lang="en-US" sz="1200" dirty="0">
                <a:solidFill>
                  <a:schemeClr val="bg1"/>
                </a:solidFill>
                <a:latin typeface="Hanken Grotesk" panose="020B0604020202020204" charset="0"/>
              </a:rPr>
              <a:t>10 to 59</a:t>
            </a:r>
            <a:r>
              <a:rPr lang="en-US" sz="1200" dirty="0">
                <a:solidFill>
                  <a:schemeClr val="tx1"/>
                </a:solidFill>
                <a:latin typeface="Hanken Grotesk" panose="020B0604020202020204" charset="0"/>
              </a:rPr>
              <a:t>. Out of these </a:t>
            </a:r>
            <a:r>
              <a:rPr lang="en-US" sz="1200" dirty="0">
                <a:solidFill>
                  <a:schemeClr val="bg1"/>
                </a:solidFill>
                <a:latin typeface="Hanken Grotesk" panose="020B0604020202020204" charset="0"/>
              </a:rPr>
              <a:t>110</a:t>
            </a:r>
            <a:r>
              <a:rPr lang="en-US" sz="1200" dirty="0">
                <a:solidFill>
                  <a:schemeClr val="tx1"/>
                </a:solidFill>
                <a:latin typeface="Hanken Grotesk" panose="020B0604020202020204" charset="0"/>
              </a:rPr>
              <a:t> samples, the bounds are correctly detected for </a:t>
            </a:r>
            <a:r>
              <a:rPr lang="en-US" sz="1200" dirty="0">
                <a:solidFill>
                  <a:schemeClr val="bg1"/>
                </a:solidFill>
                <a:latin typeface="Hanken Grotesk" panose="020B0604020202020204" charset="0"/>
              </a:rPr>
              <a:t>108</a:t>
            </a:r>
            <a:r>
              <a:rPr lang="en-US" sz="1200" dirty="0">
                <a:solidFill>
                  <a:schemeClr val="tx1"/>
                </a:solidFill>
                <a:latin typeface="Hanken Grotesk" panose="020B0604020202020204" charset="0"/>
              </a:rPr>
              <a:t> samples, meaning that the detector's </a:t>
            </a:r>
            <a:r>
              <a:rPr lang="en-US" sz="1200" dirty="0">
                <a:solidFill>
                  <a:srgbClr val="00B050"/>
                </a:solidFill>
                <a:latin typeface="Hanken Grotesk" panose="020B0604020202020204" charset="0"/>
              </a:rPr>
              <a:t>accuracy</a:t>
            </a:r>
            <a:r>
              <a:rPr lang="en-US" sz="1200" dirty="0">
                <a:solidFill>
                  <a:schemeClr val="tx1"/>
                </a:solidFill>
                <a:latin typeface="Hanken Grotesk" panose="020B0604020202020204" charset="0"/>
              </a:rPr>
              <a:t> is </a:t>
            </a:r>
            <a:r>
              <a:rPr lang="en-US" sz="1200" dirty="0">
                <a:solidFill>
                  <a:srgbClr val="00B050"/>
                </a:solidFill>
                <a:latin typeface="Hanken Grotesk" panose="020B0604020202020204" charset="0"/>
              </a:rPr>
              <a:t>98.18%</a:t>
            </a:r>
            <a:r>
              <a:rPr lang="en-US" sz="1200" dirty="0">
                <a:solidFill>
                  <a:schemeClr val="tx1"/>
                </a:solidFill>
                <a:latin typeface="Hanken Grotesk" panose="020B0604020202020204" charset="0"/>
              </a:rPr>
              <a:t>. Then, out of these </a:t>
            </a:r>
            <a:r>
              <a:rPr lang="en-US" sz="1200" dirty="0">
                <a:solidFill>
                  <a:srgbClr val="00CADA"/>
                </a:solidFill>
                <a:latin typeface="Hanken Grotesk" panose="020B0604020202020204" charset="0"/>
              </a:rPr>
              <a:t>108</a:t>
            </a:r>
            <a:r>
              <a:rPr lang="en-US" sz="1200" dirty="0">
                <a:solidFill>
                  <a:schemeClr val="tx1"/>
                </a:solidFill>
                <a:latin typeface="Hanken Grotesk" panose="020B0604020202020204" charset="0"/>
              </a:rPr>
              <a:t> correctly detected samples, the classification result is correct for </a:t>
            </a:r>
            <a:r>
              <a:rPr lang="en-US" sz="1200" dirty="0">
                <a:solidFill>
                  <a:srgbClr val="00CADA"/>
                </a:solidFill>
                <a:latin typeface="Hanken Grotesk" panose="020B0604020202020204" charset="0"/>
              </a:rPr>
              <a:t>80</a:t>
            </a:r>
            <a:r>
              <a:rPr lang="en-US" sz="1200" dirty="0">
                <a:solidFill>
                  <a:schemeClr val="tx1"/>
                </a:solidFill>
                <a:latin typeface="Hanken Grotesk" panose="020B0604020202020204" charset="0"/>
              </a:rPr>
              <a:t> samples, meaning that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classifier's </a:t>
            </a:r>
            <a:r>
              <a:rPr lang="en-US" sz="1200" dirty="0">
                <a:solidFill>
                  <a:srgbClr val="00B050"/>
                </a:solidFill>
                <a:latin typeface="Hanken Grotesk" panose="020B0604020202020204" charset="0"/>
              </a:rPr>
              <a:t>accuracy</a:t>
            </a:r>
            <a:r>
              <a:rPr lang="en-US" sz="1200" dirty="0">
                <a:solidFill>
                  <a:schemeClr val="tx1"/>
                </a:solidFill>
                <a:latin typeface="Hanken Grotesk" panose="020B0604020202020204" charset="0"/>
              </a:rPr>
              <a:t> is </a:t>
            </a:r>
            <a:r>
              <a:rPr lang="en-US" sz="1200" dirty="0">
                <a:solidFill>
                  <a:srgbClr val="00B050"/>
                </a:solidFill>
                <a:latin typeface="Hanken Grotesk" panose="020B0604020202020204" charset="0"/>
              </a:rPr>
              <a:t>74.07%</a:t>
            </a:r>
            <a:r>
              <a:rPr lang="en-US" sz="1200" dirty="0">
                <a:solidFill>
                  <a:schemeClr val="tx1"/>
                </a:solidFill>
                <a:latin typeface="Hanken Grotesk" panose="020B0604020202020204" charset="0"/>
              </a:rPr>
              <a:t>. This is a lot better than a random classifier, which would correctly classify a digit only </a:t>
            </a:r>
            <a:r>
              <a:rPr lang="en-US" sz="1200" dirty="0">
                <a:solidFill>
                  <a:srgbClr val="FF0000"/>
                </a:solidFill>
                <a:latin typeface="Hanken Grotesk" panose="020B0604020202020204" charset="0"/>
              </a:rPr>
              <a:t>10%</a:t>
            </a:r>
            <a:r>
              <a:rPr lang="en-US" sz="1200" dirty="0">
                <a:solidFill>
                  <a:schemeClr val="tx1"/>
                </a:solidFill>
                <a:latin typeface="Hanken Grotesk" panose="020B0604020202020204" charset="0"/>
              </a:rPr>
              <a:t> of the time.</a:t>
            </a:r>
          </a:p>
        </p:txBody>
      </p:sp>
      <p:grpSp>
        <p:nvGrpSpPr>
          <p:cNvPr id="12" name="Google Shape;1722;p55">
            <a:extLst>
              <a:ext uri="{FF2B5EF4-FFF2-40B4-BE49-F238E27FC236}">
                <a16:creationId xmlns:a16="http://schemas.microsoft.com/office/drawing/2014/main" id="{BD783192-D572-5487-23AB-6F0B7AFED6DE}"/>
              </a:ext>
            </a:extLst>
          </p:cNvPr>
          <p:cNvGrpSpPr/>
          <p:nvPr/>
        </p:nvGrpSpPr>
        <p:grpSpPr>
          <a:xfrm>
            <a:off x="745400" y="3432811"/>
            <a:ext cx="521514" cy="521514"/>
            <a:chOff x="5681300" y="2527788"/>
            <a:chExt cx="805800" cy="805800"/>
          </a:xfrm>
        </p:grpSpPr>
        <p:sp>
          <p:nvSpPr>
            <p:cNvPr id="13" name="Google Shape;1723;p55">
              <a:extLst>
                <a:ext uri="{FF2B5EF4-FFF2-40B4-BE49-F238E27FC236}">
                  <a16:creationId xmlns:a16="http://schemas.microsoft.com/office/drawing/2014/main" id="{C84E4D66-04C1-6390-6A73-6E894889A22A}"/>
                </a:ext>
              </a:extLst>
            </p:cNvPr>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24;p55">
              <a:extLst>
                <a:ext uri="{FF2B5EF4-FFF2-40B4-BE49-F238E27FC236}">
                  <a16:creationId xmlns:a16="http://schemas.microsoft.com/office/drawing/2014/main" id="{85FFAA8E-C822-BDC0-BAB2-E25D19759EC1}"/>
                </a:ext>
              </a:extLst>
            </p:cNvPr>
            <p:cNvSpPr/>
            <p:nvPr/>
          </p:nvSpPr>
          <p:spPr>
            <a:xfrm>
              <a:off x="5681300" y="2527788"/>
              <a:ext cx="805800" cy="805800"/>
            </a:xfrm>
            <a:prstGeom prst="pie">
              <a:avLst>
                <a:gd name="adj1" fmla="val 0"/>
                <a:gd name="adj2" fmla="val 16200000"/>
              </a:avLst>
            </a:prstGeom>
            <a:solidFill>
              <a:srgbClr val="FFC00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1620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7030A0"/>
                </a:solidFill>
              </a:rPr>
              <a:t>ANN</a:t>
            </a:r>
            <a:r>
              <a:rPr lang="en-US" dirty="0"/>
              <a:t>s aim to provide superior accuracy in the following circumstances :</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521596"/>
            <a:ext cx="7418160" cy="3461884"/>
          </a:xfrm>
        </p:spPr>
        <p:txBody>
          <a:bodyPr/>
          <a:lstStyle/>
          <a:p>
            <a:pPr>
              <a:buClr>
                <a:srgbClr val="00CADA"/>
              </a:buClr>
            </a:pPr>
            <a:r>
              <a:rPr lang="en-US" dirty="0"/>
              <a:t>There are many </a:t>
            </a:r>
            <a:r>
              <a:rPr lang="en-US" dirty="0">
                <a:solidFill>
                  <a:srgbClr val="FF0000"/>
                </a:solidFill>
              </a:rPr>
              <a:t>input</a:t>
            </a:r>
            <a:r>
              <a:rPr lang="en-US" dirty="0"/>
              <a:t> variables, which may have </a:t>
            </a:r>
            <a:r>
              <a:rPr lang="en-US" dirty="0">
                <a:solidFill>
                  <a:srgbClr val="00CADA"/>
                </a:solidFill>
              </a:rPr>
              <a:t>complex</a:t>
            </a:r>
            <a:r>
              <a:rPr lang="en-US" dirty="0"/>
              <a:t>, </a:t>
            </a:r>
            <a:r>
              <a:rPr lang="en-US" dirty="0">
                <a:solidFill>
                  <a:srgbClr val="00CADA"/>
                </a:solidFill>
              </a:rPr>
              <a:t>nonlinear</a:t>
            </a:r>
            <a:r>
              <a:rPr lang="en-US" dirty="0"/>
              <a:t> relationships to each other. </a:t>
            </a:r>
          </a:p>
          <a:p>
            <a:endParaRPr lang="en-US" dirty="0"/>
          </a:p>
          <a:p>
            <a:pPr algn="just">
              <a:buClr>
                <a:srgbClr val="00CADA"/>
              </a:buClr>
            </a:pPr>
            <a:r>
              <a:rPr lang="en-US" dirty="0"/>
              <a:t>There are many </a:t>
            </a:r>
            <a:r>
              <a:rPr lang="en-US" dirty="0">
                <a:solidFill>
                  <a:srgbClr val="00B0F0"/>
                </a:solidFill>
              </a:rPr>
              <a:t>output</a:t>
            </a:r>
            <a:r>
              <a:rPr lang="en-US" dirty="0"/>
              <a:t> variables, which may have </a:t>
            </a:r>
            <a:r>
              <a:rPr lang="en-US" dirty="0">
                <a:solidFill>
                  <a:srgbClr val="00CADA"/>
                </a:solidFill>
              </a:rPr>
              <a:t>complex</a:t>
            </a:r>
            <a:r>
              <a:rPr lang="en-US" dirty="0"/>
              <a:t>, </a:t>
            </a:r>
            <a:r>
              <a:rPr lang="en-US" dirty="0">
                <a:solidFill>
                  <a:srgbClr val="00CADA"/>
                </a:solidFill>
              </a:rPr>
              <a:t>nonlinear</a:t>
            </a:r>
            <a:r>
              <a:rPr lang="en-US" dirty="0"/>
              <a:t> relationships to the </a:t>
            </a:r>
            <a:r>
              <a:rPr lang="en-US" dirty="0">
                <a:solidFill>
                  <a:srgbClr val="0070C0"/>
                </a:solidFill>
              </a:rPr>
              <a:t>input</a:t>
            </a:r>
            <a:r>
              <a:rPr lang="en-US" dirty="0"/>
              <a:t> variables. (Typically, the output variables in a classification problem are the confidence scores for the classes, so if there are many classes, there are many output variables.)</a:t>
            </a:r>
          </a:p>
          <a:p>
            <a:pPr>
              <a:buClr>
                <a:srgbClr val="00CADA"/>
              </a:buClr>
            </a:pPr>
            <a:endParaRPr lang="en-US" dirty="0"/>
          </a:p>
          <a:p>
            <a:pPr algn="just">
              <a:buClr>
                <a:srgbClr val="00CADA"/>
              </a:buClr>
            </a:pPr>
            <a:r>
              <a:rPr lang="en-US" dirty="0"/>
              <a:t>There are many </a:t>
            </a:r>
            <a:r>
              <a:rPr lang="en-US" dirty="0">
                <a:solidFill>
                  <a:srgbClr val="00B050"/>
                </a:solidFill>
              </a:rPr>
              <a:t>hidden</a:t>
            </a:r>
            <a:r>
              <a:rPr lang="en-US" dirty="0"/>
              <a:t> (unspecified) variables that may have </a:t>
            </a:r>
            <a:r>
              <a:rPr lang="en-US" dirty="0">
                <a:solidFill>
                  <a:srgbClr val="00CADA"/>
                </a:solidFill>
              </a:rPr>
              <a:t>complex</a:t>
            </a:r>
            <a:r>
              <a:rPr lang="en-US" dirty="0"/>
              <a:t>, </a:t>
            </a:r>
            <a:r>
              <a:rPr lang="en-US" dirty="0">
                <a:solidFill>
                  <a:srgbClr val="00CADA"/>
                </a:solidFill>
              </a:rPr>
              <a:t>nonlinear</a:t>
            </a:r>
            <a:r>
              <a:rPr lang="en-US" dirty="0"/>
              <a:t> relationships to the </a:t>
            </a:r>
            <a:r>
              <a:rPr lang="en-US" dirty="0">
                <a:solidFill>
                  <a:srgbClr val="FF0000"/>
                </a:solidFill>
              </a:rPr>
              <a:t>input</a:t>
            </a:r>
            <a:r>
              <a:rPr lang="en-US" dirty="0"/>
              <a:t> and </a:t>
            </a:r>
            <a:r>
              <a:rPr lang="en-US" dirty="0">
                <a:solidFill>
                  <a:srgbClr val="0070C0"/>
                </a:solidFill>
              </a:rPr>
              <a:t>output</a:t>
            </a:r>
            <a:r>
              <a:rPr lang="en-US" dirty="0"/>
              <a:t> variables. </a:t>
            </a:r>
            <a:r>
              <a:rPr lang="en-US" dirty="0">
                <a:solidFill>
                  <a:srgbClr val="FF33CC"/>
                </a:solidFill>
              </a:rPr>
              <a:t>DNN</a:t>
            </a:r>
            <a:r>
              <a:rPr lang="en-US" dirty="0"/>
              <a:t>s even aim to model multiple layers of </a:t>
            </a:r>
            <a:r>
              <a:rPr lang="en-US" dirty="0">
                <a:solidFill>
                  <a:srgbClr val="00B050"/>
                </a:solidFill>
              </a:rPr>
              <a:t>hidden</a:t>
            </a:r>
            <a:r>
              <a:rPr lang="en-US" dirty="0"/>
              <a:t> variables, which are interrelated primarily to each other rather than being related primarily to input or </a:t>
            </a:r>
            <a:r>
              <a:rPr lang="en-US" dirty="0">
                <a:solidFill>
                  <a:srgbClr val="0070C0"/>
                </a:solidFill>
              </a:rPr>
              <a:t>output</a:t>
            </a:r>
            <a:r>
              <a:rPr lang="en-US" dirty="0"/>
              <a:t> variables. </a:t>
            </a:r>
          </a:p>
        </p:txBody>
      </p:sp>
      <p:sp>
        <p:nvSpPr>
          <p:cNvPr id="4" name="TextBox 3">
            <a:extLst>
              <a:ext uri="{FF2B5EF4-FFF2-40B4-BE49-F238E27FC236}">
                <a16:creationId xmlns:a16="http://schemas.microsoft.com/office/drawing/2014/main" id="{F451452B-F82C-FD67-C3B8-82D7D92B7D6C}"/>
              </a:ext>
            </a:extLst>
          </p:cNvPr>
          <p:cNvSpPr txBox="1"/>
          <p:nvPr/>
        </p:nvSpPr>
        <p:spPr>
          <a:xfrm>
            <a:off x="1276260" y="3990350"/>
            <a:ext cx="6762840" cy="307777"/>
          </a:xfrm>
          <a:prstGeom prst="rect">
            <a:avLst/>
          </a:prstGeom>
          <a:noFill/>
        </p:spPr>
        <p:txBody>
          <a:bodyPr wrap="square">
            <a:spAutoFit/>
          </a:bodyPr>
          <a:lstStyle/>
          <a:p>
            <a:r>
              <a:rPr lang="en-US" dirty="0">
                <a:solidFill>
                  <a:schemeClr val="tx1"/>
                </a:solidFill>
                <a:latin typeface="Hanken Grotesk" panose="020B0604020202020204" charset="0"/>
              </a:rPr>
              <a:t>These circumstances exist in many – perhaps most – real-world problems. </a:t>
            </a:r>
          </a:p>
        </p:txBody>
      </p:sp>
      <p:grpSp>
        <p:nvGrpSpPr>
          <p:cNvPr id="11" name="Google Shape;10653;p65">
            <a:extLst>
              <a:ext uri="{FF2B5EF4-FFF2-40B4-BE49-F238E27FC236}">
                <a16:creationId xmlns:a16="http://schemas.microsoft.com/office/drawing/2014/main" id="{65E2FFE9-9030-E337-B0E8-B2E173DF7C31}"/>
              </a:ext>
            </a:extLst>
          </p:cNvPr>
          <p:cNvGrpSpPr/>
          <p:nvPr/>
        </p:nvGrpSpPr>
        <p:grpSpPr>
          <a:xfrm>
            <a:off x="918120" y="3962280"/>
            <a:ext cx="359154" cy="359154"/>
            <a:chOff x="-46772025" y="2701925"/>
            <a:chExt cx="300900" cy="300900"/>
          </a:xfrm>
          <a:solidFill>
            <a:srgbClr val="00B050"/>
          </a:solidFill>
        </p:grpSpPr>
        <p:sp>
          <p:nvSpPr>
            <p:cNvPr id="12" name="Google Shape;10654;p65">
              <a:extLst>
                <a:ext uri="{FF2B5EF4-FFF2-40B4-BE49-F238E27FC236}">
                  <a16:creationId xmlns:a16="http://schemas.microsoft.com/office/drawing/2014/main" id="{6864E699-04AA-A28B-4847-2B526647D394}"/>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13" name="Google Shape;10655;p65">
              <a:extLst>
                <a:ext uri="{FF2B5EF4-FFF2-40B4-BE49-F238E27FC236}">
                  <a16:creationId xmlns:a16="http://schemas.microsoft.com/office/drawing/2014/main" id="{36A9531A-96D0-3DF5-1B24-5AE24ACDFAB7}"/>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grpSp>
    </p:spTree>
    <p:extLst>
      <p:ext uri="{BB962C8B-B14F-4D97-AF65-F5344CB8AC3E}">
        <p14:creationId xmlns:p14="http://schemas.microsoft.com/office/powerpoint/2010/main" val="1173728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Trying to </a:t>
            </a:r>
            <a:r>
              <a:rPr lang="en-US" dirty="0">
                <a:solidFill>
                  <a:schemeClr val="bg1"/>
                </a:solidFill>
              </a:rPr>
              <a:t>improve</a:t>
            </a:r>
            <a:r>
              <a:rPr lang="en-US" dirty="0"/>
              <a:t> the </a:t>
            </a:r>
            <a:r>
              <a:rPr lang="en-US" dirty="0">
                <a:solidFill>
                  <a:srgbClr val="7030A0"/>
                </a:solidFill>
              </a:rPr>
              <a:t>ANN</a:t>
            </a:r>
            <a:r>
              <a:rPr lang="en-US" dirty="0"/>
              <a:t>'s training</a:t>
            </a:r>
            <a:endParaRPr sz="2600" b="0" dirty="0">
              <a:latin typeface="Raleway Black"/>
              <a:ea typeface="Raleway Black"/>
              <a:cs typeface="Raleway Black"/>
              <a:sym typeface="Raleway Black"/>
            </a:endParaRPr>
          </a:p>
        </p:txBody>
      </p:sp>
      <p:sp>
        <p:nvSpPr>
          <p:cNvPr id="4" name="Rectangle 3">
            <a:extLst>
              <a:ext uri="{FF2B5EF4-FFF2-40B4-BE49-F238E27FC236}">
                <a16:creationId xmlns:a16="http://schemas.microsoft.com/office/drawing/2014/main" id="{0BB04B8B-F223-73CD-451F-73D63B86628B}"/>
              </a:ext>
            </a:extLst>
          </p:cNvPr>
          <p:cNvSpPr/>
          <p:nvPr/>
        </p:nvSpPr>
        <p:spPr>
          <a:xfrm>
            <a:off x="720000" y="4259580"/>
            <a:ext cx="3288120" cy="102108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303E6B-C093-2F22-D5AC-77FB22EA8087}"/>
              </a:ext>
            </a:extLst>
          </p:cNvPr>
          <p:cNvSpPr txBox="1"/>
          <p:nvPr/>
        </p:nvSpPr>
        <p:spPr>
          <a:xfrm>
            <a:off x="720000" y="1017725"/>
            <a:ext cx="7704000" cy="3908762"/>
          </a:xfrm>
          <a:prstGeom prst="rect">
            <a:avLst/>
          </a:prstGeom>
          <a:noFill/>
        </p:spPr>
        <p:txBody>
          <a:bodyPr wrap="square">
            <a:spAutoFit/>
          </a:bodyPr>
          <a:lstStyle/>
          <a:p>
            <a:pPr algn="just"/>
            <a:r>
              <a:rPr lang="en-US" sz="1200" dirty="0">
                <a:solidFill>
                  <a:schemeClr val="tx1"/>
                </a:solidFill>
                <a:latin typeface="Hanken Grotesk" panose="020B0604020202020204" charset="0"/>
              </a:rPr>
              <a:t>We could apply a number of potential improvements to the problem of training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have already mentioned some of these potential improvements, but let's review them here:</a:t>
            </a:r>
          </a:p>
          <a:p>
            <a:pPr algn="just"/>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experiment with the </a:t>
            </a:r>
            <a:r>
              <a:rPr lang="en-US" sz="1200" dirty="0">
                <a:solidFill>
                  <a:srgbClr val="FFC000"/>
                </a:solidFill>
                <a:latin typeface="Hanken Grotesk" panose="020B0604020202020204" charset="0"/>
              </a:rPr>
              <a:t>size of your training dataset</a:t>
            </a:r>
            <a:r>
              <a:rPr lang="en-US" sz="1200" dirty="0">
                <a:solidFill>
                  <a:schemeClr val="tx1"/>
                </a:solidFill>
                <a:latin typeface="Hanken Grotesk" panose="020B0604020202020204" charset="0"/>
              </a:rPr>
              <a:t>, the </a:t>
            </a:r>
            <a:r>
              <a:rPr lang="en-US" sz="1200" dirty="0">
                <a:solidFill>
                  <a:srgbClr val="FFC000"/>
                </a:solidFill>
                <a:latin typeface="Hanken Grotesk" panose="020B0604020202020204" charset="0"/>
              </a:rPr>
              <a:t>number of </a:t>
            </a:r>
            <a:r>
              <a:rPr lang="en-US" sz="1200" dirty="0">
                <a:solidFill>
                  <a:srgbClr val="00B050"/>
                </a:solidFill>
                <a:latin typeface="Hanken Grotesk" panose="020B0604020202020204" charset="0"/>
              </a:rPr>
              <a:t>hidden</a:t>
            </a:r>
            <a:r>
              <a:rPr lang="en-US" sz="1200" dirty="0">
                <a:solidFill>
                  <a:srgbClr val="FFC000"/>
                </a:solidFill>
                <a:latin typeface="Hanken Grotesk" panose="020B0604020202020204" charset="0"/>
              </a:rPr>
              <a:t> nodes</a:t>
            </a:r>
            <a:r>
              <a:rPr lang="en-US" sz="1200" dirty="0">
                <a:solidFill>
                  <a:schemeClr val="tx1"/>
                </a:solidFill>
                <a:latin typeface="Hanken Grotesk" panose="020B0604020202020204" charset="0"/>
              </a:rPr>
              <a:t>, and the </a:t>
            </a:r>
            <a:r>
              <a:rPr lang="en-US" sz="1200" dirty="0">
                <a:solidFill>
                  <a:srgbClr val="FFC000"/>
                </a:solidFill>
                <a:latin typeface="Hanken Grotesk" panose="020B0604020202020204" charset="0"/>
              </a:rPr>
              <a:t>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until you find a peak level of accuracy.</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modify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function so that it supports </a:t>
            </a:r>
            <a:r>
              <a:rPr lang="en-US" sz="1200" dirty="0">
                <a:solidFill>
                  <a:srgbClr val="00CADA"/>
                </a:solidFill>
                <a:latin typeface="Hanken Grotesk" panose="020B0604020202020204" charset="0"/>
              </a:rPr>
              <a:t>more than one hidden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also try different </a:t>
            </a:r>
            <a:r>
              <a:rPr lang="en-US" sz="1200" dirty="0">
                <a:solidFill>
                  <a:srgbClr val="00CADA"/>
                </a:solidFill>
                <a:latin typeface="Hanken Grotesk" panose="020B0604020202020204" charset="0"/>
              </a:rPr>
              <a:t>activation functions</a:t>
            </a:r>
            <a:r>
              <a:rPr lang="en-US" sz="1200" dirty="0">
                <a:solidFill>
                  <a:schemeClr val="tx1"/>
                </a:solidFill>
                <a:latin typeface="Hanken Grotesk" panose="020B0604020202020204" charset="0"/>
              </a:rPr>
              <a:t>. We have used </a:t>
            </a:r>
            <a:r>
              <a:rPr lang="en-US" sz="1000" dirty="0">
                <a:solidFill>
                  <a:schemeClr val="accent3">
                    <a:lumMod val="85000"/>
                  </a:schemeClr>
                </a:solidFill>
                <a:latin typeface="Hanken Grotesk" panose="020B0604020202020204" charset="0"/>
              </a:rPr>
              <a:t>cv2.ml.ANN_MLP_SIGMOID_SYM</a:t>
            </a:r>
            <a:r>
              <a:rPr lang="en-US" sz="1200" dirty="0">
                <a:solidFill>
                  <a:schemeClr val="tx1"/>
                </a:solidFill>
                <a:latin typeface="Hanken Grotesk" panose="020B0604020202020204" charset="0"/>
              </a:rPr>
              <a:t>, but it isn't the only option; the others include </a:t>
            </a:r>
            <a:r>
              <a:rPr lang="en-US" sz="1000" dirty="0">
                <a:solidFill>
                  <a:schemeClr val="accent3">
                    <a:lumMod val="85000"/>
                  </a:schemeClr>
                </a:solidFill>
                <a:latin typeface="Hanken Grotesk" panose="020B0604020202020204" charset="0"/>
              </a:rPr>
              <a:t>cv2.ml.ANN_MLP_IDENTITY</a:t>
            </a:r>
            <a:r>
              <a:rPr lang="en-US" sz="1200" dirty="0">
                <a:solidFill>
                  <a:schemeClr val="tx1"/>
                </a:solidFill>
                <a:latin typeface="Hanken Grotesk" panose="020B0604020202020204" charset="0"/>
              </a:rPr>
              <a:t>, </a:t>
            </a:r>
            <a:r>
              <a:rPr lang="en-US" sz="1000" dirty="0">
                <a:solidFill>
                  <a:schemeClr val="accent3">
                    <a:lumMod val="85000"/>
                  </a:schemeClr>
                </a:solidFill>
                <a:latin typeface="Hanken Grotesk" panose="020B0604020202020204" charset="0"/>
              </a:rPr>
              <a:t>cv2.ml.ANN_MLP_GAUSSIAN</a:t>
            </a:r>
            <a:r>
              <a:rPr lang="en-US" sz="1200" dirty="0">
                <a:solidFill>
                  <a:schemeClr val="tx1"/>
                </a:solidFill>
                <a:latin typeface="Hanken Grotesk" panose="020B0604020202020204" charset="0"/>
              </a:rPr>
              <a:t>, </a:t>
            </a:r>
            <a:r>
              <a:rPr lang="en-US" sz="1000" dirty="0">
                <a:solidFill>
                  <a:schemeClr val="accent3">
                    <a:lumMod val="85000"/>
                  </a:schemeClr>
                </a:solidFill>
                <a:latin typeface="Hanken Grotesk" panose="020B0604020202020204" charset="0"/>
              </a:rPr>
              <a:t>cv2.ml.ANN_MLP_RELU</a:t>
            </a:r>
            <a:r>
              <a:rPr lang="en-US" sz="1200" dirty="0">
                <a:solidFill>
                  <a:schemeClr val="tx1"/>
                </a:solidFill>
                <a:latin typeface="Hanken Grotesk" panose="020B0604020202020204" charset="0"/>
              </a:rPr>
              <a:t>, and </a:t>
            </a:r>
            <a:r>
              <a:rPr lang="en-US" sz="1000" dirty="0">
                <a:solidFill>
                  <a:schemeClr val="accent3">
                    <a:lumMod val="85000"/>
                  </a:schemeClr>
                </a:solidFill>
                <a:latin typeface="Hanken Grotesk" panose="020B0604020202020204" charset="0"/>
              </a:rPr>
              <a:t>cv2.ml.ANN_MLP_LEAKYRELU</a:t>
            </a:r>
          </a:p>
          <a:p>
            <a:pPr marL="171450" indent="-171450" algn="just">
              <a:buClr>
                <a:srgbClr val="00CADA"/>
              </a:buClr>
              <a:buFont typeface="Arial" panose="020B0604020202020204" pitchFamily="34" charset="0"/>
              <a:buChar char="•"/>
            </a:pPr>
            <a:endParaRPr lang="en-US" sz="1000" dirty="0">
              <a:solidFill>
                <a:schemeClr val="accent3">
                  <a:lumMod val="85000"/>
                </a:schemeClr>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Similarly, you could try </a:t>
            </a:r>
            <a:r>
              <a:rPr lang="en-US" sz="1200" dirty="0">
                <a:solidFill>
                  <a:srgbClr val="FFC000"/>
                </a:solidFill>
                <a:latin typeface="Hanken Grotesk" panose="020B0604020202020204" charset="0"/>
              </a:rPr>
              <a:t>different training methods</a:t>
            </a:r>
            <a:r>
              <a:rPr lang="en-US" sz="1200" dirty="0">
                <a:solidFill>
                  <a:schemeClr val="tx1"/>
                </a:solidFill>
                <a:latin typeface="Hanken Grotesk" panose="020B0604020202020204" charset="0"/>
              </a:rPr>
              <a:t>. We have used </a:t>
            </a:r>
            <a:r>
              <a:rPr lang="en-US" sz="1000" dirty="0">
                <a:solidFill>
                  <a:schemeClr val="accent3">
                    <a:lumMod val="85000"/>
                  </a:schemeClr>
                </a:solidFill>
                <a:latin typeface="Hanken Grotesk" panose="020B0604020202020204" charset="0"/>
              </a:rPr>
              <a:t>cv2.ml.ANN_MLP_BACKPROP</a:t>
            </a:r>
            <a:r>
              <a:rPr lang="en-US" sz="1200" dirty="0">
                <a:solidFill>
                  <a:schemeClr val="tx1"/>
                </a:solidFill>
                <a:latin typeface="Hanken Grotesk" panose="020B0604020202020204" charset="0"/>
              </a:rPr>
              <a:t>. The other options include </a:t>
            </a:r>
            <a:r>
              <a:rPr lang="en-US" sz="1000" dirty="0">
                <a:solidFill>
                  <a:schemeClr val="accent3">
                    <a:lumMod val="85000"/>
                  </a:schemeClr>
                </a:solidFill>
                <a:latin typeface="Hanken Grotesk" panose="020B0604020202020204" charset="0"/>
              </a:rPr>
              <a:t>cv2.ml.ANN_MLP_RPROP</a:t>
            </a:r>
            <a:r>
              <a:rPr lang="en-US" sz="1200" dirty="0">
                <a:solidFill>
                  <a:schemeClr val="tx1"/>
                </a:solidFill>
                <a:latin typeface="Hanken Grotesk" panose="020B0604020202020204" charset="0"/>
              </a:rPr>
              <a:t> and </a:t>
            </a:r>
            <a:r>
              <a:rPr lang="en-US" sz="1000" dirty="0">
                <a:solidFill>
                  <a:schemeClr val="accent3">
                    <a:lumMod val="85000"/>
                  </a:schemeClr>
                </a:solidFill>
                <a:latin typeface="Hanken Grotesk" panose="020B0604020202020204" charset="0"/>
              </a:rPr>
              <a:t>cv2.ml.ANN_MLP_ANNEAL</a:t>
            </a:r>
            <a:r>
              <a:rPr lang="en-US" sz="1200" dirty="0">
                <a:solidFill>
                  <a:schemeClr val="tx1"/>
                </a:solidFill>
                <a:latin typeface="Hanken Grotesk" panose="020B0604020202020204" charset="0"/>
              </a:rPr>
              <a:t>. </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Aside from experimenting with </a:t>
            </a:r>
            <a:r>
              <a:rPr lang="en-US" sz="1200" dirty="0">
                <a:solidFill>
                  <a:srgbClr val="00CADA"/>
                </a:solidFill>
                <a:latin typeface="Hanken Grotesk" panose="020B0604020202020204" charset="0"/>
              </a:rPr>
              <a:t>parameters</a:t>
            </a:r>
            <a:r>
              <a:rPr lang="en-US" sz="1200" dirty="0">
                <a:solidFill>
                  <a:schemeClr val="tx1"/>
                </a:solidFill>
                <a:latin typeface="Hanken Grotesk" panose="020B0604020202020204" charset="0"/>
              </a:rPr>
              <a:t>, think carefully about your application requirements. For example, where and by whom will your classifier be </a:t>
            </a:r>
            <a:r>
              <a:rPr lang="en-US" sz="1200" dirty="0">
                <a:solidFill>
                  <a:srgbClr val="00CADA"/>
                </a:solidFill>
                <a:latin typeface="Hanken Grotesk" panose="020B0604020202020204" charset="0"/>
              </a:rPr>
              <a:t>used</a:t>
            </a:r>
            <a:r>
              <a:rPr lang="en-US" sz="1200" dirty="0">
                <a:solidFill>
                  <a:schemeClr val="tx1"/>
                </a:solidFill>
                <a:latin typeface="Hanken Grotesk" panose="020B0604020202020204" charset="0"/>
              </a:rPr>
              <a:t>? Not everyone draws digits the same way. Indeed, people in different countries tend to draw numbers in slightly different ways.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was compiled in the </a:t>
            </a:r>
            <a:r>
              <a:rPr lang="en-US" sz="1200" dirty="0">
                <a:solidFill>
                  <a:srgbClr val="C00000"/>
                </a:solidFill>
                <a:latin typeface="Hanken Grotesk" panose="020B0604020202020204" charset="0"/>
              </a:rPr>
              <a:t>United States</a:t>
            </a:r>
            <a:r>
              <a:rPr lang="en-US" sz="1200" dirty="0">
                <a:solidFill>
                  <a:schemeClr val="tx1"/>
                </a:solidFill>
                <a:latin typeface="Hanken Grotesk" panose="020B0604020202020204" charset="0"/>
              </a:rPr>
              <a:t>, where the digit 7 is handwritten like the typewritten character 7. However, in </a:t>
            </a:r>
            <a:r>
              <a:rPr lang="en-US" sz="1200" dirty="0">
                <a:solidFill>
                  <a:srgbClr val="C00000"/>
                </a:solidFill>
                <a:latin typeface="Hanken Grotesk" panose="020B0604020202020204" charset="0"/>
              </a:rPr>
              <a:t>Europe</a:t>
            </a:r>
            <a:r>
              <a:rPr lang="en-US" sz="1200" dirty="0">
                <a:solidFill>
                  <a:schemeClr val="tx1"/>
                </a:solidFill>
                <a:latin typeface="Hanken Grotesk" panose="020B0604020202020204" charset="0"/>
              </a:rPr>
              <a:t>, the digit 7 is often handwritten with a small horizontal line halfway through the diagonal portion of the number. This stroke was introduced to help distinguish the handwritten digit 7 from the handwritten digit 1. </a:t>
            </a:r>
          </a:p>
        </p:txBody>
      </p:sp>
    </p:spTree>
    <p:extLst>
      <p:ext uri="{BB962C8B-B14F-4D97-AF65-F5344CB8AC3E}">
        <p14:creationId xmlns:p14="http://schemas.microsoft.com/office/powerpoint/2010/main" val="3253108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8" name="Google Shape;1208;p47"/>
          <p:cNvSpPr/>
          <p:nvPr/>
        </p:nvSpPr>
        <p:spPr>
          <a:xfrm rot="-5400000">
            <a:off x="689075" y="10891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9" name="Google Shape;1209;p47"/>
          <p:cNvGrpSpPr/>
          <p:nvPr/>
        </p:nvGrpSpPr>
        <p:grpSpPr>
          <a:xfrm rot="10800000">
            <a:off x="7995518" y="3068895"/>
            <a:ext cx="681217" cy="3360485"/>
            <a:chOff x="1337800" y="-2525590"/>
            <a:chExt cx="1498167" cy="7390555"/>
          </a:xfrm>
        </p:grpSpPr>
        <p:cxnSp>
          <p:nvCxnSpPr>
            <p:cNvPr id="1210" name="Google Shape;1210;p47"/>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211" name="Google Shape;1211;p47"/>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212" name="Google Shape;1212;p4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7"/>
          <p:cNvGrpSpPr/>
          <p:nvPr/>
        </p:nvGrpSpPr>
        <p:grpSpPr>
          <a:xfrm>
            <a:off x="7846884" y="3634568"/>
            <a:ext cx="247278" cy="1160062"/>
            <a:chOff x="1463894" y="1434556"/>
            <a:chExt cx="247278" cy="1160062"/>
          </a:xfrm>
        </p:grpSpPr>
        <p:sp>
          <p:nvSpPr>
            <p:cNvPr id="1214" name="Google Shape;1214;p47"/>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7"/>
          <p:cNvGrpSpPr/>
          <p:nvPr/>
        </p:nvGrpSpPr>
        <p:grpSpPr>
          <a:xfrm rot="5400000" flipH="1">
            <a:off x="5492724" y="3041117"/>
            <a:ext cx="4486819" cy="625122"/>
            <a:chOff x="-78438" y="4073905"/>
            <a:chExt cx="4486819" cy="625122"/>
          </a:xfrm>
        </p:grpSpPr>
        <p:cxnSp>
          <p:nvCxnSpPr>
            <p:cNvPr id="1217" name="Google Shape;1217;p47"/>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47"/>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1219" name="Google Shape;1219;p47"/>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7"/>
          <p:cNvSpPr/>
          <p:nvPr/>
        </p:nvSpPr>
        <p:spPr>
          <a:xfrm>
            <a:off x="730375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7"/>
          <p:cNvGrpSpPr/>
          <p:nvPr/>
        </p:nvGrpSpPr>
        <p:grpSpPr>
          <a:xfrm>
            <a:off x="7423575" y="1976550"/>
            <a:ext cx="3859204" cy="615399"/>
            <a:chOff x="-6675" y="307100"/>
            <a:chExt cx="9140700" cy="4634025"/>
          </a:xfrm>
        </p:grpSpPr>
        <p:cxnSp>
          <p:nvCxnSpPr>
            <p:cNvPr id="1222" name="Google Shape;1222;p47"/>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47"/>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47"/>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47"/>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47"/>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4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4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4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4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4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232" name="Google Shape;1232;p47"/>
          <p:cNvSpPr/>
          <p:nvPr/>
        </p:nvSpPr>
        <p:spPr>
          <a:xfrm>
            <a:off x="731310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2389175" y="-353800"/>
            <a:ext cx="5859225" cy="1261412"/>
            <a:chOff x="2389175" y="-353800"/>
            <a:chExt cx="5859225" cy="1631012"/>
          </a:xfrm>
        </p:grpSpPr>
        <p:sp>
          <p:nvSpPr>
            <p:cNvPr id="1234" name="Google Shape;1234;p47"/>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1235" name="Google Shape;1235;p47"/>
            <p:cNvGrpSpPr/>
            <p:nvPr/>
          </p:nvGrpSpPr>
          <p:grpSpPr>
            <a:xfrm rot="-5400000">
              <a:off x="5834789" y="851896"/>
              <a:ext cx="493321" cy="357312"/>
              <a:chOff x="1722354" y="229144"/>
              <a:chExt cx="1748744" cy="1266614"/>
            </a:xfrm>
          </p:grpSpPr>
          <p:sp>
            <p:nvSpPr>
              <p:cNvPr id="1236" name="Google Shape;1236;p4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itle 2">
            <a:extLst>
              <a:ext uri="{FF2B5EF4-FFF2-40B4-BE49-F238E27FC236}">
                <a16:creationId xmlns:a16="http://schemas.microsoft.com/office/drawing/2014/main" id="{8AE2E488-6210-9AD5-C6D5-6EA2A569CF90}"/>
              </a:ext>
            </a:extLst>
          </p:cNvPr>
          <p:cNvSpPr>
            <a:spLocks noGrp="1"/>
          </p:cNvSpPr>
          <p:nvPr>
            <p:ph type="title"/>
          </p:nvPr>
        </p:nvSpPr>
        <p:spPr>
          <a:xfrm>
            <a:off x="1095305" y="960620"/>
            <a:ext cx="7704000" cy="572700"/>
          </a:xfrm>
        </p:spPr>
        <p:txBody>
          <a:bodyPr/>
          <a:lstStyle/>
          <a:p>
            <a:r>
              <a:rPr lang="en-US" sz="2600" dirty="0">
                <a:solidFill>
                  <a:srgbClr val="00CADA"/>
                </a:solidFill>
              </a:rPr>
              <a:t>Save</a:t>
            </a:r>
            <a:r>
              <a:rPr lang="en-US" sz="2600" dirty="0"/>
              <a:t> the trained model</a:t>
            </a:r>
          </a:p>
        </p:txBody>
      </p:sp>
      <p:sp>
        <p:nvSpPr>
          <p:cNvPr id="7" name="Rectangle 6">
            <a:extLst>
              <a:ext uri="{FF2B5EF4-FFF2-40B4-BE49-F238E27FC236}">
                <a16:creationId xmlns:a16="http://schemas.microsoft.com/office/drawing/2014/main" id="{C713E094-8D4B-B9D8-F9E0-D56F3206C41B}"/>
              </a:ext>
            </a:extLst>
          </p:cNvPr>
          <p:cNvSpPr/>
          <p:nvPr/>
        </p:nvSpPr>
        <p:spPr>
          <a:xfrm>
            <a:off x="495300" y="2318438"/>
            <a:ext cx="6669951" cy="2543119"/>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9D0284-4E8A-3CA3-14DB-6678D7E2E6BE}"/>
              </a:ext>
            </a:extLst>
          </p:cNvPr>
          <p:cNvSpPr txBox="1"/>
          <p:nvPr/>
        </p:nvSpPr>
        <p:spPr>
          <a:xfrm>
            <a:off x="1096458" y="1498059"/>
            <a:ext cx="6143017" cy="2362185"/>
          </a:xfrm>
          <a:prstGeom prst="rect">
            <a:avLst/>
          </a:prstGeom>
          <a:noFill/>
        </p:spPr>
        <p:txBody>
          <a:bodyPr wrap="square">
            <a:spAutoFit/>
          </a:bodyPr>
          <a:lstStyle/>
          <a:p>
            <a:pPr algn="just"/>
            <a:r>
              <a:rPr lang="en-US" sz="1200" dirty="0">
                <a:solidFill>
                  <a:schemeClr val="tx1"/>
                </a:solidFill>
                <a:latin typeface="Hanken Grotesk" panose="020B0604020202020204" charset="0"/>
              </a:rPr>
              <a:t>Specifically, you can use code such as the following to save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an XML file:</a:t>
            </a:r>
          </a:p>
          <a:p>
            <a:pPr algn="just"/>
            <a:endParaRPr lang="en-US" sz="12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 cv2.ml.ANN_MLP_create()</a:t>
            </a:r>
          </a:p>
          <a:p>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layout,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a:t>
            </a:r>
          </a:p>
          <a:p>
            <a:r>
              <a:rPr lang="en-US" sz="1050" b="1" dirty="0">
                <a:solidFill>
                  <a:schemeClr val="accent3">
                    <a:lumMod val="85000"/>
                  </a:schemeClr>
                </a:solidFill>
                <a:latin typeface="Calibri Light" panose="020F0302020204030204" pitchFamily="34" charset="0"/>
                <a:cs typeface="Calibri Light" panose="020F0302020204030204" pitchFamily="34" charset="0"/>
              </a:rPr>
              <a:t>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ann.save</a:t>
            </a:r>
            <a:r>
              <a:rPr lang="en-US" sz="1050" b="1" dirty="0">
                <a:solidFill>
                  <a:schemeClr val="accent3">
                    <a:lumMod val="85000"/>
                  </a:schemeClr>
                </a:solidFill>
                <a:latin typeface="Calibri Light" panose="020F0302020204030204" pitchFamily="34" charset="0"/>
                <a:cs typeface="Calibri Light" panose="020F0302020204030204" pitchFamily="34" charset="0"/>
              </a:rPr>
              <a:t>('my_ann.xml’)</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Subsequently, you can reload the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using code such as the following: </a:t>
            </a:r>
          </a:p>
          <a:p>
            <a:pPr algn="just"/>
            <a:endParaRPr lang="en-US" sz="600" dirty="0">
              <a:solidFill>
                <a:schemeClr val="tx1"/>
              </a:solidFill>
              <a:latin typeface="Hanken Grotesk" panose="020B0604020202020204" charset="0"/>
            </a:endParaRPr>
          </a:p>
          <a:p>
            <a:r>
              <a:rPr lang="en-US" sz="1050" b="1" dirty="0">
                <a:solidFill>
                  <a:schemeClr val="accent3">
                    <a:lumMod val="85000"/>
                  </a:schemeClr>
                </a:solidFill>
                <a:latin typeface="Calibri Light" panose="020F0302020204030204" pitchFamily="34" charset="0"/>
                <a:cs typeface="Calibri Light" panose="020F0302020204030204" pitchFamily="34" charset="0"/>
              </a:rPr>
              <a:t>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a:t>
            </a:r>
            <a:r>
              <a:rPr lang="en-US" sz="1050" b="1" dirty="0">
                <a:solidFill>
                  <a:schemeClr val="accent3">
                    <a:lumMod val="85000"/>
                  </a:schemeClr>
                </a:solidFill>
                <a:latin typeface="Calibri Light" panose="020F0302020204030204" pitchFamily="34" charset="0"/>
                <a:cs typeface="Calibri Light" panose="020F0302020204030204" pitchFamily="34" charset="0"/>
              </a:rPr>
              <a:t> = cv2.ml.ANN_MLP_create()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ann.load</a:t>
            </a:r>
            <a:r>
              <a:rPr lang="en-US" sz="1050" b="1" dirty="0">
                <a:solidFill>
                  <a:schemeClr val="accent3">
                    <a:lumMod val="85000"/>
                  </a:schemeClr>
                </a:solidFill>
                <a:latin typeface="Calibri Light" panose="020F0302020204030204" pitchFamily="34" charset="0"/>
                <a:cs typeface="Calibri Light" panose="020F0302020204030204" pitchFamily="34" charset="0"/>
              </a:rPr>
              <a:t>('my_ann.xml’)</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Now that we have learned how to create a reusable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for </a:t>
            </a:r>
            <a:r>
              <a:rPr lang="en-US" sz="1200" dirty="0">
                <a:solidFill>
                  <a:srgbClr val="FFFF00"/>
                </a:solidFill>
                <a:latin typeface="Hanken Grotesk" panose="020B0604020202020204" charset="0"/>
              </a:rPr>
              <a:t>handwritten digit </a:t>
            </a:r>
            <a:r>
              <a:rPr lang="en-US" sz="1200" dirty="0">
                <a:solidFill>
                  <a:schemeClr val="tx1"/>
                </a:solidFill>
                <a:latin typeface="Hanken Grotesk" panose="020B0604020202020204" charset="0"/>
              </a:rPr>
              <a:t>classification, let's think about the use cases for such a classifier.</a:t>
            </a:r>
          </a:p>
        </p:txBody>
      </p:sp>
    </p:spTree>
    <p:extLst>
      <p:ext uri="{BB962C8B-B14F-4D97-AF65-F5344CB8AC3E}">
        <p14:creationId xmlns:p14="http://schemas.microsoft.com/office/powerpoint/2010/main" val="3993411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 other potential applications </a:t>
            </a:r>
            <a:endParaRPr dirty="0"/>
          </a:p>
        </p:txBody>
      </p:sp>
      <p:sp>
        <p:nvSpPr>
          <p:cNvPr id="11" name="TextBox 10">
            <a:extLst>
              <a:ext uri="{FF2B5EF4-FFF2-40B4-BE49-F238E27FC236}">
                <a16:creationId xmlns:a16="http://schemas.microsoft.com/office/drawing/2014/main" id="{E38F42A5-020F-AACF-55FB-67EEB55002B3}"/>
              </a:ext>
            </a:extLst>
          </p:cNvPr>
          <p:cNvSpPr txBox="1"/>
          <p:nvPr/>
        </p:nvSpPr>
        <p:spPr>
          <a:xfrm>
            <a:off x="720000" y="1017725"/>
            <a:ext cx="7294447" cy="3046988"/>
          </a:xfrm>
          <a:prstGeom prst="rect">
            <a:avLst/>
          </a:prstGeom>
          <a:noFill/>
        </p:spPr>
        <p:txBody>
          <a:bodyPr wrap="square">
            <a:spAutoFit/>
          </a:bodyPr>
          <a:lstStyle/>
          <a:p>
            <a:pPr algn="just"/>
            <a:r>
              <a:rPr lang="en-US" sz="1200" dirty="0">
                <a:solidFill>
                  <a:schemeClr val="tx1"/>
                </a:solidFill>
                <a:latin typeface="Hanken Grotesk" panose="020B0604020202020204" charset="0"/>
              </a:rPr>
              <a:t>The preceding demonstration is only the foundation of a handwriting recognition application. You could readily extend the approach to videos and detect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in real-time, or you could train your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recognize the entire alphabet for a full-blown </a:t>
            </a:r>
            <a:r>
              <a:rPr lang="en-US" sz="1200" b="1" dirty="0">
                <a:solidFill>
                  <a:srgbClr val="00CADA"/>
                </a:solidFill>
                <a:latin typeface="Hanken Grotesk" panose="020B0604020202020204" charset="0"/>
              </a:rPr>
              <a:t>optical character recognition (OCR) </a:t>
            </a:r>
            <a:r>
              <a:rPr lang="en-US" sz="1200" dirty="0">
                <a:solidFill>
                  <a:schemeClr val="tx1"/>
                </a:solidFill>
                <a:latin typeface="Hanken Grotesk" panose="020B0604020202020204" charset="0"/>
              </a:rPr>
              <a:t>system. </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Detection and recognition of </a:t>
            </a:r>
            <a:r>
              <a:rPr lang="en-US" sz="1200" dirty="0">
                <a:solidFill>
                  <a:srgbClr val="00CADA"/>
                </a:solidFill>
                <a:latin typeface="Hanken Grotesk" panose="020B0604020202020204" charset="0"/>
              </a:rPr>
              <a:t>car registration plates </a:t>
            </a:r>
            <a:r>
              <a:rPr lang="en-US" sz="1200" dirty="0">
                <a:solidFill>
                  <a:schemeClr val="tx1"/>
                </a:solidFill>
                <a:latin typeface="Hanken Grotesk" panose="020B0604020202020204" charset="0"/>
              </a:rPr>
              <a:t>would be another useful extension of the lessons we have learned up to this point. The characters on registration plates have a consistent appearance (at least, within a given country), and this should be a simplifying factor in the </a:t>
            </a:r>
            <a:r>
              <a:rPr lang="en-US" sz="1200" dirty="0">
                <a:solidFill>
                  <a:srgbClr val="00CADA"/>
                </a:solidFill>
                <a:latin typeface="Hanken Grotesk" panose="020B0604020202020204" charset="0"/>
              </a:rPr>
              <a:t>OCR</a:t>
            </a:r>
            <a:r>
              <a:rPr lang="en-US" sz="1200" dirty="0">
                <a:solidFill>
                  <a:schemeClr val="tx1"/>
                </a:solidFill>
                <a:latin typeface="Hanken Grotesk" panose="020B0604020202020204" charset="0"/>
              </a:rPr>
              <a:t> part of the problem.</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You could also try applying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to problems where we have previously used SVMs, or vice versa. This way, you could see how their accuracy compares for different kinds of data. Recall that in Chapter 7, Building Custom Object Detectors, we used SIFT descriptors as inputs for SVMs. Likewise,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are capable of handling high-level descriptors and not just plain old pixel data.</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As we have seen, the </a:t>
            </a:r>
            <a:r>
              <a:rPr lang="en-US" sz="1000" dirty="0">
                <a:solidFill>
                  <a:schemeClr val="accent3">
                    <a:lumMod val="85000"/>
                  </a:schemeClr>
                </a:solidFill>
                <a:latin typeface="Hanken Grotesk" panose="020B0604020202020204" charset="0"/>
              </a:rPr>
              <a:t>cv2.ml_ANN_MLP </a:t>
            </a:r>
            <a:r>
              <a:rPr lang="en-US" sz="1200" dirty="0">
                <a:solidFill>
                  <a:schemeClr val="tx1"/>
                </a:solidFill>
                <a:latin typeface="Hanken Grotesk" panose="020B0604020202020204" charset="0"/>
              </a:rPr>
              <a:t>class is quite versatile, but in truth, it covers only a small subset of the ways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be designed. Next, we will learn about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support for more complex </a:t>
            </a:r>
            <a:r>
              <a:rPr lang="en-US" sz="1200" dirty="0">
                <a:solidFill>
                  <a:srgbClr val="FF33CC"/>
                </a:solidFill>
                <a:latin typeface="Hanken Grotesk" panose="020B0604020202020204" charset="0"/>
              </a:rPr>
              <a:t>deep neural networks</a:t>
            </a:r>
            <a:r>
              <a:rPr lang="en-US" sz="1200" dirty="0">
                <a:solidFill>
                  <a:schemeClr val="tx1"/>
                </a:solidFill>
                <a:latin typeface="Hanken Grotesk" panose="020B0604020202020204" charset="0"/>
              </a:rPr>
              <a:t>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that can be trained with a variety of other frameworks.</a:t>
            </a:r>
          </a:p>
        </p:txBody>
      </p:sp>
    </p:spTree>
    <p:extLst>
      <p:ext uri="{BB962C8B-B14F-4D97-AF65-F5344CB8AC3E}">
        <p14:creationId xmlns:p14="http://schemas.microsoft.com/office/powerpoint/2010/main" val="394267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xfrm>
            <a:off x="720000" y="445025"/>
            <a:ext cx="78188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a:t>
            </a:r>
            <a:r>
              <a:rPr lang="en-US" dirty="0">
                <a:solidFill>
                  <a:srgbClr val="FF33CC"/>
                </a:solidFill>
              </a:rPr>
              <a:t>DNNs</a:t>
            </a:r>
            <a:r>
              <a:rPr lang="en-US" dirty="0"/>
              <a:t> from other frameworks in </a:t>
            </a:r>
            <a:r>
              <a:rPr lang="en-US" dirty="0">
                <a:solidFill>
                  <a:srgbClr val="FFC000"/>
                </a:solidFill>
              </a:rPr>
              <a:t>OpenCV</a:t>
            </a:r>
            <a:endParaRPr dirty="0">
              <a:solidFill>
                <a:srgbClr val="FFC000"/>
              </a:solidFill>
            </a:endParaRPr>
          </a:p>
        </p:txBody>
      </p:sp>
      <p:sp>
        <p:nvSpPr>
          <p:cNvPr id="3" name="TextBox 2">
            <a:extLst>
              <a:ext uri="{FF2B5EF4-FFF2-40B4-BE49-F238E27FC236}">
                <a16:creationId xmlns:a16="http://schemas.microsoft.com/office/drawing/2014/main" id="{18526B30-7EAC-8998-9585-DA22C1272133}"/>
              </a:ext>
            </a:extLst>
          </p:cNvPr>
          <p:cNvSpPr txBox="1"/>
          <p:nvPr/>
        </p:nvSpPr>
        <p:spPr>
          <a:xfrm>
            <a:off x="720000" y="1017725"/>
            <a:ext cx="7597006" cy="2385268"/>
          </a:xfrm>
          <a:prstGeom prst="rect">
            <a:avLst/>
          </a:prstGeom>
          <a:noFill/>
        </p:spPr>
        <p:txBody>
          <a:bodyPr wrap="square">
            <a:spAutoFit/>
          </a:bodyPr>
          <a:lstStyle/>
          <a:p>
            <a:r>
              <a:rPr lang="en-US" sz="1200" dirty="0">
                <a:solidFill>
                  <a:schemeClr val="tx1"/>
                </a:solidFill>
                <a:latin typeface="Hanken Grotesk" panose="020B0604020202020204" charset="0"/>
              </a:rPr>
              <a:t>OpenCV can load and use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that have been trained in any of the following frameworks:</a:t>
            </a:r>
          </a:p>
          <a:p>
            <a:r>
              <a:rPr lang="en-US" sz="1100" dirty="0">
                <a:solidFill>
                  <a:srgbClr val="0070C0"/>
                </a:solidFill>
                <a:latin typeface="Hanken Grotesk" panose="020B0604020202020204" charset="0"/>
              </a:rPr>
              <a:t>     Caffe (</a:t>
            </a:r>
            <a:r>
              <a:rPr lang="en-US" sz="1100" dirty="0">
                <a:solidFill>
                  <a:srgbClr val="0070C0"/>
                </a:solidFill>
                <a:latin typeface="Hanken Grotesk" panose="020B0604020202020204" charset="0"/>
                <a:hlinkClick r:id="rId3">
                  <a:extLst>
                    <a:ext uri="{A12FA001-AC4F-418D-AE19-62706E023703}">
                      <ahyp:hlinkClr xmlns:ahyp="http://schemas.microsoft.com/office/drawing/2018/hyperlinkcolor" val="tx"/>
                    </a:ext>
                  </a:extLst>
                </a:hlinkClick>
              </a:rPr>
              <a:t>http://caffe.berkeleyvision.org/</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TensorFlow (</a:t>
            </a:r>
            <a:r>
              <a:rPr lang="en-US" sz="1100" dirty="0">
                <a:solidFill>
                  <a:srgbClr val="0070C0"/>
                </a:solidFill>
                <a:latin typeface="Hanken Grotesk" panose="020B0604020202020204" charset="0"/>
                <a:hlinkClick r:id="rId4">
                  <a:extLst>
                    <a:ext uri="{A12FA001-AC4F-418D-AE19-62706E023703}">
                      <ahyp:hlinkClr xmlns:ahyp="http://schemas.microsoft.com/office/drawing/2018/hyperlinkcolor" val="tx"/>
                    </a:ext>
                  </a:extLst>
                </a:hlinkClick>
              </a:rPr>
              <a:t>https://www.tensorflow.org/</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Torch (</a:t>
            </a:r>
            <a:r>
              <a:rPr lang="en-US" sz="1100" dirty="0">
                <a:solidFill>
                  <a:srgbClr val="0070C0"/>
                </a:solidFill>
                <a:latin typeface="Hanken Grotesk" panose="020B0604020202020204" charset="0"/>
                <a:hlinkClick r:id="rId5">
                  <a:extLst>
                    <a:ext uri="{A12FA001-AC4F-418D-AE19-62706E023703}">
                      <ahyp:hlinkClr xmlns:ahyp="http://schemas.microsoft.com/office/drawing/2018/hyperlinkcolor" val="tx"/>
                    </a:ext>
                  </a:extLst>
                </a:hlinkClick>
              </a:rPr>
              <a:t>http://torch.ch/</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Darknet (</a:t>
            </a:r>
            <a:r>
              <a:rPr lang="en-US" sz="1100" dirty="0">
                <a:solidFill>
                  <a:srgbClr val="0070C0"/>
                </a:solidFill>
                <a:latin typeface="Hanken Grotesk" panose="020B0604020202020204" charset="0"/>
                <a:hlinkClick r:id="rId6">
                  <a:extLst>
                    <a:ext uri="{A12FA001-AC4F-418D-AE19-62706E023703}">
                      <ahyp:hlinkClr xmlns:ahyp="http://schemas.microsoft.com/office/drawing/2018/hyperlinkcolor" val="tx"/>
                    </a:ext>
                  </a:extLst>
                </a:hlinkClick>
              </a:rPr>
              <a:t>https://pjreddie.com/darknet/</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ONNX (</a:t>
            </a:r>
            <a:r>
              <a:rPr lang="en-US" sz="1100" dirty="0">
                <a:solidFill>
                  <a:srgbClr val="0070C0"/>
                </a:solidFill>
                <a:latin typeface="Hanken Grotesk" panose="020B0604020202020204" charset="0"/>
                <a:hlinkClick r:id="rId7">
                  <a:extLst>
                    <a:ext uri="{A12FA001-AC4F-418D-AE19-62706E023703}">
                      <ahyp:hlinkClr xmlns:ahyp="http://schemas.microsoft.com/office/drawing/2018/hyperlinkcolor" val="tx"/>
                    </a:ext>
                  </a:extLst>
                </a:hlinkClick>
              </a:rPr>
              <a:t>https://onnx.ai/</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DLDT (https://github.com/opencv/dldt/) </a:t>
            </a:r>
          </a:p>
          <a:p>
            <a:endParaRPr lang="en-US" sz="1100" dirty="0">
              <a:solidFill>
                <a:srgbClr val="0070C0"/>
              </a:solidFill>
              <a:latin typeface="Hanken Grotesk" panose="020B0604020202020204" charset="0"/>
            </a:endParaRPr>
          </a:p>
          <a:p>
            <a:pPr algn="just"/>
            <a:r>
              <a:rPr lang="en-US" sz="1200" dirty="0">
                <a:solidFill>
                  <a:schemeClr val="tx1"/>
                </a:solidFill>
                <a:latin typeface="Hanken Grotesk" panose="020B0604020202020204" charset="0"/>
              </a:rPr>
              <a:t>After we load a model, we need to </a:t>
            </a:r>
            <a:r>
              <a:rPr lang="en-US" sz="1200" dirty="0">
                <a:solidFill>
                  <a:srgbClr val="00CADA"/>
                </a:solidFill>
                <a:latin typeface="Hanken Grotesk" panose="020B0604020202020204" charset="0"/>
              </a:rPr>
              <a:t>preprocess</a:t>
            </a:r>
            <a:r>
              <a:rPr lang="en-US" sz="1200" dirty="0">
                <a:solidFill>
                  <a:schemeClr val="tx1"/>
                </a:solidFill>
                <a:latin typeface="Hanken Grotesk" panose="020B0604020202020204" charset="0"/>
              </a:rPr>
              <a:t> the data we will use with the model. The necessary preprocessing is specific to the way the given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was designed and trained, so any time we use a third-party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we must read about how that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was designed and trained.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provides a function, </a:t>
            </a:r>
            <a:r>
              <a:rPr lang="en-US" sz="1000" dirty="0">
                <a:solidFill>
                  <a:schemeClr val="accent3">
                    <a:lumMod val="85000"/>
                  </a:schemeClr>
                </a:solidFill>
                <a:latin typeface="Hanken Grotesk" panose="020B0604020202020204" charset="0"/>
              </a:rPr>
              <a:t>cv2.dnn.blobFromImage</a:t>
            </a:r>
            <a:r>
              <a:rPr lang="en-US" sz="1200" dirty="0">
                <a:solidFill>
                  <a:schemeClr val="tx1"/>
                </a:solidFill>
                <a:latin typeface="Hanken Grotesk" panose="020B0604020202020204" charset="0"/>
              </a:rPr>
              <a:t>, that can perform some common preprocessing steps, depending on the parameters we pass to it. We can perform other preprocessing steps manually before passing data to this function.</a:t>
            </a:r>
          </a:p>
        </p:txBody>
      </p:sp>
      <p:sp>
        <p:nvSpPr>
          <p:cNvPr id="5" name="TextBox 4">
            <a:extLst>
              <a:ext uri="{FF2B5EF4-FFF2-40B4-BE49-F238E27FC236}">
                <a16:creationId xmlns:a16="http://schemas.microsoft.com/office/drawing/2014/main" id="{9210C46F-3D11-F3B1-00B9-2B2B3A94CD4B}"/>
              </a:ext>
            </a:extLst>
          </p:cNvPr>
          <p:cNvSpPr txBox="1"/>
          <p:nvPr/>
        </p:nvSpPr>
        <p:spPr>
          <a:xfrm>
            <a:off x="720000" y="3956991"/>
            <a:ext cx="7597006" cy="276999"/>
          </a:xfrm>
          <a:prstGeom prst="rect">
            <a:avLst/>
          </a:prstGeom>
          <a:noFill/>
        </p:spPr>
        <p:txBody>
          <a:bodyPr wrap="square">
            <a:spAutoFit/>
          </a:bodyPr>
          <a:lstStyle/>
          <a:p>
            <a:r>
              <a:rPr lang="en-US" sz="1200" dirty="0">
                <a:solidFill>
                  <a:schemeClr val="tx1"/>
                </a:solidFill>
                <a:latin typeface="Hanken Grotesk" panose="020B0604020202020204" charset="0"/>
              </a:rPr>
              <a:t>Let's proceed to a practical example where we'll see a third-party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in action.</a:t>
            </a:r>
          </a:p>
        </p:txBody>
      </p:sp>
      <p:sp>
        <p:nvSpPr>
          <p:cNvPr id="7" name="TextBox 6">
            <a:extLst>
              <a:ext uri="{FF2B5EF4-FFF2-40B4-BE49-F238E27FC236}">
                <a16:creationId xmlns:a16="http://schemas.microsoft.com/office/drawing/2014/main" id="{9E233CDB-266C-B1CA-C045-C8B28CFB8D1A}"/>
              </a:ext>
            </a:extLst>
          </p:cNvPr>
          <p:cNvSpPr txBox="1"/>
          <p:nvPr/>
        </p:nvSpPr>
        <p:spPr>
          <a:xfrm>
            <a:off x="1085850" y="3449159"/>
            <a:ext cx="7231156"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A neural network's input vector is sometimes called a </a:t>
            </a:r>
            <a:r>
              <a:rPr lang="en-US" sz="1200" dirty="0">
                <a:solidFill>
                  <a:srgbClr val="00CADA"/>
                </a:solidFill>
                <a:latin typeface="Hanken Grotesk" panose="020B0604020202020204" charset="0"/>
              </a:rPr>
              <a:t>tensor</a:t>
            </a:r>
            <a:r>
              <a:rPr lang="en-US" sz="1200" dirty="0">
                <a:solidFill>
                  <a:schemeClr val="tx1"/>
                </a:solidFill>
                <a:latin typeface="Hanken Grotesk" panose="020B0604020202020204" charset="0"/>
              </a:rPr>
              <a:t> or </a:t>
            </a:r>
            <a:r>
              <a:rPr lang="en-US" sz="1200" dirty="0">
                <a:solidFill>
                  <a:srgbClr val="00CADA"/>
                </a:solidFill>
                <a:latin typeface="Hanken Grotesk" panose="020B0604020202020204" charset="0"/>
              </a:rPr>
              <a:t>blob</a:t>
            </a:r>
            <a:r>
              <a:rPr lang="en-US" sz="1200" dirty="0">
                <a:solidFill>
                  <a:schemeClr val="tx1"/>
                </a:solidFill>
                <a:latin typeface="Hanken Grotesk" panose="020B0604020202020204" charset="0"/>
              </a:rPr>
              <a:t> hence the function's name, </a:t>
            </a:r>
            <a:r>
              <a:rPr lang="en-US" sz="1200" dirty="0">
                <a:solidFill>
                  <a:schemeClr val="accent3">
                    <a:lumMod val="85000"/>
                  </a:schemeClr>
                </a:solidFill>
                <a:latin typeface="Hanken Grotesk" panose="020B0604020202020204" charset="0"/>
              </a:rPr>
              <a:t>cv2.dnn.blobFromImage</a:t>
            </a:r>
            <a:r>
              <a:rPr lang="en-US" sz="1200" dirty="0">
                <a:solidFill>
                  <a:schemeClr val="tx1"/>
                </a:solidFill>
                <a:latin typeface="Hanken Grotesk" panose="020B0604020202020204" charset="0"/>
              </a:rPr>
              <a:t>.</a:t>
            </a:r>
          </a:p>
        </p:txBody>
      </p:sp>
      <p:grpSp>
        <p:nvGrpSpPr>
          <p:cNvPr id="8" name="Google Shape;9525;p61">
            <a:extLst>
              <a:ext uri="{FF2B5EF4-FFF2-40B4-BE49-F238E27FC236}">
                <a16:creationId xmlns:a16="http://schemas.microsoft.com/office/drawing/2014/main" id="{E2024E64-1D8F-3D62-A370-B91B8CD36F68}"/>
              </a:ext>
            </a:extLst>
          </p:cNvPr>
          <p:cNvGrpSpPr/>
          <p:nvPr/>
        </p:nvGrpSpPr>
        <p:grpSpPr>
          <a:xfrm>
            <a:off x="777616" y="3525875"/>
            <a:ext cx="308234" cy="308234"/>
            <a:chOff x="3270550" y="4993750"/>
            <a:chExt cx="483125" cy="483125"/>
          </a:xfrm>
          <a:solidFill>
            <a:srgbClr val="92D050"/>
          </a:solidFill>
        </p:grpSpPr>
        <p:sp>
          <p:nvSpPr>
            <p:cNvPr id="9" name="Google Shape;9526;p61">
              <a:extLst>
                <a:ext uri="{FF2B5EF4-FFF2-40B4-BE49-F238E27FC236}">
                  <a16:creationId xmlns:a16="http://schemas.microsoft.com/office/drawing/2014/main" id="{354543CD-0143-8A54-3DF3-D5FF7BF199DE}"/>
                </a:ext>
              </a:extLst>
            </p:cNvPr>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9527;p61">
              <a:extLst>
                <a:ext uri="{FF2B5EF4-FFF2-40B4-BE49-F238E27FC236}">
                  <a16:creationId xmlns:a16="http://schemas.microsoft.com/office/drawing/2014/main" id="{5A596DC8-08B1-CF19-131D-96487B1974C4}"/>
                </a:ext>
              </a:extLst>
            </p:cNvPr>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9528;p61">
              <a:extLst>
                <a:ext uri="{FF2B5EF4-FFF2-40B4-BE49-F238E27FC236}">
                  <a16:creationId xmlns:a16="http://schemas.microsoft.com/office/drawing/2014/main" id="{EBE5C8C1-B4D0-056E-C0D6-9E9D0B877259}"/>
                </a:ext>
              </a:extLst>
            </p:cNvPr>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79672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For this demo, we are going to capture frames from a webcam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and use a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to detect and classify </a:t>
            </a:r>
            <a:r>
              <a:rPr lang="en-US" sz="1200" dirty="0">
                <a:solidFill>
                  <a:srgbClr val="00CADA"/>
                </a:solidFill>
                <a:latin typeface="Hanken Grotesk" panose="020B0604020202020204" charset="0"/>
              </a:rPr>
              <a:t>20</a:t>
            </a:r>
            <a:r>
              <a:rPr lang="en-US" sz="1200" dirty="0">
                <a:solidFill>
                  <a:schemeClr val="tx1"/>
                </a:solidFill>
                <a:latin typeface="Hanken Grotesk" panose="020B0604020202020204" charset="0"/>
              </a:rPr>
              <a:t> kinds of objects that may be in any given frame. Yes, a single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can do all this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on a typical laptop that a programmer might use!</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Before delving into the code, let's introduce 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that we will use. It is a </a:t>
            </a:r>
            <a:r>
              <a:rPr lang="en-US" sz="1200" dirty="0">
                <a:solidFill>
                  <a:srgbClr val="00FF00"/>
                </a:solidFill>
                <a:latin typeface="Hanken Grotesk" panose="020B0604020202020204" charset="0"/>
              </a:rPr>
              <a:t>Caffe</a:t>
            </a:r>
            <a:r>
              <a:rPr lang="en-US" sz="1200" dirty="0">
                <a:solidFill>
                  <a:schemeClr val="tx1"/>
                </a:solidFill>
                <a:latin typeface="Hanken Grotesk" panose="020B0604020202020204" charset="0"/>
              </a:rPr>
              <a:t> version of a model called </a:t>
            </a:r>
            <a:r>
              <a:rPr lang="en-US" sz="1200" dirty="0" err="1">
                <a:solidFill>
                  <a:srgbClr val="00FF00"/>
                </a:solidFill>
                <a:latin typeface="Hanken Grotesk" panose="020B0604020202020204" charset="0"/>
              </a:rPr>
              <a:t>MobileNet</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which uses a hybrid of a framework from Google called </a:t>
            </a:r>
            <a:r>
              <a:rPr lang="en-US" sz="1200" dirty="0" err="1">
                <a:solidFill>
                  <a:srgbClr val="00FF00"/>
                </a:solidFill>
                <a:latin typeface="Hanken Grotesk" panose="020B0604020202020204" charset="0"/>
              </a:rPr>
              <a:t>MobileNet</a:t>
            </a:r>
            <a:r>
              <a:rPr lang="en-US" sz="1200" dirty="0">
                <a:solidFill>
                  <a:schemeClr val="tx1"/>
                </a:solidFill>
                <a:latin typeface="Hanken Grotesk" panose="020B0604020202020204" charset="0"/>
              </a:rPr>
              <a:t> and another framework called </a:t>
            </a:r>
            <a:r>
              <a:rPr lang="en-US" sz="1200" dirty="0">
                <a:solidFill>
                  <a:srgbClr val="00FF00"/>
                </a:solidFill>
                <a:latin typeface="Hanken Grotesk" panose="020B0604020202020204" charset="0"/>
              </a:rPr>
              <a:t>Single Shot Detector </a:t>
            </a:r>
            <a:r>
              <a:rPr lang="en-US" sz="1200" dirty="0">
                <a:solidFill>
                  <a:schemeClr val="tx1"/>
                </a:solidFill>
                <a:latin typeface="Hanken Grotesk" panose="020B0604020202020204" charset="0"/>
              </a:rPr>
              <a:t>(</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a:t>
            </a:r>
            <a:r>
              <a:rPr lang="en-US" sz="1200" dirty="0" err="1">
                <a:solidFill>
                  <a:srgbClr val="00CADA"/>
                </a:solidFill>
                <a:latin typeface="Hanken Grotesk" panose="020B0604020202020204" charset="0"/>
              </a:rPr>
              <a:t>MultiBox</a:t>
            </a:r>
            <a:r>
              <a:rPr lang="en-US" sz="1200" dirty="0">
                <a:solidFill>
                  <a:schemeClr val="tx1"/>
                </a:solidFill>
                <a:latin typeface="Hanken Grotesk" panose="020B0604020202020204" charset="0"/>
              </a:rPr>
              <a:t>.</a:t>
            </a:r>
          </a:p>
        </p:txBody>
      </p:sp>
    </p:spTree>
    <p:extLst>
      <p:ext uri="{BB962C8B-B14F-4D97-AF65-F5344CB8AC3E}">
        <p14:creationId xmlns:p14="http://schemas.microsoft.com/office/powerpoint/2010/main" val="3116815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108543"/>
          </a:xfrm>
          <a:prstGeom prst="rect">
            <a:avLst/>
          </a:prstGeom>
          <a:noFill/>
        </p:spPr>
        <p:txBody>
          <a:bodyPr wrap="square">
            <a:spAutoFit/>
          </a:bodyPr>
          <a:lstStyle/>
          <a:p>
            <a:pPr marL="228600" indent="-228600" algn="just">
              <a:buClr>
                <a:srgbClr val="00CADA"/>
              </a:buClr>
              <a:buFont typeface="+mj-lt"/>
              <a:buAutoNum type="arabicPeriod"/>
            </a:pPr>
            <a:r>
              <a:rPr lang="en-US" sz="1200" dirty="0">
                <a:solidFill>
                  <a:schemeClr val="tx1"/>
                </a:solidFill>
                <a:latin typeface="Hanken Grotesk" panose="020B0604020202020204" charset="0"/>
              </a:rPr>
              <a:t>As usual, we begin by importing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and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We proceed to load the </a:t>
            </a:r>
            <a:r>
              <a:rPr lang="en-US" sz="1200" dirty="0">
                <a:solidFill>
                  <a:srgbClr val="00FF00"/>
                </a:solidFill>
                <a:latin typeface="Hanken Grotesk" panose="020B0604020202020204" charset="0"/>
              </a:rPr>
              <a:t>Caffe</a:t>
            </a:r>
            <a:r>
              <a:rPr lang="en-US" sz="1200" dirty="0">
                <a:solidFill>
                  <a:schemeClr val="tx1"/>
                </a:solidFill>
                <a:latin typeface="Hanken Grotesk" panose="020B0604020202020204" charset="0"/>
              </a:rPr>
              <a:t> model with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in the same manner that we described in the previous section:</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model = cv2.dnn.readNetFromCaffe( '</a:t>
            </a:r>
            <a:r>
              <a:rPr lang="en-US" sz="1000" dirty="0" err="1">
                <a:solidFill>
                  <a:schemeClr val="accent3">
                    <a:lumMod val="85000"/>
                  </a:schemeClr>
                </a:solidFill>
                <a:latin typeface="Calibri Light" panose="020F0302020204030204" pitchFamily="34" charset="0"/>
                <a:cs typeface="Calibri Light" panose="020F0302020204030204" pitchFamily="34" charset="0"/>
              </a:rPr>
              <a:t>objects_data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MobileNetSSD_deploy.prototxt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objects_data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MobileNetSSD_deploy.caffemodel</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We need to define some preprocessing parameters that are specific to this model. It expects the input image to be </a:t>
            </a:r>
            <a:r>
              <a:rPr lang="en-US" sz="1200" dirty="0">
                <a:solidFill>
                  <a:srgbClr val="FF0000"/>
                </a:solidFill>
                <a:latin typeface="Hanken Grotesk" panose="020B0604020202020204" charset="0"/>
              </a:rPr>
              <a:t>300</a:t>
            </a:r>
            <a:r>
              <a:rPr lang="en-US" sz="1200" dirty="0">
                <a:solidFill>
                  <a:schemeClr val="tx1"/>
                </a:solidFill>
                <a:latin typeface="Hanken Grotesk" panose="020B0604020202020204" charset="0"/>
              </a:rPr>
              <a:t> pixels high. Also, it expects the pixel values in the image to be on a scale from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to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This means that, relative to the usual scale from </a:t>
            </a:r>
            <a:r>
              <a:rPr lang="en-US" sz="1200" dirty="0">
                <a:solidFill>
                  <a:srgbClr val="00CADA"/>
                </a:solidFill>
                <a:latin typeface="Hanken Grotesk" panose="020B0604020202020204" charset="0"/>
              </a:rPr>
              <a:t>0 to 255</a:t>
            </a:r>
            <a:r>
              <a:rPr lang="en-US" sz="1200" dirty="0">
                <a:solidFill>
                  <a:schemeClr val="tx1"/>
                </a:solidFill>
                <a:latin typeface="Hanken Grotesk" panose="020B0604020202020204" charset="0"/>
              </a:rPr>
              <a:t>, it is necessary to subtract </a:t>
            </a:r>
            <a:r>
              <a:rPr lang="en-US" sz="1200" dirty="0">
                <a:solidFill>
                  <a:srgbClr val="00CADA"/>
                </a:solidFill>
                <a:latin typeface="Hanken Grotesk" panose="020B0604020202020204" charset="0"/>
              </a:rPr>
              <a:t>127.5</a:t>
            </a:r>
            <a:r>
              <a:rPr lang="en-US" sz="1200" dirty="0">
                <a:solidFill>
                  <a:schemeClr val="tx1"/>
                </a:solidFill>
                <a:latin typeface="Hanken Grotesk" panose="020B0604020202020204" charset="0"/>
              </a:rPr>
              <a:t> and then divide by </a:t>
            </a:r>
            <a:r>
              <a:rPr lang="en-US" sz="1200" dirty="0">
                <a:solidFill>
                  <a:srgbClr val="00CADA"/>
                </a:solidFill>
                <a:latin typeface="Hanken Grotesk" panose="020B0604020202020204" charset="0"/>
              </a:rPr>
              <a:t>127.5</a:t>
            </a:r>
            <a:r>
              <a:rPr lang="en-US" sz="1200" dirty="0">
                <a:solidFill>
                  <a:schemeClr val="tx1"/>
                </a:solidFill>
                <a:latin typeface="Hanken Grotesk" panose="020B0604020202020204" charset="0"/>
              </a:rPr>
              <a:t>. We define the parameters as follows:</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 = 300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color_scale</a:t>
            </a:r>
            <a:r>
              <a:rPr lang="en-US" sz="1000" dirty="0">
                <a:solidFill>
                  <a:schemeClr val="accent3">
                    <a:lumMod val="85000"/>
                  </a:schemeClr>
                </a:solidFill>
                <a:latin typeface="Calibri Light" panose="020F0302020204030204" pitchFamily="34" charset="0"/>
                <a:cs typeface="Calibri Light" panose="020F0302020204030204" pitchFamily="34" charset="0"/>
              </a:rPr>
              <a:t> = 1.0/127.5</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average_color</a:t>
            </a:r>
            <a:r>
              <a:rPr lang="en-US" sz="1000" dirty="0">
                <a:solidFill>
                  <a:schemeClr val="accent3">
                    <a:lumMod val="85000"/>
                  </a:schemeClr>
                </a:solidFill>
                <a:latin typeface="Calibri Light" panose="020F0302020204030204" pitchFamily="34" charset="0"/>
                <a:cs typeface="Calibri Light" panose="020F0302020204030204" pitchFamily="34" charset="0"/>
              </a:rPr>
              <a:t> = (127.5, 127.5, 127.5)</a:t>
            </a:r>
          </a:p>
        </p:txBody>
      </p:sp>
    </p:spTree>
    <p:extLst>
      <p:ext uri="{BB962C8B-B14F-4D97-AF65-F5344CB8AC3E}">
        <p14:creationId xmlns:p14="http://schemas.microsoft.com/office/powerpoint/2010/main" val="1979187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2339102"/>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We also define a confidence threshold, representing the minimum confidence score that we require in order to accept a detection as a real object: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tx1"/>
                </a:solidFill>
                <a:latin typeface="Calibri Light" panose="020F0302020204030204" pitchFamily="34" charset="0"/>
                <a:cs typeface="Calibri Light" panose="020F0302020204030204" pitchFamily="34" charset="0"/>
              </a:rPr>
              <a:t>               </a:t>
            </a:r>
            <a:r>
              <a:rPr lang="en-US" sz="1000" dirty="0" err="1">
                <a:solidFill>
                  <a:schemeClr val="tx1"/>
                </a:solidFill>
                <a:latin typeface="Calibri Light" panose="020F0302020204030204" pitchFamily="34" charset="0"/>
                <a:cs typeface="Calibri Light" panose="020F0302020204030204" pitchFamily="34" charset="0"/>
              </a:rPr>
              <a:t>confidence_threshold</a:t>
            </a:r>
            <a:r>
              <a:rPr lang="en-US" sz="1000" dirty="0">
                <a:solidFill>
                  <a:schemeClr val="tx1"/>
                </a:solidFill>
                <a:latin typeface="Calibri Light" panose="020F0302020204030204" pitchFamily="34" charset="0"/>
                <a:cs typeface="Calibri Light" panose="020F0302020204030204" pitchFamily="34" charset="0"/>
              </a:rPr>
              <a:t> = 0.5</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The model supports </a:t>
            </a:r>
            <a:r>
              <a:rPr lang="en-US" sz="1200" dirty="0">
                <a:solidFill>
                  <a:srgbClr val="00CADA"/>
                </a:solidFill>
                <a:latin typeface="Hanken Grotesk" panose="020B0604020202020204" charset="0"/>
              </a:rPr>
              <a:t>20</a:t>
            </a:r>
            <a:r>
              <a:rPr lang="en-US" sz="1200" dirty="0">
                <a:solidFill>
                  <a:schemeClr val="tx1"/>
                </a:solidFill>
                <a:latin typeface="Hanken Grotesk" panose="020B0604020202020204" charset="0"/>
              </a:rPr>
              <a:t> classes of objects, with IDs from 1 to 20 (not 0 to 19). The labels for these classes can be defined as follows:</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200" dirty="0">
                <a:solidFill>
                  <a:schemeClr val="accent3">
                    <a:lumMod val="85000"/>
                  </a:schemeClr>
                </a:solidFill>
                <a:latin typeface="Calibri Light" panose="020F0302020204030204" pitchFamily="34" charset="0"/>
                <a:cs typeface="Calibri Light" panose="020F0302020204030204" pitchFamily="34" charset="0"/>
              </a:rPr>
              <a:t>          labels = ['airplane', 'bicycle', 'bird', 'boat', 'bottle', 'bus', 'car', 'cat', 'chair', 'cow', 'dining table', 'dog', 'horse’, </a:t>
            </a:r>
          </a:p>
          <a:p>
            <a:pPr algn="just">
              <a:buClr>
                <a:srgbClr val="00CADA"/>
              </a:buClr>
            </a:pPr>
            <a:r>
              <a:rPr lang="en-US" sz="1200" dirty="0">
                <a:solidFill>
                  <a:schemeClr val="accent3">
                    <a:lumMod val="85000"/>
                  </a:schemeClr>
                </a:solidFill>
                <a:latin typeface="Calibri Light" panose="020F0302020204030204" pitchFamily="34" charset="0"/>
                <a:cs typeface="Calibri Light" panose="020F0302020204030204" pitchFamily="34" charset="0"/>
              </a:rPr>
              <a:t>                          'motorbike', 'person', 'potted plant', 'sheep', 'sofa', 'train', 'TV or monitor’]</a:t>
            </a:r>
          </a:p>
          <a:p>
            <a:pPr algn="just">
              <a:buClr>
                <a:srgbClr val="00CADA"/>
              </a:buClr>
            </a:pPr>
            <a:endParaRPr lang="en-US" sz="12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endParaRPr lang="en-US" sz="12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With the model and parameters at hand, we are ready to start capturing frames.</a:t>
            </a:r>
            <a:endParaRPr lang="en-US" sz="120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61853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154710"/>
          </a:xfrm>
          <a:prstGeom prst="rect">
            <a:avLst/>
          </a:prstGeom>
          <a:noFill/>
        </p:spPr>
        <p:txBody>
          <a:bodyPr wrap="square">
            <a:spAutoFit/>
          </a:bodyPr>
          <a:lstStyle/>
          <a:p>
            <a:pPr marL="342900" indent="-342900" algn="just">
              <a:buClr>
                <a:srgbClr val="00CADA"/>
              </a:buClr>
              <a:buFont typeface="+mj-lt"/>
              <a:buAutoNum type="arabicPeriod" startAt="6"/>
            </a:pPr>
            <a:r>
              <a:rPr lang="en-US" sz="1200" dirty="0">
                <a:solidFill>
                  <a:schemeClr val="tx1"/>
                </a:solidFill>
                <a:latin typeface="Hanken Grotesk" panose="020B0604020202020204" charset="0"/>
              </a:rPr>
              <a:t>For each frame, we begin by calculating the aspect ratio. Remember that this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expects the input to be based on an image that is </a:t>
            </a:r>
            <a:r>
              <a:rPr lang="en-US" sz="1200" dirty="0">
                <a:solidFill>
                  <a:srgbClr val="00CADA"/>
                </a:solidFill>
                <a:latin typeface="Hanken Grotesk" panose="020B0604020202020204" charset="0"/>
              </a:rPr>
              <a:t>300</a:t>
            </a:r>
            <a:r>
              <a:rPr lang="en-US" sz="1200" dirty="0">
                <a:solidFill>
                  <a:schemeClr val="tx1"/>
                </a:solidFill>
                <a:latin typeface="Hanken Grotesk" panose="020B0604020202020204" charset="0"/>
              </a:rPr>
              <a:t> pixels high; however, the width can vary in order to match the original aspect ratio. The following code snippet shows how we capture a frame and calculate the appropriate input size: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cap = cv2.VideoCapture(0)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success, frame = </a:t>
            </a:r>
            <a:r>
              <a:rPr lang="en-US" sz="1000" dirty="0" err="1">
                <a:solidFill>
                  <a:schemeClr val="accent3">
                    <a:lumMod val="85000"/>
                  </a:schemeClr>
                </a:solidFill>
                <a:latin typeface="Calibri Light" panose="020F0302020204030204" pitchFamily="34" charset="0"/>
                <a:cs typeface="Calibri Light" panose="020F0302020204030204" pitchFamily="34" charset="0"/>
              </a:rPr>
              <a:t>cap.read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while success: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w = </a:t>
            </a:r>
            <a:r>
              <a:rPr lang="en-US" sz="1000" dirty="0" err="1">
                <a:solidFill>
                  <a:schemeClr val="accent3">
                    <a:lumMod val="85000"/>
                  </a:schemeClr>
                </a:solidFill>
                <a:latin typeface="Calibri Light" panose="020F0302020204030204" pitchFamily="34" charset="0"/>
                <a:cs typeface="Calibri Light" panose="020F0302020204030204" pitchFamily="34" charset="0"/>
              </a:rPr>
              <a:t>frame.shape</a:t>
            </a:r>
            <a:r>
              <a:rPr lang="en-US" sz="1000" dirty="0">
                <a:solidFill>
                  <a:schemeClr val="accent3">
                    <a:lumMod val="85000"/>
                  </a:schemeClr>
                </a:solidFill>
                <a:latin typeface="Calibri Light" panose="020F0302020204030204" pitchFamily="34" charset="0"/>
                <a:cs typeface="Calibri Light" panose="020F0302020204030204" pitchFamily="34" charset="0"/>
              </a:rPr>
              <a:t>[:2]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aspect_ratio</a:t>
            </a:r>
            <a:r>
              <a:rPr lang="en-US" sz="1000" dirty="0">
                <a:solidFill>
                  <a:schemeClr val="accent3">
                    <a:lumMod val="85000"/>
                  </a:schemeClr>
                </a:solidFill>
                <a:latin typeface="Calibri Light" panose="020F0302020204030204" pitchFamily="34" charset="0"/>
                <a:cs typeface="Calibri Light" panose="020F0302020204030204" pitchFamily="34" charset="0"/>
              </a:rPr>
              <a:t> = w/h</a:t>
            </a:r>
          </a:p>
          <a:p>
            <a:pPr>
              <a:buClr>
                <a:srgbClr val="00CADA"/>
              </a:buClr>
            </a:pPr>
            <a:r>
              <a:rPr lang="en-US" sz="1000" dirty="0">
                <a:solidFill>
                  <a:srgbClr val="92D050"/>
                </a:solidFill>
                <a:latin typeface="Calibri Light" panose="020F0302020204030204" pitchFamily="34" charset="0"/>
                <a:cs typeface="Calibri Light" panose="020F0302020204030204" pitchFamily="34" charset="0"/>
              </a:rPr>
              <a:t>                   # Detect objects in the frame.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blob_width</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aspect_ratio</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blob_size</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blob_width</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7"/>
            </a:pPr>
            <a:r>
              <a:rPr lang="en-US" sz="1200" dirty="0">
                <a:solidFill>
                  <a:schemeClr val="tx1"/>
                </a:solidFill>
                <a:latin typeface="Hanken Grotesk" panose="020B0604020202020204" charset="0"/>
              </a:rPr>
              <a:t>At this point, we can simply use the </a:t>
            </a:r>
            <a:r>
              <a:rPr lang="en-US" sz="1000" dirty="0">
                <a:solidFill>
                  <a:schemeClr val="accent3">
                    <a:lumMod val="85000"/>
                  </a:schemeClr>
                </a:solidFill>
                <a:latin typeface="Calibri Light" panose="020F0302020204030204" pitchFamily="34" charset="0"/>
                <a:cs typeface="Calibri Light" panose="020F0302020204030204" pitchFamily="34" charset="0"/>
              </a:rPr>
              <a:t>cv2.dnn.blobFromImage</a:t>
            </a:r>
            <a:r>
              <a:rPr lang="en-US" sz="1200" dirty="0">
                <a:solidFill>
                  <a:schemeClr val="tx1"/>
                </a:solidFill>
                <a:latin typeface="Hanken Grotesk" panose="020B0604020202020204" charset="0"/>
              </a:rPr>
              <a:t> function, with several of its optional arguments, to perform the necessary preprocessing, including resizing the frame and converting its pixel data into a scale from </a:t>
            </a:r>
            <a:r>
              <a:rPr lang="en-US" sz="1200" dirty="0">
                <a:solidFill>
                  <a:srgbClr val="00CADA"/>
                </a:solidFill>
                <a:latin typeface="Hanken Grotesk" panose="020B0604020202020204" charset="0"/>
              </a:rPr>
              <a:t>-1.0 to 1.0</a:t>
            </a:r>
            <a:r>
              <a:rPr lang="en-US" sz="1200" dirty="0">
                <a:solidFill>
                  <a:schemeClr val="tx1"/>
                </a:solidFill>
                <a:latin typeface="Hanken Grotesk" panose="020B0604020202020204" charset="0"/>
              </a:rPr>
              <a:t>: </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blob = cv2.dnn.blobFromImage( frame, </a:t>
            </a:r>
            <a:r>
              <a:rPr lang="en-US" sz="1000" dirty="0" err="1">
                <a:solidFill>
                  <a:schemeClr val="accent3">
                    <a:lumMod val="85000"/>
                  </a:schemeClr>
                </a:solidFill>
                <a:latin typeface="Calibri Light" panose="020F0302020204030204" pitchFamily="34" charset="0"/>
                <a:cs typeface="Calibri Light" panose="020F0302020204030204" pitchFamily="34" charset="0"/>
              </a:rPr>
              <a:t>scalefactor</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color_scale</a:t>
            </a:r>
            <a:r>
              <a:rPr lang="en-US" sz="1000" dirty="0">
                <a:solidFill>
                  <a:schemeClr val="accent3">
                    <a:lumMod val="85000"/>
                  </a:schemeClr>
                </a:solidFill>
                <a:latin typeface="Calibri Light" panose="020F0302020204030204" pitchFamily="34" charset="0"/>
                <a:cs typeface="Calibri Light" panose="020F0302020204030204" pitchFamily="34" charset="0"/>
              </a:rPr>
              <a:t>, size=</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blob_size</a:t>
            </a:r>
            <a:r>
              <a:rPr lang="en-US" sz="1000" dirty="0">
                <a:solidFill>
                  <a:schemeClr val="accent3">
                    <a:lumMod val="85000"/>
                  </a:schemeClr>
                </a:solidFill>
                <a:latin typeface="Calibri Light" panose="020F0302020204030204" pitchFamily="34" charset="0"/>
                <a:cs typeface="Calibri Light" panose="020F0302020204030204" pitchFamily="34" charset="0"/>
              </a:rPr>
              <a:t>, mean=</a:t>
            </a:r>
            <a:r>
              <a:rPr lang="en-US" sz="1000" dirty="0" err="1">
                <a:solidFill>
                  <a:schemeClr val="accent3">
                    <a:lumMod val="85000"/>
                  </a:schemeClr>
                </a:solidFill>
                <a:latin typeface="Calibri Light" panose="020F0302020204030204" pitchFamily="34" charset="0"/>
                <a:cs typeface="Calibri Light" panose="020F0302020204030204" pitchFamily="34" charset="0"/>
              </a:rPr>
              <a:t>average_color</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096705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339376"/>
          </a:xfrm>
          <a:prstGeom prst="rect">
            <a:avLst/>
          </a:prstGeom>
          <a:noFill/>
        </p:spPr>
        <p:txBody>
          <a:bodyPr wrap="square">
            <a:spAutoFit/>
          </a:bodyPr>
          <a:lstStyle/>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We feed the resulting blob to 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and get the model's output: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model.setInput</a:t>
            </a:r>
            <a:r>
              <a:rPr lang="en-US" sz="1000" dirty="0">
                <a:solidFill>
                  <a:schemeClr val="accent3">
                    <a:lumMod val="85000"/>
                  </a:schemeClr>
                </a:solidFill>
                <a:latin typeface="Calibri Light" panose="020F0302020204030204" pitchFamily="34" charset="0"/>
                <a:cs typeface="Calibri Light" panose="020F0302020204030204" pitchFamily="34" charset="0"/>
              </a:rPr>
              <a:t>(blob)</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results = </a:t>
            </a:r>
            <a:r>
              <a:rPr lang="en-US" sz="1000" dirty="0" err="1">
                <a:solidFill>
                  <a:schemeClr val="accent3">
                    <a:lumMod val="85000"/>
                  </a:schemeClr>
                </a:solidFill>
                <a:latin typeface="Calibri Light" panose="020F0302020204030204" pitchFamily="34" charset="0"/>
                <a:cs typeface="Calibri Light" panose="020F0302020204030204" pitchFamily="34" charset="0"/>
              </a:rPr>
              <a:t>model.forward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      The results are an array, in a format that is specific to the model we are using.</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9"/>
            </a:pPr>
            <a:r>
              <a:rPr lang="en-US" sz="1200" dirty="0">
                <a:solidFill>
                  <a:schemeClr val="tx1"/>
                </a:solidFill>
                <a:latin typeface="Hanken Grotesk" panose="020B0604020202020204" charset="0"/>
              </a:rPr>
              <a:t>For this object detection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 and for other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trained with the </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framework – the results include a subarray of detected objects, each with its own confidence score, rectangle coordinates, and class ID. The following code shows how to access these, as well as how to use an ID to look up a label in the list we defined earlier:</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rgbClr val="92D050"/>
                </a:solidFill>
                <a:latin typeface="Calibri Light" panose="020F0302020204030204" pitchFamily="34" charset="0"/>
                <a:cs typeface="Calibri Light" panose="020F0302020204030204" pitchFamily="34" charset="0"/>
              </a:rPr>
              <a:t>               # Iterate over the detected objects.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object in results[0,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confidence = object[2]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confidence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confidence_threshold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rgbClr val="92D050"/>
                </a:solidFill>
                <a:latin typeface="Calibri Light" panose="020F0302020204030204" pitchFamily="34" charset="0"/>
                <a:cs typeface="Calibri Light" panose="020F0302020204030204" pitchFamily="34" charset="0"/>
              </a:rPr>
              <a:t>                    # Get the object's coordinates.</a:t>
            </a:r>
          </a:p>
          <a:p>
            <a:pPr>
              <a:buClr>
                <a:srgbClr val="00CADA"/>
              </a:buClr>
            </a:pPr>
            <a:r>
              <a:rPr lang="en-US" sz="1200" dirty="0">
                <a:solidFill>
                  <a:schemeClr val="tx1"/>
                </a:solidFill>
                <a:latin typeface="Hanken Grotesk" panose="020B060402020202020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x0, y0, x1, y1 = (object[3:7] * [w, h, w, h]).</a:t>
            </a:r>
            <a:r>
              <a:rPr lang="en-US" sz="1000" dirty="0" err="1">
                <a:solidFill>
                  <a:schemeClr val="accent3">
                    <a:lumMod val="85000"/>
                  </a:schemeClr>
                </a:solidFill>
                <a:latin typeface="Calibri Light" panose="020F0302020204030204" pitchFamily="34" charset="0"/>
                <a:cs typeface="Calibri Light" panose="020F0302020204030204" pitchFamily="34" charset="0"/>
              </a:rPr>
              <a:t>astype</a:t>
            </a:r>
            <a:r>
              <a:rPr lang="en-US" sz="1000" dirty="0">
                <a:solidFill>
                  <a:schemeClr val="accent3">
                    <a:lumMod val="85000"/>
                  </a:schemeClr>
                </a:solidFill>
                <a:latin typeface="Calibri Light" panose="020F0302020204030204" pitchFamily="34" charset="0"/>
                <a:cs typeface="Calibri Light" panose="020F0302020204030204" pitchFamily="34" charset="0"/>
              </a:rPr>
              <a:t>(int)</a:t>
            </a:r>
          </a:p>
          <a:p>
            <a:pPr>
              <a:buClr>
                <a:srgbClr val="00CADA"/>
              </a:buClr>
            </a:pPr>
            <a:r>
              <a:rPr lang="en-US" sz="1000" dirty="0">
                <a:solidFill>
                  <a:srgbClr val="92D050"/>
                </a:solidFill>
                <a:latin typeface="Calibri Light" panose="020F0302020204030204" pitchFamily="34" charset="0"/>
                <a:cs typeface="Calibri Light" panose="020F0302020204030204" pitchFamily="34" charset="0"/>
              </a:rPr>
              <a:t>                   # Get the classification result.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id = int(object[1]) label = labels[id - 1]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0380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2808461"/>
          </a:xfrm>
          <a:prstGeom prst="rect">
            <a:avLst/>
          </a:prstGeom>
          <a:noFill/>
        </p:spPr>
        <p:txBody>
          <a:bodyPr wrap="square">
            <a:spAutoFit/>
          </a:bodyPr>
          <a:lstStyle/>
          <a:p>
            <a:pPr marL="228600" indent="-228600" algn="just">
              <a:buClr>
                <a:srgbClr val="00CADA"/>
              </a:buClr>
              <a:buFont typeface="+mj-lt"/>
              <a:buAutoNum type="arabicPeriod" startAt="10"/>
            </a:pPr>
            <a:r>
              <a:rPr lang="en-US" sz="1200" dirty="0">
                <a:solidFill>
                  <a:schemeClr val="tx1"/>
                </a:solidFill>
                <a:latin typeface="Hanken Grotesk" panose="020B0604020202020204" charset="0"/>
              </a:rPr>
              <a:t>As we iterate over the detected objects, we draw the detection rectangles, along with the classification labels and confidence scores:</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a:solidFill>
                  <a:srgbClr val="92D050"/>
                </a:solidFill>
                <a:latin typeface="Calibri Light" panose="020F0302020204030204" pitchFamily="34" charset="0"/>
                <a:cs typeface="Calibri Light" panose="020F0302020204030204" pitchFamily="34" charset="0"/>
              </a:rPr>
              <a:t># Draw a blue rectangle around the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object. cv2.rectangle(frame, (x0, y0), (x1, y1), (255, 0, 0), 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a:solidFill>
                  <a:srgbClr val="92D050"/>
                </a:solidFill>
                <a:latin typeface="Calibri Light" panose="020F0302020204030204" pitchFamily="34" charset="0"/>
                <a:cs typeface="Calibri Light" panose="020F0302020204030204" pitchFamily="34" charset="0"/>
              </a:rPr>
              <a:t># Draw the classification result and confidence.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text = '%s (%.1f%%)' % (label, confidence * 100.0)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cv2.putText(frame, text, (x0, y0 - 20), cv2.FONT_HERSHEY_SIMPLEX, 1, (255, 0, 0), 2)</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11"/>
            </a:pPr>
            <a:r>
              <a:rPr lang="en-US" sz="1200" dirty="0">
                <a:solidFill>
                  <a:schemeClr val="tx1"/>
                </a:solidFill>
                <a:latin typeface="Hanken Grotesk" panose="020B0604020202020204" charset="0"/>
              </a:rPr>
              <a:t>The last thing we do with the frame is show it. Then, if the user has hit the </a:t>
            </a:r>
            <a:r>
              <a:rPr lang="en-US" sz="1200" dirty="0">
                <a:solidFill>
                  <a:srgbClr val="00B0F0"/>
                </a:solidFill>
                <a:latin typeface="Hanken Grotesk" panose="020B0604020202020204" charset="0"/>
              </a:rPr>
              <a:t>Esc</a:t>
            </a:r>
            <a:r>
              <a:rPr lang="en-US" sz="1200" dirty="0">
                <a:solidFill>
                  <a:schemeClr val="tx1"/>
                </a:solidFill>
                <a:latin typeface="Hanken Grotesk" panose="020B0604020202020204" charset="0"/>
              </a:rPr>
              <a:t> key, we exit; otherwise, we capture another frame and continue to the next iteration of the loop:</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cv2.imshow('Objects', frame)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k = cv2.waitKey(1)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k == 27: </a:t>
            </a:r>
            <a:r>
              <a:rPr lang="en-US" sz="1000" dirty="0">
                <a:solidFill>
                  <a:srgbClr val="92D050"/>
                </a:solidFill>
                <a:latin typeface="Calibri Light" panose="020F0302020204030204" pitchFamily="34" charset="0"/>
                <a:cs typeface="Calibri Light" panose="020F0302020204030204" pitchFamily="34" charset="0"/>
              </a:rPr>
              <a:t># Escape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success, frame = </a:t>
            </a:r>
            <a:r>
              <a:rPr lang="en-US" sz="1000" dirty="0" err="1">
                <a:solidFill>
                  <a:schemeClr val="accent3">
                    <a:lumMod val="85000"/>
                  </a:schemeClr>
                </a:solidFill>
                <a:latin typeface="Calibri Light" panose="020F0302020204030204" pitchFamily="34" charset="0"/>
                <a:cs typeface="Calibri Light" panose="020F0302020204030204" pitchFamily="34" charset="0"/>
              </a:rPr>
              <a:t>cap.read</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6511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chapter, we will cover the following topics:</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392056"/>
            <a:ext cx="7418160" cy="3461884"/>
          </a:xfrm>
        </p:spPr>
        <p:txBody>
          <a:bodyPr/>
          <a:lstStyle/>
          <a:p>
            <a:pPr algn="just">
              <a:buClr>
                <a:srgbClr val="00CADA"/>
              </a:buClr>
            </a:pPr>
            <a:r>
              <a:rPr lang="en-US" dirty="0"/>
              <a:t>Understanding </a:t>
            </a:r>
            <a:r>
              <a:rPr lang="en-US" dirty="0">
                <a:solidFill>
                  <a:srgbClr val="7030A0"/>
                </a:solidFill>
              </a:rPr>
              <a:t>ANN</a:t>
            </a:r>
            <a:r>
              <a:rPr lang="en-US" dirty="0"/>
              <a:t>s as a statistical model and as a tool for supervised machine learning.</a:t>
            </a:r>
          </a:p>
          <a:p>
            <a:pPr marL="152400" indent="0" algn="just">
              <a:buNone/>
            </a:pPr>
            <a:endParaRPr lang="en-US" dirty="0"/>
          </a:p>
          <a:p>
            <a:pPr algn="just">
              <a:buClr>
                <a:srgbClr val="00CADA"/>
              </a:buClr>
            </a:pPr>
            <a:r>
              <a:rPr lang="en-US" dirty="0"/>
              <a:t>Understanding </a:t>
            </a:r>
            <a:r>
              <a:rPr lang="en-US" dirty="0">
                <a:solidFill>
                  <a:srgbClr val="7030A0"/>
                </a:solidFill>
              </a:rPr>
              <a:t>ANN</a:t>
            </a:r>
            <a:r>
              <a:rPr lang="en-US" dirty="0"/>
              <a:t> topology or, in other words, the organization of an </a:t>
            </a:r>
            <a:r>
              <a:rPr lang="en-US" dirty="0">
                <a:solidFill>
                  <a:srgbClr val="7030A0"/>
                </a:solidFill>
              </a:rPr>
              <a:t>ANN</a:t>
            </a:r>
            <a:r>
              <a:rPr lang="en-US" dirty="0"/>
              <a:t> into layers of interconnected neurons. Particularly, we will consider the topology that enables an </a:t>
            </a:r>
            <a:r>
              <a:rPr lang="en-US" dirty="0">
                <a:solidFill>
                  <a:srgbClr val="7030A0"/>
                </a:solidFill>
              </a:rPr>
              <a:t>ANN</a:t>
            </a:r>
            <a:r>
              <a:rPr lang="en-US" dirty="0"/>
              <a:t> to act as a type of classifier known as a </a:t>
            </a:r>
            <a:r>
              <a:rPr lang="en-US" b="1" dirty="0">
                <a:solidFill>
                  <a:srgbClr val="00CADA"/>
                </a:solidFill>
              </a:rPr>
              <a:t>multi-layer perceptron </a:t>
            </a:r>
            <a:r>
              <a:rPr lang="en-US" dirty="0"/>
              <a:t>(</a:t>
            </a:r>
            <a:r>
              <a:rPr lang="en-US" b="1" dirty="0">
                <a:solidFill>
                  <a:srgbClr val="00B050"/>
                </a:solidFill>
              </a:rPr>
              <a:t>MLP</a:t>
            </a:r>
            <a:r>
              <a:rPr lang="en-US" dirty="0"/>
              <a:t>).</a:t>
            </a:r>
          </a:p>
          <a:p>
            <a:pPr algn="just"/>
            <a:endParaRPr lang="en-US" dirty="0"/>
          </a:p>
          <a:p>
            <a:pPr algn="just">
              <a:buClr>
                <a:srgbClr val="00CADA"/>
              </a:buClr>
            </a:pPr>
            <a:r>
              <a:rPr lang="en-US" dirty="0"/>
              <a:t>Training and using </a:t>
            </a:r>
            <a:r>
              <a:rPr lang="en-US" dirty="0">
                <a:solidFill>
                  <a:srgbClr val="7030A0"/>
                </a:solidFill>
              </a:rPr>
              <a:t>ANN</a:t>
            </a:r>
            <a:r>
              <a:rPr lang="en-US" dirty="0"/>
              <a:t>s as classifiers in </a:t>
            </a:r>
            <a:r>
              <a:rPr lang="en-US" dirty="0">
                <a:solidFill>
                  <a:srgbClr val="FFC000"/>
                </a:solidFill>
              </a:rPr>
              <a:t>OpenCV</a:t>
            </a:r>
            <a:r>
              <a:rPr lang="en-US" dirty="0"/>
              <a:t>.</a:t>
            </a:r>
          </a:p>
          <a:p>
            <a:pPr algn="just"/>
            <a:endParaRPr lang="en-US" dirty="0"/>
          </a:p>
          <a:p>
            <a:pPr algn="just">
              <a:buClr>
                <a:srgbClr val="00CADA"/>
              </a:buClr>
            </a:pPr>
            <a:r>
              <a:rPr lang="en-US" dirty="0"/>
              <a:t>Building an application that detects and recognizes </a:t>
            </a:r>
            <a:r>
              <a:rPr lang="en-US" dirty="0">
                <a:solidFill>
                  <a:srgbClr val="FFFF00"/>
                </a:solidFill>
              </a:rPr>
              <a:t>handwritten digits </a:t>
            </a:r>
            <a:r>
              <a:rPr lang="en-US" dirty="0"/>
              <a:t>(</a:t>
            </a:r>
            <a:r>
              <a:rPr lang="en-US" dirty="0">
                <a:solidFill>
                  <a:srgbClr val="00CADA"/>
                </a:solidFill>
              </a:rPr>
              <a:t>0 to 9</a:t>
            </a:r>
            <a:r>
              <a:rPr lang="en-US" dirty="0"/>
              <a:t>). For this, we will train an </a:t>
            </a:r>
            <a:r>
              <a:rPr lang="en-US" dirty="0">
                <a:solidFill>
                  <a:srgbClr val="7030A0"/>
                </a:solidFill>
              </a:rPr>
              <a:t>ANN</a:t>
            </a:r>
            <a:r>
              <a:rPr lang="en-US" dirty="0"/>
              <a:t> based on a widely used dataset called </a:t>
            </a:r>
            <a:r>
              <a:rPr lang="en-US" dirty="0">
                <a:solidFill>
                  <a:srgbClr val="C00000"/>
                </a:solidFill>
              </a:rPr>
              <a:t>MNIST</a:t>
            </a:r>
            <a:r>
              <a:rPr lang="en-US" dirty="0"/>
              <a:t>, which contains samples of </a:t>
            </a:r>
            <a:r>
              <a:rPr lang="en-US" dirty="0">
                <a:solidFill>
                  <a:srgbClr val="FFFF00"/>
                </a:solidFill>
              </a:rPr>
              <a:t>handwritten digits</a:t>
            </a:r>
            <a:r>
              <a:rPr lang="en-US" dirty="0"/>
              <a:t>. </a:t>
            </a:r>
          </a:p>
          <a:p>
            <a:pPr algn="just"/>
            <a:endParaRPr lang="en-US" dirty="0"/>
          </a:p>
          <a:p>
            <a:pPr algn="just">
              <a:buClr>
                <a:srgbClr val="00CADA"/>
              </a:buClr>
            </a:pPr>
            <a:r>
              <a:rPr lang="en-US" dirty="0"/>
              <a:t>Loading and using pre-trained </a:t>
            </a:r>
            <a:r>
              <a:rPr lang="en-US" dirty="0">
                <a:solidFill>
                  <a:srgbClr val="FF33CC"/>
                </a:solidFill>
              </a:rPr>
              <a:t>DNN</a:t>
            </a:r>
            <a:r>
              <a:rPr lang="en-US" dirty="0"/>
              <a:t>s in </a:t>
            </a:r>
            <a:r>
              <a:rPr lang="en-US" dirty="0">
                <a:solidFill>
                  <a:srgbClr val="FFC000"/>
                </a:solidFill>
              </a:rPr>
              <a:t>OpenCV</a:t>
            </a:r>
            <a:r>
              <a:rPr lang="en-US" dirty="0"/>
              <a:t>. We will cover examples of object classification, face detection, and gender classification with </a:t>
            </a:r>
            <a:r>
              <a:rPr lang="en-US" dirty="0">
                <a:solidFill>
                  <a:srgbClr val="FF33CC"/>
                </a:solidFill>
              </a:rPr>
              <a:t>DNN</a:t>
            </a:r>
            <a:r>
              <a:rPr lang="en-US" dirty="0"/>
              <a:t>s. </a:t>
            </a:r>
          </a:p>
        </p:txBody>
      </p:sp>
      <p:sp>
        <p:nvSpPr>
          <p:cNvPr id="5" name="TextBox 4">
            <a:extLst>
              <a:ext uri="{FF2B5EF4-FFF2-40B4-BE49-F238E27FC236}">
                <a16:creationId xmlns:a16="http://schemas.microsoft.com/office/drawing/2014/main" id="{E1E309E2-0649-64A9-4DE8-CDB87C1CD910}"/>
              </a:ext>
            </a:extLst>
          </p:cNvPr>
          <p:cNvSpPr txBox="1"/>
          <p:nvPr/>
        </p:nvSpPr>
        <p:spPr>
          <a:xfrm>
            <a:off x="2066924" y="4236184"/>
            <a:ext cx="6071235"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By the end of this chapter, you will be in a good position to train and use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to use pre-trained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s from a variety of sources, and to start exploring other libraries that allow you to train your own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s. </a:t>
            </a:r>
          </a:p>
        </p:txBody>
      </p:sp>
      <p:sp>
        <p:nvSpPr>
          <p:cNvPr id="6" name="Google Shape;11323;p67">
            <a:extLst>
              <a:ext uri="{FF2B5EF4-FFF2-40B4-BE49-F238E27FC236}">
                <a16:creationId xmlns:a16="http://schemas.microsoft.com/office/drawing/2014/main" id="{720CF121-0207-ABC9-77EF-295DD44252D2}"/>
              </a:ext>
            </a:extLst>
          </p:cNvPr>
          <p:cNvSpPr/>
          <p:nvPr/>
        </p:nvSpPr>
        <p:spPr>
          <a:xfrm>
            <a:off x="1611559" y="4320087"/>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00B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939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20000" y="1418666"/>
            <a:ext cx="2830024" cy="1754326"/>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If you plug in a webcam and run the script, you should see a visualization of detection and classification results, updated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Here is a screenshot showing Joseph </a:t>
            </a:r>
            <a:r>
              <a:rPr lang="en-US" sz="1200" dirty="0" err="1">
                <a:solidFill>
                  <a:schemeClr val="tx1"/>
                </a:solidFill>
                <a:latin typeface="Hanken Grotesk" panose="020B0604020202020204" charset="0"/>
              </a:rPr>
              <a:t>Howse</a:t>
            </a:r>
            <a:r>
              <a:rPr lang="en-US" sz="1200" dirty="0">
                <a:solidFill>
                  <a:schemeClr val="tx1"/>
                </a:solidFill>
                <a:latin typeface="Hanken Grotesk" panose="020B0604020202020204" charset="0"/>
              </a:rPr>
              <a:t> and Sanibel Delphinium Andromeda (a mighty, great, and righteous cat) in their living room in a Canadian fishing village:</a:t>
            </a:r>
            <a:endParaRPr lang="en-US" sz="1050" dirty="0">
              <a:solidFill>
                <a:schemeClr val="tx1"/>
              </a:solidFill>
              <a:latin typeface="Hanken Grotesk" panose="020B0604020202020204" charset="0"/>
              <a:cs typeface="Calibri Light" panose="020F0302020204030204" pitchFamily="34" charset="0"/>
            </a:endParaRPr>
          </a:p>
        </p:txBody>
      </p:sp>
      <p:pic>
        <p:nvPicPr>
          <p:cNvPr id="3" name="Picture 2">
            <a:extLst>
              <a:ext uri="{FF2B5EF4-FFF2-40B4-BE49-F238E27FC236}">
                <a16:creationId xmlns:a16="http://schemas.microsoft.com/office/drawing/2014/main" id="{B2B0A39A-EAB2-1454-37A5-EAE3E9C01B80}"/>
              </a:ext>
            </a:extLst>
          </p:cNvPr>
          <p:cNvPicPr>
            <a:picLocks noChangeAspect="1"/>
          </p:cNvPicPr>
          <p:nvPr/>
        </p:nvPicPr>
        <p:blipFill>
          <a:blip r:embed="rId3"/>
          <a:stretch>
            <a:fillRect/>
          </a:stretch>
        </p:blipFill>
        <p:spPr>
          <a:xfrm>
            <a:off x="3550024" y="1492630"/>
            <a:ext cx="4538382" cy="2810612"/>
          </a:xfrm>
          <a:prstGeom prst="rect">
            <a:avLst/>
          </a:prstGeom>
        </p:spPr>
      </p:pic>
    </p:spTree>
    <p:extLst>
      <p:ext uri="{BB962C8B-B14F-4D97-AF65-F5344CB8AC3E}">
        <p14:creationId xmlns:p14="http://schemas.microsoft.com/office/powerpoint/2010/main" val="2695581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4" name="TextBox 3">
            <a:extLst>
              <a:ext uri="{FF2B5EF4-FFF2-40B4-BE49-F238E27FC236}">
                <a16:creationId xmlns:a16="http://schemas.microsoft.com/office/drawing/2014/main" id="{6454CF31-CC5F-8E19-F744-714B5BBFF58C}"/>
              </a:ext>
            </a:extLst>
          </p:cNvPr>
          <p:cNvSpPr txBox="1"/>
          <p:nvPr/>
        </p:nvSpPr>
        <p:spPr>
          <a:xfrm>
            <a:off x="719999" y="1425396"/>
            <a:ext cx="4715745"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has correctly detected and classified a </a:t>
            </a:r>
            <a:r>
              <a:rPr lang="en-US" sz="1200" dirty="0">
                <a:solidFill>
                  <a:srgbClr val="FFC000"/>
                </a:solidFill>
                <a:latin typeface="Hanken Grotesk" panose="020B0604020202020204" charset="0"/>
              </a:rPr>
              <a:t>human person </a:t>
            </a:r>
            <a:r>
              <a:rPr lang="en-US" sz="1200" dirty="0">
                <a:solidFill>
                  <a:schemeClr val="tx1"/>
                </a:solidFill>
                <a:latin typeface="Hanken Grotesk" panose="020B0604020202020204" charset="0"/>
              </a:rPr>
              <a:t>(with </a:t>
            </a:r>
            <a:r>
              <a:rPr lang="en-US" sz="1200" dirty="0">
                <a:solidFill>
                  <a:srgbClr val="00CADA"/>
                </a:solidFill>
                <a:latin typeface="Hanken Grotesk" panose="020B0604020202020204" charset="0"/>
              </a:rPr>
              <a:t>99.4%</a:t>
            </a:r>
            <a:r>
              <a:rPr lang="en-US" sz="1200" dirty="0">
                <a:solidFill>
                  <a:schemeClr val="tx1"/>
                </a:solidFill>
                <a:latin typeface="Hanken Grotesk" panose="020B0604020202020204" charset="0"/>
              </a:rPr>
              <a:t> confidence), a </a:t>
            </a:r>
            <a:r>
              <a:rPr lang="en-US" sz="1200" dirty="0">
                <a:solidFill>
                  <a:srgbClr val="FFC000"/>
                </a:solidFill>
                <a:latin typeface="Hanken Grotesk" panose="020B0604020202020204" charset="0"/>
              </a:rPr>
              <a:t>cat</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85.4%</a:t>
            </a:r>
            <a:r>
              <a:rPr lang="en-US" sz="1200" dirty="0">
                <a:solidFill>
                  <a:schemeClr val="tx1"/>
                </a:solidFill>
                <a:latin typeface="Hanken Grotesk" panose="020B0604020202020204" charset="0"/>
              </a:rPr>
              <a:t>), a decorative </a:t>
            </a:r>
            <a:r>
              <a:rPr lang="en-US" sz="1200" dirty="0">
                <a:solidFill>
                  <a:srgbClr val="FFC000"/>
                </a:solidFill>
                <a:latin typeface="Hanken Grotesk" panose="020B0604020202020204" charset="0"/>
              </a:rPr>
              <a:t>bottle</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72.1%</a:t>
            </a:r>
            <a:r>
              <a:rPr lang="en-US" sz="1200" dirty="0">
                <a:solidFill>
                  <a:schemeClr val="tx1"/>
                </a:solidFill>
                <a:latin typeface="Hanken Grotesk" panose="020B0604020202020204" charset="0"/>
              </a:rPr>
              <a:t>), part of a </a:t>
            </a:r>
            <a:r>
              <a:rPr lang="en-US" sz="1200" dirty="0">
                <a:solidFill>
                  <a:srgbClr val="FFC000"/>
                </a:solidFill>
                <a:latin typeface="Hanken Grotesk" panose="020B0604020202020204" charset="0"/>
              </a:rPr>
              <a:t>sofa</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61.2%</a:t>
            </a:r>
            <a:r>
              <a:rPr lang="en-US" sz="1200" dirty="0">
                <a:solidFill>
                  <a:schemeClr val="tx1"/>
                </a:solidFill>
                <a:latin typeface="Hanken Grotesk" panose="020B0604020202020204" charset="0"/>
              </a:rPr>
              <a:t>), and a </a:t>
            </a:r>
            <a:r>
              <a:rPr lang="en-US" sz="1200" dirty="0">
                <a:solidFill>
                  <a:srgbClr val="FFC000"/>
                </a:solidFill>
                <a:latin typeface="Hanken Grotesk" panose="020B0604020202020204" charset="0"/>
              </a:rPr>
              <a:t>woven picture of a boat </a:t>
            </a:r>
            <a:r>
              <a:rPr lang="en-US" sz="1200" dirty="0">
                <a:solidFill>
                  <a:schemeClr val="tx1"/>
                </a:solidFill>
                <a:latin typeface="Hanken Grotesk" panose="020B0604020202020204" charset="0"/>
              </a:rPr>
              <a:t>(</a:t>
            </a:r>
            <a:r>
              <a:rPr lang="en-US" sz="1200" dirty="0">
                <a:solidFill>
                  <a:srgbClr val="00CADA"/>
                </a:solidFill>
                <a:latin typeface="Hanken Grotesk" panose="020B0604020202020204" charset="0"/>
              </a:rPr>
              <a:t>52.0%</a:t>
            </a:r>
            <a:r>
              <a:rPr lang="en-US" sz="1200" dirty="0">
                <a:solidFill>
                  <a:schemeClr val="tx1"/>
                </a:solidFill>
                <a:latin typeface="Hanken Grotesk" panose="020B0604020202020204" charset="0"/>
              </a:rPr>
              <a:t>). Evidently, this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is well equipped to classify the contents of living rooms in nautical settings! This is only a first taste of the things that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can do – and do in </a:t>
            </a:r>
            <a:r>
              <a:rPr lang="en-US" sz="1200" dirty="0">
                <a:solidFill>
                  <a:srgbClr val="00CADA"/>
                </a:solidFill>
                <a:latin typeface="Hanken Grotesk" panose="020B0604020202020204" charset="0"/>
              </a:rPr>
              <a:t>real time</a:t>
            </a:r>
            <a:r>
              <a:rPr lang="en-US" sz="1200" dirty="0">
                <a:solidFill>
                  <a:schemeClr val="tx1"/>
                </a:solidFill>
                <a:latin typeface="Hanken Grotesk" panose="020B0604020202020204" charset="0"/>
              </a:rPr>
              <a:t>! Next, let's see what we can achieve by combining three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in one application. </a:t>
            </a:r>
          </a:p>
        </p:txBody>
      </p:sp>
      <p:pic>
        <p:nvPicPr>
          <p:cNvPr id="5" name="Google Shape;1200;p46">
            <a:hlinkClick r:id="rId3"/>
            <a:extLst>
              <a:ext uri="{FF2B5EF4-FFF2-40B4-BE49-F238E27FC236}">
                <a16:creationId xmlns:a16="http://schemas.microsoft.com/office/drawing/2014/main" id="{5964E002-3690-6C2F-6D9F-BD5922F65FAC}"/>
              </a:ext>
            </a:extLst>
          </p:cNvPr>
          <p:cNvPicPr preferRelativeResize="0"/>
          <p:nvPr/>
        </p:nvPicPr>
        <p:blipFill>
          <a:blip r:embed="rId4">
            <a:alphaModFix/>
          </a:blip>
          <a:stretch>
            <a:fillRect/>
          </a:stretch>
        </p:blipFill>
        <p:spPr>
          <a:xfrm>
            <a:off x="5435744" y="1445568"/>
            <a:ext cx="2773685" cy="1715062"/>
          </a:xfrm>
          <a:prstGeom prst="rect">
            <a:avLst/>
          </a:prstGeom>
          <a:noFill/>
          <a:ln>
            <a:noFill/>
          </a:ln>
        </p:spPr>
      </p:pic>
    </p:spTree>
    <p:extLst>
      <p:ext uri="{BB962C8B-B14F-4D97-AF65-F5344CB8AC3E}">
        <p14:creationId xmlns:p14="http://schemas.microsoft.com/office/powerpoint/2010/main" val="1827340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7"/>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1208" name="Google Shape;1208;p47"/>
          <p:cNvSpPr/>
          <p:nvPr/>
        </p:nvSpPr>
        <p:spPr>
          <a:xfrm rot="-5400000">
            <a:off x="689075" y="11653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7"/>
          <p:cNvGrpSpPr/>
          <p:nvPr/>
        </p:nvGrpSpPr>
        <p:grpSpPr>
          <a:xfrm rot="10800000">
            <a:off x="7995518" y="3068895"/>
            <a:ext cx="681217" cy="3360485"/>
            <a:chOff x="1337800" y="-2525590"/>
            <a:chExt cx="1498167" cy="7390555"/>
          </a:xfrm>
        </p:grpSpPr>
        <p:cxnSp>
          <p:nvCxnSpPr>
            <p:cNvPr id="1210" name="Google Shape;1210;p47"/>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211" name="Google Shape;1211;p47"/>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212" name="Google Shape;1212;p4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7"/>
          <p:cNvGrpSpPr/>
          <p:nvPr/>
        </p:nvGrpSpPr>
        <p:grpSpPr>
          <a:xfrm>
            <a:off x="7679244" y="3634568"/>
            <a:ext cx="247278" cy="1160062"/>
            <a:chOff x="1463894" y="1434556"/>
            <a:chExt cx="247278" cy="1160062"/>
          </a:xfrm>
        </p:grpSpPr>
        <p:sp>
          <p:nvSpPr>
            <p:cNvPr id="1214" name="Google Shape;1214;p47"/>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7"/>
          <p:cNvGrpSpPr/>
          <p:nvPr/>
        </p:nvGrpSpPr>
        <p:grpSpPr>
          <a:xfrm rot="5400000" flipH="1">
            <a:off x="5492724" y="3041117"/>
            <a:ext cx="4486819" cy="625122"/>
            <a:chOff x="-78438" y="4073905"/>
            <a:chExt cx="4486819" cy="625122"/>
          </a:xfrm>
        </p:grpSpPr>
        <p:cxnSp>
          <p:nvCxnSpPr>
            <p:cNvPr id="1217" name="Google Shape;1217;p47"/>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47"/>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1219" name="Google Shape;1219;p47"/>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7"/>
          <p:cNvSpPr/>
          <p:nvPr/>
        </p:nvSpPr>
        <p:spPr>
          <a:xfrm>
            <a:off x="713611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7"/>
          <p:cNvGrpSpPr/>
          <p:nvPr/>
        </p:nvGrpSpPr>
        <p:grpSpPr>
          <a:xfrm>
            <a:off x="7423575" y="1976550"/>
            <a:ext cx="3859204" cy="615399"/>
            <a:chOff x="-6675" y="307100"/>
            <a:chExt cx="9140700" cy="4634025"/>
          </a:xfrm>
        </p:grpSpPr>
        <p:cxnSp>
          <p:nvCxnSpPr>
            <p:cNvPr id="1222" name="Google Shape;1222;p47"/>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47"/>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47"/>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47"/>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47"/>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4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4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4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4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4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232" name="Google Shape;1232;p47"/>
          <p:cNvSpPr/>
          <p:nvPr/>
        </p:nvSpPr>
        <p:spPr>
          <a:xfrm>
            <a:off x="714546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2389175" y="-353800"/>
            <a:ext cx="5859225" cy="1631012"/>
            <a:chOff x="2389175" y="-353800"/>
            <a:chExt cx="5859225" cy="1631012"/>
          </a:xfrm>
        </p:grpSpPr>
        <p:sp>
          <p:nvSpPr>
            <p:cNvPr id="1234" name="Google Shape;1234;p47"/>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1235" name="Google Shape;1235;p47"/>
            <p:cNvGrpSpPr/>
            <p:nvPr/>
          </p:nvGrpSpPr>
          <p:grpSpPr>
            <a:xfrm rot="-5400000">
              <a:off x="5834789" y="851896"/>
              <a:ext cx="493321" cy="357312"/>
              <a:chOff x="1722354" y="229144"/>
              <a:chExt cx="1748744" cy="1266614"/>
            </a:xfrm>
          </p:grpSpPr>
          <p:sp>
            <p:nvSpPr>
              <p:cNvPr id="1236" name="Google Shape;1236;p4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a:extLst>
              <a:ext uri="{FF2B5EF4-FFF2-40B4-BE49-F238E27FC236}">
                <a16:creationId xmlns:a16="http://schemas.microsoft.com/office/drawing/2014/main" id="{DDF16523-1A91-C6AB-B226-47EA8FF88766}"/>
              </a:ext>
            </a:extLst>
          </p:cNvPr>
          <p:cNvSpPr/>
          <p:nvPr/>
        </p:nvSpPr>
        <p:spPr>
          <a:xfrm>
            <a:off x="895600" y="3262323"/>
            <a:ext cx="5364506" cy="113770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782650" y="326128"/>
            <a:ext cx="3056050"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A </a:t>
            </a:r>
            <a:r>
              <a:rPr lang="en-US" dirty="0">
                <a:solidFill>
                  <a:schemeClr val="bg2">
                    <a:lumMod val="50000"/>
                    <a:lumOff val="50000"/>
                  </a:schemeClr>
                </a:solidFill>
              </a:rPr>
              <a:t>ANN</a:t>
            </a:r>
            <a:r>
              <a:rPr lang="en-US" dirty="0"/>
              <a:t>s?</a:t>
            </a:r>
          </a:p>
        </p:txBody>
      </p:sp>
      <p:sp>
        <p:nvSpPr>
          <p:cNvPr id="731" name="Google Shape;731;p31"/>
          <p:cNvSpPr txBox="1">
            <a:spLocks noGrp="1"/>
          </p:cNvSpPr>
          <p:nvPr>
            <p:ph type="subTitle" idx="1"/>
          </p:nvPr>
        </p:nvSpPr>
        <p:spPr>
          <a:xfrm>
            <a:off x="1782649" y="1230629"/>
            <a:ext cx="3756137" cy="179832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Let's define </a:t>
            </a:r>
            <a:r>
              <a:rPr lang="en-US" dirty="0">
                <a:solidFill>
                  <a:srgbClr val="7030A0"/>
                </a:solidFill>
              </a:rPr>
              <a:t>ANN</a:t>
            </a:r>
            <a:r>
              <a:rPr lang="en-US" dirty="0"/>
              <a:t>s in terms of their basic role and components. Although much of the literature on </a:t>
            </a:r>
            <a:r>
              <a:rPr lang="en-US" dirty="0">
                <a:solidFill>
                  <a:srgbClr val="7030A0"/>
                </a:solidFill>
              </a:rPr>
              <a:t>ANN</a:t>
            </a:r>
            <a:r>
              <a:rPr lang="en-US" dirty="0"/>
              <a:t>s emphasizes the idea that they are biologically inspired by the way neurons connect in a brain, we don't need to be biologists or neuroscientists to understand the fundamental concepts of an </a:t>
            </a:r>
            <a:r>
              <a:rPr lang="en-US" dirty="0">
                <a:solidFill>
                  <a:srgbClr val="7030A0"/>
                </a:solidFill>
              </a:rPr>
              <a:t>ANN</a:t>
            </a:r>
            <a:r>
              <a:rPr lang="en-US" dirty="0"/>
              <a:t>. </a:t>
            </a:r>
            <a:endParaRPr dirty="0"/>
          </a:p>
        </p:txBody>
      </p:sp>
      <p:sp>
        <p:nvSpPr>
          <p:cNvPr id="734" name="Google Shape;734;p31"/>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50ED97CF-AFFB-0E37-2779-B1D2F750573C}"/>
              </a:ext>
            </a:extLst>
          </p:cNvPr>
          <p:cNvPicPr>
            <a:picLocks noChangeAspect="1"/>
          </p:cNvPicPr>
          <p:nvPr/>
        </p:nvPicPr>
        <p:blipFill>
          <a:blip r:embed="rId3"/>
          <a:stretch>
            <a:fillRect/>
          </a:stretch>
        </p:blipFill>
        <p:spPr>
          <a:xfrm>
            <a:off x="5538787" y="657225"/>
            <a:ext cx="2641283" cy="3371850"/>
          </a:xfrm>
          <a:prstGeom prst="rect">
            <a:avLst/>
          </a:prstGeom>
        </p:spPr>
      </p:pic>
      <p:sp>
        <p:nvSpPr>
          <p:cNvPr id="733" name="Google Shape;733;p31"/>
          <p:cNvSpPr/>
          <p:nvPr/>
        </p:nvSpPr>
        <p:spPr>
          <a:xfrm>
            <a:off x="5538787" y="3749175"/>
            <a:ext cx="2641283" cy="27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6299701D-AB0F-CD5C-0E91-01A8CF06294B}"/>
              </a:ext>
            </a:extLst>
          </p:cNvPr>
          <p:cNvSpPr txBox="1"/>
          <p:nvPr/>
        </p:nvSpPr>
        <p:spPr>
          <a:xfrm>
            <a:off x="1404422" y="2571750"/>
            <a:ext cx="4134364" cy="1169551"/>
          </a:xfrm>
          <a:prstGeom prst="rect">
            <a:avLst/>
          </a:prstGeom>
          <a:noFill/>
        </p:spPr>
        <p:txBody>
          <a:bodyPr wrap="square">
            <a:spAutoFit/>
          </a:bodyPr>
          <a:lstStyle/>
          <a:p>
            <a:pPr algn="just"/>
            <a:r>
              <a:rPr lang="en-US" dirty="0">
                <a:solidFill>
                  <a:schemeClr val="tx1"/>
                </a:solidFill>
                <a:latin typeface="Hanken Grotesk" panose="020B0604020202020204" charset="0"/>
              </a:rPr>
              <a:t>Thus, </a:t>
            </a:r>
            <a:r>
              <a:rPr lang="en-US" dirty="0">
                <a:solidFill>
                  <a:srgbClr val="7030A0"/>
                </a:solidFill>
                <a:latin typeface="Hanken Grotesk" panose="020B0604020202020204" charset="0"/>
              </a:rPr>
              <a:t>ANN</a:t>
            </a:r>
            <a:r>
              <a:rPr lang="en-US" dirty="0">
                <a:solidFill>
                  <a:schemeClr val="tx1"/>
                </a:solidFill>
                <a:latin typeface="Hanken Grotesk" panose="020B0604020202020204" charset="0"/>
              </a:rPr>
              <a:t>s are models that take a </a:t>
            </a:r>
            <a:r>
              <a:rPr lang="en-US" dirty="0">
                <a:solidFill>
                  <a:srgbClr val="FF0000"/>
                </a:solidFill>
                <a:latin typeface="Hanken Grotesk" panose="020B0604020202020204" charset="0"/>
              </a:rPr>
              <a:t>complex reality</a:t>
            </a:r>
            <a:r>
              <a:rPr lang="en-US" dirty="0">
                <a:solidFill>
                  <a:schemeClr val="tx1"/>
                </a:solidFill>
                <a:latin typeface="Hanken Grotesk" panose="020B0604020202020204" charset="0"/>
              </a:rPr>
              <a:t>, </a:t>
            </a:r>
            <a:r>
              <a:rPr lang="en-US" dirty="0">
                <a:solidFill>
                  <a:srgbClr val="00B050"/>
                </a:solidFill>
                <a:latin typeface="Hanken Grotesk" panose="020B0604020202020204" charset="0"/>
              </a:rPr>
              <a:t>simplify it</a:t>
            </a:r>
            <a:r>
              <a:rPr lang="en-US" dirty="0">
                <a:solidFill>
                  <a:schemeClr val="tx1"/>
                </a:solidFill>
                <a:latin typeface="Hanken Grotesk" panose="020B0604020202020204" charset="0"/>
              </a:rPr>
              <a:t>, and deduce a function to (approximately) represent the statistical observations we would expect from that reality, in a mathematical form. </a:t>
            </a:r>
          </a:p>
        </p:txBody>
      </p:sp>
    </p:spTree>
    <p:extLst>
      <p:ext uri="{BB962C8B-B14F-4D97-AF65-F5344CB8AC3E}">
        <p14:creationId xmlns:p14="http://schemas.microsoft.com/office/powerpoint/2010/main" val="412666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1693081" y="2511978"/>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Unsupervised learning</a:t>
            </a:r>
            <a:endParaRPr dirty="0"/>
          </a:p>
        </p:txBody>
      </p:sp>
      <p:sp>
        <p:nvSpPr>
          <p:cNvPr id="709" name="Google Shape;709;p30"/>
          <p:cNvSpPr txBox="1">
            <a:spLocks noGrp="1"/>
          </p:cNvSpPr>
          <p:nvPr>
            <p:ph type="title"/>
          </p:nvPr>
        </p:nvSpPr>
        <p:spPr>
          <a:xfrm>
            <a:off x="733425" y="476980"/>
            <a:ext cx="8003459" cy="944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7030A0"/>
                </a:solidFill>
              </a:rPr>
              <a:t>ANN</a:t>
            </a:r>
            <a:r>
              <a:rPr lang="en-US" sz="2400" dirty="0"/>
              <a:t>s, like other types of machine learning models, can learn from observations in one of the</a:t>
            </a:r>
            <a:br>
              <a:rPr lang="en-US" sz="2400" dirty="0"/>
            </a:br>
            <a:r>
              <a:rPr lang="en-US" sz="2400" dirty="0"/>
              <a:t>following ways: </a:t>
            </a:r>
            <a:endParaRPr sz="2400" dirty="0"/>
          </a:p>
        </p:txBody>
      </p:sp>
      <p:sp>
        <p:nvSpPr>
          <p:cNvPr id="710" name="Google Shape;710;p30"/>
          <p:cNvSpPr txBox="1">
            <a:spLocks noGrp="1"/>
          </p:cNvSpPr>
          <p:nvPr>
            <p:ph type="title" idx="2"/>
          </p:nvPr>
        </p:nvSpPr>
        <p:spPr>
          <a:xfrm>
            <a:off x="859493" y="194247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0"/>
          <p:cNvSpPr txBox="1">
            <a:spLocks noGrp="1"/>
          </p:cNvSpPr>
          <p:nvPr>
            <p:ph type="title" idx="4"/>
          </p:nvPr>
        </p:nvSpPr>
        <p:spPr>
          <a:xfrm>
            <a:off x="859493" y="251017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30"/>
          <p:cNvSpPr txBox="1">
            <a:spLocks noGrp="1"/>
          </p:cNvSpPr>
          <p:nvPr>
            <p:ph type="title" idx="6"/>
          </p:nvPr>
        </p:nvSpPr>
        <p:spPr>
          <a:xfrm>
            <a:off x="859493" y="3077874"/>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6" name="Google Shape;716;p30"/>
          <p:cNvSpPr txBox="1">
            <a:spLocks noGrp="1"/>
          </p:cNvSpPr>
          <p:nvPr>
            <p:ph type="subTitle" idx="1"/>
          </p:nvPr>
        </p:nvSpPr>
        <p:spPr>
          <a:xfrm>
            <a:off x="1693081" y="1944279"/>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Supervised learning</a:t>
            </a:r>
            <a:endParaRPr dirty="0"/>
          </a:p>
        </p:txBody>
      </p:sp>
      <p:sp>
        <p:nvSpPr>
          <p:cNvPr id="717" name="Google Shape;717;p30"/>
          <p:cNvSpPr txBox="1">
            <a:spLocks noGrp="1"/>
          </p:cNvSpPr>
          <p:nvPr>
            <p:ph type="subTitle" idx="9"/>
          </p:nvPr>
        </p:nvSpPr>
        <p:spPr>
          <a:xfrm>
            <a:off x="1693081" y="307967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Reinforcement learning</a:t>
            </a:r>
            <a:endParaRPr dirty="0"/>
          </a:p>
        </p:txBody>
      </p:sp>
      <p:grpSp>
        <p:nvGrpSpPr>
          <p:cNvPr id="2" name="Google Shape;721;p30">
            <a:extLst>
              <a:ext uri="{FF2B5EF4-FFF2-40B4-BE49-F238E27FC236}">
                <a16:creationId xmlns:a16="http://schemas.microsoft.com/office/drawing/2014/main" id="{B39D8CA7-CD71-70B8-B944-2EAB3AA563E0}"/>
              </a:ext>
            </a:extLst>
          </p:cNvPr>
          <p:cNvGrpSpPr/>
          <p:nvPr/>
        </p:nvGrpSpPr>
        <p:grpSpPr>
          <a:xfrm>
            <a:off x="7827345" y="1517649"/>
            <a:ext cx="1193310" cy="3463350"/>
            <a:chOff x="472500" y="1762000"/>
            <a:chExt cx="1193310" cy="3463350"/>
          </a:xfrm>
        </p:grpSpPr>
        <p:grpSp>
          <p:nvGrpSpPr>
            <p:cNvPr id="3" name="Google Shape;722;p30">
              <a:extLst>
                <a:ext uri="{FF2B5EF4-FFF2-40B4-BE49-F238E27FC236}">
                  <a16:creationId xmlns:a16="http://schemas.microsoft.com/office/drawing/2014/main" id="{E63091B2-A2BB-5FAA-6447-FD84B99672BB}"/>
                </a:ext>
              </a:extLst>
            </p:cNvPr>
            <p:cNvGrpSpPr/>
            <p:nvPr/>
          </p:nvGrpSpPr>
          <p:grpSpPr>
            <a:xfrm rot="10800000">
              <a:off x="1172489" y="4265721"/>
              <a:ext cx="493321" cy="357312"/>
              <a:chOff x="1722354" y="229144"/>
              <a:chExt cx="1748744" cy="1266614"/>
            </a:xfrm>
          </p:grpSpPr>
          <p:sp>
            <p:nvSpPr>
              <p:cNvPr id="5" name="Google Shape;723;p30">
                <a:extLst>
                  <a:ext uri="{FF2B5EF4-FFF2-40B4-BE49-F238E27FC236}">
                    <a16:creationId xmlns:a16="http://schemas.microsoft.com/office/drawing/2014/main" id="{FEFC5443-AE56-9227-FB4A-6CDEC8789BB9}"/>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4;p30">
                <a:extLst>
                  <a:ext uri="{FF2B5EF4-FFF2-40B4-BE49-F238E27FC236}">
                    <a16:creationId xmlns:a16="http://schemas.microsoft.com/office/drawing/2014/main" id="{CDFC2BAA-55D5-9CB4-5DFF-1280D9B83BD8}"/>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25;p30">
              <a:extLst>
                <a:ext uri="{FF2B5EF4-FFF2-40B4-BE49-F238E27FC236}">
                  <a16:creationId xmlns:a16="http://schemas.microsoft.com/office/drawing/2014/main" id="{B3EFBC1B-E460-0605-0D0B-DBE86C34C096}"/>
                </a:ext>
              </a:extLst>
            </p:cNvPr>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sp>
      </p:grpSp>
      <p:sp>
        <p:nvSpPr>
          <p:cNvPr id="20" name="TextBox 19">
            <a:extLst>
              <a:ext uri="{FF2B5EF4-FFF2-40B4-BE49-F238E27FC236}">
                <a16:creationId xmlns:a16="http://schemas.microsoft.com/office/drawing/2014/main" id="{0E8D9EC1-8719-A6CD-BD5B-48F27E6EE3C4}"/>
              </a:ext>
            </a:extLst>
          </p:cNvPr>
          <p:cNvSpPr txBox="1"/>
          <p:nvPr/>
        </p:nvSpPr>
        <p:spPr>
          <a:xfrm>
            <a:off x="859493" y="3909952"/>
            <a:ext cx="7093920" cy="738664"/>
          </a:xfrm>
          <a:prstGeom prst="rect">
            <a:avLst/>
          </a:prstGeom>
          <a:noFill/>
        </p:spPr>
        <p:txBody>
          <a:bodyPr wrap="square">
            <a:spAutoFit/>
          </a:bodyPr>
          <a:lstStyle/>
          <a:p>
            <a:pPr algn="just"/>
            <a:r>
              <a:rPr lang="en-US" dirty="0">
                <a:solidFill>
                  <a:schemeClr val="tx1"/>
                </a:solidFill>
                <a:latin typeface="Hanken Grotesk" panose="020B0604020202020204" charset="0"/>
              </a:rPr>
              <a:t>Throughout the remainder of this chapter, we will confine our discussions to </a:t>
            </a:r>
            <a:r>
              <a:rPr lang="en-US" b="1" dirty="0">
                <a:solidFill>
                  <a:srgbClr val="00B050"/>
                </a:solidFill>
                <a:latin typeface="Hanken Grotesk" panose="020B0604020202020204" charset="0"/>
              </a:rPr>
              <a:t>supervised learning</a:t>
            </a:r>
            <a:r>
              <a:rPr lang="en-US" dirty="0">
                <a:solidFill>
                  <a:schemeClr val="tx1"/>
                </a:solidFill>
                <a:latin typeface="Hanken Grotesk" panose="020B0604020202020204" charset="0"/>
              </a:rPr>
              <a:t>, as this is the most common approach to machine learning in the context of </a:t>
            </a:r>
            <a:r>
              <a:rPr lang="en-US" dirty="0">
                <a:solidFill>
                  <a:srgbClr val="00CADA"/>
                </a:solidFill>
                <a:latin typeface="Hanken Grotesk" panose="020B0604020202020204" charset="0"/>
              </a:rPr>
              <a:t>computer vision</a:t>
            </a:r>
            <a:r>
              <a:rPr lang="en-US" dirty="0">
                <a:solidFill>
                  <a:schemeClr val="tx1"/>
                </a:solidFill>
                <a:latin typeface="Hanken Grotesk" panose="020B0604020202020204" charset="0"/>
              </a:rPr>
              <a:t>. </a:t>
            </a:r>
          </a:p>
        </p:txBody>
      </p:sp>
    </p:spTree>
    <p:extLst>
      <p:ext uri="{BB962C8B-B14F-4D97-AF65-F5344CB8AC3E}">
        <p14:creationId xmlns:p14="http://schemas.microsoft.com/office/powerpoint/2010/main" val="306526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Understanding neurons and </a:t>
            </a:r>
            <a:r>
              <a:rPr lang="en-US" dirty="0" err="1"/>
              <a:t>perceptrons</a:t>
            </a:r>
            <a:endParaRPr sz="2600" b="0" dirty="0">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3B4A6092-73CF-09DC-10C0-9DE045E21A6C}"/>
              </a:ext>
            </a:extLst>
          </p:cNvPr>
          <p:cNvSpPr txBox="1"/>
          <p:nvPr/>
        </p:nvSpPr>
        <p:spPr>
          <a:xfrm>
            <a:off x="720000" y="1017725"/>
            <a:ext cx="6852376"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Often, to solve a classification problem,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is designed as a </a:t>
            </a:r>
            <a:r>
              <a:rPr lang="en-US" sz="1200" dirty="0">
                <a:solidFill>
                  <a:srgbClr val="00B0F0"/>
                </a:solidFill>
                <a:latin typeface="Hanken Grotesk" panose="020B0604020202020204" charset="0"/>
              </a:rPr>
              <a:t>multi-layer perceptron </a:t>
            </a:r>
            <a:r>
              <a:rPr lang="en-US" sz="1200" dirty="0">
                <a:solidFill>
                  <a:schemeClr val="tx1"/>
                </a:solidFill>
                <a:latin typeface="Hanken Grotesk" panose="020B0604020202020204" charset="0"/>
              </a:rPr>
              <a:t>(</a:t>
            </a:r>
            <a:r>
              <a:rPr lang="en-US" sz="1200" dirty="0">
                <a:solidFill>
                  <a:srgbClr val="00B050"/>
                </a:solidFill>
                <a:latin typeface="Hanken Grotesk" panose="020B0604020202020204" charset="0"/>
              </a:rPr>
              <a:t>MLP</a:t>
            </a:r>
            <a:r>
              <a:rPr lang="en-US" sz="1200" dirty="0">
                <a:solidFill>
                  <a:schemeClr val="tx1"/>
                </a:solidFill>
                <a:latin typeface="Hanken Grotesk" panose="020B0604020202020204" charset="0"/>
              </a:rPr>
              <a:t>), in which each neuron acts as a kind of binary classifier called a perceptron. The perceptron is a concept that dates back to the </a:t>
            </a:r>
            <a:r>
              <a:rPr lang="en-US" sz="1200" dirty="0">
                <a:solidFill>
                  <a:srgbClr val="00B0F0"/>
                </a:solidFill>
                <a:latin typeface="Hanken Grotesk" panose="020B0604020202020204" charset="0"/>
              </a:rPr>
              <a:t>1950s</a:t>
            </a:r>
            <a:r>
              <a:rPr lang="en-US" sz="1200" dirty="0">
                <a:solidFill>
                  <a:schemeClr val="tx1"/>
                </a:solidFill>
                <a:latin typeface="Hanken Grotesk" panose="020B0604020202020204" charset="0"/>
              </a:rPr>
              <a:t>. To put it simply, a perceptron is a function that takes a number of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and produces a single value. Each of the inputs has an associated weight that signifies its importance in an activation function. The </a:t>
            </a:r>
            <a:r>
              <a:rPr lang="en-US" sz="1200" dirty="0">
                <a:solidFill>
                  <a:srgbClr val="00B0F0"/>
                </a:solidFill>
                <a:latin typeface="Hanken Grotesk" panose="020B0604020202020204" charset="0"/>
              </a:rPr>
              <a:t>activation function </a:t>
            </a:r>
            <a:r>
              <a:rPr lang="en-US" sz="1200" dirty="0">
                <a:solidFill>
                  <a:schemeClr val="tx1"/>
                </a:solidFill>
                <a:latin typeface="Hanken Grotesk" panose="020B0604020202020204" charset="0"/>
              </a:rPr>
              <a:t>should have a nonlinear response; for example, a </a:t>
            </a:r>
            <a:r>
              <a:rPr lang="en-US" sz="1200" dirty="0">
                <a:solidFill>
                  <a:srgbClr val="00B0F0"/>
                </a:solidFill>
                <a:latin typeface="Hanken Grotesk" panose="020B0604020202020204" charset="0"/>
              </a:rPr>
              <a:t>sigmoid</a:t>
            </a:r>
            <a:r>
              <a:rPr lang="en-US" sz="1200" dirty="0">
                <a:solidFill>
                  <a:schemeClr val="tx1"/>
                </a:solidFill>
                <a:latin typeface="Hanken Grotesk" panose="020B0604020202020204" charset="0"/>
              </a:rPr>
              <a:t> function (sometimes called an S-curve) is a common choice. A threshold function, called a discriminant, is applied to the </a:t>
            </a:r>
            <a:r>
              <a:rPr lang="en-US" sz="1200" dirty="0">
                <a:solidFill>
                  <a:srgbClr val="FFFF00"/>
                </a:solidFill>
                <a:latin typeface="Hanken Grotesk" panose="020B0604020202020204" charset="0"/>
              </a:rPr>
              <a:t>activation function's </a:t>
            </a:r>
            <a:r>
              <a:rPr lang="en-US" sz="1200" dirty="0">
                <a:solidFill>
                  <a:schemeClr val="tx1"/>
                </a:solidFill>
                <a:latin typeface="Hanken Grotesk" panose="020B0604020202020204" charset="0"/>
              </a:rPr>
              <a:t>output to convert it into a binary classification of </a:t>
            </a:r>
            <a:r>
              <a:rPr lang="en-US" sz="1200" dirty="0">
                <a:solidFill>
                  <a:srgbClr val="7030A0"/>
                </a:solidFill>
                <a:latin typeface="Hanken Grotesk" panose="020B0604020202020204" charset="0"/>
              </a:rPr>
              <a:t>0</a:t>
            </a:r>
            <a:r>
              <a:rPr lang="en-US" sz="1200" dirty="0">
                <a:solidFill>
                  <a:schemeClr val="tx1"/>
                </a:solidFill>
                <a:latin typeface="Hanken Grotesk" panose="020B0604020202020204" charset="0"/>
              </a:rPr>
              <a:t> or </a:t>
            </a:r>
            <a:r>
              <a:rPr lang="en-US" sz="1200" dirty="0">
                <a:solidFill>
                  <a:srgbClr val="7030A0"/>
                </a:solidFill>
                <a:latin typeface="Hanken Grotesk" panose="020B0604020202020204" charset="0"/>
              </a:rPr>
              <a:t>1</a:t>
            </a:r>
            <a:r>
              <a:rPr lang="en-US" sz="1200" dirty="0">
                <a:solidFill>
                  <a:schemeClr val="tx1"/>
                </a:solidFill>
                <a:latin typeface="Hanken Grotesk" panose="020B0604020202020204" charset="0"/>
              </a:rPr>
              <a:t>. Here is a visualization of this sequence, with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on the left, the activation function in the middle, and the discriminant on the right:</a:t>
            </a:r>
          </a:p>
        </p:txBody>
      </p:sp>
      <p:pic>
        <p:nvPicPr>
          <p:cNvPr id="7" name="Picture 6">
            <a:extLst>
              <a:ext uri="{FF2B5EF4-FFF2-40B4-BE49-F238E27FC236}">
                <a16:creationId xmlns:a16="http://schemas.microsoft.com/office/drawing/2014/main" id="{2E08D6D4-5ECD-2FF3-4BF2-E33AC16A69C7}"/>
              </a:ext>
            </a:extLst>
          </p:cNvPr>
          <p:cNvPicPr>
            <a:picLocks noChangeAspect="1"/>
          </p:cNvPicPr>
          <p:nvPr/>
        </p:nvPicPr>
        <p:blipFill>
          <a:blip r:embed="rId3"/>
          <a:stretch>
            <a:fillRect/>
          </a:stretch>
        </p:blipFill>
        <p:spPr>
          <a:xfrm>
            <a:off x="1745465" y="2899726"/>
            <a:ext cx="4868105" cy="1798749"/>
          </a:xfrm>
          <a:prstGeom prst="rect">
            <a:avLst/>
          </a:prstGeom>
        </p:spPr>
      </p:pic>
    </p:spTree>
    <p:extLst>
      <p:ext uri="{BB962C8B-B14F-4D97-AF65-F5344CB8AC3E}">
        <p14:creationId xmlns:p14="http://schemas.microsoft.com/office/powerpoint/2010/main" val="1632706779"/>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15067</Words>
  <Application>Microsoft Office PowerPoint</Application>
  <PresentationFormat>On-screen Show (16:9)</PresentationFormat>
  <Paragraphs>1042</Paragraphs>
  <Slides>62</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Calibri Light</vt:lpstr>
      <vt:lpstr>Hanken Grotesk</vt:lpstr>
      <vt:lpstr>Nunito Light</vt:lpstr>
      <vt:lpstr>Arial</vt:lpstr>
      <vt:lpstr>Raleway ExtraBold</vt:lpstr>
      <vt:lpstr>Anaheim</vt:lpstr>
      <vt:lpstr>Raleway</vt:lpstr>
      <vt:lpstr>Raleway Black</vt:lpstr>
      <vt:lpstr>Technology Market Research Pitch Deck by Slidesgo</vt:lpstr>
      <vt:lpstr>In The name of God the Merciful</vt:lpstr>
      <vt:lpstr>Introduction to Neural Networks with OpenCV </vt:lpstr>
      <vt:lpstr>What is AI &amp; ML :</vt:lpstr>
      <vt:lpstr>artificial neural networks (ANNs)</vt:lpstr>
      <vt:lpstr>ANNs aim to provide superior accuracy in the following circumstances :</vt:lpstr>
      <vt:lpstr>in this chapter, we will cover the following topics:</vt:lpstr>
      <vt:lpstr>WHAT IS A ANNs?</vt:lpstr>
      <vt:lpstr>ANNs, like other types of machine learning models, can learn from observations in one of the following ways: </vt:lpstr>
      <vt:lpstr>Understanding neurons and perceptrons</vt:lpstr>
      <vt:lpstr>Understanding the layers of a neural network</vt:lpstr>
      <vt:lpstr>Choosing the size of the input layer</vt:lpstr>
      <vt:lpstr>Choosing the size of the output layer</vt:lpstr>
      <vt:lpstr>Choosing the size of the hidden layer</vt:lpstr>
      <vt:lpstr>Choosing the size of the hidden layer</vt:lpstr>
      <vt:lpstr>Choosing the size of the hidden layer</vt:lpstr>
      <vt:lpstr>Training a basic ANN in OpenCV</vt:lpstr>
      <vt:lpstr>Training a basic ANN in OpenCV</vt:lpstr>
      <vt:lpstr>Training a basic ANN in OpenCV</vt:lpstr>
      <vt:lpstr>Training a basic ANN in OpenCV</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Recognizing handwritten digits with an ANN</vt:lpstr>
      <vt:lpstr>Understanding the MNIST database of handwritten digits</vt:lpstr>
      <vt:lpstr>Choosing training parameters for the MNIST database </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minimal test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Trying to improve the ANN's training</vt:lpstr>
      <vt:lpstr>Save the trained model</vt:lpstr>
      <vt:lpstr>Finding other potential applications </vt:lpstr>
      <vt:lpstr>Using DNNs from other frameworks in OpenCV</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 the Merciful</dc:title>
  <dc:creator>IT</dc:creator>
  <cp:lastModifiedBy>ℳɾ. ℳơħάʍάđɾ૯z</cp:lastModifiedBy>
  <cp:revision>24</cp:revision>
  <dcterms:modified xsi:type="dcterms:W3CDTF">2023-12-25T08:59:07Z</dcterms:modified>
</cp:coreProperties>
</file>