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3" r:id="rId6"/>
    <p:sldId id="4046" r:id="rId7"/>
    <p:sldId id="275" r:id="rId8"/>
    <p:sldId id="4072" r:id="rId9"/>
    <p:sldId id="4051" r:id="rId10"/>
    <p:sldId id="300" r:id="rId11"/>
    <p:sldId id="4066" r:id="rId12"/>
    <p:sldId id="271" r:id="rId13"/>
    <p:sldId id="4060" r:id="rId14"/>
    <p:sldId id="283" r:id="rId15"/>
    <p:sldId id="4073" r:id="rId16"/>
    <p:sldId id="4074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780" userDrawn="1">
          <p15:clr>
            <a:srgbClr val="A4A3A4"/>
          </p15:clr>
        </p15:guide>
        <p15:guide id="2" pos="7248" userDrawn="1">
          <p15:clr>
            <a:srgbClr val="A4A3A4"/>
          </p15:clr>
        </p15:guide>
        <p15:guide id="3" pos="3816" userDrawn="1">
          <p15:clr>
            <a:srgbClr val="A4A3A4"/>
          </p15:clr>
        </p15:guide>
        <p15:guide id="4" pos="3352" userDrawn="1">
          <p15:clr>
            <a:srgbClr val="A4A3A4"/>
          </p15:clr>
        </p15:guide>
        <p15:guide id="5" orient="horz" pos="2604" userDrawn="1">
          <p15:clr>
            <a:srgbClr val="A4A3A4"/>
          </p15:clr>
        </p15:guide>
        <p15:guide id="6" orient="horz" pos="4235" userDrawn="1">
          <p15:clr>
            <a:srgbClr val="A4A3A4"/>
          </p15:clr>
        </p15:guide>
        <p15:guide id="7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889CA0-0C36-C9AB-4020-AF2AFD2247BE}" name="Benno Hilwerling" initials="BH" userId="S::B.Hilwerling@kielregion.de::9c57e26b-8cad-4474-b23f-b865401f35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356"/>
    <a:srgbClr val="724F24"/>
    <a:srgbClr val="A06E32"/>
    <a:srgbClr val="C48A41"/>
    <a:srgbClr val="F9CE65"/>
    <a:srgbClr val="CCCC00"/>
    <a:srgbClr val="95C11F"/>
    <a:srgbClr val="A6AAD3"/>
    <a:srgbClr val="B3BA52"/>
    <a:srgbClr val="00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7491F-296C-4961-B5E2-1DF954625FFF}" v="30" dt="2024-09-13T07:55:18.3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9" autoAdjust="0"/>
    <p:restoredTop sz="88983" autoAdjust="0"/>
  </p:normalViewPr>
  <p:slideViewPr>
    <p:cSldViewPr>
      <p:cViewPr varScale="1">
        <p:scale>
          <a:sx n="101" d="100"/>
          <a:sy n="101" d="100"/>
        </p:scale>
        <p:origin x="795" y="63"/>
      </p:cViewPr>
      <p:guideLst>
        <p:guide orient="horz" pos="1780"/>
        <p:guide pos="7248"/>
        <p:guide pos="3816"/>
        <p:guide pos="3352"/>
        <p:guide orient="horz" pos="2604"/>
        <p:guide orient="horz" pos="4235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00.3\user\Mitarbeiter-Ordner\Becker\Daten_SprottenFlot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00.3\user\Mitarbeiter-Ordner\Becker\Daten_SprottenFlot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00.3\user\Mitarbeiter-Ordner\Becker\Daten_SprottenFlot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0">
                <a:solidFill>
                  <a:schemeClr val="tx1">
                    <a:alpha val="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rgbClr val="95C11F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numRef>
              <c:f>Ausleihen_Monat!$I$4:$I$59</c:f>
              <c:numCache>
                <c:formatCode>mmm\-yy</c:formatCode>
                <c:ptCount val="56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  <c:pt idx="12">
                  <c:v>44013</c:v>
                </c:pt>
                <c:pt idx="13">
                  <c:v>44044</c:v>
                </c:pt>
                <c:pt idx="14">
                  <c:v>44075</c:v>
                </c:pt>
                <c:pt idx="15">
                  <c:v>44105</c:v>
                </c:pt>
                <c:pt idx="16">
                  <c:v>44136</c:v>
                </c:pt>
                <c:pt idx="17">
                  <c:v>44166</c:v>
                </c:pt>
                <c:pt idx="18">
                  <c:v>44197</c:v>
                </c:pt>
                <c:pt idx="19">
                  <c:v>44228</c:v>
                </c:pt>
                <c:pt idx="20">
                  <c:v>44256</c:v>
                </c:pt>
                <c:pt idx="21">
                  <c:v>44287</c:v>
                </c:pt>
                <c:pt idx="22">
                  <c:v>44317</c:v>
                </c:pt>
                <c:pt idx="23">
                  <c:v>44348</c:v>
                </c:pt>
                <c:pt idx="24">
                  <c:v>44378</c:v>
                </c:pt>
                <c:pt idx="25">
                  <c:v>44409</c:v>
                </c:pt>
                <c:pt idx="26">
                  <c:v>44440</c:v>
                </c:pt>
                <c:pt idx="27">
                  <c:v>44470</c:v>
                </c:pt>
                <c:pt idx="28">
                  <c:v>44501</c:v>
                </c:pt>
                <c:pt idx="29">
                  <c:v>44531</c:v>
                </c:pt>
                <c:pt idx="30">
                  <c:v>44562</c:v>
                </c:pt>
                <c:pt idx="31">
                  <c:v>44593</c:v>
                </c:pt>
                <c:pt idx="32">
                  <c:v>44621</c:v>
                </c:pt>
                <c:pt idx="33">
                  <c:v>44652</c:v>
                </c:pt>
                <c:pt idx="34">
                  <c:v>44682</c:v>
                </c:pt>
                <c:pt idx="35">
                  <c:v>44713</c:v>
                </c:pt>
                <c:pt idx="36">
                  <c:v>44743</c:v>
                </c:pt>
                <c:pt idx="37">
                  <c:v>44774</c:v>
                </c:pt>
                <c:pt idx="38">
                  <c:v>44805</c:v>
                </c:pt>
                <c:pt idx="39">
                  <c:v>44835</c:v>
                </c:pt>
                <c:pt idx="40">
                  <c:v>44866</c:v>
                </c:pt>
                <c:pt idx="41">
                  <c:v>44896</c:v>
                </c:pt>
                <c:pt idx="42">
                  <c:v>44927</c:v>
                </c:pt>
                <c:pt idx="43">
                  <c:v>44958</c:v>
                </c:pt>
                <c:pt idx="44">
                  <c:v>44986</c:v>
                </c:pt>
                <c:pt idx="45">
                  <c:v>45017</c:v>
                </c:pt>
                <c:pt idx="46">
                  <c:v>45047</c:v>
                </c:pt>
                <c:pt idx="47">
                  <c:v>45078</c:v>
                </c:pt>
                <c:pt idx="48">
                  <c:v>45108</c:v>
                </c:pt>
                <c:pt idx="49">
                  <c:v>45139</c:v>
                </c:pt>
                <c:pt idx="50">
                  <c:v>45170</c:v>
                </c:pt>
                <c:pt idx="51">
                  <c:v>45200</c:v>
                </c:pt>
                <c:pt idx="52">
                  <c:v>45231</c:v>
                </c:pt>
                <c:pt idx="53">
                  <c:v>45261</c:v>
                </c:pt>
                <c:pt idx="54">
                  <c:v>45292</c:v>
                </c:pt>
                <c:pt idx="55">
                  <c:v>45323</c:v>
                </c:pt>
              </c:numCache>
            </c:numRef>
          </c:cat>
          <c:val>
            <c:numRef>
              <c:f>Ausleihen_Monat!$J$4:$J$59</c:f>
              <c:numCache>
                <c:formatCode>General</c:formatCode>
                <c:ptCount val="56"/>
                <c:pt idx="0">
                  <c:v>5210</c:v>
                </c:pt>
                <c:pt idx="1">
                  <c:v>8704</c:v>
                </c:pt>
                <c:pt idx="2">
                  <c:v>10344</c:v>
                </c:pt>
                <c:pt idx="3">
                  <c:v>11666</c:v>
                </c:pt>
                <c:pt idx="4">
                  <c:v>12951</c:v>
                </c:pt>
                <c:pt idx="5">
                  <c:v>12002</c:v>
                </c:pt>
                <c:pt idx="6">
                  <c:v>14710</c:v>
                </c:pt>
                <c:pt idx="7">
                  <c:v>14620</c:v>
                </c:pt>
                <c:pt idx="8">
                  <c:v>10079</c:v>
                </c:pt>
                <c:pt idx="9">
                  <c:v>10134</c:v>
                </c:pt>
                <c:pt idx="10">
                  <c:v>16544</c:v>
                </c:pt>
                <c:pt idx="11">
                  <c:v>27467</c:v>
                </c:pt>
                <c:pt idx="12">
                  <c:v>31924</c:v>
                </c:pt>
                <c:pt idx="13">
                  <c:v>38469</c:v>
                </c:pt>
                <c:pt idx="14">
                  <c:v>33297</c:v>
                </c:pt>
                <c:pt idx="15">
                  <c:v>26457</c:v>
                </c:pt>
                <c:pt idx="16">
                  <c:v>17823</c:v>
                </c:pt>
                <c:pt idx="17">
                  <c:v>11490</c:v>
                </c:pt>
                <c:pt idx="18">
                  <c:v>9350</c:v>
                </c:pt>
                <c:pt idx="19">
                  <c:v>9588</c:v>
                </c:pt>
                <c:pt idx="20">
                  <c:v>13420</c:v>
                </c:pt>
                <c:pt idx="21">
                  <c:v>16689</c:v>
                </c:pt>
                <c:pt idx="22">
                  <c:v>22585</c:v>
                </c:pt>
                <c:pt idx="23">
                  <c:v>34596</c:v>
                </c:pt>
                <c:pt idx="24">
                  <c:v>38831</c:v>
                </c:pt>
                <c:pt idx="25">
                  <c:v>37455</c:v>
                </c:pt>
                <c:pt idx="26">
                  <c:v>37718</c:v>
                </c:pt>
                <c:pt idx="27">
                  <c:v>35608</c:v>
                </c:pt>
                <c:pt idx="28">
                  <c:v>28179</c:v>
                </c:pt>
                <c:pt idx="29">
                  <c:v>19293</c:v>
                </c:pt>
                <c:pt idx="30">
                  <c:v>19217</c:v>
                </c:pt>
                <c:pt idx="31">
                  <c:v>19620</c:v>
                </c:pt>
                <c:pt idx="32">
                  <c:v>29877</c:v>
                </c:pt>
                <c:pt idx="33">
                  <c:v>32086</c:v>
                </c:pt>
                <c:pt idx="34">
                  <c:v>42136</c:v>
                </c:pt>
                <c:pt idx="35">
                  <c:v>52828</c:v>
                </c:pt>
                <c:pt idx="36">
                  <c:v>43633</c:v>
                </c:pt>
                <c:pt idx="37">
                  <c:v>50504</c:v>
                </c:pt>
                <c:pt idx="38">
                  <c:v>43057</c:v>
                </c:pt>
                <c:pt idx="39">
                  <c:v>41064</c:v>
                </c:pt>
                <c:pt idx="40">
                  <c:v>32587</c:v>
                </c:pt>
                <c:pt idx="41">
                  <c:v>19712</c:v>
                </c:pt>
                <c:pt idx="42">
                  <c:v>11196</c:v>
                </c:pt>
                <c:pt idx="43">
                  <c:v>15830</c:v>
                </c:pt>
                <c:pt idx="44">
                  <c:v>19360</c:v>
                </c:pt>
                <c:pt idx="45">
                  <c:v>25092</c:v>
                </c:pt>
                <c:pt idx="46">
                  <c:v>33780</c:v>
                </c:pt>
                <c:pt idx="47">
                  <c:v>45998</c:v>
                </c:pt>
                <c:pt idx="48">
                  <c:v>30846</c:v>
                </c:pt>
                <c:pt idx="49">
                  <c:v>32122</c:v>
                </c:pt>
                <c:pt idx="50">
                  <c:v>37037</c:v>
                </c:pt>
                <c:pt idx="51">
                  <c:v>24729</c:v>
                </c:pt>
                <c:pt idx="52">
                  <c:v>20157</c:v>
                </c:pt>
                <c:pt idx="53">
                  <c:v>12772</c:v>
                </c:pt>
                <c:pt idx="54">
                  <c:v>17024</c:v>
                </c:pt>
                <c:pt idx="55">
                  <c:v>25943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14-4C92-A981-E2899A450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35120"/>
        <c:axId val="37142320"/>
      </c:lineChart>
      <c:dateAx>
        <c:axId val="3713512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142320"/>
        <c:crosses val="autoZero"/>
        <c:auto val="1"/>
        <c:lblOffset val="100"/>
        <c:baseTimeUnit val="months"/>
      </c:dateAx>
      <c:valAx>
        <c:axId val="371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13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Prozentuale</a:t>
            </a:r>
            <a:r>
              <a:rPr lang="en-US" baseline="0" dirty="0"/>
              <a:t> </a:t>
            </a:r>
            <a:r>
              <a:rPr lang="en-US" baseline="0" dirty="0" err="1"/>
              <a:t>Verteilung</a:t>
            </a:r>
            <a:r>
              <a:rPr lang="en-US" baseline="0" dirty="0"/>
              <a:t> </a:t>
            </a:r>
            <a:r>
              <a:rPr lang="en-US" baseline="0" dirty="0" err="1"/>
              <a:t>Distanz</a:t>
            </a:r>
            <a:endParaRPr lang="en-US" dirty="0"/>
          </a:p>
        </c:rich>
      </c:tx>
      <c:layout>
        <c:manualLayout>
          <c:xMode val="edge"/>
          <c:yMode val="edge"/>
          <c:x val="0.316819894873664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'Entwicklung Miete'!$E$28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3E-457E-BC04-1E1B2254E5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3E-457E-BC04-1E1B2254E5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3E-457E-BC04-1E1B2254E5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3E-457E-BC04-1E1B2254E5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3E-457E-BC04-1E1B2254E5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3E-457E-BC04-1E1B2254E5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3E-457E-BC04-1E1B2254E5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3E-457E-BC04-1E1B2254E5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3E-457E-BC04-1E1B2254E5D2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3E-457E-BC04-1E1B2254E5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23E-457E-BC04-1E1B2254E5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23E-457E-BC04-1E1B2254E5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'Entwicklung Miete'!$C$29:$C$37</c:f>
              <c:strCache>
                <c:ptCount val="9"/>
                <c:pt idx="0">
                  <c:v>&lt;0.5 km</c:v>
                </c:pt>
                <c:pt idx="1">
                  <c:v>0.5-1 km</c:v>
                </c:pt>
                <c:pt idx="2">
                  <c:v>1-2 km</c:v>
                </c:pt>
                <c:pt idx="3">
                  <c:v>2-3 km</c:v>
                </c:pt>
                <c:pt idx="4">
                  <c:v>3-4 km</c:v>
                </c:pt>
                <c:pt idx="5">
                  <c:v>4-5 km</c:v>
                </c:pt>
                <c:pt idx="6">
                  <c:v>5-10 km</c:v>
                </c:pt>
                <c:pt idx="7">
                  <c:v>10-20 km</c:v>
                </c:pt>
                <c:pt idx="8">
                  <c:v>&gt;20 km</c:v>
                </c:pt>
              </c:strCache>
            </c:strRef>
          </c:cat>
          <c:val>
            <c:numRef>
              <c:f>'Entwicklung Miete'!$E$29:$E$37</c:f>
              <c:numCache>
                <c:formatCode>0.00%</c:formatCode>
                <c:ptCount val="9"/>
                <c:pt idx="0">
                  <c:v>4.7800000000000002E-2</c:v>
                </c:pt>
                <c:pt idx="1">
                  <c:v>0.11310000000000001</c:v>
                </c:pt>
                <c:pt idx="2">
                  <c:v>0.35849999999999999</c:v>
                </c:pt>
                <c:pt idx="3">
                  <c:v>0.23039999999999999</c:v>
                </c:pt>
                <c:pt idx="4">
                  <c:v>0.1196</c:v>
                </c:pt>
                <c:pt idx="5">
                  <c:v>5.4600000000000003E-2</c:v>
                </c:pt>
                <c:pt idx="6">
                  <c:v>5.3200000000000004E-2</c:v>
                </c:pt>
                <c:pt idx="7">
                  <c:v>1.43E-2</c:v>
                </c:pt>
                <c:pt idx="8">
                  <c:v>8.3000000000000001E-3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23E-457E-BC04-1E1B2254E5D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468504342431193E-2"/>
          <c:y val="0.86276630779303787"/>
          <c:w val="0.80103835131401546"/>
          <c:h val="0.13062114946299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Prozentuale</a:t>
            </a:r>
            <a:r>
              <a:rPr lang="en-US" dirty="0"/>
              <a:t> </a:t>
            </a:r>
            <a:r>
              <a:rPr lang="en-US" dirty="0" err="1"/>
              <a:t>Verteilung</a:t>
            </a:r>
            <a:r>
              <a:rPr lang="en-US" dirty="0"/>
              <a:t> </a:t>
            </a:r>
            <a:r>
              <a:rPr lang="en-US" dirty="0" err="1"/>
              <a:t>Ausleihdauer</a:t>
            </a:r>
            <a:endParaRPr lang="en-US" dirty="0"/>
          </a:p>
        </c:rich>
      </c:tx>
      <c:layout>
        <c:manualLayout>
          <c:xMode val="edge"/>
          <c:yMode val="edge"/>
          <c:x val="0.278788521207945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Dauer_Miete!$D$1</c:f>
              <c:strCache>
                <c:ptCount val="1"/>
                <c:pt idx="0">
                  <c:v>Prozentuale Verteilung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14-49C0-9133-D493B26DDD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14-49C0-9133-D493B26DDD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14-49C0-9133-D493B26DDD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14-49C0-9133-D493B26DDD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14-49C0-9133-D493B26DDD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14-49C0-9133-D493B26DDD0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14-49C0-9133-D493B26DDD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814-49C0-9133-D493B26DDD01}"/>
              </c:ext>
            </c:extLst>
          </c:dPt>
          <c:dLbls>
            <c:dLbl>
              <c:idx val="0"/>
              <c:layout>
                <c:manualLayout>
                  <c:x val="-0.13881926434144845"/>
                  <c:y val="-9.81406569663651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14-49C0-9133-D493B26DDD01}"/>
                </c:ext>
              </c:extLst>
            </c:dLbl>
            <c:dLbl>
              <c:idx val="1"/>
              <c:layout>
                <c:manualLayout>
                  <c:x val="0.1331861342901271"/>
                  <c:y val="-5.999679072917495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14-49C0-9133-D493B26DDD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Dauer_Miete!$C$2:$C$9</c:f>
              <c:strCache>
                <c:ptCount val="8"/>
                <c:pt idx="0">
                  <c:v>15 min</c:v>
                </c:pt>
                <c:pt idx="1">
                  <c:v>30 min</c:v>
                </c:pt>
                <c:pt idx="2">
                  <c:v>1 h</c:v>
                </c:pt>
                <c:pt idx="3">
                  <c:v>2 h</c:v>
                </c:pt>
                <c:pt idx="4">
                  <c:v>4 h</c:v>
                </c:pt>
                <c:pt idx="5">
                  <c:v>6 h</c:v>
                </c:pt>
                <c:pt idx="6">
                  <c:v>24 h</c:v>
                </c:pt>
                <c:pt idx="7">
                  <c:v>&gt;24 h</c:v>
                </c:pt>
              </c:strCache>
            </c:strRef>
          </c:cat>
          <c:val>
            <c:numRef>
              <c:f>Dauer_Miete!$D$2:$D$9</c:f>
              <c:numCache>
                <c:formatCode>0.00%</c:formatCode>
                <c:ptCount val="8"/>
                <c:pt idx="0">
                  <c:v>0.59699999999999998</c:v>
                </c:pt>
                <c:pt idx="1">
                  <c:v>0.29199999999999998</c:v>
                </c:pt>
                <c:pt idx="2">
                  <c:v>5.0999999999999997E-2</c:v>
                </c:pt>
                <c:pt idx="3">
                  <c:v>2.4E-2</c:v>
                </c:pt>
                <c:pt idx="4">
                  <c:v>1.6E-2</c:v>
                </c:pt>
                <c:pt idx="5">
                  <c:v>6.0000000000000001E-3</c:v>
                </c:pt>
                <c:pt idx="6">
                  <c:v>4.0000000000000001E-3</c:v>
                </c:pt>
                <c:pt idx="7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814-49C0-9133-D493B26DD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1D1C31C-0B9B-9F21-633C-A571D11B5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B6A521-83F8-6E51-F6FD-ED99F8CDE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1C30D-067B-40E7-B4D4-B5C9C94E8D2E}" type="datetime1">
              <a:rPr lang="de-DE" smtClean="0"/>
              <a:t>13.09.2024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D381F1-10A4-8D18-B8D4-26D614F952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CAF0CF-12FC-44C8-7AAC-96CFFE92AC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410F-F61E-439F-86AA-45B376D5E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649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9A94-2A24-4969-B62F-1F0E51B20C0A}" type="datetime1">
              <a:rPr lang="de-DE" smtClean="0"/>
              <a:t>13.09.2024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46929-DB49-4569-B6FA-4E5A435C1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0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E99A94-2A24-4969-B62F-1F0E51B20C0A}" type="datetime1">
              <a:rPr lang="de-DE" smtClean="0"/>
              <a:t>13.09.2024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46929-DB49-4569-B6FA-4E5A435C13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1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Ausleihe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Erfolgt über App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QR-Code scannen oder Rad in Kartenansicht auswählen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Pro Person bis zu fünf Räder ausleihbar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Unterschiedliche Radmodelle über Filter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anzeigbar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Rückgabe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Alle Räder können an allen Stationen zurückgegeben werden (fully A-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-B)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Bezahlung und Pricing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halbe Stunde auf Standardrädern ist </a:t>
            </a:r>
            <a:r>
              <a:rPr kumimoji="0" lang="de-DE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kostenfrei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T Std 55 Roman" panose="020B0503020203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Einfacher &amp; einheitlicher Tarif (+ Sondertarife für Partner)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Bezahlung per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Paypal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Kredit- oder Debitkarte oder SOFORT-Überweisung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E99A94-2A24-4969-B62F-1F0E51B20C0A}" type="datetime1">
              <a:rPr lang="de-DE" smtClean="0"/>
              <a:t>13.09.2024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46929-DB49-4569-B6FA-4E5A435C13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1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E99A94-2A24-4969-B62F-1F0E51B20C0A}" type="datetime1">
              <a:rPr lang="de-DE" smtClean="0"/>
              <a:t>13.09.2024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46929-DB49-4569-B6FA-4E5A435C13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2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grue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Mobilitä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rgbClr val="003064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978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Gesundhei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rgbClr val="003064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001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tertitel-bla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3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Logo-unten-recht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Logo-oben-recht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0288906-C847-555D-60AB-D101A5F57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75D26F-8B97-75C4-FA85-5F9DD09A4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44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Standard-Inhal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rgbClr val="003064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C392DD-5F84-2D38-D810-77554D05A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10C80D-7AAA-BBCA-910B-53D643B0B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6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48" userDrawn="1">
          <p15:clr>
            <a:srgbClr val="FBAE40"/>
          </p15:clr>
        </p15:guide>
        <p15:guide id="3" pos="38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Standard-Inhalt-Bil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rgbClr val="003064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C653B9-8623-E658-4126-E7034EE611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1400" y="2133600"/>
            <a:ext cx="4038600" cy="3733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87E9BB6-F9AD-E0E7-5845-D3DACACB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2D615-25C2-C19A-BA87-866A6DE3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97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Themenübersic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rgbClr val="003064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37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Wirtschaf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rgbClr val="003064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867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ie-Klim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>
            <a:extLst>
              <a:ext uri="{FF2B5EF4-FFF2-40B4-BE49-F238E27FC236}">
                <a16:creationId xmlns:a16="http://schemas.microsoft.com/office/drawing/2014/main" id="{9226F966-1451-E092-DB22-5CA8763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2876550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 i="0">
                <a:solidFill>
                  <a:srgbClr val="003064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84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9950" y="6541086"/>
            <a:ext cx="3099786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6" r:id="rId3"/>
    <p:sldLayoutId id="2147483667" r:id="rId4"/>
    <p:sldLayoutId id="2147483668" r:id="rId5"/>
    <p:sldLayoutId id="2147483674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8" userDrawn="1">
          <p15:clr>
            <a:srgbClr val="F26B43"/>
          </p15:clr>
        </p15:guide>
        <p15:guide id="2" orient="horz" pos="42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85.sv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ging.addix.io/doku/KielRegion_MLA_LD.html#jump-Mobilit_C3_A4tsdatenSprottenFlotte-BikeHireDockingStation" TargetMode="External"/><Relationship Id="rId2" Type="http://schemas.openxmlformats.org/officeDocument/2006/relationships/hyperlink" Target="https://nrld20.kielregion.addix.io/kielreg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jpeg"/><Relationship Id="rId5" Type="http://schemas.openxmlformats.org/officeDocument/2006/relationships/hyperlink" Target="https://swagger.lab.fiware.org/?url=https://smart-data-models.github.io/dataModel.Transportation/BikeHireDockingStation/swagger.yaml" TargetMode="External"/><Relationship Id="rId4" Type="http://schemas.openxmlformats.org/officeDocument/2006/relationships/hyperlink" Target="https://github.com/smart-data-models/dataModel.Transportation/tree/master/BikeHireDockingS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jpeg"/><Relationship Id="rId39" Type="http://schemas.openxmlformats.org/officeDocument/2006/relationships/image" Target="../media/image52.png"/><Relationship Id="rId3" Type="http://schemas.openxmlformats.org/officeDocument/2006/relationships/image" Target="../media/image16.png"/><Relationship Id="rId21" Type="http://schemas.openxmlformats.org/officeDocument/2006/relationships/image" Target="../media/image34.jpeg"/><Relationship Id="rId34" Type="http://schemas.openxmlformats.org/officeDocument/2006/relationships/image" Target="../media/image47.jpeg"/><Relationship Id="rId42" Type="http://schemas.openxmlformats.org/officeDocument/2006/relationships/image" Target="../media/image5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jpeg"/><Relationship Id="rId33" Type="http://schemas.openxmlformats.org/officeDocument/2006/relationships/image" Target="../media/image46.jpeg"/><Relationship Id="rId38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jpe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jpe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jpeg"/><Relationship Id="rId27" Type="http://schemas.openxmlformats.org/officeDocument/2006/relationships/image" Target="../media/image40.jpeg"/><Relationship Id="rId30" Type="http://schemas.openxmlformats.org/officeDocument/2006/relationships/image" Target="../media/image43.jpeg"/><Relationship Id="rId35" Type="http://schemas.openxmlformats.org/officeDocument/2006/relationships/image" Target="../media/image48.png"/><Relationship Id="rId43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59.jpeg"/><Relationship Id="rId7" Type="http://schemas.openxmlformats.org/officeDocument/2006/relationships/image" Target="../media/image63.sv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svg"/><Relationship Id="rId15" Type="http://schemas.openxmlformats.org/officeDocument/2006/relationships/image" Target="../media/image70.png"/><Relationship Id="rId10" Type="http://schemas.microsoft.com/office/2007/relationships/hdphoto" Target="../media/hdphoto2.wdp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19964" y="2243527"/>
            <a:ext cx="648414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de-DE" sz="4000" dirty="0">
                <a:solidFill>
                  <a:schemeClr val="tx1"/>
                </a:solidFill>
                <a:latin typeface="Fieldwork 04 Geo Regular" pitchFamily="50" charset="0"/>
              </a:rPr>
              <a:t>Umverteilung </a:t>
            </a:r>
            <a:r>
              <a:rPr lang="de-DE" sz="4000" dirty="0" err="1">
                <a:solidFill>
                  <a:schemeClr val="tx1"/>
                </a:solidFill>
                <a:latin typeface="Fieldwork 04 Geo Regular" pitchFamily="50" charset="0"/>
              </a:rPr>
              <a:t>SprottenFlotte</a:t>
            </a:r>
            <a:r>
              <a:rPr lang="de-DE" sz="4000" dirty="0">
                <a:solidFill>
                  <a:schemeClr val="tx1"/>
                </a:solidFill>
                <a:latin typeface="Fieldwork 04 Geo Regular" pitchFamily="50" charset="0"/>
              </a:rPr>
              <a:t> –</a:t>
            </a:r>
            <a:br>
              <a:rPr lang="de-DE" sz="4000" dirty="0">
                <a:solidFill>
                  <a:schemeClr val="tx1"/>
                </a:solidFill>
                <a:latin typeface="Fieldwork 04 Geo Regular" pitchFamily="50" charset="0"/>
              </a:rPr>
            </a:br>
            <a:r>
              <a:rPr lang="de-DE" sz="4000" dirty="0">
                <a:solidFill>
                  <a:schemeClr val="tx1"/>
                </a:solidFill>
                <a:latin typeface="Fieldwork 04 Geo Regular" pitchFamily="50" charset="0"/>
              </a:rPr>
              <a:t>Bikesharing in der KielRegion</a:t>
            </a:r>
            <a:endParaRPr sz="4000" dirty="0">
              <a:solidFill>
                <a:schemeClr val="tx1"/>
              </a:solidFill>
              <a:latin typeface="Fieldwork 04 Geo Regular" pitchFamily="50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06C92F-F6A9-BA4E-9F4E-21B41AC4DB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66" y="4581128"/>
            <a:ext cx="3316622" cy="18594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811D8AD-22AB-FDDA-A7DC-4152E076A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296282"/>
              </p:ext>
            </p:extLst>
          </p:nvPr>
        </p:nvGraphicFramePr>
        <p:xfrm>
          <a:off x="5897017" y="1809713"/>
          <a:ext cx="6273214" cy="384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158B821C-7434-1804-58A1-03BEE785D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551454"/>
              </p:ext>
            </p:extLst>
          </p:nvPr>
        </p:nvGraphicFramePr>
        <p:xfrm>
          <a:off x="131317" y="1812519"/>
          <a:ext cx="6030322" cy="384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Titel 41">
            <a:extLst>
              <a:ext uri="{FF2B5EF4-FFF2-40B4-BE49-F238E27FC236}">
                <a16:creationId xmlns:a16="http://schemas.microsoft.com/office/drawing/2014/main" id="{152C2E7A-B40D-5D4A-6851-E0B3A532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6700186" cy="695960"/>
          </a:xfrm>
        </p:spPr>
        <p:txBody>
          <a:bodyPr/>
          <a:lstStyle/>
          <a:p>
            <a:r>
              <a:rPr lang="de-DE" dirty="0"/>
              <a:t>Ausleihen gesamt nach Dauer und Distanz 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DEC73105-BDF0-0CD5-4232-A905744EE2D4}"/>
              </a:ext>
            </a:extLst>
          </p:cNvPr>
          <p:cNvSpPr txBox="1"/>
          <p:nvPr/>
        </p:nvSpPr>
        <p:spPr>
          <a:xfrm>
            <a:off x="454954" y="5729243"/>
            <a:ext cx="5383045" cy="34624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Ca. 90 % der Fahrten sind unter 30 Minuten 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liennummernplatzhalter 43">
            <a:extLst>
              <a:ext uri="{FF2B5EF4-FFF2-40B4-BE49-F238E27FC236}">
                <a16:creationId xmlns:a16="http://schemas.microsoft.com/office/drawing/2014/main" id="{12D9FF3B-DB75-155D-1597-2FA1A375A851}"/>
              </a:ext>
            </a:extLst>
          </p:cNvPr>
          <p:cNvSpPr txBox="1">
            <a:spLocks/>
          </p:cNvSpPr>
          <p:nvPr/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5E9F83-674B-9641-C96A-17BE95273D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4C1FC04-2BF4-DB76-DBC3-F95351724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2CF231E-78D3-8852-0F5A-FA245D785FEC}"/>
              </a:ext>
            </a:extLst>
          </p:cNvPr>
          <p:cNvSpPr/>
          <p:nvPr/>
        </p:nvSpPr>
        <p:spPr>
          <a:xfrm>
            <a:off x="374169" y="1778882"/>
            <a:ext cx="5544617" cy="3841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9AE04B-E73D-8AB9-92D6-F594EF1292F9}"/>
              </a:ext>
            </a:extLst>
          </p:cNvPr>
          <p:cNvSpPr/>
          <p:nvPr/>
        </p:nvSpPr>
        <p:spPr>
          <a:xfrm>
            <a:off x="6261316" y="1776077"/>
            <a:ext cx="5544617" cy="3841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Route zwei Stecknadeln mit Weg Silhouette">
            <a:extLst>
              <a:ext uri="{FF2B5EF4-FFF2-40B4-BE49-F238E27FC236}">
                <a16:creationId xmlns:a16="http://schemas.microsoft.com/office/drawing/2014/main" id="{14B52E9A-DF9A-5E55-4653-55096ABD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74054" y="1982467"/>
            <a:ext cx="613980" cy="613980"/>
          </a:xfrm>
          <a:prstGeom prst="rect">
            <a:avLst/>
          </a:prstGeom>
        </p:spPr>
      </p:pic>
      <p:pic>
        <p:nvPicPr>
          <p:cNvPr id="12" name="Grafik 11" descr="Stoppuhr Silhouette">
            <a:extLst>
              <a:ext uri="{FF2B5EF4-FFF2-40B4-BE49-F238E27FC236}">
                <a16:creationId xmlns:a16="http://schemas.microsoft.com/office/drawing/2014/main" id="{359B960B-A941-5C4C-C2C2-0685ADB65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904" y="1976311"/>
            <a:ext cx="626292" cy="6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8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152C2E7A-B40D-5D4A-6851-E0B3A53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Stärkste Stationen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1960FF-7EEF-D9AB-B1F5-94C0EC9D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700808"/>
            <a:ext cx="7829550" cy="4700371"/>
          </a:xfrm>
          <a:prstGeom prst="rect">
            <a:avLst/>
          </a:prstGeom>
        </p:spPr>
      </p:pic>
      <p:sp>
        <p:nvSpPr>
          <p:cNvPr id="8" name="Foliennummernplatzhalter 43">
            <a:extLst>
              <a:ext uri="{FF2B5EF4-FFF2-40B4-BE49-F238E27FC236}">
                <a16:creationId xmlns:a16="http://schemas.microsoft.com/office/drawing/2014/main" id="{0B8E89D0-0EA7-CE16-956F-DF5CB26E9CE0}"/>
              </a:ext>
            </a:extLst>
          </p:cNvPr>
          <p:cNvSpPr txBox="1">
            <a:spLocks/>
          </p:cNvSpPr>
          <p:nvPr/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45C32EF6-4AF9-CB8B-EB50-367CD15CBA1A}"/>
              </a:ext>
            </a:extLst>
          </p:cNvPr>
          <p:cNvSpPr txBox="1"/>
          <p:nvPr/>
        </p:nvSpPr>
        <p:spPr>
          <a:xfrm>
            <a:off x="551384" y="1906674"/>
            <a:ext cx="3811066" cy="368613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Mobilitätsknoten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Hauptbahnhof 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(und weitere Bahnhöfe)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Anleger </a:t>
            </a:r>
            <a:r>
              <a:rPr lang="de-DE" sz="1600" kern="12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Reventlou</a:t>
            </a:r>
            <a:r>
              <a:rPr lang="de-DE" sz="16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de-DE" sz="16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6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(Fähre + Busse + Mobilitätsstation)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Einzelhandel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insb. innerstädtischer, kleinteiliger und individueller EZH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Quartiere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insb. innerstädtische, dichte Wohnquartiere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Hochschulen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7803291-820D-40C1-6DA7-59FF7E6D8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9950" y="6541086"/>
            <a:ext cx="3099786" cy="166712"/>
          </a:xfrm>
        </p:spPr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</p:spTree>
    <p:extLst>
      <p:ext uri="{BB962C8B-B14F-4D97-AF65-F5344CB8AC3E}">
        <p14:creationId xmlns:p14="http://schemas.microsoft.com/office/powerpoint/2010/main" val="36682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61EFC-7F26-4340-0846-ECFB3FE5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6844202" cy="695960"/>
          </a:xfrm>
        </p:spPr>
        <p:txBody>
          <a:bodyPr/>
          <a:lstStyle/>
          <a:p>
            <a:r>
              <a:rPr lang="de-DE" dirty="0"/>
              <a:t>Problemstellung: ungenügende Umverteilung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CC363-6796-2E3E-9D1D-224CB1C52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97117-C792-8160-846F-D3BF3BDB9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03154DD-63D9-0C3E-1796-DC0C3DD60909}"/>
              </a:ext>
            </a:extLst>
          </p:cNvPr>
          <p:cNvSpPr txBox="1"/>
          <p:nvPr/>
        </p:nvSpPr>
        <p:spPr>
          <a:xfrm>
            <a:off x="551384" y="1906674"/>
            <a:ext cx="10153128" cy="32778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Situation 1: Stationen sind über längere Zeiträume leer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Situation 2: Stationen sind über längere Zeiträume überfüllt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tabLst/>
              <a:defRPr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Wie kann eine System-Optimierung bzgl. der Umverteilung durch KI und Vorhersagemodelle geschaffen werden?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tabLst/>
              <a:defRPr/>
            </a:pP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Tx/>
              <a:buChar char="-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Ausleihdaten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Tx/>
              <a:buChar char="-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Wetterdaten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Tx/>
              <a:buChar char="-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(Veranstaltungsdaten)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0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61EFC-7F26-4340-0846-ECFB3FE5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6844202" cy="695960"/>
          </a:xfrm>
        </p:spPr>
        <p:txBody>
          <a:bodyPr/>
          <a:lstStyle/>
          <a:p>
            <a:r>
              <a:rPr lang="de-DE" dirty="0"/>
              <a:t>Hintergrund 2: Regionale Datenplattform „Mobility Live Access“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CC363-6796-2E3E-9D1D-224CB1C52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97117-C792-8160-846F-D3BF3BDB9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8C5DF6-F1AD-F617-8299-7F23ABC825EA}"/>
              </a:ext>
            </a:extLst>
          </p:cNvPr>
          <p:cNvSpPr txBox="1"/>
          <p:nvPr/>
        </p:nvSpPr>
        <p:spPr>
          <a:xfrm>
            <a:off x="263352" y="1916832"/>
            <a:ext cx="4608512" cy="244990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GBFS-Feed (Global Bikesharing Feed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FIWARE (NGSI-LD)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Mobility Live Access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Dokumentation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Mobility Live Access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SmartDataModels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BikeHireDockingStation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Spezifikation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 descr="Ein Bild, das Text, Screenshot, Grafiksoftware, Design enthält.&#10;&#10;Automatisch generierte Beschreibung">
            <a:extLst>
              <a:ext uri="{FF2B5EF4-FFF2-40B4-BE49-F238E27FC236}">
                <a16:creationId xmlns:a16="http://schemas.microsoft.com/office/drawing/2014/main" id="{981055D5-4D1A-D10D-A3D7-09178EA1FF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72" y="1700808"/>
            <a:ext cx="6934528" cy="29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C8CEF-3CA4-AD84-BD31-C9D58FB3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6268138" cy="695960"/>
          </a:xfrm>
        </p:spPr>
        <p:txBody>
          <a:bodyPr/>
          <a:lstStyle/>
          <a:p>
            <a:r>
              <a:rPr lang="de-DE" dirty="0"/>
              <a:t>Hintergrund 1: Bikesharing-System </a:t>
            </a:r>
            <a:r>
              <a:rPr lang="de-DE" dirty="0" err="1"/>
              <a:t>SprottenFlotte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C74370-1BCB-607B-1260-60AFFBA14A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7775" y="2995808"/>
            <a:ext cx="1728192" cy="116594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786081B-13EE-5E7F-27E1-21A910986CFE}"/>
              </a:ext>
            </a:extLst>
          </p:cNvPr>
          <p:cNvSpPr/>
          <p:nvPr/>
        </p:nvSpPr>
        <p:spPr>
          <a:xfrm>
            <a:off x="626834" y="1988840"/>
            <a:ext cx="1148686" cy="504056"/>
          </a:xfrm>
          <a:prstGeom prst="rect">
            <a:avLst/>
          </a:prstGeom>
          <a:noFill/>
          <a:ln w="12700">
            <a:solidFill>
              <a:srgbClr val="0E3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FC269F-91E4-DADC-478E-DB04B521EDF1}"/>
              </a:ext>
            </a:extLst>
          </p:cNvPr>
          <p:cNvSpPr/>
          <p:nvPr/>
        </p:nvSpPr>
        <p:spPr>
          <a:xfrm>
            <a:off x="1850970" y="1988840"/>
            <a:ext cx="1148686" cy="504056"/>
          </a:xfrm>
          <a:prstGeom prst="rect">
            <a:avLst/>
          </a:prstGeom>
          <a:noFill/>
          <a:ln w="12700">
            <a:solidFill>
              <a:srgbClr val="0E3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Kreis </a:t>
            </a:r>
            <a:r>
              <a:rPr lang="de-DE" sz="1600" dirty="0" err="1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Plön</a:t>
            </a:r>
            <a:endParaRPr lang="de-DE" sz="1600" dirty="0">
              <a:solidFill>
                <a:srgbClr val="0030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ECD089-85B0-1FF1-A0E5-8725D37490A6}"/>
              </a:ext>
            </a:extLst>
          </p:cNvPr>
          <p:cNvSpPr/>
          <p:nvPr/>
        </p:nvSpPr>
        <p:spPr>
          <a:xfrm>
            <a:off x="3075106" y="1991144"/>
            <a:ext cx="1148686" cy="504056"/>
          </a:xfrm>
          <a:prstGeom prst="rect">
            <a:avLst/>
          </a:prstGeom>
          <a:noFill/>
          <a:ln w="12700">
            <a:solidFill>
              <a:srgbClr val="0E3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Kreis </a:t>
            </a:r>
            <a:br>
              <a:rPr lang="de-DE" sz="16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RD-ECK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D63489-2FB3-EB4A-7EE2-234BC42362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096" y="2852936"/>
            <a:ext cx="4905154" cy="33282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8DD64FB-9DB8-A13A-8C11-C2BB40D031F7}"/>
              </a:ext>
            </a:extLst>
          </p:cNvPr>
          <p:cNvSpPr txBox="1"/>
          <p:nvPr/>
        </p:nvSpPr>
        <p:spPr>
          <a:xfrm>
            <a:off x="4583832" y="2056202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Gesellschafter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2546D3-1CA7-CEB9-A025-8AD2BB2AAE17}"/>
              </a:ext>
            </a:extLst>
          </p:cNvPr>
          <p:cNvSpPr txBox="1"/>
          <p:nvPr/>
        </p:nvSpPr>
        <p:spPr>
          <a:xfrm>
            <a:off x="6960096" y="1748425"/>
            <a:ext cx="51125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Masterplan Mobilität: Politischer Beschluss 2017</a:t>
            </a:r>
          </a:p>
          <a:p>
            <a:pPr>
              <a:spcBef>
                <a:spcPts val="600"/>
              </a:spcBef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Übertragung der Koordination an KielRegion</a:t>
            </a:r>
          </a:p>
          <a:p>
            <a:pPr>
              <a:spcBef>
                <a:spcPts val="600"/>
              </a:spcBef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4 Handlungsfeldern, 72 Maßnahmen, u.a.: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827A38F-00DD-389F-ED76-249254873457}"/>
              </a:ext>
            </a:extLst>
          </p:cNvPr>
          <p:cNvCxnSpPr>
            <a:stCxn id="4" idx="2"/>
          </p:cNvCxnSpPr>
          <p:nvPr/>
        </p:nvCxnSpPr>
        <p:spPr>
          <a:xfrm>
            <a:off x="1201177" y="2492896"/>
            <a:ext cx="79036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A42E559-4E68-1A53-ADCA-DE21FDAFFEC5}"/>
              </a:ext>
            </a:extLst>
          </p:cNvPr>
          <p:cNvCxnSpPr>
            <a:stCxn id="6" idx="2"/>
          </p:cNvCxnSpPr>
          <p:nvPr/>
        </p:nvCxnSpPr>
        <p:spPr>
          <a:xfrm flipH="1">
            <a:off x="2999656" y="2495200"/>
            <a:ext cx="649793" cy="5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EED3187-6641-AEB5-D784-356317FF5BD9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2421871" y="2492896"/>
            <a:ext cx="3442" cy="50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ECA17F5-D803-D7D0-C7E8-B3C2F9B53EDB}"/>
              </a:ext>
            </a:extLst>
          </p:cNvPr>
          <p:cNvCxnSpPr>
            <a:cxnSpLocks/>
          </p:cNvCxnSpPr>
          <p:nvPr/>
        </p:nvCxnSpPr>
        <p:spPr>
          <a:xfrm flipH="1">
            <a:off x="1494632" y="3988496"/>
            <a:ext cx="864096" cy="40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4DDD8B3-0F44-3C38-F7F7-FCB9D8FEB986}"/>
              </a:ext>
            </a:extLst>
          </p:cNvPr>
          <p:cNvSpPr txBox="1"/>
          <p:nvPr/>
        </p:nvSpPr>
        <p:spPr>
          <a:xfrm>
            <a:off x="3464775" y="2706842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beschließen &amp; ermächtigen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DF8CC7-59A1-1EF2-F24C-7AE2FAC3EA53}"/>
              </a:ext>
            </a:extLst>
          </p:cNvPr>
          <p:cNvSpPr txBox="1"/>
          <p:nvPr/>
        </p:nvSpPr>
        <p:spPr>
          <a:xfrm>
            <a:off x="737748" y="398509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beschäftigt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C1CFC3E-0168-7563-C39D-789D0AD9DA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975" y="4587043"/>
            <a:ext cx="1781240" cy="9992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BA0276B-E165-439E-7E03-9EA47CD7D549}"/>
              </a:ext>
            </a:extLst>
          </p:cNvPr>
          <p:cNvSpPr txBox="1"/>
          <p:nvPr/>
        </p:nvSpPr>
        <p:spPr>
          <a:xfrm>
            <a:off x="448831" y="4454432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Projektkoordination (1,5 P)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63F742A-2ACD-B534-0525-2BD57155A2B8}"/>
              </a:ext>
            </a:extLst>
          </p:cNvPr>
          <p:cNvCxnSpPr/>
          <p:nvPr/>
        </p:nvCxnSpPr>
        <p:spPr>
          <a:xfrm>
            <a:off x="2421871" y="3985092"/>
            <a:ext cx="864096" cy="43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6FFE683-0A60-E022-CC18-7679489B654F}"/>
              </a:ext>
            </a:extLst>
          </p:cNvPr>
          <p:cNvSpPr txBox="1"/>
          <p:nvPr/>
        </p:nvSpPr>
        <p:spPr>
          <a:xfrm>
            <a:off x="3186020" y="398509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schreibt aus und vergibt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DBAFF6E0-7D03-7F17-4DE6-60D29240603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8271" y="4935111"/>
            <a:ext cx="1440346" cy="42957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C1801821-D2EA-977E-D289-00DC0AF01ABC}"/>
              </a:ext>
            </a:extLst>
          </p:cNvPr>
          <p:cNvSpPr txBox="1"/>
          <p:nvPr/>
        </p:nvSpPr>
        <p:spPr>
          <a:xfrm>
            <a:off x="2952065" y="4454432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Operativen Betrieb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E910369-9DF6-C22D-9233-7633CAEBE554}"/>
              </a:ext>
            </a:extLst>
          </p:cNvPr>
          <p:cNvSpPr txBox="1"/>
          <p:nvPr/>
        </p:nvSpPr>
        <p:spPr>
          <a:xfrm>
            <a:off x="406032" y="5483257"/>
            <a:ext cx="21615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Akquise Kooperationspartner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Mittelakquise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Politische Arbeit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Öffentlichkeit/Marketing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Stationsnetz &amp; Tarife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34A83CF-39DC-9B47-D371-C0CE3377D13B}"/>
              </a:ext>
            </a:extLst>
          </p:cNvPr>
          <p:cNvSpPr txBox="1"/>
          <p:nvPr/>
        </p:nvSpPr>
        <p:spPr>
          <a:xfrm>
            <a:off x="2853919" y="5483256"/>
            <a:ext cx="2161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/ Hintergrundsystem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Nutzer*</a:t>
            </a:r>
            <a:r>
              <a:rPr lang="de-DE" sz="1050" dirty="0" err="1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innendaten</a:t>
            </a:r>
            <a:endParaRPr lang="de-DE" sz="1050" dirty="0">
              <a:solidFill>
                <a:srgbClr val="0030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Zahlungsabwicklung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Betrieb und Wartung Räder</a:t>
            </a:r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C9EAE3BA-71A1-7558-E24D-5E12706532CA}"/>
              </a:ext>
            </a:extLst>
          </p:cNvPr>
          <p:cNvSpPr txBox="1">
            <a:spLocks/>
          </p:cNvSpPr>
          <p:nvPr/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3ED0A207-99FC-CE2B-0E7B-F6489800B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9950" y="6541086"/>
            <a:ext cx="3099786" cy="166712"/>
          </a:xfrm>
        </p:spPr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 dirty="0" err="1"/>
              <a:t>SprottenFlotte</a:t>
            </a:r>
            <a:r>
              <a:rPr lang="de-DE" spc="-10" dirty="0"/>
              <a:t> | 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11564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20" grpId="0"/>
      <p:bldP spid="21" grpId="0"/>
      <p:bldP spid="23" grpId="0"/>
      <p:bldP spid="29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C82C6-1019-4D71-815C-6BD060A8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815719"/>
            <a:ext cx="6952953" cy="428641"/>
          </a:xfrm>
        </p:spPr>
        <p:txBody>
          <a:bodyPr/>
          <a:lstStyle/>
          <a:p>
            <a:r>
              <a:rPr lang="de-DE" dirty="0"/>
              <a:t>Projektpartner der </a:t>
            </a:r>
            <a:r>
              <a:rPr lang="de-DE" dirty="0" err="1"/>
              <a:t>SprottenFlotte</a:t>
            </a:r>
            <a:r>
              <a:rPr lang="de-DE" dirty="0"/>
              <a:t> – 37 Kommunen</a:t>
            </a:r>
            <a:br>
              <a:rPr lang="de-DE" dirty="0"/>
            </a:b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71AE5A-F10F-3979-A5DF-F481EA56C8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 dirty="0" err="1"/>
              <a:t>SprottenFlotte</a:t>
            </a:r>
            <a:r>
              <a:rPr lang="de-DE" spc="-10" dirty="0"/>
              <a:t> | Allgemeine Informationen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4C220A-EA71-7080-138D-0D6852A7E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" name="Inhaltsplatzhalter 40">
            <a:extLst>
              <a:ext uri="{FF2B5EF4-FFF2-40B4-BE49-F238E27FC236}">
                <a16:creationId xmlns:a16="http://schemas.microsoft.com/office/drawing/2014/main" id="{B1DDF40E-F5A5-04A7-3C4B-C92CD7751C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9" y="5969425"/>
            <a:ext cx="388371" cy="455689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A78126-62C8-588B-15EF-9E9BF04E6B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76" y="2749741"/>
            <a:ext cx="342181" cy="3685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BFDD37-FC83-8304-5EC3-805B705AA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66" y="1945813"/>
            <a:ext cx="332961" cy="3877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1245E1-199E-6FD6-8F3A-89AB3BDE92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85" y="1970183"/>
            <a:ext cx="375916" cy="4121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72EC6E-0CBA-80F3-34F6-726548254D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38" y="2752528"/>
            <a:ext cx="349016" cy="3877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17B72DC-43B6-6648-2449-4B95404955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17" y="2769316"/>
            <a:ext cx="348335" cy="38779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368216-619F-F5AC-C3AC-780CB4307A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11" y="2738343"/>
            <a:ext cx="328357" cy="3877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0A01A08-8789-2843-A283-91ABE2EDB8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7" y="2775560"/>
            <a:ext cx="352893" cy="38779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90FB4AA-4380-4BF9-51E3-556A5F764A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56" y="3604808"/>
            <a:ext cx="351845" cy="3877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595165-4A75-A6B3-1C66-5BB7096F02C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3" y="4536408"/>
            <a:ext cx="331803" cy="38779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52243B7-E881-9AD1-8E82-C16AAC6092A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78" y="1956579"/>
            <a:ext cx="349911" cy="3770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89974CE-0963-BB1B-37DF-F9846EC3527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37" y="1956579"/>
            <a:ext cx="372737" cy="40022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EFBD2C8-FDC7-87B4-677D-2625449ED6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33" y="1945813"/>
            <a:ext cx="358851" cy="3884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06A160A-4187-3ECC-EA7E-384372555FF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57" y="1961038"/>
            <a:ext cx="349911" cy="44106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6843284-8770-7B32-ADAC-2F127F3348B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4" y="1949975"/>
            <a:ext cx="356899" cy="37608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8E0C637-198E-F20B-1677-E25BCA2251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4" y="3604808"/>
            <a:ext cx="306557" cy="38779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B9A35BB-D626-BF2C-1387-2A34C578A03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61" y="5406523"/>
            <a:ext cx="342181" cy="38454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E6AFFB8-42FE-2C29-2350-B1B702234E7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88" y="3623149"/>
            <a:ext cx="354497" cy="38152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21E4149-1E40-6688-6F45-53545A736DF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5938" y="3618096"/>
            <a:ext cx="339172" cy="38854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E35D80A-E90E-97FF-74D7-ED0D0E4E3C0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6888" y="4526545"/>
            <a:ext cx="340847" cy="37608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A63B5D6-6630-0375-D50B-BBAC351C0E9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91" y="4522941"/>
            <a:ext cx="334435" cy="38303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4F48D4D-04A8-9EE5-4E12-67E07DF2C8E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9942" y="3654504"/>
            <a:ext cx="339763" cy="38545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1C0C36E-C55B-840C-861D-3EE7D1E4932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79" y="3655857"/>
            <a:ext cx="381619" cy="40483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347D9D-06D1-9529-9439-844047C5F5D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63" y="4520520"/>
            <a:ext cx="358084" cy="41640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D735544-D7B7-3D24-242F-3406C86C23C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7142" y="3652777"/>
            <a:ext cx="342962" cy="38854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8F970CA-76F6-A42E-E734-968EA60B083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64" y="3658389"/>
            <a:ext cx="359581" cy="39718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ABD3727-A240-385B-6971-00654C010B00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908" y="4520520"/>
            <a:ext cx="370196" cy="37019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E1F5893B-36B0-B69A-021E-EFB3AC783D0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4" y="4531105"/>
            <a:ext cx="352540" cy="38303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DC22564-B3D0-E427-3D62-D0C7792F7F0A}"/>
              </a:ext>
            </a:extLst>
          </p:cNvPr>
          <p:cNvSpPr txBox="1"/>
          <p:nvPr/>
        </p:nvSpPr>
        <p:spPr>
          <a:xfrm>
            <a:off x="129633" y="2345574"/>
            <a:ext cx="1185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Landeshauptstadt Kiel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DAD8748-8198-0363-D1E4-4443AB24C7F3}"/>
              </a:ext>
            </a:extLst>
          </p:cNvPr>
          <p:cNvSpPr txBox="1"/>
          <p:nvPr/>
        </p:nvSpPr>
        <p:spPr>
          <a:xfrm>
            <a:off x="2749316" y="2380834"/>
            <a:ext cx="19550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Stadt Eckernförde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32608EE-D74B-0F9A-944E-D79EB19B29F6}"/>
              </a:ext>
            </a:extLst>
          </p:cNvPr>
          <p:cNvSpPr txBox="1"/>
          <p:nvPr/>
        </p:nvSpPr>
        <p:spPr>
          <a:xfrm>
            <a:off x="1467781" y="2383876"/>
            <a:ext cx="14026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Stadt Preetz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B0DD0D6-E87D-2A03-1C9F-371C15EF0348}"/>
              </a:ext>
            </a:extLst>
          </p:cNvPr>
          <p:cNvSpPr txBox="1"/>
          <p:nvPr/>
        </p:nvSpPr>
        <p:spPr>
          <a:xfrm>
            <a:off x="4562605" y="2379210"/>
            <a:ext cx="12524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Stadt Rendsburg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08B593-D100-E048-3C3E-7BEFAC0E3F45}"/>
              </a:ext>
            </a:extLst>
          </p:cNvPr>
          <p:cNvSpPr txBox="1"/>
          <p:nvPr/>
        </p:nvSpPr>
        <p:spPr>
          <a:xfrm>
            <a:off x="6056472" y="2376204"/>
            <a:ext cx="1211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Stadt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Plön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E431546-D412-F0D0-841D-103D789667F7}"/>
              </a:ext>
            </a:extLst>
          </p:cNvPr>
          <p:cNvSpPr txBox="1"/>
          <p:nvPr/>
        </p:nvSpPr>
        <p:spPr>
          <a:xfrm>
            <a:off x="7504337" y="2376204"/>
            <a:ext cx="1288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Kreis Rendsburg-Eckernförde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E58CA46-B9B8-3034-4B38-C6C193C09D73}"/>
              </a:ext>
            </a:extLst>
          </p:cNvPr>
          <p:cNvSpPr txBox="1"/>
          <p:nvPr/>
        </p:nvSpPr>
        <p:spPr>
          <a:xfrm>
            <a:off x="9009949" y="2387378"/>
            <a:ext cx="1252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Kreis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Plön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993DCD-8CCF-944D-85E8-BAB2E82B844E}"/>
              </a:ext>
            </a:extLst>
          </p:cNvPr>
          <p:cNvSpPr txBox="1"/>
          <p:nvPr/>
        </p:nvSpPr>
        <p:spPr>
          <a:xfrm>
            <a:off x="9180963" y="3142453"/>
            <a:ext cx="91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Laboe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11D10B-9484-B9C8-F0C6-0B7318061ACC}"/>
              </a:ext>
            </a:extLst>
          </p:cNvPr>
          <p:cNvSpPr txBox="1"/>
          <p:nvPr/>
        </p:nvSpPr>
        <p:spPr>
          <a:xfrm>
            <a:off x="10652304" y="3159626"/>
            <a:ext cx="93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Mönkeberg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117D30D-DA1D-B034-C121-7B5675EF76E1}"/>
              </a:ext>
            </a:extLst>
          </p:cNvPr>
          <p:cNvSpPr txBox="1"/>
          <p:nvPr/>
        </p:nvSpPr>
        <p:spPr>
          <a:xfrm>
            <a:off x="1444937" y="3241528"/>
            <a:ext cx="14861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Amt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Hüttener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Berge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2AA4350-E06C-5F7E-67ED-0A9EB3EFCC82}"/>
              </a:ext>
            </a:extLst>
          </p:cNvPr>
          <p:cNvSpPr txBox="1"/>
          <p:nvPr/>
        </p:nvSpPr>
        <p:spPr>
          <a:xfrm>
            <a:off x="7670491" y="3171674"/>
            <a:ext cx="981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Heikendorf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367C360-10F8-768B-50E8-8F892A95F0CA}"/>
              </a:ext>
            </a:extLst>
          </p:cNvPr>
          <p:cNvSpPr txBox="1"/>
          <p:nvPr/>
        </p:nvSpPr>
        <p:spPr>
          <a:xfrm>
            <a:off x="6148989" y="3141730"/>
            <a:ext cx="1078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Kronshagen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67B9E10-2D03-5E0F-4C57-EFE0F8036F29}"/>
              </a:ext>
            </a:extLst>
          </p:cNvPr>
          <p:cNvSpPr txBox="1"/>
          <p:nvPr/>
        </p:nvSpPr>
        <p:spPr>
          <a:xfrm>
            <a:off x="3237413" y="3196189"/>
            <a:ext cx="91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Altenholz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5180124-A52F-B5F3-22FD-01B100828348}"/>
              </a:ext>
            </a:extLst>
          </p:cNvPr>
          <p:cNvSpPr txBox="1"/>
          <p:nvPr/>
        </p:nvSpPr>
        <p:spPr>
          <a:xfrm>
            <a:off x="207355" y="4023924"/>
            <a:ext cx="98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Molfsee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07ED769-CF62-7878-C1F9-2FD7D7AF3EFF}"/>
              </a:ext>
            </a:extLst>
          </p:cNvPr>
          <p:cNvSpPr txBox="1"/>
          <p:nvPr/>
        </p:nvSpPr>
        <p:spPr>
          <a:xfrm>
            <a:off x="1712036" y="3847230"/>
            <a:ext cx="9816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Mielkendorf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9D26C1E-A36F-CF9C-5432-1563E566A514}"/>
              </a:ext>
            </a:extLst>
          </p:cNvPr>
          <p:cNvSpPr txBox="1"/>
          <p:nvPr/>
        </p:nvSpPr>
        <p:spPr>
          <a:xfrm>
            <a:off x="1704467" y="4940169"/>
            <a:ext cx="981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Schönberg 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D45B22D-0089-7ECC-90C8-286719B7BDED}"/>
              </a:ext>
            </a:extLst>
          </p:cNvPr>
          <p:cNvSpPr txBox="1"/>
          <p:nvPr/>
        </p:nvSpPr>
        <p:spPr>
          <a:xfrm>
            <a:off x="3082881" y="4055571"/>
            <a:ext cx="119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Borgstedt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9A247BF-8D2F-49C9-44FE-386D604EC57A}"/>
              </a:ext>
            </a:extLst>
          </p:cNvPr>
          <p:cNvSpPr txBox="1"/>
          <p:nvPr/>
        </p:nvSpPr>
        <p:spPr>
          <a:xfrm>
            <a:off x="4520160" y="4041095"/>
            <a:ext cx="127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Brekendorf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7A9A201-49C1-38FC-7DCD-DEEB31BAF958}"/>
              </a:ext>
            </a:extLst>
          </p:cNvPr>
          <p:cNvSpPr txBox="1"/>
          <p:nvPr/>
        </p:nvSpPr>
        <p:spPr>
          <a:xfrm>
            <a:off x="4440144" y="4952276"/>
            <a:ext cx="144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</a:p>
          <a:p>
            <a:pPr algn="ctr"/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Fiefbergen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4695C60-6F53-D4D5-FBC5-A46717994071}"/>
              </a:ext>
            </a:extLst>
          </p:cNvPr>
          <p:cNvSpPr txBox="1"/>
          <p:nvPr/>
        </p:nvSpPr>
        <p:spPr>
          <a:xfrm>
            <a:off x="1647783" y="5864284"/>
            <a:ext cx="10717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Stein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8910DF3-B497-E46A-494D-40EFE9558E3B}"/>
              </a:ext>
            </a:extLst>
          </p:cNvPr>
          <p:cNvSpPr txBox="1"/>
          <p:nvPr/>
        </p:nvSpPr>
        <p:spPr>
          <a:xfrm>
            <a:off x="7546277" y="4084476"/>
            <a:ext cx="1283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Holzbunge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76D30E8-EC16-F434-A0D8-AE5EACA3B88D}"/>
              </a:ext>
            </a:extLst>
          </p:cNvPr>
          <p:cNvSpPr txBox="1"/>
          <p:nvPr/>
        </p:nvSpPr>
        <p:spPr>
          <a:xfrm>
            <a:off x="6239165" y="4970382"/>
            <a:ext cx="950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Krummbek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9830504-2CB0-78F6-30C9-32076ED77614}"/>
              </a:ext>
            </a:extLst>
          </p:cNvPr>
          <p:cNvSpPr txBox="1"/>
          <p:nvPr/>
        </p:nvSpPr>
        <p:spPr>
          <a:xfrm>
            <a:off x="9173943" y="4056538"/>
            <a:ext cx="10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Osterby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4330669-4CD0-EE9E-C993-75EB100277FA}"/>
              </a:ext>
            </a:extLst>
          </p:cNvPr>
          <p:cNvSpPr txBox="1"/>
          <p:nvPr/>
        </p:nvSpPr>
        <p:spPr>
          <a:xfrm>
            <a:off x="10488369" y="4087490"/>
            <a:ext cx="127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Owschlag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16E243D-C848-B78E-4897-CA8B02D3294B}"/>
              </a:ext>
            </a:extLst>
          </p:cNvPr>
          <p:cNvSpPr txBox="1"/>
          <p:nvPr/>
        </p:nvSpPr>
        <p:spPr>
          <a:xfrm>
            <a:off x="9203805" y="4920163"/>
            <a:ext cx="998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Passade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01263E7-99A5-8C37-E633-6F22D912693E}"/>
              </a:ext>
            </a:extLst>
          </p:cNvPr>
          <p:cNvSpPr txBox="1"/>
          <p:nvPr/>
        </p:nvSpPr>
        <p:spPr>
          <a:xfrm>
            <a:off x="64684" y="4957285"/>
            <a:ext cx="1283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</a:p>
          <a:p>
            <a:pPr algn="ctr"/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Sehestedt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EC039FC-F452-5E05-8A81-33E9220E84CD}"/>
              </a:ext>
            </a:extLst>
          </p:cNvPr>
          <p:cNvSpPr txBox="1"/>
          <p:nvPr/>
        </p:nvSpPr>
        <p:spPr>
          <a:xfrm>
            <a:off x="6209137" y="405592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</a:t>
            </a:r>
            <a:b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Groß Wittensee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A217DA56-BB40-9B26-21EF-DC34C274E22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69" y="2762034"/>
            <a:ext cx="340847" cy="38543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69A4714D-D742-7F4A-3ABA-11A29B0D8B6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6" t="5817" r="24864" b="9158"/>
          <a:stretch/>
        </p:blipFill>
        <p:spPr>
          <a:xfrm>
            <a:off x="10922593" y="1953055"/>
            <a:ext cx="372737" cy="400227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B80F9E2F-F474-F0F5-135C-E1BC595FE652}"/>
              </a:ext>
            </a:extLst>
          </p:cNvPr>
          <p:cNvSpPr txBox="1"/>
          <p:nvPr/>
        </p:nvSpPr>
        <p:spPr>
          <a:xfrm>
            <a:off x="10428731" y="2383876"/>
            <a:ext cx="14262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Amt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Schrevenborn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2" descr="Amt Hüttener Berge">
            <a:extLst>
              <a:ext uri="{FF2B5EF4-FFF2-40B4-BE49-F238E27FC236}">
                <a16:creationId xmlns:a16="http://schemas.microsoft.com/office/drawing/2014/main" id="{37D8B751-7EC2-48C5-E860-CEE80815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92" y="2757078"/>
            <a:ext cx="337135" cy="3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Wappenrolle Schleswig-Holstein">
            <a:extLst>
              <a:ext uri="{FF2B5EF4-FFF2-40B4-BE49-F238E27FC236}">
                <a16:creationId xmlns:a16="http://schemas.microsoft.com/office/drawing/2014/main" id="{3CEBA2BC-A5EC-4219-1065-EDD884E7F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359" y="2734424"/>
            <a:ext cx="408356" cy="4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88E85CF-0AC9-FDF6-3D0A-84071D1C2772}"/>
              </a:ext>
            </a:extLst>
          </p:cNvPr>
          <p:cNvSpPr txBox="1"/>
          <p:nvPr/>
        </p:nvSpPr>
        <p:spPr>
          <a:xfrm>
            <a:off x="211150" y="3236688"/>
            <a:ext cx="1014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Amt Probstei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307B7EA-4142-E72B-175F-8595E0BCD1DC}"/>
              </a:ext>
            </a:extLst>
          </p:cNvPr>
          <p:cNvSpPr txBox="1"/>
          <p:nvPr/>
        </p:nvSpPr>
        <p:spPr>
          <a:xfrm>
            <a:off x="4532082" y="3179563"/>
            <a:ext cx="126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Schönkirchen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BDD1021-A397-4943-6235-048849FCC7A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536151" y="5414704"/>
            <a:ext cx="318258" cy="378879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FE9B714E-2070-8CC8-D551-7B5DB18FA4C9}"/>
              </a:ext>
            </a:extLst>
          </p:cNvPr>
          <p:cNvSpPr txBox="1"/>
          <p:nvPr/>
        </p:nvSpPr>
        <p:spPr>
          <a:xfrm>
            <a:off x="6226783" y="5817546"/>
            <a:ext cx="95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Wisch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6674FDE-8933-436E-7547-B3DF79C8153E}"/>
              </a:ext>
            </a:extLst>
          </p:cNvPr>
          <p:cNvSpPr txBox="1"/>
          <p:nvPr/>
        </p:nvSpPr>
        <p:spPr>
          <a:xfrm>
            <a:off x="2904323" y="4957904"/>
            <a:ext cx="152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</a:p>
          <a:p>
            <a:pPr algn="ctr"/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Brodersdorf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Gemeinde Felde">
            <a:extLst>
              <a:ext uri="{FF2B5EF4-FFF2-40B4-BE49-F238E27FC236}">
                <a16:creationId xmlns:a16="http://schemas.microsoft.com/office/drawing/2014/main" id="{C5C35506-809D-A5BF-EFE2-3EE33B98C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794" y="5409305"/>
            <a:ext cx="342895" cy="3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feld 114">
            <a:extLst>
              <a:ext uri="{FF2B5EF4-FFF2-40B4-BE49-F238E27FC236}">
                <a16:creationId xmlns:a16="http://schemas.microsoft.com/office/drawing/2014/main" id="{6256C897-5FB3-AC44-0A89-88363FBBC9C7}"/>
              </a:ext>
            </a:extLst>
          </p:cNvPr>
          <p:cNvSpPr txBox="1"/>
          <p:nvPr/>
        </p:nvSpPr>
        <p:spPr>
          <a:xfrm>
            <a:off x="10640247" y="5793583"/>
            <a:ext cx="95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Felde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EECFFD9-9C58-DC22-21CE-1F43FBD9A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064" y="4537786"/>
            <a:ext cx="342895" cy="3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feld 115">
            <a:extLst>
              <a:ext uri="{FF2B5EF4-FFF2-40B4-BE49-F238E27FC236}">
                <a16:creationId xmlns:a16="http://schemas.microsoft.com/office/drawing/2014/main" id="{184B4359-4E5C-144E-35B1-8C3FCCE5DA6A}"/>
              </a:ext>
            </a:extLst>
          </p:cNvPr>
          <p:cNvSpPr txBox="1"/>
          <p:nvPr/>
        </p:nvSpPr>
        <p:spPr>
          <a:xfrm>
            <a:off x="10662100" y="4912353"/>
            <a:ext cx="95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Prasdorf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fik 117">
            <a:extLst>
              <a:ext uri="{FF2B5EF4-FFF2-40B4-BE49-F238E27FC236}">
                <a16:creationId xmlns:a16="http://schemas.microsoft.com/office/drawing/2014/main" id="{73221B86-8990-054A-E24E-04A236ECBCC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31145" y="5409612"/>
            <a:ext cx="362843" cy="386507"/>
          </a:xfrm>
          <a:prstGeom prst="rect">
            <a:avLst/>
          </a:prstGeom>
        </p:spPr>
      </p:pic>
      <p:sp>
        <p:nvSpPr>
          <p:cNvPr id="119" name="Textfeld 118">
            <a:extLst>
              <a:ext uri="{FF2B5EF4-FFF2-40B4-BE49-F238E27FC236}">
                <a16:creationId xmlns:a16="http://schemas.microsoft.com/office/drawing/2014/main" id="{9FA0C2A2-3AFE-6D83-F665-75114E7F35F1}"/>
              </a:ext>
            </a:extLst>
          </p:cNvPr>
          <p:cNvSpPr txBox="1"/>
          <p:nvPr/>
        </p:nvSpPr>
        <p:spPr>
          <a:xfrm>
            <a:off x="7726643" y="5787274"/>
            <a:ext cx="967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Stadt Schwentinental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C46259D-A8DE-2BA1-3685-C75C4EC5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41" y="5407769"/>
            <a:ext cx="342895" cy="3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19">
            <a:extLst>
              <a:ext uri="{FF2B5EF4-FFF2-40B4-BE49-F238E27FC236}">
                <a16:creationId xmlns:a16="http://schemas.microsoft.com/office/drawing/2014/main" id="{250C4FAF-D756-FB1E-94D7-4D8E72B66C5A}"/>
              </a:ext>
            </a:extLst>
          </p:cNvPr>
          <p:cNvSpPr txBox="1"/>
          <p:nvPr/>
        </p:nvSpPr>
        <p:spPr>
          <a:xfrm>
            <a:off x="9239069" y="5793583"/>
            <a:ext cx="967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Stadt Büdelsdorf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0D7B1BC-0DA3-945B-8465-3E29B7A2A727}"/>
              </a:ext>
            </a:extLst>
          </p:cNvPr>
          <p:cNvSpPr txBox="1"/>
          <p:nvPr/>
        </p:nvSpPr>
        <p:spPr>
          <a:xfrm>
            <a:off x="7728657" y="4978032"/>
            <a:ext cx="950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Lutterbek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fik 78" descr="Ein Bild, das Symbol, Logo, Kreis, Emblem enthält.&#10;&#10;Automatisch generierte Beschreibung">
            <a:extLst>
              <a:ext uri="{FF2B5EF4-FFF2-40B4-BE49-F238E27FC236}">
                <a16:creationId xmlns:a16="http://schemas.microsoft.com/office/drawing/2014/main" id="{3D917634-A72A-220D-D148-A6F8C256B074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79" y="4522941"/>
            <a:ext cx="365683" cy="402252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AE4095D2-A6E3-A2F3-182C-5D8F76AA420D}"/>
              </a:ext>
            </a:extLst>
          </p:cNvPr>
          <p:cNvSpPr txBox="1"/>
          <p:nvPr/>
        </p:nvSpPr>
        <p:spPr>
          <a:xfrm>
            <a:off x="150791" y="5800011"/>
            <a:ext cx="10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Probsteierhagen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fik 82" descr="Ein Bild, das Clipart, Grafiken, Darstellung, Zeichnung enthält.&#10;&#10;Automatisch generierte Beschreibung">
            <a:extLst>
              <a:ext uri="{FF2B5EF4-FFF2-40B4-BE49-F238E27FC236}">
                <a16:creationId xmlns:a16="http://schemas.microsoft.com/office/drawing/2014/main" id="{8B054E5C-7908-ABD1-28E7-73FC072DB02C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6" y="5403638"/>
            <a:ext cx="352975" cy="386507"/>
          </a:xfrm>
          <a:prstGeom prst="rect">
            <a:avLst/>
          </a:prstGeom>
        </p:spPr>
      </p:pic>
      <p:pic>
        <p:nvPicPr>
          <p:cNvPr id="86" name="Grafik 85" descr="Ein Bild, das Symbol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868B3920-7626-94C7-6DBF-9BA639C36ED9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36" y="5402995"/>
            <a:ext cx="362205" cy="436005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84B6795E-9DD6-2C8F-1F48-FE262353A16F}"/>
              </a:ext>
            </a:extLst>
          </p:cNvPr>
          <p:cNvSpPr txBox="1"/>
          <p:nvPr/>
        </p:nvSpPr>
        <p:spPr>
          <a:xfrm>
            <a:off x="3113777" y="5820711"/>
            <a:ext cx="10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Stoltenberg</a:t>
            </a:r>
          </a:p>
        </p:txBody>
      </p:sp>
      <p:pic>
        <p:nvPicPr>
          <p:cNvPr id="90" name="Grafik 89" descr="Ein Bild, das Vogel, Clipart, Grafiken, Design enthält.&#10;&#10;Automatisch generierte Beschreibung">
            <a:extLst>
              <a:ext uri="{FF2B5EF4-FFF2-40B4-BE49-F238E27FC236}">
                <a16:creationId xmlns:a16="http://schemas.microsoft.com/office/drawing/2014/main" id="{25795F51-0FA6-B952-10C6-C9A92EE4F339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97" y="5409612"/>
            <a:ext cx="404607" cy="455689"/>
          </a:xfrm>
          <a:prstGeom prst="rect">
            <a:avLst/>
          </a:prstGeom>
        </p:spPr>
      </p:pic>
      <p:sp>
        <p:nvSpPr>
          <p:cNvPr id="91" name="Textfeld 90">
            <a:extLst>
              <a:ext uri="{FF2B5EF4-FFF2-40B4-BE49-F238E27FC236}">
                <a16:creationId xmlns:a16="http://schemas.microsoft.com/office/drawing/2014/main" id="{1B9F008E-40F3-823C-5A72-3EEC7B148168}"/>
              </a:ext>
            </a:extLst>
          </p:cNvPr>
          <p:cNvSpPr txBox="1"/>
          <p:nvPr/>
        </p:nvSpPr>
        <p:spPr>
          <a:xfrm>
            <a:off x="4618152" y="5820480"/>
            <a:ext cx="109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Gemeinde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Wendtorf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4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7B64BF-30D1-8EA1-B619-DEBDA443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5908098" cy="695960"/>
          </a:xfrm>
        </p:spPr>
        <p:txBody>
          <a:bodyPr/>
          <a:lstStyle/>
          <a:p>
            <a:r>
              <a:rPr lang="de-DE" dirty="0"/>
              <a:t>Stationsbasiertes System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A79783D-3961-7D16-6428-95E9744D8EBF}"/>
              </a:ext>
            </a:extLst>
          </p:cNvPr>
          <p:cNvSpPr txBox="1"/>
          <p:nvPr/>
        </p:nvSpPr>
        <p:spPr>
          <a:xfrm>
            <a:off x="619950" y="1764383"/>
            <a:ext cx="5908098" cy="46074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Warum Stationen?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Verhindern von „</a:t>
            </a:r>
            <a:r>
              <a:rPr lang="de-DE" sz="16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wildparken</a:t>
            </a: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Weniger Fahrräder insgesamt nötig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Klare Orientierung und weniger Suchen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Einrichtung von Stationen auch ad-hoc möglich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Kein </a:t>
            </a:r>
            <a:r>
              <a:rPr lang="de-DE" sz="16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freefloating</a:t>
            </a: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aber „</a:t>
            </a:r>
            <a:r>
              <a:rPr lang="de-DE" sz="16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Priority</a:t>
            </a: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“, „Basic“ &amp; „Light“ Stationen</a:t>
            </a:r>
          </a:p>
          <a:p>
            <a:pPr marL="342900" indent="-342900" algn="l" rtl="0">
              <a:lnSpc>
                <a:spcPct val="90000"/>
              </a:lnSpc>
              <a:spcBef>
                <a:spcPts val="1000"/>
              </a:spcBef>
              <a:buClr>
                <a:srgbClr val="94C11C"/>
              </a:buClr>
              <a:buFont typeface="Arial" charset="0"/>
              <a:buChar char="•"/>
              <a:defRPr/>
            </a:pPr>
            <a:r>
              <a:rPr lang="de-DE" sz="1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Standortwahl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Gemeinsam mit Kommunen, z.B. ÖV-Knoten, hohes Quell-/Zielverkehrsaufkommen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Zusätzlich Unternehmenskooperationen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4,5 x 2m Grundfläche + Rangierfläche (5 Räder)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Stationsbügel zur Begrenzung und Sichtbarkeit; keine Fahrradständer!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Öffentlich zugänglich und gut sichtbar</a:t>
            </a:r>
          </a:p>
          <a:p>
            <a:pPr marL="457200" lvl="1" algn="l" rtl="0">
              <a:lnSpc>
                <a:spcPct val="90000"/>
              </a:lnSpc>
              <a:spcBef>
                <a:spcPts val="500"/>
              </a:spcBef>
              <a:defRPr/>
            </a:pP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durch Flächeneigentümerin und Betreiber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1A7BBB11-90FF-0824-93D9-53B4FAAA1EAE}"/>
              </a:ext>
            </a:extLst>
          </p:cNvPr>
          <p:cNvSpPr txBox="1">
            <a:spLocks/>
          </p:cNvSpPr>
          <p:nvPr/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1F4BBC1-82C8-AB79-63EE-893D085BE7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556" y="2348880"/>
            <a:ext cx="4824536" cy="3438422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A376176-1195-97A2-29B3-6D4BA5DB4E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C84668-05DF-7B87-6E78-7BDD77F3D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5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152C2E7A-B40D-5D4A-6851-E0B3A532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5332034" cy="695960"/>
          </a:xfrm>
        </p:spPr>
        <p:txBody>
          <a:bodyPr/>
          <a:lstStyle/>
          <a:p>
            <a:r>
              <a:rPr lang="de-DE" dirty="0"/>
              <a:t>Stationsnetz</a:t>
            </a:r>
            <a:br>
              <a:rPr lang="de-DE" dirty="0"/>
            </a:br>
            <a:r>
              <a:rPr lang="de-DE" b="0" dirty="0"/>
              <a:t>(nach Ausleihgebieten)</a:t>
            </a:r>
          </a:p>
        </p:txBody>
      </p:sp>
      <p:sp>
        <p:nvSpPr>
          <p:cNvPr id="43" name="Fußzeilenplatzhalter 42">
            <a:extLst>
              <a:ext uri="{FF2B5EF4-FFF2-40B4-BE49-F238E27FC236}">
                <a16:creationId xmlns:a16="http://schemas.microsoft.com/office/drawing/2014/main" id="{AE5FDE7D-725B-C13E-35F6-A3BA36D89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51384" y="6483581"/>
            <a:ext cx="2883762" cy="166712"/>
          </a:xfrm>
        </p:spPr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 dirty="0"/>
              <a:t>Kreis Rendsburg-Eckernförde</a:t>
            </a:r>
            <a:r>
              <a:rPr lang="de-DE" dirty="0"/>
              <a:t>, </a:t>
            </a:r>
            <a:r>
              <a:rPr lang="de-DE" spc="-10" dirty="0"/>
              <a:t>02.07.2024</a:t>
            </a:r>
          </a:p>
        </p:txBody>
      </p:sp>
      <p:sp>
        <p:nvSpPr>
          <p:cNvPr id="44" name="Foliennummernplatzhalter 43">
            <a:extLst>
              <a:ext uri="{FF2B5EF4-FFF2-40B4-BE49-F238E27FC236}">
                <a16:creationId xmlns:a16="http://schemas.microsoft.com/office/drawing/2014/main" id="{3CB7DA9F-9506-7517-2BF8-20ADBA8863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7087" y="6555373"/>
            <a:ext cx="2805620" cy="169277"/>
          </a:xfrm>
        </p:spPr>
        <p:txBody>
          <a:bodyPr/>
          <a:lstStyle/>
          <a:p>
            <a:fld id="{B6F15528-21DE-4FAA-801E-634DDDAF4B2B}" type="slidenum">
              <a:rPr lang="de-DE" smtClean="0"/>
              <a:t>5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C276329-2C4C-F736-29F2-E46D12AE0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"/>
          <a:stretch/>
        </p:blipFill>
        <p:spPr>
          <a:xfrm>
            <a:off x="5048077" y="133350"/>
            <a:ext cx="7150175" cy="6724650"/>
          </a:xfrm>
          <a:prstGeom prst="rect">
            <a:avLst/>
          </a:prstGeom>
        </p:spPr>
      </p:pic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DE4303B6-5AEE-589D-92C9-1F8C6FFFF51F}"/>
              </a:ext>
            </a:extLst>
          </p:cNvPr>
          <p:cNvSpPr txBox="1">
            <a:spLocks/>
          </p:cNvSpPr>
          <p:nvPr/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E42B47-DBAF-1C7F-9F6A-D2E241D6DDF2}"/>
              </a:ext>
            </a:extLst>
          </p:cNvPr>
          <p:cNvSpPr txBox="1"/>
          <p:nvPr/>
        </p:nvSpPr>
        <p:spPr>
          <a:xfrm>
            <a:off x="8723200" y="4724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Kiel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300AB7-3A4E-9287-0CF5-14C40BD2A9C3}"/>
              </a:ext>
            </a:extLst>
          </p:cNvPr>
          <p:cNvSpPr txBox="1"/>
          <p:nvPr/>
        </p:nvSpPr>
        <p:spPr>
          <a:xfrm>
            <a:off x="6334953" y="5107829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Rendsburg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BC6E4C-5E32-773D-A4B8-154A0D040A61}"/>
              </a:ext>
            </a:extLst>
          </p:cNvPr>
          <p:cNvSpPr txBox="1"/>
          <p:nvPr/>
        </p:nvSpPr>
        <p:spPr>
          <a:xfrm>
            <a:off x="7316846" y="3275111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Eckernförde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72991F-111D-EF00-5DC5-7D224DF3823C}"/>
              </a:ext>
            </a:extLst>
          </p:cNvPr>
          <p:cNvSpPr txBox="1"/>
          <p:nvPr/>
        </p:nvSpPr>
        <p:spPr>
          <a:xfrm>
            <a:off x="10099897" y="560277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Preetz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01EED9-BA78-68D7-0ADC-E2B83B5BECCD}"/>
              </a:ext>
            </a:extLst>
          </p:cNvPr>
          <p:cNvSpPr txBox="1"/>
          <p:nvPr/>
        </p:nvSpPr>
        <p:spPr>
          <a:xfrm>
            <a:off x="10846688" y="6136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Plön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3CB6407-9C66-1875-30DB-743F375E4B33}"/>
              </a:ext>
            </a:extLst>
          </p:cNvPr>
          <p:cNvSpPr txBox="1"/>
          <p:nvPr/>
        </p:nvSpPr>
        <p:spPr>
          <a:xfrm>
            <a:off x="10425740" y="436728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Probstei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D2CCA4-C2EF-3104-3B6D-2AA3DC556AB3}"/>
              </a:ext>
            </a:extLst>
          </p:cNvPr>
          <p:cNvSpPr txBox="1"/>
          <p:nvPr/>
        </p:nvSpPr>
        <p:spPr>
          <a:xfrm>
            <a:off x="5799140" y="398531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Hüttener</a:t>
            </a:r>
            <a:r>
              <a:rPr lang="de-DE" sz="1400" dirty="0"/>
              <a:t> Berge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B98FCD-9751-DC47-C20B-239477C8AA9B}"/>
              </a:ext>
            </a:extLst>
          </p:cNvPr>
          <p:cNvSpPr txBox="1"/>
          <p:nvPr/>
        </p:nvSpPr>
        <p:spPr>
          <a:xfrm>
            <a:off x="5248011" y="1751557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Schlei-Region (SMILE24) Nord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B47B1A-8DDA-FA23-5113-79ED6B546DB9}"/>
              </a:ext>
            </a:extLst>
          </p:cNvPr>
          <p:cNvSpPr txBox="1"/>
          <p:nvPr/>
        </p:nvSpPr>
        <p:spPr>
          <a:xfrm>
            <a:off x="6864906" y="2652436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Schlei-Region (SMILE24) Süd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954C6C0B-AE7D-4817-CC90-C044DF0A09F6}"/>
              </a:ext>
            </a:extLst>
          </p:cNvPr>
          <p:cNvSpPr txBox="1"/>
          <p:nvPr/>
        </p:nvSpPr>
        <p:spPr>
          <a:xfrm>
            <a:off x="335359" y="1844824"/>
            <a:ext cx="4671253" cy="38564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225 Stationen in 8 Ausleihgebieten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2019 begonnen: 17 Stationen + 150 Rädern in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Kiel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Sommer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2021: Ausweitung nach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Rendsburg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Eckernförde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Preetz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Plön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05/2021: Start E-Flotte mit inzwischen </a:t>
            </a:r>
            <a:r>
              <a:rPr lang="de-DE" sz="1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 Pedelecs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07/2023: Ausweitung </a:t>
            </a:r>
            <a:r>
              <a:rPr lang="de-DE" sz="1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Probstei und </a:t>
            </a:r>
            <a:r>
              <a:rPr lang="de-DE" sz="14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Hüttener</a:t>
            </a:r>
            <a:r>
              <a:rPr lang="de-DE" sz="1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Berge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04/2024: </a:t>
            </a:r>
            <a:r>
              <a:rPr lang="de-DE" sz="1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eitere Ausweitung in einigen Kommunen sowie im Rahmen des Projektes SMILE 24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kumimoji="0" lang="de-DE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Stand </a:t>
            </a:r>
            <a:r>
              <a:rPr lang="de-DE" b="1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Juli </a:t>
            </a:r>
            <a:r>
              <a:rPr kumimoji="0" lang="de-DE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ca. 225 Stationen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ca. 1.200 Räder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(inkl. </a:t>
            </a:r>
            <a:r>
              <a:rPr lang="de-DE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Pedelecs, 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Cargos und 4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eCargo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-Bikes)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ca. 60 Kommunen</a:t>
            </a:r>
            <a:endParaRPr kumimoji="0" lang="de-DE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DAEBA-4E42-83D9-2C89-0FEAD58F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B9AB689D-0B55-7D60-63A4-A5DB4CE21DBE}"/>
              </a:ext>
            </a:extLst>
          </p:cNvPr>
          <p:cNvSpPr/>
          <p:nvPr/>
        </p:nvSpPr>
        <p:spPr>
          <a:xfrm>
            <a:off x="646213" y="2137022"/>
            <a:ext cx="5826868" cy="2402732"/>
          </a:xfrm>
          <a:custGeom>
            <a:avLst/>
            <a:gdLst>
              <a:gd name="connsiteX0" fmla="*/ 0 w 5826868"/>
              <a:gd name="connsiteY0" fmla="*/ 0 h 2402732"/>
              <a:gd name="connsiteX1" fmla="*/ 9727 w 5826868"/>
              <a:gd name="connsiteY1" fmla="*/ 116732 h 2402732"/>
              <a:gd name="connsiteX2" fmla="*/ 58365 w 5826868"/>
              <a:gd name="connsiteY2" fmla="*/ 175098 h 2402732"/>
              <a:gd name="connsiteX3" fmla="*/ 155642 w 5826868"/>
              <a:gd name="connsiteY3" fmla="*/ 194553 h 2402732"/>
              <a:gd name="connsiteX4" fmla="*/ 184825 w 5826868"/>
              <a:gd name="connsiteY4" fmla="*/ 204281 h 2402732"/>
              <a:gd name="connsiteX5" fmla="*/ 457200 w 5826868"/>
              <a:gd name="connsiteY5" fmla="*/ 214008 h 2402732"/>
              <a:gd name="connsiteX6" fmla="*/ 544748 w 5826868"/>
              <a:gd name="connsiteY6" fmla="*/ 301557 h 2402732"/>
              <a:gd name="connsiteX7" fmla="*/ 564204 w 5826868"/>
              <a:gd name="connsiteY7" fmla="*/ 359923 h 2402732"/>
              <a:gd name="connsiteX8" fmla="*/ 583659 w 5826868"/>
              <a:gd name="connsiteY8" fmla="*/ 408562 h 2402732"/>
              <a:gd name="connsiteX9" fmla="*/ 593387 w 5826868"/>
              <a:gd name="connsiteY9" fmla="*/ 466927 h 2402732"/>
              <a:gd name="connsiteX10" fmla="*/ 632297 w 5826868"/>
              <a:gd name="connsiteY10" fmla="*/ 554476 h 2402732"/>
              <a:gd name="connsiteX11" fmla="*/ 661480 w 5826868"/>
              <a:gd name="connsiteY11" fmla="*/ 651753 h 2402732"/>
              <a:gd name="connsiteX12" fmla="*/ 671208 w 5826868"/>
              <a:gd name="connsiteY12" fmla="*/ 700391 h 2402732"/>
              <a:gd name="connsiteX13" fmla="*/ 690663 w 5826868"/>
              <a:gd name="connsiteY13" fmla="*/ 749030 h 2402732"/>
              <a:gd name="connsiteX14" fmla="*/ 710119 w 5826868"/>
              <a:gd name="connsiteY14" fmla="*/ 807396 h 2402732"/>
              <a:gd name="connsiteX15" fmla="*/ 758757 w 5826868"/>
              <a:gd name="connsiteY15" fmla="*/ 953310 h 2402732"/>
              <a:gd name="connsiteX16" fmla="*/ 807395 w 5826868"/>
              <a:gd name="connsiteY16" fmla="*/ 1001949 h 2402732"/>
              <a:gd name="connsiteX17" fmla="*/ 933855 w 5826868"/>
              <a:gd name="connsiteY17" fmla="*/ 1070042 h 2402732"/>
              <a:gd name="connsiteX18" fmla="*/ 1011676 w 5826868"/>
              <a:gd name="connsiteY18" fmla="*/ 1099225 h 2402732"/>
              <a:gd name="connsiteX19" fmla="*/ 1157591 w 5826868"/>
              <a:gd name="connsiteY19" fmla="*/ 1118681 h 2402732"/>
              <a:gd name="connsiteX20" fmla="*/ 1245140 w 5826868"/>
              <a:gd name="connsiteY20" fmla="*/ 1147864 h 2402732"/>
              <a:gd name="connsiteX21" fmla="*/ 1342417 w 5826868"/>
              <a:gd name="connsiteY21" fmla="*/ 1157591 h 2402732"/>
              <a:gd name="connsiteX22" fmla="*/ 1789889 w 5826868"/>
              <a:gd name="connsiteY22" fmla="*/ 1147864 h 2402732"/>
              <a:gd name="connsiteX23" fmla="*/ 1877438 w 5826868"/>
              <a:gd name="connsiteY23" fmla="*/ 1128408 h 2402732"/>
              <a:gd name="connsiteX24" fmla="*/ 1984442 w 5826868"/>
              <a:gd name="connsiteY24" fmla="*/ 1118681 h 2402732"/>
              <a:gd name="connsiteX25" fmla="*/ 2130357 w 5826868"/>
              <a:gd name="connsiteY25" fmla="*/ 1099225 h 2402732"/>
              <a:gd name="connsiteX26" fmla="*/ 2169268 w 5826868"/>
              <a:gd name="connsiteY26" fmla="*/ 1089498 h 2402732"/>
              <a:gd name="connsiteX27" fmla="*/ 2393004 w 5826868"/>
              <a:gd name="connsiteY27" fmla="*/ 1060315 h 2402732"/>
              <a:gd name="connsiteX28" fmla="*/ 2568102 w 5826868"/>
              <a:gd name="connsiteY28" fmla="*/ 1021404 h 2402732"/>
              <a:gd name="connsiteX29" fmla="*/ 2684834 w 5826868"/>
              <a:gd name="connsiteY29" fmla="*/ 992221 h 2402732"/>
              <a:gd name="connsiteX30" fmla="*/ 2772383 w 5826868"/>
              <a:gd name="connsiteY30" fmla="*/ 972766 h 2402732"/>
              <a:gd name="connsiteX31" fmla="*/ 2928025 w 5826868"/>
              <a:gd name="connsiteY31" fmla="*/ 924127 h 2402732"/>
              <a:gd name="connsiteX32" fmla="*/ 3025302 w 5826868"/>
              <a:gd name="connsiteY32" fmla="*/ 885217 h 2402732"/>
              <a:gd name="connsiteX33" fmla="*/ 3132306 w 5826868"/>
              <a:gd name="connsiteY33" fmla="*/ 856034 h 2402732"/>
              <a:gd name="connsiteX34" fmla="*/ 3317131 w 5826868"/>
              <a:gd name="connsiteY34" fmla="*/ 778213 h 2402732"/>
              <a:gd name="connsiteX35" fmla="*/ 3375497 w 5826868"/>
              <a:gd name="connsiteY35" fmla="*/ 749030 h 2402732"/>
              <a:gd name="connsiteX36" fmla="*/ 3521412 w 5826868"/>
              <a:gd name="connsiteY36" fmla="*/ 719847 h 2402732"/>
              <a:gd name="connsiteX37" fmla="*/ 4114800 w 5826868"/>
              <a:gd name="connsiteY37" fmla="*/ 739302 h 2402732"/>
              <a:gd name="connsiteX38" fmla="*/ 4143983 w 5826868"/>
              <a:gd name="connsiteY38" fmla="*/ 749030 h 2402732"/>
              <a:gd name="connsiteX39" fmla="*/ 4212076 w 5826868"/>
              <a:gd name="connsiteY39" fmla="*/ 768485 h 2402732"/>
              <a:gd name="connsiteX40" fmla="*/ 4280170 w 5826868"/>
              <a:gd name="connsiteY40" fmla="*/ 836579 h 2402732"/>
              <a:gd name="connsiteX41" fmla="*/ 4309353 w 5826868"/>
              <a:gd name="connsiteY41" fmla="*/ 865762 h 2402732"/>
              <a:gd name="connsiteX42" fmla="*/ 4319080 w 5826868"/>
              <a:gd name="connsiteY42" fmla="*/ 894944 h 2402732"/>
              <a:gd name="connsiteX43" fmla="*/ 4348263 w 5826868"/>
              <a:gd name="connsiteY43" fmla="*/ 933855 h 2402732"/>
              <a:gd name="connsiteX44" fmla="*/ 4367719 w 5826868"/>
              <a:gd name="connsiteY44" fmla="*/ 1011676 h 2402732"/>
              <a:gd name="connsiteX45" fmla="*/ 4396902 w 5826868"/>
              <a:gd name="connsiteY45" fmla="*/ 1099225 h 2402732"/>
              <a:gd name="connsiteX46" fmla="*/ 4396902 w 5826868"/>
              <a:gd name="connsiteY46" fmla="*/ 1682885 h 2402732"/>
              <a:gd name="connsiteX47" fmla="*/ 4357991 w 5826868"/>
              <a:gd name="connsiteY47" fmla="*/ 1760706 h 2402732"/>
              <a:gd name="connsiteX48" fmla="*/ 4328808 w 5826868"/>
              <a:gd name="connsiteY48" fmla="*/ 1828800 h 2402732"/>
              <a:gd name="connsiteX49" fmla="*/ 4192621 w 5826868"/>
              <a:gd name="connsiteY49" fmla="*/ 1887166 h 2402732"/>
              <a:gd name="connsiteX50" fmla="*/ 4085617 w 5826868"/>
              <a:gd name="connsiteY50" fmla="*/ 1906621 h 2402732"/>
              <a:gd name="connsiteX51" fmla="*/ 3939702 w 5826868"/>
              <a:gd name="connsiteY51" fmla="*/ 1896893 h 2402732"/>
              <a:gd name="connsiteX52" fmla="*/ 3929974 w 5826868"/>
              <a:gd name="connsiteY52" fmla="*/ 1770434 h 2402732"/>
              <a:gd name="connsiteX53" fmla="*/ 3978612 w 5826868"/>
              <a:gd name="connsiteY53" fmla="*/ 1750979 h 2402732"/>
              <a:gd name="connsiteX54" fmla="*/ 4105072 w 5826868"/>
              <a:gd name="connsiteY54" fmla="*/ 1770434 h 2402732"/>
              <a:gd name="connsiteX55" fmla="*/ 4153710 w 5826868"/>
              <a:gd name="connsiteY55" fmla="*/ 1848255 h 2402732"/>
              <a:gd name="connsiteX56" fmla="*/ 4182893 w 5826868"/>
              <a:gd name="connsiteY56" fmla="*/ 1887166 h 2402732"/>
              <a:gd name="connsiteX57" fmla="*/ 4212076 w 5826868"/>
              <a:gd name="connsiteY57" fmla="*/ 1994170 h 2402732"/>
              <a:gd name="connsiteX58" fmla="*/ 4241259 w 5826868"/>
              <a:gd name="connsiteY58" fmla="*/ 2110902 h 2402732"/>
              <a:gd name="connsiteX59" fmla="*/ 4270442 w 5826868"/>
              <a:gd name="connsiteY59" fmla="*/ 2208179 h 2402732"/>
              <a:gd name="connsiteX60" fmla="*/ 4319080 w 5826868"/>
              <a:gd name="connsiteY60" fmla="*/ 2286000 h 2402732"/>
              <a:gd name="connsiteX61" fmla="*/ 4377446 w 5826868"/>
              <a:gd name="connsiteY61" fmla="*/ 2324910 h 2402732"/>
              <a:gd name="connsiteX62" fmla="*/ 4406629 w 5826868"/>
              <a:gd name="connsiteY62" fmla="*/ 2334638 h 2402732"/>
              <a:gd name="connsiteX63" fmla="*/ 4445540 w 5826868"/>
              <a:gd name="connsiteY63" fmla="*/ 2354093 h 2402732"/>
              <a:gd name="connsiteX64" fmla="*/ 4601183 w 5826868"/>
              <a:gd name="connsiteY64" fmla="*/ 2393004 h 2402732"/>
              <a:gd name="connsiteX65" fmla="*/ 4698459 w 5826868"/>
              <a:gd name="connsiteY65" fmla="*/ 2402732 h 2402732"/>
              <a:gd name="connsiteX66" fmla="*/ 5058383 w 5826868"/>
              <a:gd name="connsiteY66" fmla="*/ 2363821 h 2402732"/>
              <a:gd name="connsiteX67" fmla="*/ 5204297 w 5826868"/>
              <a:gd name="connsiteY67" fmla="*/ 2295727 h 2402732"/>
              <a:gd name="connsiteX68" fmla="*/ 5350212 w 5826868"/>
              <a:gd name="connsiteY68" fmla="*/ 2217906 h 2402732"/>
              <a:gd name="connsiteX69" fmla="*/ 5496127 w 5826868"/>
              <a:gd name="connsiteY69" fmla="*/ 2052536 h 2402732"/>
              <a:gd name="connsiteX70" fmla="*/ 5525310 w 5826868"/>
              <a:gd name="connsiteY70" fmla="*/ 2013625 h 2402732"/>
              <a:gd name="connsiteX71" fmla="*/ 5573948 w 5826868"/>
              <a:gd name="connsiteY71" fmla="*/ 1916349 h 2402732"/>
              <a:gd name="connsiteX72" fmla="*/ 5622587 w 5826868"/>
              <a:gd name="connsiteY72" fmla="*/ 1848255 h 2402732"/>
              <a:gd name="connsiteX73" fmla="*/ 5671225 w 5826868"/>
              <a:gd name="connsiteY73" fmla="*/ 1780162 h 2402732"/>
              <a:gd name="connsiteX74" fmla="*/ 5700408 w 5826868"/>
              <a:gd name="connsiteY74" fmla="*/ 1760706 h 2402732"/>
              <a:gd name="connsiteX75" fmla="*/ 5826868 w 5826868"/>
              <a:gd name="connsiteY75" fmla="*/ 1750979 h 240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26868" h="2402732">
                <a:moveTo>
                  <a:pt x="0" y="0"/>
                </a:moveTo>
                <a:cubicBezTo>
                  <a:pt x="3242" y="38911"/>
                  <a:pt x="2070" y="78445"/>
                  <a:pt x="9727" y="116732"/>
                </a:cubicBezTo>
                <a:cubicBezTo>
                  <a:pt x="12029" y="128242"/>
                  <a:pt x="50080" y="171911"/>
                  <a:pt x="58365" y="175098"/>
                </a:cubicBezTo>
                <a:cubicBezTo>
                  <a:pt x="89229" y="186969"/>
                  <a:pt x="123421" y="187117"/>
                  <a:pt x="155642" y="194553"/>
                </a:cubicBezTo>
                <a:cubicBezTo>
                  <a:pt x="165633" y="196859"/>
                  <a:pt x="174592" y="203621"/>
                  <a:pt x="184825" y="204281"/>
                </a:cubicBezTo>
                <a:cubicBezTo>
                  <a:pt x="275486" y="210130"/>
                  <a:pt x="366408" y="210766"/>
                  <a:pt x="457200" y="214008"/>
                </a:cubicBezTo>
                <a:cubicBezTo>
                  <a:pt x="492763" y="242459"/>
                  <a:pt x="522155" y="260136"/>
                  <a:pt x="544748" y="301557"/>
                </a:cubicBezTo>
                <a:cubicBezTo>
                  <a:pt x="554568" y="319561"/>
                  <a:pt x="557196" y="340650"/>
                  <a:pt x="564204" y="359923"/>
                </a:cubicBezTo>
                <a:cubicBezTo>
                  <a:pt x="570171" y="376334"/>
                  <a:pt x="577174" y="392349"/>
                  <a:pt x="583659" y="408562"/>
                </a:cubicBezTo>
                <a:cubicBezTo>
                  <a:pt x="586902" y="428017"/>
                  <a:pt x="588197" y="447899"/>
                  <a:pt x="593387" y="466927"/>
                </a:cubicBezTo>
                <a:cubicBezTo>
                  <a:pt x="600840" y="494256"/>
                  <a:pt x="619472" y="528825"/>
                  <a:pt x="632297" y="554476"/>
                </a:cubicBezTo>
                <a:cubicBezTo>
                  <a:pt x="657567" y="680826"/>
                  <a:pt x="623087" y="523777"/>
                  <a:pt x="661480" y="651753"/>
                </a:cubicBezTo>
                <a:cubicBezTo>
                  <a:pt x="666231" y="667589"/>
                  <a:pt x="666457" y="684555"/>
                  <a:pt x="671208" y="700391"/>
                </a:cubicBezTo>
                <a:cubicBezTo>
                  <a:pt x="676226" y="717116"/>
                  <a:pt x="684696" y="732619"/>
                  <a:pt x="690663" y="749030"/>
                </a:cubicBezTo>
                <a:cubicBezTo>
                  <a:pt x="697671" y="768303"/>
                  <a:pt x="704088" y="787795"/>
                  <a:pt x="710119" y="807396"/>
                </a:cubicBezTo>
                <a:cubicBezTo>
                  <a:pt x="720883" y="842379"/>
                  <a:pt x="740417" y="923508"/>
                  <a:pt x="758757" y="953310"/>
                </a:cubicBezTo>
                <a:cubicBezTo>
                  <a:pt x="770774" y="972837"/>
                  <a:pt x="789781" y="987271"/>
                  <a:pt x="807395" y="1001949"/>
                </a:cubicBezTo>
                <a:cubicBezTo>
                  <a:pt x="876749" y="1059745"/>
                  <a:pt x="860369" y="1043797"/>
                  <a:pt x="933855" y="1070042"/>
                </a:cubicBezTo>
                <a:cubicBezTo>
                  <a:pt x="959945" y="1079360"/>
                  <a:pt x="984604" y="1093340"/>
                  <a:pt x="1011676" y="1099225"/>
                </a:cubicBezTo>
                <a:cubicBezTo>
                  <a:pt x="1059625" y="1109649"/>
                  <a:pt x="1108953" y="1112196"/>
                  <a:pt x="1157591" y="1118681"/>
                </a:cubicBezTo>
                <a:cubicBezTo>
                  <a:pt x="1186774" y="1128409"/>
                  <a:pt x="1215038" y="1141527"/>
                  <a:pt x="1245140" y="1147864"/>
                </a:cubicBezTo>
                <a:cubicBezTo>
                  <a:pt x="1277028" y="1154577"/>
                  <a:pt x="1309830" y="1157591"/>
                  <a:pt x="1342417" y="1157591"/>
                </a:cubicBezTo>
                <a:cubicBezTo>
                  <a:pt x="1491610" y="1157591"/>
                  <a:pt x="1640732" y="1151106"/>
                  <a:pt x="1789889" y="1147864"/>
                </a:cubicBezTo>
                <a:cubicBezTo>
                  <a:pt x="1819072" y="1141379"/>
                  <a:pt x="1847874" y="1132843"/>
                  <a:pt x="1877438" y="1128408"/>
                </a:cubicBezTo>
                <a:cubicBezTo>
                  <a:pt x="1912857" y="1123095"/>
                  <a:pt x="1948863" y="1122786"/>
                  <a:pt x="1984442" y="1118681"/>
                </a:cubicBezTo>
                <a:cubicBezTo>
                  <a:pt x="2033187" y="1113057"/>
                  <a:pt x="2081889" y="1106878"/>
                  <a:pt x="2130357" y="1099225"/>
                </a:cubicBezTo>
                <a:cubicBezTo>
                  <a:pt x="2143563" y="1097140"/>
                  <a:pt x="2156043" y="1091457"/>
                  <a:pt x="2169268" y="1089498"/>
                </a:cubicBezTo>
                <a:cubicBezTo>
                  <a:pt x="2243666" y="1078476"/>
                  <a:pt x="2393004" y="1060315"/>
                  <a:pt x="2393004" y="1060315"/>
                </a:cubicBezTo>
                <a:cubicBezTo>
                  <a:pt x="2622686" y="1002892"/>
                  <a:pt x="2296473" y="1083137"/>
                  <a:pt x="2568102" y="1021404"/>
                </a:cubicBezTo>
                <a:cubicBezTo>
                  <a:pt x="2607213" y="1012515"/>
                  <a:pt x="2645816" y="1001511"/>
                  <a:pt x="2684834" y="992221"/>
                </a:cubicBezTo>
                <a:cubicBezTo>
                  <a:pt x="2713916" y="985297"/>
                  <a:pt x="2743381" y="980017"/>
                  <a:pt x="2772383" y="972766"/>
                </a:cubicBezTo>
                <a:cubicBezTo>
                  <a:pt x="2815591" y="961964"/>
                  <a:pt x="2889053" y="938485"/>
                  <a:pt x="2928025" y="924127"/>
                </a:cubicBezTo>
                <a:cubicBezTo>
                  <a:pt x="2960795" y="912054"/>
                  <a:pt x="2992171" y="896261"/>
                  <a:pt x="3025302" y="885217"/>
                </a:cubicBezTo>
                <a:cubicBezTo>
                  <a:pt x="3060376" y="873526"/>
                  <a:pt x="3097233" y="867725"/>
                  <a:pt x="3132306" y="856034"/>
                </a:cubicBezTo>
                <a:cubicBezTo>
                  <a:pt x="3173993" y="842138"/>
                  <a:pt x="3275616" y="797587"/>
                  <a:pt x="3317131" y="778213"/>
                </a:cubicBezTo>
                <a:cubicBezTo>
                  <a:pt x="3336842" y="769015"/>
                  <a:pt x="3354582" y="755006"/>
                  <a:pt x="3375497" y="749030"/>
                </a:cubicBezTo>
                <a:cubicBezTo>
                  <a:pt x="3423190" y="735403"/>
                  <a:pt x="3521412" y="719847"/>
                  <a:pt x="3521412" y="719847"/>
                </a:cubicBezTo>
                <a:lnTo>
                  <a:pt x="4114800" y="739302"/>
                </a:lnTo>
                <a:cubicBezTo>
                  <a:pt x="4125043" y="739782"/>
                  <a:pt x="4134162" y="746084"/>
                  <a:pt x="4143983" y="749030"/>
                </a:cubicBezTo>
                <a:cubicBezTo>
                  <a:pt x="4166593" y="755813"/>
                  <a:pt x="4189378" y="762000"/>
                  <a:pt x="4212076" y="768485"/>
                </a:cubicBezTo>
                <a:lnTo>
                  <a:pt x="4280170" y="836579"/>
                </a:lnTo>
                <a:lnTo>
                  <a:pt x="4309353" y="865762"/>
                </a:lnTo>
                <a:cubicBezTo>
                  <a:pt x="4312595" y="875489"/>
                  <a:pt x="4313993" y="886041"/>
                  <a:pt x="4319080" y="894944"/>
                </a:cubicBezTo>
                <a:cubicBezTo>
                  <a:pt x="4327124" y="909021"/>
                  <a:pt x="4342027" y="918889"/>
                  <a:pt x="4348263" y="933855"/>
                </a:cubicBezTo>
                <a:cubicBezTo>
                  <a:pt x="4358547" y="958537"/>
                  <a:pt x="4361234" y="985736"/>
                  <a:pt x="4367719" y="1011676"/>
                </a:cubicBezTo>
                <a:cubicBezTo>
                  <a:pt x="4381684" y="1067535"/>
                  <a:pt x="4372477" y="1038164"/>
                  <a:pt x="4396902" y="1099225"/>
                </a:cubicBezTo>
                <a:cubicBezTo>
                  <a:pt x="4429203" y="1325347"/>
                  <a:pt x="4420051" y="1235331"/>
                  <a:pt x="4396902" y="1682885"/>
                </a:cubicBezTo>
                <a:cubicBezTo>
                  <a:pt x="4395568" y="1708682"/>
                  <a:pt x="4372092" y="1739555"/>
                  <a:pt x="4357991" y="1760706"/>
                </a:cubicBezTo>
                <a:cubicBezTo>
                  <a:pt x="4353110" y="1780229"/>
                  <a:pt x="4348961" y="1815365"/>
                  <a:pt x="4328808" y="1828800"/>
                </a:cubicBezTo>
                <a:cubicBezTo>
                  <a:pt x="4280115" y="1861262"/>
                  <a:pt x="4244375" y="1876815"/>
                  <a:pt x="4192621" y="1887166"/>
                </a:cubicBezTo>
                <a:cubicBezTo>
                  <a:pt x="4157072" y="1894276"/>
                  <a:pt x="4121285" y="1900136"/>
                  <a:pt x="4085617" y="1906621"/>
                </a:cubicBezTo>
                <a:cubicBezTo>
                  <a:pt x="4036979" y="1903378"/>
                  <a:pt x="3984777" y="1915453"/>
                  <a:pt x="3939702" y="1896893"/>
                </a:cubicBezTo>
                <a:cubicBezTo>
                  <a:pt x="3909334" y="1884388"/>
                  <a:pt x="3921439" y="1783236"/>
                  <a:pt x="3929974" y="1770434"/>
                </a:cubicBezTo>
                <a:cubicBezTo>
                  <a:pt x="3939660" y="1755905"/>
                  <a:pt x="3962399" y="1757464"/>
                  <a:pt x="3978612" y="1750979"/>
                </a:cubicBezTo>
                <a:cubicBezTo>
                  <a:pt x="4020765" y="1757464"/>
                  <a:pt x="4065635" y="1754195"/>
                  <a:pt x="4105072" y="1770434"/>
                </a:cubicBezTo>
                <a:cubicBezTo>
                  <a:pt x="4152822" y="1790096"/>
                  <a:pt x="4136216" y="1817639"/>
                  <a:pt x="4153710" y="1848255"/>
                </a:cubicBezTo>
                <a:cubicBezTo>
                  <a:pt x="4161754" y="1862332"/>
                  <a:pt x="4173165" y="1874196"/>
                  <a:pt x="4182893" y="1887166"/>
                </a:cubicBezTo>
                <a:cubicBezTo>
                  <a:pt x="4184192" y="1891712"/>
                  <a:pt x="4208986" y="1975630"/>
                  <a:pt x="4212076" y="1994170"/>
                </a:cubicBezTo>
                <a:cubicBezTo>
                  <a:pt x="4229366" y="2097907"/>
                  <a:pt x="4206916" y="2042214"/>
                  <a:pt x="4241259" y="2110902"/>
                </a:cubicBezTo>
                <a:cubicBezTo>
                  <a:pt x="4250807" y="2168186"/>
                  <a:pt x="4244052" y="2162938"/>
                  <a:pt x="4270442" y="2208179"/>
                </a:cubicBezTo>
                <a:cubicBezTo>
                  <a:pt x="4285855" y="2234602"/>
                  <a:pt x="4293627" y="2269032"/>
                  <a:pt x="4319080" y="2286000"/>
                </a:cubicBezTo>
                <a:cubicBezTo>
                  <a:pt x="4338535" y="2298970"/>
                  <a:pt x="4357006" y="2313555"/>
                  <a:pt x="4377446" y="2324910"/>
                </a:cubicBezTo>
                <a:cubicBezTo>
                  <a:pt x="4386410" y="2329890"/>
                  <a:pt x="4397204" y="2330599"/>
                  <a:pt x="4406629" y="2334638"/>
                </a:cubicBezTo>
                <a:cubicBezTo>
                  <a:pt x="4419958" y="2340350"/>
                  <a:pt x="4431912" y="2349137"/>
                  <a:pt x="4445540" y="2354093"/>
                </a:cubicBezTo>
                <a:cubicBezTo>
                  <a:pt x="4478403" y="2366043"/>
                  <a:pt x="4571608" y="2388334"/>
                  <a:pt x="4601183" y="2393004"/>
                </a:cubicBezTo>
                <a:cubicBezTo>
                  <a:pt x="4633371" y="2398086"/>
                  <a:pt x="4666034" y="2399489"/>
                  <a:pt x="4698459" y="2402732"/>
                </a:cubicBezTo>
                <a:cubicBezTo>
                  <a:pt x="4760883" y="2398108"/>
                  <a:pt x="4962862" y="2393986"/>
                  <a:pt x="5058383" y="2363821"/>
                </a:cubicBezTo>
                <a:cubicBezTo>
                  <a:pt x="5104656" y="2349208"/>
                  <a:pt x="5159019" y="2316624"/>
                  <a:pt x="5204297" y="2295727"/>
                </a:cubicBezTo>
                <a:cubicBezTo>
                  <a:pt x="5263359" y="2268468"/>
                  <a:pt x="5297467" y="2262323"/>
                  <a:pt x="5350212" y="2217906"/>
                </a:cubicBezTo>
                <a:cubicBezTo>
                  <a:pt x="5458069" y="2127080"/>
                  <a:pt x="5436506" y="2137710"/>
                  <a:pt x="5496127" y="2052536"/>
                </a:cubicBezTo>
                <a:cubicBezTo>
                  <a:pt x="5505424" y="2039254"/>
                  <a:pt x="5517266" y="2027702"/>
                  <a:pt x="5525310" y="2013625"/>
                </a:cubicBezTo>
                <a:cubicBezTo>
                  <a:pt x="5543296" y="1982149"/>
                  <a:pt x="5553838" y="1946513"/>
                  <a:pt x="5573948" y="1916349"/>
                </a:cubicBezTo>
                <a:cubicBezTo>
                  <a:pt x="5619812" y="1847555"/>
                  <a:pt x="5562239" y="1932743"/>
                  <a:pt x="5622587" y="1848255"/>
                </a:cubicBezTo>
                <a:cubicBezTo>
                  <a:pt x="5636398" y="1828920"/>
                  <a:pt x="5655326" y="1796061"/>
                  <a:pt x="5671225" y="1780162"/>
                </a:cubicBezTo>
                <a:cubicBezTo>
                  <a:pt x="5679492" y="1771895"/>
                  <a:pt x="5689951" y="1765935"/>
                  <a:pt x="5700408" y="1760706"/>
                </a:cubicBezTo>
                <a:cubicBezTo>
                  <a:pt x="5740369" y="1740726"/>
                  <a:pt x="5782534" y="1750979"/>
                  <a:pt x="5826868" y="1750979"/>
                </a:cubicBezTo>
              </a:path>
            </a:pathLst>
          </a:custGeom>
          <a:noFill/>
          <a:ln w="19050">
            <a:solidFill>
              <a:srgbClr val="95C11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D9961F-EC85-0005-1A0B-2CCE3053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5908098" cy="695960"/>
          </a:xfrm>
        </p:spPr>
        <p:txBody>
          <a:bodyPr/>
          <a:lstStyle/>
          <a:p>
            <a:r>
              <a:rPr lang="de-DE" dirty="0"/>
              <a:t>Ausleihe und Funktionsweise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28E70A35-34C7-DDAA-E174-10887ACCA014}"/>
              </a:ext>
            </a:extLst>
          </p:cNvPr>
          <p:cNvSpPr txBox="1">
            <a:spLocks/>
          </p:cNvSpPr>
          <p:nvPr/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8ECF8D-BEAA-F584-6E84-75D462577C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2876" y="1966903"/>
            <a:ext cx="3250197" cy="266202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4F1EC1-4D62-B46F-5888-CFB6FA4D38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 dirty="0" err="1"/>
              <a:t>SprottenFlotte</a:t>
            </a:r>
            <a:r>
              <a:rPr lang="de-DE" spc="-10" dirty="0"/>
              <a:t> | Allgemeine Informationen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B4EF58-F7DD-0CB3-1CD3-F07542722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DC578F9-88BB-5DAD-1E92-AF19D9C7EE0C}"/>
              </a:ext>
            </a:extLst>
          </p:cNvPr>
          <p:cNvSpPr/>
          <p:nvPr/>
        </p:nvSpPr>
        <p:spPr>
          <a:xfrm>
            <a:off x="619950" y="2256325"/>
            <a:ext cx="3959486" cy="742733"/>
          </a:xfrm>
          <a:prstGeom prst="round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53261900">
                  <a:custGeom>
                    <a:avLst/>
                    <a:gdLst>
                      <a:gd name="connsiteX0" fmla="*/ 0 w 3959486"/>
                      <a:gd name="connsiteY0" fmla="*/ 123791 h 742733"/>
                      <a:gd name="connsiteX1" fmla="*/ 123791 w 3959486"/>
                      <a:gd name="connsiteY1" fmla="*/ 0 h 742733"/>
                      <a:gd name="connsiteX2" fmla="*/ 742442 w 3959486"/>
                      <a:gd name="connsiteY2" fmla="*/ 0 h 742733"/>
                      <a:gd name="connsiteX3" fmla="*/ 1323973 w 3959486"/>
                      <a:gd name="connsiteY3" fmla="*/ 0 h 742733"/>
                      <a:gd name="connsiteX4" fmla="*/ 1979743 w 3959486"/>
                      <a:gd name="connsiteY4" fmla="*/ 0 h 742733"/>
                      <a:gd name="connsiteX5" fmla="*/ 2487037 w 3959486"/>
                      <a:gd name="connsiteY5" fmla="*/ 0 h 742733"/>
                      <a:gd name="connsiteX6" fmla="*/ 3031449 w 3959486"/>
                      <a:gd name="connsiteY6" fmla="*/ 0 h 742733"/>
                      <a:gd name="connsiteX7" fmla="*/ 3835695 w 3959486"/>
                      <a:gd name="connsiteY7" fmla="*/ 0 h 742733"/>
                      <a:gd name="connsiteX8" fmla="*/ 3959486 w 3959486"/>
                      <a:gd name="connsiteY8" fmla="*/ 123791 h 742733"/>
                      <a:gd name="connsiteX9" fmla="*/ 3959486 w 3959486"/>
                      <a:gd name="connsiteY9" fmla="*/ 618942 h 742733"/>
                      <a:gd name="connsiteX10" fmla="*/ 3835695 w 3959486"/>
                      <a:gd name="connsiteY10" fmla="*/ 742733 h 742733"/>
                      <a:gd name="connsiteX11" fmla="*/ 3142806 w 3959486"/>
                      <a:gd name="connsiteY11" fmla="*/ 742733 h 742733"/>
                      <a:gd name="connsiteX12" fmla="*/ 2561275 w 3959486"/>
                      <a:gd name="connsiteY12" fmla="*/ 742733 h 742733"/>
                      <a:gd name="connsiteX13" fmla="*/ 1942624 w 3959486"/>
                      <a:gd name="connsiteY13" fmla="*/ 742733 h 742733"/>
                      <a:gd name="connsiteX14" fmla="*/ 1361092 w 3959486"/>
                      <a:gd name="connsiteY14" fmla="*/ 742733 h 742733"/>
                      <a:gd name="connsiteX15" fmla="*/ 816680 w 3959486"/>
                      <a:gd name="connsiteY15" fmla="*/ 742733 h 742733"/>
                      <a:gd name="connsiteX16" fmla="*/ 123791 w 3959486"/>
                      <a:gd name="connsiteY16" fmla="*/ 742733 h 742733"/>
                      <a:gd name="connsiteX17" fmla="*/ 0 w 3959486"/>
                      <a:gd name="connsiteY17" fmla="*/ 618942 h 742733"/>
                      <a:gd name="connsiteX18" fmla="*/ 0 w 3959486"/>
                      <a:gd name="connsiteY18" fmla="*/ 123791 h 742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59486" h="742733" fill="none" extrusionOk="0">
                        <a:moveTo>
                          <a:pt x="0" y="123791"/>
                        </a:moveTo>
                        <a:cubicBezTo>
                          <a:pt x="1829" y="55331"/>
                          <a:pt x="59439" y="5182"/>
                          <a:pt x="123791" y="0"/>
                        </a:cubicBezTo>
                        <a:cubicBezTo>
                          <a:pt x="371073" y="-12987"/>
                          <a:pt x="508591" y="2499"/>
                          <a:pt x="742442" y="0"/>
                        </a:cubicBezTo>
                        <a:cubicBezTo>
                          <a:pt x="976293" y="-2499"/>
                          <a:pt x="1197331" y="19876"/>
                          <a:pt x="1323973" y="0"/>
                        </a:cubicBezTo>
                        <a:cubicBezTo>
                          <a:pt x="1450615" y="-19876"/>
                          <a:pt x="1832630" y="14992"/>
                          <a:pt x="1979743" y="0"/>
                        </a:cubicBezTo>
                        <a:cubicBezTo>
                          <a:pt x="2126856" y="-14992"/>
                          <a:pt x="2311414" y="-9768"/>
                          <a:pt x="2487037" y="0"/>
                        </a:cubicBezTo>
                        <a:cubicBezTo>
                          <a:pt x="2662660" y="9768"/>
                          <a:pt x="2918239" y="-1428"/>
                          <a:pt x="3031449" y="0"/>
                        </a:cubicBezTo>
                        <a:cubicBezTo>
                          <a:pt x="3144659" y="1428"/>
                          <a:pt x="3488702" y="39303"/>
                          <a:pt x="3835695" y="0"/>
                        </a:cubicBezTo>
                        <a:cubicBezTo>
                          <a:pt x="3906675" y="-986"/>
                          <a:pt x="3948148" y="66771"/>
                          <a:pt x="3959486" y="123791"/>
                        </a:cubicBezTo>
                        <a:cubicBezTo>
                          <a:pt x="3979670" y="250410"/>
                          <a:pt x="3953509" y="406953"/>
                          <a:pt x="3959486" y="618942"/>
                        </a:cubicBezTo>
                        <a:cubicBezTo>
                          <a:pt x="3960806" y="691933"/>
                          <a:pt x="3918645" y="736786"/>
                          <a:pt x="3835695" y="742733"/>
                        </a:cubicBezTo>
                        <a:cubicBezTo>
                          <a:pt x="3563002" y="728655"/>
                          <a:pt x="3331038" y="771145"/>
                          <a:pt x="3142806" y="742733"/>
                        </a:cubicBezTo>
                        <a:cubicBezTo>
                          <a:pt x="2954574" y="714321"/>
                          <a:pt x="2763923" y="754231"/>
                          <a:pt x="2561275" y="742733"/>
                        </a:cubicBezTo>
                        <a:cubicBezTo>
                          <a:pt x="2358627" y="731235"/>
                          <a:pt x="2212841" y="746310"/>
                          <a:pt x="1942624" y="742733"/>
                        </a:cubicBezTo>
                        <a:cubicBezTo>
                          <a:pt x="1672407" y="739156"/>
                          <a:pt x="1644679" y="768938"/>
                          <a:pt x="1361092" y="742733"/>
                        </a:cubicBezTo>
                        <a:cubicBezTo>
                          <a:pt x="1077505" y="716528"/>
                          <a:pt x="1014079" y="747512"/>
                          <a:pt x="816680" y="742733"/>
                        </a:cubicBezTo>
                        <a:cubicBezTo>
                          <a:pt x="619281" y="737954"/>
                          <a:pt x="304098" y="751217"/>
                          <a:pt x="123791" y="742733"/>
                        </a:cubicBezTo>
                        <a:cubicBezTo>
                          <a:pt x="46442" y="740254"/>
                          <a:pt x="-5433" y="687455"/>
                          <a:pt x="0" y="618942"/>
                        </a:cubicBezTo>
                        <a:cubicBezTo>
                          <a:pt x="20907" y="497591"/>
                          <a:pt x="-9774" y="370506"/>
                          <a:pt x="0" y="123791"/>
                        </a:cubicBezTo>
                        <a:close/>
                      </a:path>
                      <a:path w="3959486" h="742733" stroke="0" extrusionOk="0">
                        <a:moveTo>
                          <a:pt x="0" y="123791"/>
                        </a:moveTo>
                        <a:cubicBezTo>
                          <a:pt x="-6380" y="65956"/>
                          <a:pt x="63500" y="2160"/>
                          <a:pt x="123791" y="0"/>
                        </a:cubicBezTo>
                        <a:cubicBezTo>
                          <a:pt x="332263" y="25007"/>
                          <a:pt x="457019" y="-9418"/>
                          <a:pt x="631085" y="0"/>
                        </a:cubicBezTo>
                        <a:cubicBezTo>
                          <a:pt x="805151" y="9418"/>
                          <a:pt x="1021654" y="-6188"/>
                          <a:pt x="1286854" y="0"/>
                        </a:cubicBezTo>
                        <a:cubicBezTo>
                          <a:pt x="1552054" y="6188"/>
                          <a:pt x="1722194" y="30728"/>
                          <a:pt x="1905505" y="0"/>
                        </a:cubicBezTo>
                        <a:cubicBezTo>
                          <a:pt x="2088816" y="-30728"/>
                          <a:pt x="2272676" y="30043"/>
                          <a:pt x="2598394" y="0"/>
                        </a:cubicBezTo>
                        <a:cubicBezTo>
                          <a:pt x="2924112" y="-30043"/>
                          <a:pt x="3043829" y="32221"/>
                          <a:pt x="3291282" y="0"/>
                        </a:cubicBezTo>
                        <a:cubicBezTo>
                          <a:pt x="3538735" y="-32221"/>
                          <a:pt x="3588360" y="-17020"/>
                          <a:pt x="3835695" y="0"/>
                        </a:cubicBezTo>
                        <a:cubicBezTo>
                          <a:pt x="3905177" y="2726"/>
                          <a:pt x="3970046" y="52342"/>
                          <a:pt x="3959486" y="123791"/>
                        </a:cubicBezTo>
                        <a:cubicBezTo>
                          <a:pt x="3959646" y="329323"/>
                          <a:pt x="3975710" y="448516"/>
                          <a:pt x="3959486" y="618942"/>
                        </a:cubicBezTo>
                        <a:cubicBezTo>
                          <a:pt x="3965156" y="681920"/>
                          <a:pt x="3902266" y="741468"/>
                          <a:pt x="3835695" y="742733"/>
                        </a:cubicBezTo>
                        <a:cubicBezTo>
                          <a:pt x="3608798" y="736560"/>
                          <a:pt x="3518641" y="752456"/>
                          <a:pt x="3217044" y="742733"/>
                        </a:cubicBezTo>
                        <a:cubicBezTo>
                          <a:pt x="2915447" y="733010"/>
                          <a:pt x="2825295" y="721562"/>
                          <a:pt x="2709751" y="742733"/>
                        </a:cubicBezTo>
                        <a:cubicBezTo>
                          <a:pt x="2594207" y="763904"/>
                          <a:pt x="2255139" y="760893"/>
                          <a:pt x="2053981" y="742733"/>
                        </a:cubicBezTo>
                        <a:cubicBezTo>
                          <a:pt x="1852823" y="724574"/>
                          <a:pt x="1605421" y="734461"/>
                          <a:pt x="1435330" y="742733"/>
                        </a:cubicBezTo>
                        <a:cubicBezTo>
                          <a:pt x="1265239" y="751005"/>
                          <a:pt x="1083745" y="749846"/>
                          <a:pt x="816680" y="742733"/>
                        </a:cubicBezTo>
                        <a:cubicBezTo>
                          <a:pt x="549615" y="735621"/>
                          <a:pt x="405019" y="765651"/>
                          <a:pt x="123791" y="742733"/>
                        </a:cubicBezTo>
                        <a:cubicBezTo>
                          <a:pt x="60334" y="734361"/>
                          <a:pt x="-1950" y="685793"/>
                          <a:pt x="0" y="618942"/>
                        </a:cubicBezTo>
                        <a:cubicBezTo>
                          <a:pt x="12094" y="427155"/>
                          <a:pt x="1090" y="265821"/>
                          <a:pt x="0" y="1237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lnSpc>
                <a:spcPct val="110000"/>
              </a:lnSpc>
              <a:spcBef>
                <a:spcPts val="600"/>
              </a:spcBef>
            </a:pP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Appbasierte </a:t>
            </a:r>
            <a:r>
              <a:rPr lang="de-DE" sz="1400" b="1" dirty="0">
                <a:solidFill>
                  <a:schemeClr val="tx1"/>
                </a:solidFill>
                <a:latin typeface="Avenir LT Std 55 Roman" panose="020B0503020203020204" pitchFamily="34" charset="0"/>
              </a:rPr>
              <a:t>Ausleihe</a:t>
            </a: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 von unterschiedlichen Radmodellen mit bis zu 5 Rädern pro Person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1349BEA-3BFA-88B8-CFB7-B9612F2F0B9C}"/>
              </a:ext>
            </a:extLst>
          </p:cNvPr>
          <p:cNvSpPr/>
          <p:nvPr/>
        </p:nvSpPr>
        <p:spPr>
          <a:xfrm>
            <a:off x="1448153" y="3321763"/>
            <a:ext cx="3959486" cy="547411"/>
          </a:xfrm>
          <a:prstGeom prst="round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53261900">
                  <a:custGeom>
                    <a:avLst/>
                    <a:gdLst>
                      <a:gd name="connsiteX0" fmla="*/ 0 w 3959486"/>
                      <a:gd name="connsiteY0" fmla="*/ 91237 h 547411"/>
                      <a:gd name="connsiteX1" fmla="*/ 91237 w 3959486"/>
                      <a:gd name="connsiteY1" fmla="*/ 0 h 547411"/>
                      <a:gd name="connsiteX2" fmla="*/ 720739 w 3959486"/>
                      <a:gd name="connsiteY2" fmla="*/ 0 h 547411"/>
                      <a:gd name="connsiteX3" fmla="*/ 1312471 w 3959486"/>
                      <a:gd name="connsiteY3" fmla="*/ 0 h 547411"/>
                      <a:gd name="connsiteX4" fmla="*/ 1979743 w 3959486"/>
                      <a:gd name="connsiteY4" fmla="*/ 0 h 547411"/>
                      <a:gd name="connsiteX5" fmla="*/ 2495935 w 3959486"/>
                      <a:gd name="connsiteY5" fmla="*/ 0 h 547411"/>
                      <a:gd name="connsiteX6" fmla="*/ 3049896 w 3959486"/>
                      <a:gd name="connsiteY6" fmla="*/ 0 h 547411"/>
                      <a:gd name="connsiteX7" fmla="*/ 3868249 w 3959486"/>
                      <a:gd name="connsiteY7" fmla="*/ 0 h 547411"/>
                      <a:gd name="connsiteX8" fmla="*/ 3959486 w 3959486"/>
                      <a:gd name="connsiteY8" fmla="*/ 91237 h 547411"/>
                      <a:gd name="connsiteX9" fmla="*/ 3959486 w 3959486"/>
                      <a:gd name="connsiteY9" fmla="*/ 456174 h 547411"/>
                      <a:gd name="connsiteX10" fmla="*/ 3868249 w 3959486"/>
                      <a:gd name="connsiteY10" fmla="*/ 547411 h 547411"/>
                      <a:gd name="connsiteX11" fmla="*/ 3163207 w 3959486"/>
                      <a:gd name="connsiteY11" fmla="*/ 547411 h 547411"/>
                      <a:gd name="connsiteX12" fmla="*/ 2571475 w 3959486"/>
                      <a:gd name="connsiteY12" fmla="*/ 547411 h 547411"/>
                      <a:gd name="connsiteX13" fmla="*/ 1941973 w 3959486"/>
                      <a:gd name="connsiteY13" fmla="*/ 547411 h 547411"/>
                      <a:gd name="connsiteX14" fmla="*/ 1350241 w 3959486"/>
                      <a:gd name="connsiteY14" fmla="*/ 547411 h 547411"/>
                      <a:gd name="connsiteX15" fmla="*/ 796279 w 3959486"/>
                      <a:gd name="connsiteY15" fmla="*/ 547411 h 547411"/>
                      <a:gd name="connsiteX16" fmla="*/ 91237 w 3959486"/>
                      <a:gd name="connsiteY16" fmla="*/ 547411 h 547411"/>
                      <a:gd name="connsiteX17" fmla="*/ 0 w 3959486"/>
                      <a:gd name="connsiteY17" fmla="*/ 456174 h 547411"/>
                      <a:gd name="connsiteX18" fmla="*/ 0 w 3959486"/>
                      <a:gd name="connsiteY18" fmla="*/ 91237 h 547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59486" h="547411" fill="none" extrusionOk="0">
                        <a:moveTo>
                          <a:pt x="0" y="91237"/>
                        </a:moveTo>
                        <a:cubicBezTo>
                          <a:pt x="12421" y="40223"/>
                          <a:pt x="41950" y="1421"/>
                          <a:pt x="91237" y="0"/>
                        </a:cubicBezTo>
                        <a:cubicBezTo>
                          <a:pt x="334639" y="-22230"/>
                          <a:pt x="417583" y="12310"/>
                          <a:pt x="720739" y="0"/>
                        </a:cubicBezTo>
                        <a:cubicBezTo>
                          <a:pt x="1023895" y="-12310"/>
                          <a:pt x="1190513" y="14309"/>
                          <a:pt x="1312471" y="0"/>
                        </a:cubicBezTo>
                        <a:cubicBezTo>
                          <a:pt x="1434429" y="-14309"/>
                          <a:pt x="1658469" y="8100"/>
                          <a:pt x="1979743" y="0"/>
                        </a:cubicBezTo>
                        <a:cubicBezTo>
                          <a:pt x="2301017" y="-8100"/>
                          <a:pt x="2340930" y="-21825"/>
                          <a:pt x="2495935" y="0"/>
                        </a:cubicBezTo>
                        <a:cubicBezTo>
                          <a:pt x="2650940" y="21825"/>
                          <a:pt x="2794101" y="-13750"/>
                          <a:pt x="3049896" y="0"/>
                        </a:cubicBezTo>
                        <a:cubicBezTo>
                          <a:pt x="3305691" y="13750"/>
                          <a:pt x="3564243" y="-24986"/>
                          <a:pt x="3868249" y="0"/>
                        </a:cubicBezTo>
                        <a:cubicBezTo>
                          <a:pt x="3923908" y="-1990"/>
                          <a:pt x="3955412" y="44925"/>
                          <a:pt x="3959486" y="91237"/>
                        </a:cubicBezTo>
                        <a:cubicBezTo>
                          <a:pt x="3967379" y="238956"/>
                          <a:pt x="3942432" y="332509"/>
                          <a:pt x="3959486" y="456174"/>
                        </a:cubicBezTo>
                        <a:cubicBezTo>
                          <a:pt x="3961249" y="512739"/>
                          <a:pt x="3927705" y="543713"/>
                          <a:pt x="3868249" y="547411"/>
                        </a:cubicBezTo>
                        <a:cubicBezTo>
                          <a:pt x="3622536" y="543468"/>
                          <a:pt x="3308874" y="568227"/>
                          <a:pt x="3163207" y="547411"/>
                        </a:cubicBezTo>
                        <a:cubicBezTo>
                          <a:pt x="3017540" y="526595"/>
                          <a:pt x="2817869" y="544212"/>
                          <a:pt x="2571475" y="547411"/>
                        </a:cubicBezTo>
                        <a:cubicBezTo>
                          <a:pt x="2325081" y="550610"/>
                          <a:pt x="2175221" y="527670"/>
                          <a:pt x="1941973" y="547411"/>
                        </a:cubicBezTo>
                        <a:cubicBezTo>
                          <a:pt x="1708725" y="567152"/>
                          <a:pt x="1580782" y="530021"/>
                          <a:pt x="1350241" y="547411"/>
                        </a:cubicBezTo>
                        <a:cubicBezTo>
                          <a:pt x="1119700" y="564801"/>
                          <a:pt x="932745" y="560023"/>
                          <a:pt x="796279" y="547411"/>
                        </a:cubicBezTo>
                        <a:cubicBezTo>
                          <a:pt x="659813" y="534799"/>
                          <a:pt x="412821" y="563985"/>
                          <a:pt x="91237" y="547411"/>
                        </a:cubicBezTo>
                        <a:cubicBezTo>
                          <a:pt x="36797" y="546293"/>
                          <a:pt x="-3286" y="506651"/>
                          <a:pt x="0" y="456174"/>
                        </a:cubicBezTo>
                        <a:cubicBezTo>
                          <a:pt x="-5930" y="307583"/>
                          <a:pt x="-8570" y="270737"/>
                          <a:pt x="0" y="91237"/>
                        </a:cubicBezTo>
                        <a:close/>
                      </a:path>
                      <a:path w="3959486" h="547411" stroke="0" extrusionOk="0">
                        <a:moveTo>
                          <a:pt x="0" y="91237"/>
                        </a:moveTo>
                        <a:cubicBezTo>
                          <a:pt x="-869" y="42283"/>
                          <a:pt x="48690" y="2097"/>
                          <a:pt x="91237" y="0"/>
                        </a:cubicBezTo>
                        <a:cubicBezTo>
                          <a:pt x="244668" y="-18288"/>
                          <a:pt x="498625" y="-11065"/>
                          <a:pt x="607429" y="0"/>
                        </a:cubicBezTo>
                        <a:cubicBezTo>
                          <a:pt x="716233" y="11065"/>
                          <a:pt x="1037543" y="-10139"/>
                          <a:pt x="1274701" y="0"/>
                        </a:cubicBezTo>
                        <a:cubicBezTo>
                          <a:pt x="1511859" y="10139"/>
                          <a:pt x="1645472" y="-10274"/>
                          <a:pt x="1904203" y="0"/>
                        </a:cubicBezTo>
                        <a:cubicBezTo>
                          <a:pt x="2162934" y="10274"/>
                          <a:pt x="2273709" y="-26272"/>
                          <a:pt x="2609245" y="0"/>
                        </a:cubicBezTo>
                        <a:cubicBezTo>
                          <a:pt x="2944781" y="26272"/>
                          <a:pt x="3134259" y="-22117"/>
                          <a:pt x="3314287" y="0"/>
                        </a:cubicBezTo>
                        <a:cubicBezTo>
                          <a:pt x="3494315" y="22117"/>
                          <a:pt x="3749133" y="-6626"/>
                          <a:pt x="3868249" y="0"/>
                        </a:cubicBezTo>
                        <a:cubicBezTo>
                          <a:pt x="3921915" y="8018"/>
                          <a:pt x="3961298" y="40319"/>
                          <a:pt x="3959486" y="91237"/>
                        </a:cubicBezTo>
                        <a:cubicBezTo>
                          <a:pt x="3970737" y="167621"/>
                          <a:pt x="3953593" y="360596"/>
                          <a:pt x="3959486" y="456174"/>
                        </a:cubicBezTo>
                        <a:cubicBezTo>
                          <a:pt x="3964871" y="501444"/>
                          <a:pt x="3912026" y="542757"/>
                          <a:pt x="3868249" y="547411"/>
                        </a:cubicBezTo>
                        <a:cubicBezTo>
                          <a:pt x="3601546" y="556288"/>
                          <a:pt x="3464619" y="565073"/>
                          <a:pt x="3238747" y="547411"/>
                        </a:cubicBezTo>
                        <a:cubicBezTo>
                          <a:pt x="3012875" y="529749"/>
                          <a:pt x="2864718" y="526980"/>
                          <a:pt x="2722555" y="547411"/>
                        </a:cubicBezTo>
                        <a:cubicBezTo>
                          <a:pt x="2580392" y="567842"/>
                          <a:pt x="2250003" y="578486"/>
                          <a:pt x="2055283" y="547411"/>
                        </a:cubicBezTo>
                        <a:cubicBezTo>
                          <a:pt x="1860563" y="516336"/>
                          <a:pt x="1734440" y="549033"/>
                          <a:pt x="1425781" y="547411"/>
                        </a:cubicBezTo>
                        <a:cubicBezTo>
                          <a:pt x="1117122" y="545789"/>
                          <a:pt x="964174" y="547189"/>
                          <a:pt x="796279" y="547411"/>
                        </a:cubicBezTo>
                        <a:cubicBezTo>
                          <a:pt x="628384" y="547633"/>
                          <a:pt x="347520" y="554304"/>
                          <a:pt x="91237" y="547411"/>
                        </a:cubicBezTo>
                        <a:cubicBezTo>
                          <a:pt x="46300" y="538117"/>
                          <a:pt x="-4168" y="503320"/>
                          <a:pt x="0" y="456174"/>
                        </a:cubicBezTo>
                        <a:cubicBezTo>
                          <a:pt x="12193" y="317960"/>
                          <a:pt x="-8083" y="191242"/>
                          <a:pt x="0" y="912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lnSpc>
                <a:spcPct val="110000"/>
              </a:lnSpc>
              <a:spcBef>
                <a:spcPts val="600"/>
              </a:spcBef>
            </a:pPr>
            <a:r>
              <a:rPr lang="de-DE" sz="1400" b="1" dirty="0">
                <a:solidFill>
                  <a:schemeClr val="tx1"/>
                </a:solidFill>
                <a:latin typeface="Avenir LT Std 55 Roman" panose="020B0503020203020204" pitchFamily="34" charset="0"/>
              </a:rPr>
              <a:t>Rückgabe</a:t>
            </a: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 an allen Stationen möglich (fully A-</a:t>
            </a:r>
            <a:r>
              <a:rPr lang="de-DE" sz="1400" dirty="0" err="1">
                <a:solidFill>
                  <a:schemeClr val="tx1"/>
                </a:solidFill>
                <a:latin typeface="Avenir LT Std 55 Roman" panose="020B050302020302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-B)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E99F47-C52A-091D-118A-42B57B30FAFB}"/>
              </a:ext>
            </a:extLst>
          </p:cNvPr>
          <p:cNvSpPr/>
          <p:nvPr/>
        </p:nvSpPr>
        <p:spPr>
          <a:xfrm>
            <a:off x="2437246" y="4191878"/>
            <a:ext cx="3959486" cy="1102197"/>
          </a:xfrm>
          <a:prstGeom prst="round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53261900">
                  <a:custGeom>
                    <a:avLst/>
                    <a:gdLst>
                      <a:gd name="connsiteX0" fmla="*/ 0 w 3959486"/>
                      <a:gd name="connsiteY0" fmla="*/ 168022 h 1008112"/>
                      <a:gd name="connsiteX1" fmla="*/ 168022 w 3959486"/>
                      <a:gd name="connsiteY1" fmla="*/ 0 h 1008112"/>
                      <a:gd name="connsiteX2" fmla="*/ 771929 w 3959486"/>
                      <a:gd name="connsiteY2" fmla="*/ 0 h 1008112"/>
                      <a:gd name="connsiteX3" fmla="*/ 1339602 w 3959486"/>
                      <a:gd name="connsiteY3" fmla="*/ 0 h 1008112"/>
                      <a:gd name="connsiteX4" fmla="*/ 1979743 w 3959486"/>
                      <a:gd name="connsiteY4" fmla="*/ 0 h 1008112"/>
                      <a:gd name="connsiteX5" fmla="*/ 2474947 w 3959486"/>
                      <a:gd name="connsiteY5" fmla="*/ 0 h 1008112"/>
                      <a:gd name="connsiteX6" fmla="*/ 3006385 w 3959486"/>
                      <a:gd name="connsiteY6" fmla="*/ 0 h 1008112"/>
                      <a:gd name="connsiteX7" fmla="*/ 3791464 w 3959486"/>
                      <a:gd name="connsiteY7" fmla="*/ 0 h 1008112"/>
                      <a:gd name="connsiteX8" fmla="*/ 3959486 w 3959486"/>
                      <a:gd name="connsiteY8" fmla="*/ 168022 h 1008112"/>
                      <a:gd name="connsiteX9" fmla="*/ 3959486 w 3959486"/>
                      <a:gd name="connsiteY9" fmla="*/ 840090 h 1008112"/>
                      <a:gd name="connsiteX10" fmla="*/ 3791464 w 3959486"/>
                      <a:gd name="connsiteY10" fmla="*/ 1008112 h 1008112"/>
                      <a:gd name="connsiteX11" fmla="*/ 3115088 w 3959486"/>
                      <a:gd name="connsiteY11" fmla="*/ 1008112 h 1008112"/>
                      <a:gd name="connsiteX12" fmla="*/ 2547416 w 3959486"/>
                      <a:gd name="connsiteY12" fmla="*/ 1008112 h 1008112"/>
                      <a:gd name="connsiteX13" fmla="*/ 1943509 w 3959486"/>
                      <a:gd name="connsiteY13" fmla="*/ 1008112 h 1008112"/>
                      <a:gd name="connsiteX14" fmla="*/ 1375836 w 3959486"/>
                      <a:gd name="connsiteY14" fmla="*/ 1008112 h 1008112"/>
                      <a:gd name="connsiteX15" fmla="*/ 844398 w 3959486"/>
                      <a:gd name="connsiteY15" fmla="*/ 1008112 h 1008112"/>
                      <a:gd name="connsiteX16" fmla="*/ 168022 w 3959486"/>
                      <a:gd name="connsiteY16" fmla="*/ 1008112 h 1008112"/>
                      <a:gd name="connsiteX17" fmla="*/ 0 w 3959486"/>
                      <a:gd name="connsiteY17" fmla="*/ 840090 h 1008112"/>
                      <a:gd name="connsiteX18" fmla="*/ 0 w 3959486"/>
                      <a:gd name="connsiteY18" fmla="*/ 168022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59486" h="1008112" fill="none" extrusionOk="0">
                        <a:moveTo>
                          <a:pt x="0" y="168022"/>
                        </a:moveTo>
                        <a:cubicBezTo>
                          <a:pt x="4828" y="74983"/>
                          <a:pt x="84722" y="12253"/>
                          <a:pt x="168022" y="0"/>
                        </a:cubicBezTo>
                        <a:cubicBezTo>
                          <a:pt x="418524" y="-11879"/>
                          <a:pt x="609978" y="10933"/>
                          <a:pt x="771929" y="0"/>
                        </a:cubicBezTo>
                        <a:cubicBezTo>
                          <a:pt x="933880" y="-10933"/>
                          <a:pt x="1175569" y="3940"/>
                          <a:pt x="1339602" y="0"/>
                        </a:cubicBezTo>
                        <a:cubicBezTo>
                          <a:pt x="1503635" y="-3940"/>
                          <a:pt x="1844506" y="7180"/>
                          <a:pt x="1979743" y="0"/>
                        </a:cubicBezTo>
                        <a:cubicBezTo>
                          <a:pt x="2114980" y="-7180"/>
                          <a:pt x="2244908" y="-8796"/>
                          <a:pt x="2474947" y="0"/>
                        </a:cubicBezTo>
                        <a:cubicBezTo>
                          <a:pt x="2704986" y="8796"/>
                          <a:pt x="2769738" y="22659"/>
                          <a:pt x="3006385" y="0"/>
                        </a:cubicBezTo>
                        <a:cubicBezTo>
                          <a:pt x="3243032" y="-22659"/>
                          <a:pt x="3459578" y="-26576"/>
                          <a:pt x="3791464" y="0"/>
                        </a:cubicBezTo>
                        <a:cubicBezTo>
                          <a:pt x="3897670" y="-5063"/>
                          <a:pt x="3956590" y="78125"/>
                          <a:pt x="3959486" y="168022"/>
                        </a:cubicBezTo>
                        <a:cubicBezTo>
                          <a:pt x="3985456" y="399913"/>
                          <a:pt x="3944517" y="544949"/>
                          <a:pt x="3959486" y="840090"/>
                        </a:cubicBezTo>
                        <a:cubicBezTo>
                          <a:pt x="3960511" y="936477"/>
                          <a:pt x="3905093" y="999616"/>
                          <a:pt x="3791464" y="1008112"/>
                        </a:cubicBezTo>
                        <a:cubicBezTo>
                          <a:pt x="3652482" y="979307"/>
                          <a:pt x="3427330" y="986385"/>
                          <a:pt x="3115088" y="1008112"/>
                        </a:cubicBezTo>
                        <a:cubicBezTo>
                          <a:pt x="2802846" y="1029839"/>
                          <a:pt x="2805160" y="1036052"/>
                          <a:pt x="2547416" y="1008112"/>
                        </a:cubicBezTo>
                        <a:cubicBezTo>
                          <a:pt x="2289672" y="980172"/>
                          <a:pt x="2076066" y="1004319"/>
                          <a:pt x="1943509" y="1008112"/>
                        </a:cubicBezTo>
                        <a:cubicBezTo>
                          <a:pt x="1810952" y="1011905"/>
                          <a:pt x="1569879" y="1022827"/>
                          <a:pt x="1375836" y="1008112"/>
                        </a:cubicBezTo>
                        <a:cubicBezTo>
                          <a:pt x="1181793" y="993397"/>
                          <a:pt x="1042901" y="1030588"/>
                          <a:pt x="844398" y="1008112"/>
                        </a:cubicBezTo>
                        <a:cubicBezTo>
                          <a:pt x="645895" y="985636"/>
                          <a:pt x="435785" y="1022911"/>
                          <a:pt x="168022" y="1008112"/>
                        </a:cubicBezTo>
                        <a:cubicBezTo>
                          <a:pt x="55301" y="1002612"/>
                          <a:pt x="-14690" y="933279"/>
                          <a:pt x="0" y="840090"/>
                        </a:cubicBezTo>
                        <a:cubicBezTo>
                          <a:pt x="-26324" y="568193"/>
                          <a:pt x="-336" y="465335"/>
                          <a:pt x="0" y="168022"/>
                        </a:cubicBezTo>
                        <a:close/>
                      </a:path>
                      <a:path w="3959486" h="1008112" stroke="0" extrusionOk="0">
                        <a:moveTo>
                          <a:pt x="0" y="168022"/>
                        </a:moveTo>
                        <a:cubicBezTo>
                          <a:pt x="-6295" y="85619"/>
                          <a:pt x="81283" y="1620"/>
                          <a:pt x="168022" y="0"/>
                        </a:cubicBezTo>
                        <a:cubicBezTo>
                          <a:pt x="308010" y="16215"/>
                          <a:pt x="453646" y="15110"/>
                          <a:pt x="663226" y="0"/>
                        </a:cubicBezTo>
                        <a:cubicBezTo>
                          <a:pt x="872806" y="-15110"/>
                          <a:pt x="1087734" y="649"/>
                          <a:pt x="1303367" y="0"/>
                        </a:cubicBezTo>
                        <a:cubicBezTo>
                          <a:pt x="1519000" y="-649"/>
                          <a:pt x="1755703" y="18176"/>
                          <a:pt x="1907274" y="0"/>
                        </a:cubicBezTo>
                        <a:cubicBezTo>
                          <a:pt x="2058845" y="-18176"/>
                          <a:pt x="2329786" y="-30536"/>
                          <a:pt x="2583650" y="0"/>
                        </a:cubicBezTo>
                        <a:cubicBezTo>
                          <a:pt x="2837514" y="30536"/>
                          <a:pt x="2936075" y="-2421"/>
                          <a:pt x="3260026" y="0"/>
                        </a:cubicBezTo>
                        <a:cubicBezTo>
                          <a:pt x="3583977" y="2421"/>
                          <a:pt x="3668911" y="-18837"/>
                          <a:pt x="3791464" y="0"/>
                        </a:cubicBezTo>
                        <a:cubicBezTo>
                          <a:pt x="3890776" y="15946"/>
                          <a:pt x="3963588" y="74029"/>
                          <a:pt x="3959486" y="168022"/>
                        </a:cubicBezTo>
                        <a:cubicBezTo>
                          <a:pt x="3928032" y="473199"/>
                          <a:pt x="3965800" y="606609"/>
                          <a:pt x="3959486" y="840090"/>
                        </a:cubicBezTo>
                        <a:cubicBezTo>
                          <a:pt x="3961269" y="931191"/>
                          <a:pt x="3871850" y="999377"/>
                          <a:pt x="3791464" y="1008112"/>
                        </a:cubicBezTo>
                        <a:cubicBezTo>
                          <a:pt x="3640219" y="1011585"/>
                          <a:pt x="3385993" y="999875"/>
                          <a:pt x="3187557" y="1008112"/>
                        </a:cubicBezTo>
                        <a:cubicBezTo>
                          <a:pt x="2989121" y="1016349"/>
                          <a:pt x="2810374" y="1007496"/>
                          <a:pt x="2692353" y="1008112"/>
                        </a:cubicBezTo>
                        <a:cubicBezTo>
                          <a:pt x="2574332" y="1008728"/>
                          <a:pt x="2227314" y="987729"/>
                          <a:pt x="2052212" y="1008112"/>
                        </a:cubicBezTo>
                        <a:cubicBezTo>
                          <a:pt x="1877110" y="1028495"/>
                          <a:pt x="1661136" y="1024799"/>
                          <a:pt x="1448305" y="1008112"/>
                        </a:cubicBezTo>
                        <a:cubicBezTo>
                          <a:pt x="1235474" y="991425"/>
                          <a:pt x="1041594" y="1014615"/>
                          <a:pt x="844398" y="1008112"/>
                        </a:cubicBezTo>
                        <a:cubicBezTo>
                          <a:pt x="647202" y="1001609"/>
                          <a:pt x="371751" y="1019781"/>
                          <a:pt x="168022" y="1008112"/>
                        </a:cubicBezTo>
                        <a:cubicBezTo>
                          <a:pt x="82041" y="996493"/>
                          <a:pt x="-17162" y="919531"/>
                          <a:pt x="0" y="840090"/>
                        </a:cubicBezTo>
                        <a:cubicBezTo>
                          <a:pt x="-3347" y="570420"/>
                          <a:pt x="-631" y="431762"/>
                          <a:pt x="0" y="1680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lnSpc>
                <a:spcPct val="110000"/>
              </a:lnSpc>
              <a:spcBef>
                <a:spcPts val="600"/>
              </a:spcBef>
            </a:pP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Einheitlicher Tarif mit </a:t>
            </a:r>
            <a:r>
              <a:rPr lang="de-DE" sz="1400" b="1" dirty="0">
                <a:solidFill>
                  <a:schemeClr val="tx1"/>
                </a:solidFill>
                <a:latin typeface="Avenir LT Std 55 Roman" panose="020B0503020203020204" pitchFamily="34" charset="0"/>
              </a:rPr>
              <a:t>Bezahlung </a:t>
            </a: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via </a:t>
            </a:r>
            <a:r>
              <a:rPr lang="de-DE" sz="1400" dirty="0" err="1">
                <a:solidFill>
                  <a:schemeClr val="tx1"/>
                </a:solidFill>
                <a:latin typeface="Avenir LT Std 55 Roman" panose="020B0503020203020204" pitchFamily="34" charset="0"/>
              </a:rPr>
              <a:t>Paypal</a:t>
            </a: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, Kredit- oder </a:t>
            </a:r>
            <a:r>
              <a:rPr lang="de-DE" sz="1400" dirty="0" err="1">
                <a:solidFill>
                  <a:schemeClr val="tx1"/>
                </a:solidFill>
                <a:latin typeface="Avenir LT Std 55 Roman" panose="020B0503020203020204" pitchFamily="34" charset="0"/>
              </a:rPr>
              <a:t>Debitcard</a:t>
            </a:r>
            <a:r>
              <a:rPr lang="de-DE" sz="1400" dirty="0">
                <a:solidFill>
                  <a:schemeClr val="tx1"/>
                </a:solidFill>
                <a:latin typeface="Avenir LT Std 55 Roman" panose="020B0503020203020204" pitchFamily="34" charset="0"/>
              </a:rPr>
              <a:t> oder SOFORT-Überweisung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CB8FC7E-9171-7F2C-E29B-2C2B1B3163CA}"/>
              </a:ext>
            </a:extLst>
          </p:cNvPr>
          <p:cNvSpPr/>
          <p:nvPr/>
        </p:nvSpPr>
        <p:spPr>
          <a:xfrm>
            <a:off x="7223987" y="4727049"/>
            <a:ext cx="794292" cy="336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l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T Std 55 Roman" panose="020B0503020203020204" pitchFamily="34" charset="0"/>
                <a:ea typeface="+mn-ea"/>
                <a:cs typeface="+mn-cs"/>
              </a:rPr>
              <a:t>Pricing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T Std 55 Roman" panose="020B050302020302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8ADB35AC-E85C-902F-CA5D-AE777CAA6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79207"/>
              </p:ext>
            </p:extLst>
          </p:nvPr>
        </p:nvGraphicFramePr>
        <p:xfrm>
          <a:off x="7223987" y="5063894"/>
          <a:ext cx="4727976" cy="11021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5992">
                  <a:extLst>
                    <a:ext uri="{9D8B030D-6E8A-4147-A177-3AD203B41FA5}">
                      <a16:colId xmlns:a16="http://schemas.microsoft.com/office/drawing/2014/main" val="1339767624"/>
                    </a:ext>
                  </a:extLst>
                </a:gridCol>
                <a:gridCol w="1575992">
                  <a:extLst>
                    <a:ext uri="{9D8B030D-6E8A-4147-A177-3AD203B41FA5}">
                      <a16:colId xmlns:a16="http://schemas.microsoft.com/office/drawing/2014/main" val="2276327549"/>
                    </a:ext>
                  </a:extLst>
                </a:gridCol>
                <a:gridCol w="1575992">
                  <a:extLst>
                    <a:ext uri="{9D8B030D-6E8A-4147-A177-3AD203B41FA5}">
                      <a16:colId xmlns:a16="http://schemas.microsoft.com/office/drawing/2014/main" val="2873201679"/>
                    </a:ext>
                  </a:extLst>
                </a:gridCol>
              </a:tblGrid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Standardräder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1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Lastenräder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1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E-Bikes &amp; E-Lastenräder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1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38624"/>
                  </a:ext>
                </a:extLst>
              </a:tr>
              <a:tr h="81393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200" b="1" dirty="0"/>
                        <a:t>0€ </a:t>
                      </a:r>
                      <a:r>
                        <a:rPr lang="de-DE" sz="1100" dirty="0"/>
                        <a:t>ersten 30 min                </a:t>
                      </a:r>
                      <a:r>
                        <a:rPr lang="de-DE" sz="900" dirty="0"/>
                        <a:t>(</a:t>
                      </a:r>
                      <a:r>
                        <a:rPr lang="de-DE" sz="900" b="1" dirty="0"/>
                        <a:t>1€ </a:t>
                      </a:r>
                      <a:r>
                        <a:rPr lang="de-DE" sz="900" dirty="0"/>
                        <a:t>für jede weitere 30 min)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100" dirty="0"/>
                        <a:t>Max. 12€ am Tag/24h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1€ </a:t>
                      </a:r>
                      <a:r>
                        <a:rPr kumimoji="0" lang="de-D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 30 min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Max. 15€ am Tag/24h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2€ </a:t>
                      </a:r>
                      <a:r>
                        <a:rPr kumimoji="0" lang="de-D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 30 min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Max. 30€ am Tag/24h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12964"/>
                  </a:ext>
                </a:extLst>
              </a:tr>
            </a:tbl>
          </a:graphicData>
        </a:graphic>
      </p:graphicFrame>
      <p:sp>
        <p:nvSpPr>
          <p:cNvPr id="22" name="Pfeil: nach oben gebogen 21">
            <a:extLst>
              <a:ext uri="{FF2B5EF4-FFF2-40B4-BE49-F238E27FC236}">
                <a16:creationId xmlns:a16="http://schemas.microsoft.com/office/drawing/2014/main" id="{9BE619F4-6562-681F-9F6A-BBC40FEA40FA}"/>
              </a:ext>
            </a:extLst>
          </p:cNvPr>
          <p:cNvSpPr/>
          <p:nvPr/>
        </p:nvSpPr>
        <p:spPr>
          <a:xfrm rot="5400000">
            <a:off x="859160" y="3074183"/>
            <a:ext cx="379153" cy="663418"/>
          </a:xfrm>
          <a:prstGeom prst="bentUpArrow">
            <a:avLst>
              <a:gd name="adj1" fmla="val 19869"/>
              <a:gd name="adj2" fmla="val 25000"/>
              <a:gd name="adj3" fmla="val 25000"/>
            </a:avLst>
          </a:prstGeom>
          <a:solidFill>
            <a:srgbClr val="95C1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Ein Fahrrad">
            <a:extLst>
              <a:ext uri="{FF2B5EF4-FFF2-40B4-BE49-F238E27FC236}">
                <a16:creationId xmlns:a16="http://schemas.microsoft.com/office/drawing/2014/main" id="{A2D612EF-B468-BD67-E176-C5D7ABCCEB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64747">
            <a:off x="4636515" y="2410339"/>
            <a:ext cx="789641" cy="789641"/>
          </a:xfrm>
          <a:prstGeom prst="rect">
            <a:avLst/>
          </a:prstGeom>
        </p:spPr>
      </p:pic>
      <p:pic>
        <p:nvPicPr>
          <p:cNvPr id="19" name="Grafik 18" descr="Münzen mit einfarbiger Füllung">
            <a:extLst>
              <a:ext uri="{FF2B5EF4-FFF2-40B4-BE49-F238E27FC236}">
                <a16:creationId xmlns:a16="http://schemas.microsoft.com/office/drawing/2014/main" id="{2262AA7C-60BD-93BA-F477-9A265B6DE3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7112" y="2007621"/>
            <a:ext cx="45719" cy="457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8F4F83-13F1-6216-F80F-B5634EA5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497" y="4889976"/>
            <a:ext cx="282546" cy="2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ues Logo für Mastercard – das sagt die Kreativbranche › PAGE online">
            <a:extLst>
              <a:ext uri="{FF2B5EF4-FFF2-40B4-BE49-F238E27FC236}">
                <a16:creationId xmlns:a16="http://schemas.microsoft.com/office/drawing/2014/main" id="{AE948E63-9A46-31D1-3768-8E69300DF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024" b="87390" l="11000" r="87500">
                        <a14:foregroundMark x1="19400" y1="32030" x2="15900" y2="58764"/>
                        <a14:foregroundMark x1="15900" y1="58764" x2="18600" y2="61791"/>
                        <a14:foregroundMark x1="21800" y1="21059" x2="46100" y2="20303"/>
                        <a14:foregroundMark x1="46100" y1="20303" x2="26300" y2="18159"/>
                        <a14:foregroundMark x1="26300" y1="18159" x2="25800" y2="19042"/>
                        <a14:foregroundMark x1="13000" y1="52207" x2="15400" y2="34552"/>
                        <a14:foregroundMark x1="13000" y1="50189" x2="14600" y2="39092"/>
                        <a14:foregroundMark x1="80400" y1="65322" x2="86400" y2="40227"/>
                        <a14:foregroundMark x1="86400" y1="40227" x2="76000" y2="18033"/>
                        <a14:foregroundMark x1="76000" y1="18033" x2="52900" y2="17024"/>
                        <a14:foregroundMark x1="82800" y1="61791" x2="84400" y2="32535"/>
                        <a14:foregroundMark x1="86800" y1="54224" x2="87600" y2="40101"/>
                        <a14:foregroundMark x1="27800" y1="17024" x2="42500" y2="20555"/>
                        <a14:foregroundMark x1="15800" y1="82346" x2="40100" y2="81841"/>
                        <a14:foregroundMark x1="80386" y1="83745" x2="82800" y2="83859"/>
                        <a14:foregroundMark x1="63997" y1="82970" x2="80186" y2="83735"/>
                        <a14:foregroundMark x1="40100" y1="81841" x2="61902" y2="82871"/>
                        <a14:foregroundMark x1="15000" y1="87390" x2="37800" y2="87390"/>
                        <a14:foregroundMark x1="37800" y1="87390" x2="61000" y2="86885"/>
                        <a14:foregroundMark x1="61000" y1="86885" x2="63700" y2="86885"/>
                        <a14:foregroundMark x1="11000" y1="39596" x2="18600" y2="33039"/>
                        <a14:foregroundMark x1="14600" y1="53216" x2="14600" y2="34048"/>
                        <a14:foregroundMark x1="80002" y1="84867" x2="83200" y2="84363"/>
                        <a14:foregroundMark x1="76800" y1="85372" x2="79843" y2="84892"/>
                        <a14:foregroundMark x1="78400" y1="85876" x2="63300" y2="85372"/>
                        <a14:foregroundMark x1="17400" y1="87390" x2="16600" y2="80832"/>
                        <a14:foregroundMark x1="15800" y1="84868" x2="15800" y2="82346"/>
                        <a14:foregroundMark x1="17000" y1="87390" x2="17000" y2="81337"/>
                        <a14:backgroundMark x1="63700" y1="82850" x2="63300" y2="84363"/>
                        <a14:backgroundMark x1="80000" y1="84363" x2="80800" y2="82346"/>
                        <a14:backgroundMark x1="81200" y1="85876" x2="81200" y2="85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73" t="13250" r="11373" b="10355"/>
          <a:stretch/>
        </p:blipFill>
        <p:spPr bwMode="auto">
          <a:xfrm>
            <a:off x="3872788" y="5056950"/>
            <a:ext cx="302408" cy="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021 - Current">
            <a:extLst>
              <a:ext uri="{FF2B5EF4-FFF2-40B4-BE49-F238E27FC236}">
                <a16:creationId xmlns:a16="http://schemas.microsoft.com/office/drawing/2014/main" id="{65CEF8F1-8BB6-5BA2-816E-21646D82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93" y="4892324"/>
            <a:ext cx="372097" cy="1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F937C2-1BB2-ABF7-E624-0B8E64EB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60" y="4974220"/>
            <a:ext cx="473763" cy="1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Gebäude mit einfarbiger Füllung">
            <a:extLst>
              <a:ext uri="{FF2B5EF4-FFF2-40B4-BE49-F238E27FC236}">
                <a16:creationId xmlns:a16="http://schemas.microsoft.com/office/drawing/2014/main" id="{563D2FDF-4158-038B-230B-3FCDAF8F27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7674" y="3645024"/>
            <a:ext cx="397920" cy="397920"/>
          </a:xfrm>
          <a:prstGeom prst="rect">
            <a:avLst/>
          </a:prstGeom>
        </p:spPr>
      </p:pic>
      <p:pic>
        <p:nvPicPr>
          <p:cNvPr id="30" name="Grafik 29" descr="Haus mit einfarbiger Füllung">
            <a:extLst>
              <a:ext uri="{FF2B5EF4-FFF2-40B4-BE49-F238E27FC236}">
                <a16:creationId xmlns:a16="http://schemas.microsoft.com/office/drawing/2014/main" id="{99A155BC-365B-5BEB-6BFE-AF9EC36D0EF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0287" y="1743545"/>
            <a:ext cx="380150" cy="380150"/>
          </a:xfrm>
          <a:prstGeom prst="rect">
            <a:avLst/>
          </a:prstGeom>
        </p:spPr>
      </p:pic>
      <p:pic>
        <p:nvPicPr>
          <p:cNvPr id="32" name="Grafik 31" descr="Münzen mit einfarbiger Füllung">
            <a:extLst>
              <a:ext uri="{FF2B5EF4-FFF2-40B4-BE49-F238E27FC236}">
                <a16:creationId xmlns:a16="http://schemas.microsoft.com/office/drawing/2014/main" id="{F9C190EB-DAA6-5C64-A884-236001923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1041" y="4798890"/>
            <a:ext cx="252240" cy="252240"/>
          </a:xfrm>
          <a:prstGeom prst="rect">
            <a:avLst/>
          </a:prstGeom>
        </p:spPr>
      </p:pic>
      <p:sp>
        <p:nvSpPr>
          <p:cNvPr id="33" name="Pfeil: nach oben gebogen 32">
            <a:extLst>
              <a:ext uri="{FF2B5EF4-FFF2-40B4-BE49-F238E27FC236}">
                <a16:creationId xmlns:a16="http://schemas.microsoft.com/office/drawing/2014/main" id="{AF36740E-E65C-B29F-8173-0C95C3208C9E}"/>
              </a:ext>
            </a:extLst>
          </p:cNvPr>
          <p:cNvSpPr/>
          <p:nvPr/>
        </p:nvSpPr>
        <p:spPr>
          <a:xfrm rot="5400000">
            <a:off x="1843446" y="3956832"/>
            <a:ext cx="379153" cy="663418"/>
          </a:xfrm>
          <a:prstGeom prst="bentUpArrow">
            <a:avLst>
              <a:gd name="adj1" fmla="val 19869"/>
              <a:gd name="adj2" fmla="val 25000"/>
              <a:gd name="adj3" fmla="val 25000"/>
            </a:avLst>
          </a:prstGeom>
          <a:solidFill>
            <a:srgbClr val="95C1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9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12D2D-8943-52E7-2E02-ABEF88B8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5764082" cy="695960"/>
          </a:xfrm>
        </p:spPr>
        <p:txBody>
          <a:bodyPr/>
          <a:lstStyle/>
          <a:p>
            <a:r>
              <a:rPr lang="de-DE" dirty="0"/>
              <a:t>Ablauf Registrierung und Nutzung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42962A6-7A8F-2F74-2C69-22EA3C31E238}"/>
              </a:ext>
            </a:extLst>
          </p:cNvPr>
          <p:cNvGrpSpPr/>
          <p:nvPr/>
        </p:nvGrpSpPr>
        <p:grpSpPr>
          <a:xfrm>
            <a:off x="2064162" y="1916832"/>
            <a:ext cx="1799590" cy="3896360"/>
            <a:chOff x="0" y="0"/>
            <a:chExt cx="1799590" cy="389636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2010C95-183B-54C5-8264-AB397FC16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9590" cy="3896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0DDAD6-FA20-2F00-ECDD-84E992FED502}"/>
                </a:ext>
              </a:extLst>
            </p:cNvPr>
            <p:cNvSpPr/>
            <p:nvPr/>
          </p:nvSpPr>
          <p:spPr>
            <a:xfrm>
              <a:off x="542925" y="914400"/>
              <a:ext cx="533400" cy="123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12D4277C-2A2B-8A1D-8115-6DF026536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43" y="1935104"/>
            <a:ext cx="1961320" cy="392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985E0E2-6500-6249-2A5C-52A25D621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479" y="1916832"/>
            <a:ext cx="1962185" cy="39249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329E8AD-3A5C-3274-0736-BED20B42CEF3}"/>
              </a:ext>
            </a:extLst>
          </p:cNvPr>
          <p:cNvSpPr txBox="1"/>
          <p:nvPr/>
        </p:nvSpPr>
        <p:spPr>
          <a:xfrm>
            <a:off x="147271" y="5863260"/>
            <a:ext cx="1799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Start / Hauptmenü</a:t>
            </a:r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452244-FE0F-E3FA-0DA5-E5A46DA683C6}"/>
              </a:ext>
            </a:extLst>
          </p:cNvPr>
          <p:cNvSpPr txBox="1"/>
          <p:nvPr/>
        </p:nvSpPr>
        <p:spPr>
          <a:xfrm>
            <a:off x="2100353" y="5863260"/>
            <a:ext cx="179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Zahlungsmethode hinterlegen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2BFD1-6450-68DD-31ED-BAD2C1661BBF}"/>
              </a:ext>
            </a:extLst>
          </p:cNvPr>
          <p:cNvSpPr txBox="1"/>
          <p:nvPr/>
        </p:nvSpPr>
        <p:spPr>
          <a:xfrm>
            <a:off x="3954062" y="5863260"/>
            <a:ext cx="179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Kartenansicht: </a:t>
            </a:r>
            <a:b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Fahrrad auswählen</a:t>
            </a:r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09851C-90A1-3A8F-0392-C847B2B2ED5D}"/>
              </a:ext>
            </a:extLst>
          </p:cNvPr>
          <p:cNvSpPr txBox="1"/>
          <p:nvPr/>
        </p:nvSpPr>
        <p:spPr>
          <a:xfrm>
            <a:off x="5847094" y="5859056"/>
            <a:ext cx="2193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Miete bestätigen</a:t>
            </a:r>
            <a:b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(ggf. Rabattcode eingeben)</a:t>
            </a:r>
            <a:endParaRPr lang="de-DE" sz="1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C90CBD8-1E74-D0DD-4C99-E8D14E642C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21" y="1913950"/>
            <a:ext cx="1962185" cy="39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ECB111A-2580-1E3D-5C12-E6BAD639BE4C}"/>
              </a:ext>
            </a:extLst>
          </p:cNvPr>
          <p:cNvSpPr txBox="1"/>
          <p:nvPr/>
        </p:nvSpPr>
        <p:spPr>
          <a:xfrm>
            <a:off x="8002123" y="5847786"/>
            <a:ext cx="204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Schloss öffnen</a:t>
            </a:r>
            <a:b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(per Bluetooth)</a:t>
            </a:r>
            <a:endParaRPr lang="de-DE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439EE-F6FE-9305-2B74-867838C9B9DC}"/>
              </a:ext>
            </a:extLst>
          </p:cNvPr>
          <p:cNvSpPr txBox="1"/>
          <p:nvPr/>
        </p:nvSpPr>
        <p:spPr>
          <a:xfrm>
            <a:off x="10110479" y="5847785"/>
            <a:ext cx="204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Abschließen / </a:t>
            </a:r>
            <a:b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Miete beenden</a:t>
            </a:r>
            <a:endParaRPr lang="de-DE" sz="12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E401D02-A8C2-806B-17BB-7C518B1FCA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21" y="1913951"/>
            <a:ext cx="1971607" cy="394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7F342D-FF9D-6934-775A-227F06B83A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22" y="1913949"/>
            <a:ext cx="1975474" cy="39521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1">
            <a:extLst>
              <a:ext uri="{FF2B5EF4-FFF2-40B4-BE49-F238E27FC236}">
                <a16:creationId xmlns:a16="http://schemas.microsoft.com/office/drawing/2014/main" id="{B5827EF9-5538-8ADA-C92D-274745E2F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9950" y="6541086"/>
            <a:ext cx="3099786" cy="166712"/>
          </a:xfrm>
        </p:spPr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 dirty="0" err="1"/>
              <a:t>SprottenFlotte</a:t>
            </a:r>
            <a:r>
              <a:rPr lang="de-DE" spc="-10" dirty="0"/>
              <a:t> | Allgemeine Informationen</a:t>
            </a:r>
          </a:p>
        </p:txBody>
      </p:sp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C5D86856-C228-61E6-0068-6A2D0ACDF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97087" y="6555373"/>
            <a:ext cx="2805620" cy="169277"/>
          </a:xfrm>
        </p:spPr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0AE1534-B375-BA5B-5558-A0292ADC3498}"/>
              </a:ext>
            </a:extLst>
          </p:cNvPr>
          <p:cNvGrpSpPr/>
          <p:nvPr/>
        </p:nvGrpSpPr>
        <p:grpSpPr>
          <a:xfrm>
            <a:off x="206404" y="1916832"/>
            <a:ext cx="1799590" cy="3896360"/>
            <a:chOff x="206404" y="1916832"/>
            <a:chExt cx="1799590" cy="38963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77AC9B4-6E6C-B1F2-22E8-D1C72A9F0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04" y="1916832"/>
              <a:ext cx="1799590" cy="3896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521C36A-B271-50CB-07CD-5076B5361C2B}"/>
                </a:ext>
              </a:extLst>
            </p:cNvPr>
            <p:cNvSpPr/>
            <p:nvPr/>
          </p:nvSpPr>
          <p:spPr>
            <a:xfrm>
              <a:off x="510582" y="2408709"/>
              <a:ext cx="472850" cy="144016"/>
            </a:xfrm>
            <a:prstGeom prst="rect">
              <a:avLst/>
            </a:prstGeom>
            <a:solidFill>
              <a:srgbClr val="FB94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07D48E-0A84-4372-2A90-9DD73F4F87BD}"/>
              </a:ext>
            </a:extLst>
          </p:cNvPr>
          <p:cNvGrpSpPr/>
          <p:nvPr/>
        </p:nvGrpSpPr>
        <p:grpSpPr>
          <a:xfrm>
            <a:off x="5962562" y="1916833"/>
            <a:ext cx="1962185" cy="3922640"/>
            <a:chOff x="5962562" y="1916833"/>
            <a:chExt cx="1962185" cy="392264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AE5BFF5-5876-F67B-4276-E4D0D996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562" y="1916833"/>
              <a:ext cx="1962185" cy="3922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A926F22-7398-B13C-F79D-07505AB5EC05}"/>
                </a:ext>
              </a:extLst>
            </p:cNvPr>
            <p:cNvSpPr/>
            <p:nvPr/>
          </p:nvSpPr>
          <p:spPr>
            <a:xfrm>
              <a:off x="6271222" y="4194596"/>
              <a:ext cx="64807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A1133CA3-08A2-99FB-710F-5F4956120C98}"/>
              </a:ext>
            </a:extLst>
          </p:cNvPr>
          <p:cNvSpPr/>
          <p:nvPr/>
        </p:nvSpPr>
        <p:spPr>
          <a:xfrm>
            <a:off x="5962562" y="3429000"/>
            <a:ext cx="1961320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7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152C2E7A-B40D-5D4A-6851-E0B3A532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4035890" cy="695960"/>
          </a:xfrm>
        </p:spPr>
        <p:txBody>
          <a:bodyPr/>
          <a:lstStyle/>
          <a:p>
            <a:r>
              <a:rPr lang="de-DE" dirty="0"/>
              <a:t>Ausleihzahlen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26D06D7-3E4C-ECEB-6B2F-08C6505051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6DCEAD-4340-21FD-F1C6-B8ABB5775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9363B4F-DD43-090A-F49B-86D4F07C4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010704"/>
              </p:ext>
            </p:extLst>
          </p:nvPr>
        </p:nvGraphicFramePr>
        <p:xfrm>
          <a:off x="1847528" y="1796082"/>
          <a:ext cx="792088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E45A718-5A95-CADE-D8BC-E52C6650DCF1}"/>
              </a:ext>
            </a:extLst>
          </p:cNvPr>
          <p:cNvSpPr txBox="1"/>
          <p:nvPr/>
        </p:nvSpPr>
        <p:spPr>
          <a:xfrm>
            <a:off x="3143672" y="532980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003063"/>
                </a:solidFill>
              </a:rPr>
              <a:t>Lockdown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C14AF9-1292-CFF9-9774-49AC103E34DD}"/>
              </a:ext>
            </a:extLst>
          </p:cNvPr>
          <p:cNvSpPr txBox="1"/>
          <p:nvPr/>
        </p:nvSpPr>
        <p:spPr>
          <a:xfrm>
            <a:off x="6600056" y="206084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003063"/>
                </a:solidFill>
              </a:rPr>
              <a:t>Sommerhoch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95016E-F51F-D06B-F3D6-254454A41955}"/>
              </a:ext>
            </a:extLst>
          </p:cNvPr>
          <p:cNvSpPr txBox="1"/>
          <p:nvPr/>
        </p:nvSpPr>
        <p:spPr>
          <a:xfrm>
            <a:off x="4439816" y="532980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003063"/>
                </a:solidFill>
              </a:rPr>
              <a:t>Lockdown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8766C1-9E70-5EC8-E76B-D374797ABB2E}"/>
              </a:ext>
            </a:extLst>
          </p:cNvPr>
          <p:cNvSpPr txBox="1"/>
          <p:nvPr/>
        </p:nvSpPr>
        <p:spPr>
          <a:xfrm>
            <a:off x="7155129" y="5190306"/>
            <a:ext cx="1306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solidFill>
                  <a:srgbClr val="003063"/>
                </a:solidFill>
              </a:rPr>
              <a:t>Anbieterwechsel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232231D-2AAB-2A97-5E8D-6A9FF516D861}"/>
              </a:ext>
            </a:extLst>
          </p:cNvPr>
          <p:cNvSpPr txBox="1"/>
          <p:nvPr/>
        </p:nvSpPr>
        <p:spPr>
          <a:xfrm>
            <a:off x="5159896" y="299695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003063"/>
                </a:solidFill>
              </a:rPr>
              <a:t>Sommerhoch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562BF6-A3F6-9667-9E68-0AE25A2DF662}"/>
              </a:ext>
            </a:extLst>
          </p:cNvPr>
          <p:cNvSpPr txBox="1"/>
          <p:nvPr/>
        </p:nvSpPr>
        <p:spPr>
          <a:xfrm>
            <a:off x="3575720" y="299695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003063"/>
                </a:solidFill>
              </a:rPr>
              <a:t>Sommerhoch</a:t>
            </a:r>
          </a:p>
        </p:txBody>
      </p:sp>
    </p:spTree>
    <p:extLst>
      <p:ext uri="{BB962C8B-B14F-4D97-AF65-F5344CB8AC3E}">
        <p14:creationId xmlns:p14="http://schemas.microsoft.com/office/powerpoint/2010/main" val="9050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152C2E7A-B40D-5D4A-6851-E0B3A532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0" y="768111"/>
            <a:ext cx="6268138" cy="695960"/>
          </a:xfrm>
        </p:spPr>
        <p:txBody>
          <a:bodyPr/>
          <a:lstStyle/>
          <a:p>
            <a:r>
              <a:rPr lang="de-DE" dirty="0"/>
              <a:t>Ausleihen nach A-A-Fahrten und A-B-Fahrten</a:t>
            </a:r>
            <a:br>
              <a:rPr lang="de-DE" dirty="0"/>
            </a:br>
            <a:r>
              <a:rPr lang="de-DE" dirty="0"/>
              <a:t>Ausleihen nach Fahrtdauer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642E1EF-6474-0339-3AF2-86570AA962C8}"/>
              </a:ext>
            </a:extLst>
          </p:cNvPr>
          <p:cNvGrpSpPr/>
          <p:nvPr/>
        </p:nvGrpSpPr>
        <p:grpSpPr>
          <a:xfrm>
            <a:off x="806937" y="1718765"/>
            <a:ext cx="5223047" cy="3394670"/>
            <a:chOff x="2135560" y="1731665"/>
            <a:chExt cx="5223047" cy="339467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875613D-56AF-D0B0-848B-AB479970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5560" y="1731665"/>
              <a:ext cx="5223047" cy="3394670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485DC50-9567-E6D8-4DDF-025853288711}"/>
                </a:ext>
              </a:extLst>
            </p:cNvPr>
            <p:cNvSpPr txBox="1"/>
            <p:nvPr/>
          </p:nvSpPr>
          <p:spPr>
            <a:xfrm>
              <a:off x="4295800" y="381791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n-lt"/>
                </a:rPr>
                <a:t>91,4%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FCD2A0F-A0A9-D0C6-FD45-817DFDFEF31E}"/>
                </a:ext>
              </a:extLst>
            </p:cNvPr>
            <p:cNvSpPr txBox="1"/>
            <p:nvPr/>
          </p:nvSpPr>
          <p:spPr>
            <a:xfrm>
              <a:off x="4747083" y="257397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n-lt"/>
                </a:rPr>
                <a:t>8,6%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88A4063-39C6-2ACA-A01E-2B301C906B84}"/>
              </a:ext>
            </a:extLst>
          </p:cNvPr>
          <p:cNvGrpSpPr/>
          <p:nvPr/>
        </p:nvGrpSpPr>
        <p:grpSpPr>
          <a:xfrm>
            <a:off x="6210974" y="2708920"/>
            <a:ext cx="6124575" cy="3657600"/>
            <a:chOff x="5960713" y="2758642"/>
            <a:chExt cx="6124575" cy="36576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8C68093E-2E44-4A8A-8292-4205DA65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0713" y="2758642"/>
              <a:ext cx="6124575" cy="3657600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D6C4431-DFF1-C9C3-A235-7672E517434B}"/>
                </a:ext>
              </a:extLst>
            </p:cNvPr>
            <p:cNvSpPr txBox="1"/>
            <p:nvPr/>
          </p:nvSpPr>
          <p:spPr>
            <a:xfrm>
              <a:off x="7019836" y="381791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71,3%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2F87418-D964-8CEB-27D0-048443EC8FB0}"/>
                </a:ext>
              </a:extLst>
            </p:cNvPr>
            <p:cNvSpPr txBox="1"/>
            <p:nvPr/>
          </p:nvSpPr>
          <p:spPr>
            <a:xfrm>
              <a:off x="7539013" y="4480445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20,7%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A08F829-88FA-EA00-7150-BA2007CEB868}"/>
                </a:ext>
              </a:extLst>
            </p:cNvPr>
            <p:cNvSpPr txBox="1"/>
            <p:nvPr/>
          </p:nvSpPr>
          <p:spPr>
            <a:xfrm>
              <a:off x="9091802" y="503524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0,7%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257185D-DFCB-4A5D-D7F5-CF9DA59C40C1}"/>
                </a:ext>
              </a:extLst>
            </p:cNvPr>
            <p:cNvSpPr txBox="1"/>
            <p:nvPr/>
          </p:nvSpPr>
          <p:spPr>
            <a:xfrm>
              <a:off x="9675489" y="5042011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0,5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CA69275-97CC-2BED-4B55-163F78EDC86F}"/>
                </a:ext>
              </a:extLst>
            </p:cNvPr>
            <p:cNvSpPr txBox="1"/>
            <p:nvPr/>
          </p:nvSpPr>
          <p:spPr>
            <a:xfrm>
              <a:off x="10130191" y="5042011"/>
              <a:ext cx="940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0,7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533830C-324A-8D9B-D9E8-442F691AE7D7}"/>
                </a:ext>
              </a:extLst>
            </p:cNvPr>
            <p:cNvSpPr txBox="1"/>
            <p:nvPr/>
          </p:nvSpPr>
          <p:spPr>
            <a:xfrm>
              <a:off x="10614851" y="506443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0,8%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30E86BF-DC8A-7CAD-7597-7AB8227255C5}"/>
                </a:ext>
              </a:extLst>
            </p:cNvPr>
            <p:cNvSpPr txBox="1"/>
            <p:nvPr/>
          </p:nvSpPr>
          <p:spPr>
            <a:xfrm>
              <a:off x="11100478" y="5042011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1,5%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C9D4CE3-4517-3CD8-1610-1FF01D9F34A8}"/>
                </a:ext>
              </a:extLst>
            </p:cNvPr>
            <p:cNvSpPr txBox="1"/>
            <p:nvPr/>
          </p:nvSpPr>
          <p:spPr>
            <a:xfrm>
              <a:off x="8052939" y="499416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2,6%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B24E80A-A434-B836-ABB6-7D0F1B25CB4A}"/>
                </a:ext>
              </a:extLst>
            </p:cNvPr>
            <p:cNvSpPr txBox="1"/>
            <p:nvPr/>
          </p:nvSpPr>
          <p:spPr>
            <a:xfrm>
              <a:off x="8597759" y="500623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1,2%</a:t>
              </a:r>
            </a:p>
          </p:txBody>
        </p:sp>
      </p:grpSp>
      <p:sp>
        <p:nvSpPr>
          <p:cNvPr id="18" name="object 6">
            <a:extLst>
              <a:ext uri="{FF2B5EF4-FFF2-40B4-BE49-F238E27FC236}">
                <a16:creationId xmlns:a16="http://schemas.microsoft.com/office/drawing/2014/main" id="{DEC73105-BDF0-0CD5-4232-A905744EE2D4}"/>
              </a:ext>
            </a:extLst>
          </p:cNvPr>
          <p:cNvSpPr txBox="1"/>
          <p:nvPr/>
        </p:nvSpPr>
        <p:spPr>
          <a:xfrm>
            <a:off x="808916" y="5241640"/>
            <a:ext cx="5383045" cy="7207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Größtenteils A-B-Fahrten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Transfer / letzte Meile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4C11C"/>
              </a:buClr>
              <a:buSzTx/>
              <a:buFont typeface="Arial" charset="0"/>
              <a:buChar char="•"/>
              <a:tabLst/>
              <a:defRPr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&gt; 90 % der Fahrten sind unter 30 Minuten 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liennummernplatzhalter 43">
            <a:extLst>
              <a:ext uri="{FF2B5EF4-FFF2-40B4-BE49-F238E27FC236}">
                <a16:creationId xmlns:a16="http://schemas.microsoft.com/office/drawing/2014/main" id="{12D9FF3B-DB75-155D-1597-2FA1A375A851}"/>
              </a:ext>
            </a:extLst>
          </p:cNvPr>
          <p:cNvSpPr txBox="1">
            <a:spLocks/>
          </p:cNvSpPr>
          <p:nvPr/>
        </p:nvSpPr>
        <p:spPr>
          <a:xfrm>
            <a:off x="8697087" y="6555373"/>
            <a:ext cx="28056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5E9F83-674B-9641-C96A-17BE95273D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de-DE" spc="-10"/>
              <a:t>SprottenFlotte | Allgemeine Informationen</a:t>
            </a:r>
            <a:endParaRPr lang="de-DE" spc="-10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4C1FC04-2BF4-DB76-DBC3-F95351724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24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# PP-Vorlage-KielRegion.pptx" id="{1230B8EE-8051-49A3-93A5-7D72FF8F0DCB}" vid="{6E9735A8-242F-49FD-B062-A8B845FEC04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d2ee69-f09f-436f-b5f1-4062f2ca4935">
      <Terms xmlns="http://schemas.microsoft.com/office/infopath/2007/PartnerControls"/>
    </lcf76f155ced4ddcb4097134ff3c332f>
    <TaxCatchAll xmlns="84923250-f377-4fa7-9c4c-b8ac5d3ae99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E1E3DBD15D44AB75A57E8C64CC36A" ma:contentTypeVersion="13" ma:contentTypeDescription="Create a new document." ma:contentTypeScope="" ma:versionID="73568b3f40cd5f86b6c2f8802bf88f79">
  <xsd:schema xmlns:xsd="http://www.w3.org/2001/XMLSchema" xmlns:xs="http://www.w3.org/2001/XMLSchema" xmlns:p="http://schemas.microsoft.com/office/2006/metadata/properties" xmlns:ns2="13d2ee69-f09f-436f-b5f1-4062f2ca4935" xmlns:ns3="84923250-f377-4fa7-9c4c-b8ac5d3ae994" targetNamespace="http://schemas.microsoft.com/office/2006/metadata/properties" ma:root="true" ma:fieldsID="c1e465d4369ad48e947053292d2ceef8" ns2:_="" ns3:_="">
    <xsd:import namespace="13d2ee69-f09f-436f-b5f1-4062f2ca4935"/>
    <xsd:import namespace="84923250-f377-4fa7-9c4c-b8ac5d3ae9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2ee69-f09f-436f-b5f1-4062f2ca4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fea3a63-8bc0-439a-9cae-88f061123e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23250-f377-4fa7-9c4c-b8ac5d3ae99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c7d4143-9930-4cb4-8b4f-ef4b9ee8a2bb}" ma:internalName="TaxCatchAll" ma:showField="CatchAllData" ma:web="84923250-f377-4fa7-9c4c-b8ac5d3ae9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152808-490E-4B1D-A242-EC60F852D72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84923250-f377-4fa7-9c4c-b8ac5d3ae994"/>
    <ds:schemaRef ds:uri="http://purl.org/dc/terms/"/>
    <ds:schemaRef ds:uri="13d2ee69-f09f-436f-b5f1-4062f2ca493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2C68AD-2FCA-40F4-9E35-9956BB2892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d2ee69-f09f-436f-b5f1-4062f2ca4935"/>
    <ds:schemaRef ds:uri="84923250-f377-4fa7-9c4c-b8ac5d3ae9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991841-73C2-453F-B996-83947C5A47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PP-Vorlage-KielRegion[50]</Template>
  <TotalTime>0</TotalTime>
  <Words>823</Words>
  <Application>Microsoft Office PowerPoint</Application>
  <PresentationFormat>Breitbild</PresentationFormat>
  <Paragraphs>224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Avenir LT Std 55 Roman</vt:lpstr>
      <vt:lpstr>Calibri</vt:lpstr>
      <vt:lpstr>Fieldwork 04 Geo Regular</vt:lpstr>
      <vt:lpstr>Office</vt:lpstr>
      <vt:lpstr>Umverteilung SprottenFlotte – Bikesharing in der KielRegion</vt:lpstr>
      <vt:lpstr>Hintergrund 1: Bikesharing-System SprottenFlotte</vt:lpstr>
      <vt:lpstr>Projektpartner der SprottenFlotte – 37 Kommunen </vt:lpstr>
      <vt:lpstr>Stationsbasiertes System</vt:lpstr>
      <vt:lpstr>Stationsnetz (nach Ausleihgebieten)</vt:lpstr>
      <vt:lpstr>Ausleihe und Funktionsweise</vt:lpstr>
      <vt:lpstr>Ablauf Registrierung und Nutzung</vt:lpstr>
      <vt:lpstr>Ausleihzahlen</vt:lpstr>
      <vt:lpstr>Ausleihen nach A-A-Fahrten und A-B-Fahrten Ausleihen nach Fahrtdauer</vt:lpstr>
      <vt:lpstr>Ausleihen gesamt nach Dauer und Distanz </vt:lpstr>
      <vt:lpstr>Stärkste Stationen</vt:lpstr>
      <vt:lpstr>Problemstellung: ungenügende Umverteilung</vt:lpstr>
      <vt:lpstr>Hintergrund 2: Regionale Datenplattform „Mobility Live Access“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SprottenFlotte</dc:title>
  <dc:creator>Benno Hilwerling</dc:creator>
  <cp:lastModifiedBy>Leon Jamaer</cp:lastModifiedBy>
  <cp:revision>39</cp:revision>
  <dcterms:created xsi:type="dcterms:W3CDTF">2023-01-30T14:54:20Z</dcterms:created>
  <dcterms:modified xsi:type="dcterms:W3CDTF">2024-09-13T09:27:45Z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2022-12-20T00:00:00Z</vt:filetime>
  </property>
  <property fmtid="{D5CDD505-2E9C-101B-9397-08002B2CF9AE}" pid="3" name="Creator">
    <vt:lpwstr>Adobe InDesign 18.0 (Macintosh)</vt:lpwstr>
  </property>
  <property fmtid="{D5CDD505-2E9C-101B-9397-08002B2CF9AE}" pid="4" name="LastSaved">
    <vt:filetime>2022-12-25T00:00:00Z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0x010100414E1E3DBD15D44AB75A57E8C64CC36A</vt:lpwstr>
  </property>
  <property fmtid="{D5CDD505-2E9C-101B-9397-08002B2CF9AE}" pid="7" name="Order">
    <vt:r8>20798700</vt:r8>
  </property>
  <property fmtid="{D5CDD505-2E9C-101B-9397-08002B2CF9AE}" pid="8" name="MediaServiceImageTags">
    <vt:lpwstr/>
  </property>
</Properties>
</file>