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BDBD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F53DB3-5D6D-996F-3C5B-A383E0AF68DE}" v="68" dt="2025-05-27T14:25:53.373"/>
    <p1510:client id="{715AF4B9-2053-C5DE-7366-8E3DE3DB6DE2}" v="6" dt="2025-05-27T15:17:10.101"/>
    <p1510:client id="{8F20F1BF-4D59-EED8-FA36-982899D41CEF}" v="379" dt="2025-05-27T18:25:50.109"/>
    <p1510:client id="{F4B04216-6E05-3DB1-7857-EB39B4A43AD7}" v="163" dt="2025-05-27T15:08:52.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code/mrmysterious/fork-of-al-debugg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39000" b="-39000"/>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34F3FF-52EB-548E-2A79-B2DED50F3343}"/>
              </a:ext>
            </a:extLst>
          </p:cNvPr>
          <p:cNvSpPr/>
          <p:nvPr/>
        </p:nvSpPr>
        <p:spPr>
          <a:xfrm>
            <a:off x="5899733" y="1686576"/>
            <a:ext cx="6007652" cy="5024782"/>
          </a:xfrm>
          <a:prstGeom prst="rect">
            <a:avLst/>
          </a:prstGeom>
          <a:solidFill>
            <a:srgbClr val="FFFFFF">
              <a:alpha val="1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4609BBA-1326-C87E-D496-9DAD3B86813E}"/>
              </a:ext>
            </a:extLst>
          </p:cNvPr>
          <p:cNvSpPr>
            <a:spLocks noChangeAspect="1"/>
          </p:cNvSpPr>
          <p:nvPr/>
        </p:nvSpPr>
        <p:spPr>
          <a:xfrm>
            <a:off x="-3774" y="-1118"/>
            <a:ext cx="12202343" cy="6862892"/>
          </a:xfrm>
          <a:prstGeom prst="rect">
            <a:avLst/>
          </a:prstGeom>
          <a:solidFill>
            <a:srgbClr val="FFFFFF">
              <a:alpha val="77000"/>
            </a:srgb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ea typeface="+mj-lt"/>
                <a:cs typeface="+mj-lt"/>
              </a:rPr>
              <a:t>TEAM NAME : </a:t>
            </a:r>
            <a:r>
              <a:rPr lang="en-US" dirty="0">
                <a:latin typeface="SimSun"/>
                <a:ea typeface="+mj-lt"/>
                <a:cs typeface="+mj-lt"/>
              </a:rPr>
              <a:t>Alchemist</a:t>
            </a:r>
          </a:p>
        </p:txBody>
      </p:sp>
      <p:sp>
        <p:nvSpPr>
          <p:cNvPr id="3" name="Subtitle 2"/>
          <p:cNvSpPr>
            <a:spLocks noGrp="1"/>
          </p:cNvSpPr>
          <p:nvPr>
            <p:ph idx="1"/>
          </p:nvPr>
        </p:nvSpPr>
        <p:spPr>
          <a:xfrm>
            <a:off x="8487136" y="2954156"/>
            <a:ext cx="3416461" cy="3666502"/>
          </a:xfrm>
        </p:spPr>
        <p:txBody>
          <a:bodyPr vert="horz" lIns="91440" tIns="45720" rIns="91440" bIns="45720" rtlCol="0" anchor="t">
            <a:normAutofit/>
          </a:bodyPr>
          <a:lstStyle/>
          <a:p>
            <a:pPr marL="0" indent="0" algn="just">
              <a:lnSpc>
                <a:spcPct val="110000"/>
              </a:lnSpc>
              <a:buNone/>
            </a:pPr>
            <a:r>
              <a:rPr lang="en-US" sz="2000" b="1">
                <a:latin typeface="Times New Roman"/>
                <a:cs typeface="Times New Roman"/>
              </a:rPr>
              <a:t>TEAM MEMBERS :</a:t>
            </a:r>
            <a:endParaRPr lang="en-US" sz="2000" b="1" dirty="0">
              <a:latin typeface="Times New Roman"/>
              <a:cs typeface="Times New Roman"/>
            </a:endParaRPr>
          </a:p>
          <a:p>
            <a:pPr marL="285750" indent="-285750" algn="just">
              <a:lnSpc>
                <a:spcPct val="110000"/>
              </a:lnSpc>
              <a:buFont typeface="Wingdings" panose="020B0604020202020204" pitchFamily="34" charset="0"/>
              <a:buChar char="§"/>
            </a:pPr>
            <a:r>
              <a:rPr lang="en-US" sz="1800" dirty="0">
                <a:latin typeface="Times New Roman"/>
                <a:cs typeface="Times New Roman"/>
              </a:rPr>
              <a:t>BALAJI SAI THEJA S</a:t>
            </a:r>
          </a:p>
          <a:p>
            <a:pPr marL="285750" indent="-285750" algn="just">
              <a:lnSpc>
                <a:spcPct val="110000"/>
              </a:lnSpc>
              <a:buFont typeface="Wingdings" panose="020B0604020202020204" pitchFamily="34" charset="0"/>
              <a:buChar char="§"/>
            </a:pPr>
            <a:r>
              <a:rPr lang="en-US" sz="1800" dirty="0">
                <a:latin typeface="Times New Roman"/>
                <a:cs typeface="Times New Roman"/>
              </a:rPr>
              <a:t>NITIN SAAI BARATH </a:t>
            </a:r>
          </a:p>
          <a:p>
            <a:pPr marL="285750" indent="-285750" algn="just">
              <a:lnSpc>
                <a:spcPct val="110000"/>
              </a:lnSpc>
              <a:buFont typeface="Wingdings" panose="020B0604020202020204" pitchFamily="34" charset="0"/>
              <a:buChar char="§"/>
            </a:pPr>
            <a:r>
              <a:rPr lang="en-US" sz="1800" dirty="0">
                <a:latin typeface="Times New Roman"/>
                <a:cs typeface="Times New Roman"/>
              </a:rPr>
              <a:t>EDISON</a:t>
            </a:r>
          </a:p>
          <a:p>
            <a:pPr marL="285750" indent="-285750" algn="just">
              <a:lnSpc>
                <a:spcPct val="110000"/>
              </a:lnSpc>
              <a:buFont typeface="Wingdings" panose="020B0604020202020204" pitchFamily="34" charset="0"/>
              <a:buChar char="§"/>
            </a:pPr>
            <a:r>
              <a:rPr lang="en-US" sz="1800" dirty="0">
                <a:latin typeface="Times New Roman"/>
                <a:cs typeface="Times New Roman"/>
              </a:rPr>
              <a:t>HARIPRIYA VENKATESAN</a:t>
            </a:r>
          </a:p>
          <a:p>
            <a:pPr>
              <a:lnSpc>
                <a:spcPct val="110000"/>
              </a:lnSpc>
              <a:buFont typeface="Wingdings" panose="020B0604020202020204" pitchFamily="34" charset="0"/>
              <a:buChar char="§"/>
            </a:pPr>
            <a:endParaRPr lang="en-US" sz="1800">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915A3-4EAA-C923-22C8-551DD7418C0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1661EA7-FE1A-31B3-A886-858F4C65423D}"/>
              </a:ext>
            </a:extLst>
          </p:cNvPr>
          <p:cNvSpPr/>
          <p:nvPr/>
        </p:nvSpPr>
        <p:spPr>
          <a:xfrm>
            <a:off x="3478695" y="1512956"/>
            <a:ext cx="6007652" cy="5024782"/>
          </a:xfrm>
          <a:prstGeom prst="rect">
            <a:avLst/>
          </a:prstGeom>
          <a:solidFill>
            <a:srgbClr val="FFFF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26755C-8B7B-C060-0903-8E61991B0E3B}"/>
              </a:ext>
            </a:extLst>
          </p:cNvPr>
          <p:cNvSpPr>
            <a:spLocks noGrp="1"/>
          </p:cNvSpPr>
          <p:nvPr>
            <p:ph type="title"/>
          </p:nvPr>
        </p:nvSpPr>
        <p:spPr/>
        <p:txBody>
          <a:bodyPr/>
          <a:lstStyle/>
          <a:p>
            <a:r>
              <a:rPr lang="en-US"/>
              <a:t>Problem Statement</a:t>
            </a:r>
          </a:p>
        </p:txBody>
      </p:sp>
      <p:sp>
        <p:nvSpPr>
          <p:cNvPr id="5" name="Rectangle: Rounded Corners 4">
            <a:extLst>
              <a:ext uri="{FF2B5EF4-FFF2-40B4-BE49-F238E27FC236}">
                <a16:creationId xmlns:a16="http://schemas.microsoft.com/office/drawing/2014/main" id="{A7359B8B-8EA6-EEB7-736F-09AE77714AFB}"/>
              </a:ext>
            </a:extLst>
          </p:cNvPr>
          <p:cNvSpPr/>
          <p:nvPr/>
        </p:nvSpPr>
        <p:spPr>
          <a:xfrm>
            <a:off x="3268869" y="353391"/>
            <a:ext cx="5543826" cy="49695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8AA8752-EA9C-42F4-EEF7-87F5EE845E14}"/>
              </a:ext>
            </a:extLst>
          </p:cNvPr>
          <p:cNvSpPr>
            <a:spLocks noGrp="1"/>
          </p:cNvSpPr>
          <p:nvPr>
            <p:ph idx="1"/>
          </p:nvPr>
        </p:nvSpPr>
        <p:spPr>
          <a:xfrm>
            <a:off x="693516" y="1401220"/>
            <a:ext cx="10515600" cy="5248375"/>
          </a:xfrm>
        </p:spPr>
        <p:txBody>
          <a:bodyPr vert="horz" lIns="91440" tIns="45720" rIns="91440" bIns="45720" rtlCol="0" anchor="t">
            <a:normAutofit/>
          </a:bodyPr>
          <a:lstStyle/>
          <a:p>
            <a:pPr marL="0" indent="0" algn="just">
              <a:lnSpc>
                <a:spcPct val="110000"/>
              </a:lnSpc>
              <a:buNone/>
            </a:pPr>
            <a:r>
              <a:rPr lang="en-US" sz="1600" b="1">
                <a:latin typeface="Times New Roman"/>
                <a:ea typeface="+mn-lt"/>
                <a:cs typeface="Times New Roman"/>
              </a:rPr>
              <a:t>Purpose:</a:t>
            </a:r>
            <a:r>
              <a:rPr lang="en-US" sz="1600">
                <a:latin typeface="Times New Roman"/>
                <a:ea typeface="+mn-lt"/>
                <a:cs typeface="Times New Roman"/>
              </a:rPr>
              <a:t> Automating tasks like code summarization, documentation generation, or code-to-text translation.</a:t>
            </a:r>
          </a:p>
          <a:p>
            <a:pPr marL="0" indent="0" algn="just">
              <a:lnSpc>
                <a:spcPct val="110000"/>
              </a:lnSpc>
              <a:buNone/>
            </a:pPr>
            <a:r>
              <a:rPr lang="en-US" sz="1600" b="1">
                <a:latin typeface="Times New Roman"/>
                <a:ea typeface="+mn-lt"/>
                <a:cs typeface="Times New Roman"/>
              </a:rPr>
              <a:t>Business Value:</a:t>
            </a:r>
            <a:r>
              <a:rPr lang="en-US" sz="1600">
                <a:latin typeface="Times New Roman"/>
                <a:ea typeface="+mn-lt"/>
                <a:cs typeface="Times New Roman"/>
              </a:rPr>
              <a:t> Reduces developer effort, improves code quality, accelerates onboarding, enables intelligent code search.</a:t>
            </a:r>
            <a:endParaRPr lang="en-US" sz="1600">
              <a:latin typeface="Times New Roman"/>
              <a:cs typeface="Times New Roman"/>
            </a:endParaRPr>
          </a:p>
          <a:p>
            <a:pPr algn="just">
              <a:lnSpc>
                <a:spcPct val="110000"/>
              </a:lnSpc>
            </a:pPr>
            <a:r>
              <a:rPr lang="en-US" sz="1600">
                <a:latin typeface="Times New Roman"/>
                <a:ea typeface="+mn-lt"/>
                <a:cs typeface="+mn-lt"/>
              </a:rPr>
              <a:t>Modern software development demands rapid iteration and high code quality, yet developers frequently encounter syntax errors, logical bugs, and design inefficiencies that slow down the development process. While static analyzers and linters can catch some issues, they often lack contextual understanding and real-time interactivity, especially during early stages of code writing. Moreover, novice programmers may struggle to understand the nature of the bugs or how to fix them efficiently.</a:t>
            </a:r>
            <a:endParaRPr lang="en-US" sz="1600">
              <a:latin typeface="Times New Roman"/>
              <a:cs typeface="Times New Roman"/>
            </a:endParaRPr>
          </a:p>
          <a:p>
            <a:pPr>
              <a:lnSpc>
                <a:spcPct val="110000"/>
              </a:lnSpc>
            </a:pPr>
            <a:r>
              <a:rPr lang="en-US" sz="1600">
                <a:latin typeface="Times New Roman"/>
                <a:ea typeface="+mn-lt"/>
                <a:cs typeface="+mn-lt"/>
              </a:rPr>
              <a:t>There is a need for an intelligent assistant that can analyze code in real-time as users type or paste it, understand the logic, detect both syntactic and semantic issues, and suggest immediate, contextualized fixes.  Furthermore, integrating this assistant into online code editors or local IDEs via extensions can greatly enhance developer productivity and learning.</a:t>
            </a:r>
            <a:endParaRPr lang="en-US" sz="1600">
              <a:latin typeface="Times New Roman"/>
              <a:cs typeface="Times New Roman"/>
            </a:endParaRPr>
          </a:p>
          <a:p>
            <a:pPr>
              <a:lnSpc>
                <a:spcPct val="110000"/>
              </a:lnSpc>
            </a:pPr>
            <a:r>
              <a:rPr lang="en-US" sz="1600">
                <a:latin typeface="Times New Roman"/>
                <a:ea typeface="+mn-lt"/>
                <a:cs typeface="+mn-lt"/>
              </a:rPr>
              <a:t>This project aims to build such an AI-powered assistant that acts like a smart pair programmer — enabling developers to write better code faster while also learning from the feedback they receive in real time.</a:t>
            </a:r>
            <a:endParaRPr lang="en-US" sz="1600">
              <a:latin typeface="Times New Roman"/>
              <a:cs typeface="Times New Roman"/>
            </a:endParaRPr>
          </a:p>
          <a:p>
            <a:pPr>
              <a:lnSpc>
                <a:spcPct val="110000"/>
              </a:lnSpc>
            </a:pPr>
            <a:endParaRPr lang="en-US" sz="1800">
              <a:latin typeface="Times New Roman"/>
              <a:cs typeface="Times New Roman"/>
            </a:endParaRPr>
          </a:p>
        </p:txBody>
      </p:sp>
    </p:spTree>
    <p:extLst>
      <p:ext uri="{BB962C8B-B14F-4D97-AF65-F5344CB8AC3E}">
        <p14:creationId xmlns:p14="http://schemas.microsoft.com/office/powerpoint/2010/main" val="311365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05F1-A181-D2FB-4981-FFA315339784}"/>
              </a:ext>
            </a:extLst>
          </p:cNvPr>
          <p:cNvSpPr>
            <a:spLocks noGrp="1"/>
          </p:cNvSpPr>
          <p:nvPr>
            <p:ph type="title"/>
          </p:nvPr>
        </p:nvSpPr>
        <p:spPr/>
        <p:txBody>
          <a:bodyPr/>
          <a:lstStyle/>
          <a:p>
            <a:r>
              <a:rPr lang="en-US">
                <a:ea typeface="+mj-lt"/>
                <a:cs typeface="+mj-lt"/>
              </a:rPr>
              <a:t>Data Pipeline Architecture</a:t>
            </a:r>
            <a:endParaRPr lang="en-US" sz="2400">
              <a:ea typeface="+mj-lt"/>
              <a:cs typeface="+mj-lt"/>
            </a:endParaRPr>
          </a:p>
        </p:txBody>
      </p:sp>
      <p:sp>
        <p:nvSpPr>
          <p:cNvPr id="5" name="Rectangle: Rounded Corners 4">
            <a:extLst>
              <a:ext uri="{FF2B5EF4-FFF2-40B4-BE49-F238E27FC236}">
                <a16:creationId xmlns:a16="http://schemas.microsoft.com/office/drawing/2014/main" id="{4CD95C8E-59D6-7EB0-1599-41ABFF4430D8}"/>
              </a:ext>
            </a:extLst>
          </p:cNvPr>
          <p:cNvSpPr/>
          <p:nvPr/>
        </p:nvSpPr>
        <p:spPr>
          <a:xfrm>
            <a:off x="986623" y="2218217"/>
            <a:ext cx="1543159" cy="7933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Raw code + Documentation</a:t>
            </a:r>
          </a:p>
        </p:txBody>
      </p:sp>
      <p:sp>
        <p:nvSpPr>
          <p:cNvPr id="6" name="Rectangle: Rounded Corners 5">
            <a:extLst>
              <a:ext uri="{FF2B5EF4-FFF2-40B4-BE49-F238E27FC236}">
                <a16:creationId xmlns:a16="http://schemas.microsoft.com/office/drawing/2014/main" id="{D8966F1F-21D0-D2F3-129A-062F39681C51}"/>
              </a:ext>
            </a:extLst>
          </p:cNvPr>
          <p:cNvSpPr/>
          <p:nvPr/>
        </p:nvSpPr>
        <p:spPr>
          <a:xfrm>
            <a:off x="3050774" y="2218216"/>
            <a:ext cx="1649260" cy="7933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err="1">
                <a:solidFill>
                  <a:schemeClr val="tx1"/>
                </a:solidFill>
                <a:latin typeface="Aptos"/>
                <a:ea typeface="+mn-lt"/>
                <a:cs typeface="+mn-lt"/>
              </a:rPr>
              <a:t>LoadCodeAndNL</a:t>
            </a:r>
            <a:r>
              <a:rPr lang="en-US" sz="1600">
                <a:solidFill>
                  <a:schemeClr val="tx1"/>
                </a:solidFill>
                <a:latin typeface="Aptos"/>
                <a:ea typeface="+mn-lt"/>
                <a:cs typeface="+mn-lt"/>
              </a:rPr>
              <a:t> </a:t>
            </a:r>
            <a:endParaRPr lang="en-US" sz="1600">
              <a:solidFill>
                <a:schemeClr val="tx1"/>
              </a:solidFill>
              <a:latin typeface="Aptos"/>
            </a:endParaRPr>
          </a:p>
        </p:txBody>
      </p:sp>
      <p:sp>
        <p:nvSpPr>
          <p:cNvPr id="7" name="Rectangle: Rounded Corners 6">
            <a:extLst>
              <a:ext uri="{FF2B5EF4-FFF2-40B4-BE49-F238E27FC236}">
                <a16:creationId xmlns:a16="http://schemas.microsoft.com/office/drawing/2014/main" id="{FD669AFD-BF88-B96D-F667-F85A9B08F008}"/>
              </a:ext>
            </a:extLst>
          </p:cNvPr>
          <p:cNvSpPr/>
          <p:nvPr/>
        </p:nvSpPr>
        <p:spPr>
          <a:xfrm>
            <a:off x="5192090" y="2218216"/>
            <a:ext cx="1408121" cy="793315"/>
          </a:xfrm>
          <a:prstGeom prst="roundRect">
            <a:avLst/>
          </a:prstGeom>
          <a:solidFill>
            <a:srgbClr val="FFF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ea typeface="+mn-lt"/>
                <a:cs typeface="+mn-lt"/>
              </a:rPr>
              <a:t>Tokenization</a:t>
            </a:r>
            <a:endParaRPr lang="en-US" sz="1600">
              <a:solidFill>
                <a:schemeClr val="tx1"/>
              </a:solidFill>
            </a:endParaRPr>
          </a:p>
          <a:p>
            <a:pPr algn="ctr"/>
            <a:endParaRPr lang="en-US" sz="1600">
              <a:solidFill>
                <a:schemeClr val="tx1"/>
              </a:solidFill>
            </a:endParaRPr>
          </a:p>
        </p:txBody>
      </p:sp>
      <p:sp>
        <p:nvSpPr>
          <p:cNvPr id="8" name="Rectangle: Rounded Corners 7">
            <a:extLst>
              <a:ext uri="{FF2B5EF4-FFF2-40B4-BE49-F238E27FC236}">
                <a16:creationId xmlns:a16="http://schemas.microsoft.com/office/drawing/2014/main" id="{97F5DBBE-6AF3-A441-CF4E-E07587B6141F}"/>
              </a:ext>
            </a:extLst>
          </p:cNvPr>
          <p:cNvSpPr/>
          <p:nvPr/>
        </p:nvSpPr>
        <p:spPr>
          <a:xfrm>
            <a:off x="7227306" y="2218216"/>
            <a:ext cx="1128401" cy="793315"/>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Encoder</a:t>
            </a:r>
          </a:p>
        </p:txBody>
      </p:sp>
      <p:sp>
        <p:nvSpPr>
          <p:cNvPr id="10" name="Rectangle: Rounded Corners 9">
            <a:extLst>
              <a:ext uri="{FF2B5EF4-FFF2-40B4-BE49-F238E27FC236}">
                <a16:creationId xmlns:a16="http://schemas.microsoft.com/office/drawing/2014/main" id="{C6E37515-76BC-8E53-2E8D-933E7C46487F}"/>
              </a:ext>
            </a:extLst>
          </p:cNvPr>
          <p:cNvSpPr/>
          <p:nvPr/>
        </p:nvSpPr>
        <p:spPr>
          <a:xfrm>
            <a:off x="9031027" y="2208570"/>
            <a:ext cx="1649260" cy="802960"/>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NL Decoder</a:t>
            </a:r>
          </a:p>
        </p:txBody>
      </p:sp>
      <p:sp>
        <p:nvSpPr>
          <p:cNvPr id="11" name="Rectangle: Rounded Corners 10">
            <a:extLst>
              <a:ext uri="{FF2B5EF4-FFF2-40B4-BE49-F238E27FC236}">
                <a16:creationId xmlns:a16="http://schemas.microsoft.com/office/drawing/2014/main" id="{C069E579-B0E5-972F-1A50-44A382D9D877}"/>
              </a:ext>
            </a:extLst>
          </p:cNvPr>
          <p:cNvSpPr/>
          <p:nvPr/>
        </p:nvSpPr>
        <p:spPr>
          <a:xfrm>
            <a:off x="9127482" y="3655406"/>
            <a:ext cx="1649260" cy="793315"/>
          </a:xfrm>
          <a:prstGeom prst="roundRect">
            <a:avLst/>
          </a:prstGeom>
          <a:solidFill>
            <a:srgbClr val="FFF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ea typeface="+mn-lt"/>
                <a:cs typeface="+mn-lt"/>
              </a:rPr>
              <a:t>Code Decoder</a:t>
            </a:r>
            <a:endParaRPr lang="en-US" sz="1600">
              <a:solidFill>
                <a:schemeClr val="tx1"/>
              </a:solidFill>
            </a:endParaRPr>
          </a:p>
          <a:p>
            <a:pPr algn="ctr"/>
            <a:endParaRPr lang="en-US" sz="1600">
              <a:solidFill>
                <a:schemeClr val="tx1"/>
              </a:solidFill>
            </a:endParaRPr>
          </a:p>
        </p:txBody>
      </p:sp>
      <p:cxnSp>
        <p:nvCxnSpPr>
          <p:cNvPr id="14" name="Straight Arrow Connector 13">
            <a:extLst>
              <a:ext uri="{FF2B5EF4-FFF2-40B4-BE49-F238E27FC236}">
                <a16:creationId xmlns:a16="http://schemas.microsoft.com/office/drawing/2014/main" id="{75BDAD3D-A374-B0DD-05E1-FD9C3DC74462}"/>
              </a:ext>
            </a:extLst>
          </p:cNvPr>
          <p:cNvCxnSpPr/>
          <p:nvPr/>
        </p:nvCxnSpPr>
        <p:spPr>
          <a:xfrm>
            <a:off x="2557398" y="2567040"/>
            <a:ext cx="488223" cy="31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F6F91D7-450F-8557-24BE-0F4DA271DD27}"/>
              </a:ext>
            </a:extLst>
          </p:cNvPr>
          <p:cNvCxnSpPr>
            <a:cxnSpLocks/>
          </p:cNvCxnSpPr>
          <p:nvPr/>
        </p:nvCxnSpPr>
        <p:spPr>
          <a:xfrm>
            <a:off x="4698714" y="2615267"/>
            <a:ext cx="488223" cy="31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45B1E52-0AA0-3BDD-D83B-E3799743BD0E}"/>
              </a:ext>
            </a:extLst>
          </p:cNvPr>
          <p:cNvCxnSpPr>
            <a:cxnSpLocks/>
          </p:cNvCxnSpPr>
          <p:nvPr/>
        </p:nvCxnSpPr>
        <p:spPr>
          <a:xfrm flipV="1">
            <a:off x="6601452" y="2560452"/>
            <a:ext cx="623260" cy="161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142574C-AA17-6291-B0F3-A1929F2F6D11}"/>
              </a:ext>
            </a:extLst>
          </p:cNvPr>
          <p:cNvCxnSpPr>
            <a:cxnSpLocks/>
          </p:cNvCxnSpPr>
          <p:nvPr/>
        </p:nvCxnSpPr>
        <p:spPr>
          <a:xfrm>
            <a:off x="8354385" y="2615267"/>
            <a:ext cx="767945" cy="31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140ED84-BD20-3ADD-6A3C-64365EC5911A}"/>
              </a:ext>
            </a:extLst>
          </p:cNvPr>
          <p:cNvCxnSpPr>
            <a:cxnSpLocks/>
          </p:cNvCxnSpPr>
          <p:nvPr/>
        </p:nvCxnSpPr>
        <p:spPr>
          <a:xfrm flipH="1">
            <a:off x="9893977" y="3020383"/>
            <a:ext cx="3699" cy="6301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FBDE280-5B16-7695-05F0-3738C1BA65BD}"/>
              </a:ext>
            </a:extLst>
          </p:cNvPr>
          <p:cNvCxnSpPr/>
          <p:nvPr/>
        </p:nvCxnSpPr>
        <p:spPr>
          <a:xfrm flipH="1">
            <a:off x="7748431" y="3017478"/>
            <a:ext cx="4096" cy="107832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75F133C-789D-48FA-C026-D420E418A878}"/>
              </a:ext>
            </a:extLst>
          </p:cNvPr>
          <p:cNvCxnSpPr>
            <a:cxnSpLocks/>
          </p:cNvCxnSpPr>
          <p:nvPr/>
        </p:nvCxnSpPr>
        <p:spPr>
          <a:xfrm>
            <a:off x="7698486" y="4100684"/>
            <a:ext cx="1365970" cy="3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FDD91E4C-2135-9E33-10B1-0C2726ADF48A}"/>
              </a:ext>
            </a:extLst>
          </p:cNvPr>
          <p:cNvSpPr/>
          <p:nvPr/>
        </p:nvSpPr>
        <p:spPr>
          <a:xfrm>
            <a:off x="10971505" y="2440197"/>
            <a:ext cx="235987" cy="25527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NL</a:t>
            </a:r>
          </a:p>
        </p:txBody>
      </p:sp>
      <p:sp>
        <p:nvSpPr>
          <p:cNvPr id="21" name="Oval 20">
            <a:extLst>
              <a:ext uri="{FF2B5EF4-FFF2-40B4-BE49-F238E27FC236}">
                <a16:creationId xmlns:a16="http://schemas.microsoft.com/office/drawing/2014/main" id="{70E9F81F-CBB6-9646-662A-EE21C1A281BB}"/>
              </a:ext>
            </a:extLst>
          </p:cNvPr>
          <p:cNvSpPr/>
          <p:nvPr/>
        </p:nvSpPr>
        <p:spPr>
          <a:xfrm>
            <a:off x="10970712" y="3830876"/>
            <a:ext cx="292273" cy="271397"/>
          </a:xfrm>
          <a:prstGeom prst="ellipse">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CD</a:t>
            </a:r>
          </a:p>
        </p:txBody>
      </p:sp>
      <p:cxnSp>
        <p:nvCxnSpPr>
          <p:cNvPr id="22" name="Straight Arrow Connector 21">
            <a:extLst>
              <a:ext uri="{FF2B5EF4-FFF2-40B4-BE49-F238E27FC236}">
                <a16:creationId xmlns:a16="http://schemas.microsoft.com/office/drawing/2014/main" id="{96861900-36E4-78A1-C28E-D13DC304C580}"/>
              </a:ext>
            </a:extLst>
          </p:cNvPr>
          <p:cNvCxnSpPr>
            <a:cxnSpLocks/>
          </p:cNvCxnSpPr>
          <p:nvPr/>
        </p:nvCxnSpPr>
        <p:spPr>
          <a:xfrm>
            <a:off x="10678967" y="2615268"/>
            <a:ext cx="285668" cy="31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6DA9E93-EF27-8342-C54B-A97ADCFB5048}"/>
              </a:ext>
            </a:extLst>
          </p:cNvPr>
          <p:cNvCxnSpPr>
            <a:cxnSpLocks/>
          </p:cNvCxnSpPr>
          <p:nvPr/>
        </p:nvCxnSpPr>
        <p:spPr>
          <a:xfrm flipV="1">
            <a:off x="10785068" y="3997756"/>
            <a:ext cx="179568" cy="64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549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411D-D4F6-B68C-540E-64EB652670DA}"/>
              </a:ext>
            </a:extLst>
          </p:cNvPr>
          <p:cNvSpPr>
            <a:spLocks noGrp="1"/>
          </p:cNvSpPr>
          <p:nvPr>
            <p:ph type="title"/>
          </p:nvPr>
        </p:nvSpPr>
        <p:spPr/>
        <p:txBody>
          <a:bodyPr/>
          <a:lstStyle/>
          <a:p>
            <a:r>
              <a:rPr lang="en-US"/>
              <a:t>Dataset Design</a:t>
            </a:r>
          </a:p>
        </p:txBody>
      </p:sp>
      <p:sp>
        <p:nvSpPr>
          <p:cNvPr id="3" name="Content Placeholder 2">
            <a:extLst>
              <a:ext uri="{FF2B5EF4-FFF2-40B4-BE49-F238E27FC236}">
                <a16:creationId xmlns:a16="http://schemas.microsoft.com/office/drawing/2014/main" id="{6DD39C9C-2E9E-0FDA-003B-62B738AB93C5}"/>
              </a:ext>
            </a:extLst>
          </p:cNvPr>
          <p:cNvSpPr>
            <a:spLocks noGrp="1"/>
          </p:cNvSpPr>
          <p:nvPr>
            <p:ph idx="1"/>
          </p:nvPr>
        </p:nvSpPr>
        <p:spPr>
          <a:xfrm>
            <a:off x="838200" y="1825625"/>
            <a:ext cx="10515600" cy="4071617"/>
          </a:xfrm>
        </p:spPr>
        <p:txBody>
          <a:bodyPr vert="horz" lIns="91440" tIns="45720" rIns="91440" bIns="45720" rtlCol="0" anchor="t">
            <a:normAutofit/>
          </a:bodyPr>
          <a:lstStyle/>
          <a:p>
            <a:pPr marL="0" indent="0">
              <a:buNone/>
            </a:pPr>
            <a:r>
              <a:rPr lang="en-US" sz="1600" b="1">
                <a:latin typeface="Times New Roman"/>
                <a:cs typeface="Times New Roman"/>
              </a:rPr>
              <a:t>Dataset :</a:t>
            </a:r>
          </a:p>
          <a:p>
            <a:r>
              <a:rPr lang="en-US" sz="1600" b="1">
                <a:latin typeface="Times New Roman"/>
                <a:ea typeface="+mn-lt"/>
                <a:cs typeface="+mn-lt"/>
              </a:rPr>
              <a:t>Source Code</a:t>
            </a:r>
            <a:endParaRPr lang="en-US" sz="1600">
              <a:latin typeface="Times New Roman"/>
              <a:cs typeface="Times New Roman"/>
            </a:endParaRPr>
          </a:p>
          <a:p>
            <a:pPr lvl="1"/>
            <a:r>
              <a:rPr lang="en-US" sz="1600">
                <a:latin typeface="Times New Roman"/>
                <a:ea typeface="+mn-lt"/>
                <a:cs typeface="+mn-lt"/>
              </a:rPr>
              <a:t>Collected from data from </a:t>
            </a:r>
            <a:r>
              <a:rPr lang="en-US" sz="1600" err="1">
                <a:latin typeface="Times New Roman"/>
                <a:ea typeface="+mn-lt"/>
                <a:cs typeface="Times New Roman"/>
              </a:rPr>
              <a:t>CodeSearchNet</a:t>
            </a:r>
            <a:r>
              <a:rPr lang="en-US" sz="1600">
                <a:latin typeface="Times New Roman"/>
                <a:ea typeface="+mn-lt"/>
                <a:cs typeface="Times New Roman"/>
              </a:rPr>
              <a:t> database.</a:t>
            </a:r>
            <a:endParaRPr lang="en-US" sz="1600">
              <a:latin typeface="Times New Roman"/>
              <a:cs typeface="Times New Roman"/>
            </a:endParaRPr>
          </a:p>
          <a:p>
            <a:pPr lvl="1"/>
            <a:r>
              <a:rPr lang="en-US" sz="1600">
                <a:latin typeface="Times New Roman"/>
                <a:ea typeface="+mn-lt"/>
                <a:cs typeface="+mn-lt"/>
              </a:rPr>
              <a:t>Focused at </a:t>
            </a:r>
            <a:r>
              <a:rPr lang="en-US" sz="1600" b="1">
                <a:latin typeface="Times New Roman"/>
                <a:ea typeface="+mn-lt"/>
                <a:cs typeface="+mn-lt"/>
              </a:rPr>
              <a:t>function-level granularity</a:t>
            </a:r>
            <a:r>
              <a:rPr lang="en-US" sz="1600">
                <a:latin typeface="Times New Roman"/>
                <a:ea typeface="+mn-lt"/>
                <a:cs typeface="+mn-lt"/>
              </a:rPr>
              <a:t> for meaningful modeling.</a:t>
            </a:r>
            <a:endParaRPr lang="en-US" sz="1600">
              <a:latin typeface="Times New Roman"/>
              <a:cs typeface="Times New Roman"/>
            </a:endParaRPr>
          </a:p>
          <a:p>
            <a:r>
              <a:rPr lang="en-US" sz="1600" b="1">
                <a:latin typeface="Times New Roman"/>
                <a:ea typeface="+mn-lt"/>
                <a:cs typeface="+mn-lt"/>
              </a:rPr>
              <a:t>Function-Level Documentation</a:t>
            </a:r>
            <a:endParaRPr lang="en-US" sz="1600">
              <a:latin typeface="Times New Roman"/>
              <a:cs typeface="Times New Roman"/>
            </a:endParaRPr>
          </a:p>
          <a:p>
            <a:pPr lvl="1"/>
            <a:r>
              <a:rPr lang="en-US" sz="1600">
                <a:latin typeface="Times New Roman"/>
                <a:ea typeface="+mn-lt"/>
                <a:cs typeface="+mn-lt"/>
              </a:rPr>
              <a:t>Natural language explanations such as docstrings, comments, or annotations.</a:t>
            </a:r>
            <a:endParaRPr lang="en-US" sz="1600">
              <a:latin typeface="Times New Roman"/>
              <a:cs typeface="Times New Roman"/>
            </a:endParaRPr>
          </a:p>
          <a:p>
            <a:pPr lvl="1"/>
            <a:r>
              <a:rPr lang="en-US" sz="1600">
                <a:latin typeface="Times New Roman"/>
                <a:ea typeface="+mn-lt"/>
                <a:cs typeface="+mn-lt"/>
              </a:rPr>
              <a:t>Paired 1:1 with code snippets.</a:t>
            </a:r>
            <a:endParaRPr lang="en-US" sz="1600">
              <a:latin typeface="Times New Roman"/>
              <a:cs typeface="Times New Roman"/>
            </a:endParaRPr>
          </a:p>
          <a:p>
            <a:pPr>
              <a:buFont typeface="Arial"/>
            </a:pPr>
            <a:r>
              <a:rPr lang="en-US" sz="1600" b="1">
                <a:latin typeface="Times New Roman"/>
                <a:ea typeface="+mn-lt"/>
                <a:cs typeface="+mn-lt"/>
              </a:rPr>
              <a:t>Volume</a:t>
            </a:r>
            <a:endParaRPr lang="en-US" sz="1600">
              <a:latin typeface="Times New Roman"/>
              <a:ea typeface="+mn-lt"/>
              <a:cs typeface="+mn-lt"/>
            </a:endParaRPr>
          </a:p>
          <a:p>
            <a:pPr marL="971550" lvl="1" indent="-285750">
              <a:buFont typeface="Arial"/>
            </a:pPr>
            <a:r>
              <a:rPr lang="en-US" sz="1600">
                <a:latin typeface="Times New Roman"/>
                <a:ea typeface="+mn-lt"/>
                <a:cs typeface="+mn-lt"/>
              </a:rPr>
              <a:t>~450k function-documentation pairs.</a:t>
            </a:r>
          </a:p>
          <a:p>
            <a:pPr marL="971550" lvl="1" indent="-285750">
              <a:buFont typeface="Arial"/>
            </a:pPr>
            <a:r>
              <a:rPr lang="en-US" sz="1600">
                <a:latin typeface="Times New Roman"/>
                <a:ea typeface="+mn-lt"/>
                <a:cs typeface="+mn-lt"/>
              </a:rPr>
              <a:t>Covers python programming language only.</a:t>
            </a:r>
          </a:p>
          <a:p>
            <a:pPr marL="457200" lvl="1" indent="0">
              <a:buNone/>
            </a:pPr>
            <a:endParaRPr lang="en-US" sz="1600">
              <a:latin typeface="Times New Roman"/>
              <a:cs typeface="Times New Roman"/>
            </a:endParaRPr>
          </a:p>
          <a:p>
            <a:endParaRPr lang="en-US" sz="1600">
              <a:latin typeface="Times New Roman"/>
              <a:cs typeface="Times New Roman"/>
            </a:endParaRPr>
          </a:p>
        </p:txBody>
      </p:sp>
    </p:spTree>
    <p:extLst>
      <p:ext uri="{BB962C8B-B14F-4D97-AF65-F5344CB8AC3E}">
        <p14:creationId xmlns:p14="http://schemas.microsoft.com/office/powerpoint/2010/main" val="102503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53AA-1F43-D9BF-2B23-5C88ED582FE5}"/>
              </a:ext>
            </a:extLst>
          </p:cNvPr>
          <p:cNvSpPr>
            <a:spLocks noGrp="1"/>
          </p:cNvSpPr>
          <p:nvPr>
            <p:ph type="title"/>
          </p:nvPr>
        </p:nvSpPr>
        <p:spPr/>
        <p:txBody>
          <a:bodyPr/>
          <a:lstStyle/>
          <a:p>
            <a:r>
              <a:rPr lang="en-US">
                <a:latin typeface="Times New Roman"/>
                <a:ea typeface="+mj-lt"/>
                <a:cs typeface="+mj-lt"/>
              </a:rPr>
              <a:t>Preprocessing Strategy</a:t>
            </a:r>
            <a:endParaRPr lang="en-US">
              <a:latin typeface="Times New Roman"/>
            </a:endParaRPr>
          </a:p>
        </p:txBody>
      </p:sp>
      <p:sp>
        <p:nvSpPr>
          <p:cNvPr id="3" name="Content Placeholder 2">
            <a:extLst>
              <a:ext uri="{FF2B5EF4-FFF2-40B4-BE49-F238E27FC236}">
                <a16:creationId xmlns:a16="http://schemas.microsoft.com/office/drawing/2014/main" id="{E862F396-C25E-99F1-2381-F532BE1F5691}"/>
              </a:ext>
            </a:extLst>
          </p:cNvPr>
          <p:cNvSpPr>
            <a:spLocks noGrp="1"/>
          </p:cNvSpPr>
          <p:nvPr>
            <p:ph idx="1"/>
          </p:nvPr>
        </p:nvSpPr>
        <p:spPr/>
        <p:txBody>
          <a:bodyPr vert="horz" lIns="91440" tIns="45720" rIns="91440" bIns="45720" rtlCol="0" anchor="t">
            <a:normAutofit/>
          </a:bodyPr>
          <a:lstStyle/>
          <a:p>
            <a:pPr marL="0" indent="0">
              <a:buNone/>
            </a:pPr>
            <a:r>
              <a:rPr lang="en-US" sz="1600" b="1">
                <a:latin typeface="Times New Roman"/>
                <a:cs typeface="Times New Roman"/>
              </a:rPr>
              <a:t>Multi-Tokenizer Approach</a:t>
            </a:r>
            <a:endParaRPr lang="en-US" sz="1600">
              <a:latin typeface="Times New Roman"/>
              <a:cs typeface="Times New Roman"/>
            </a:endParaRPr>
          </a:p>
          <a:p>
            <a:r>
              <a:rPr lang="en-US" sz="1600" err="1">
                <a:latin typeface="Times New Roman"/>
                <a:ea typeface="+mn-lt"/>
                <a:cs typeface="+mn-lt"/>
              </a:rPr>
              <a:t>CodeBERT</a:t>
            </a:r>
            <a:r>
              <a:rPr lang="en-US" sz="1600">
                <a:latin typeface="Times New Roman"/>
                <a:ea typeface="+mn-lt"/>
                <a:cs typeface="+mn-lt"/>
              </a:rPr>
              <a:t> : Code understanding (syntax + semantics)</a:t>
            </a:r>
            <a:endParaRPr lang="en-US" sz="1600">
              <a:latin typeface="Times New Roman"/>
              <a:cs typeface="Times New Roman"/>
            </a:endParaRPr>
          </a:p>
          <a:p>
            <a:r>
              <a:rPr lang="en-US" sz="1600">
                <a:latin typeface="Times New Roman"/>
                <a:ea typeface="+mn-lt"/>
                <a:cs typeface="+mn-lt"/>
              </a:rPr>
              <a:t>T5 Tokenizer : Natural language modeling (documentation)</a:t>
            </a:r>
            <a:endParaRPr lang="en-US" sz="1600">
              <a:latin typeface="Times New Roman"/>
              <a:cs typeface="Times New Roman"/>
            </a:endParaRPr>
          </a:p>
          <a:p>
            <a:r>
              <a:rPr lang="en-US" sz="1600">
                <a:latin typeface="Times New Roman"/>
                <a:ea typeface="+mn-lt"/>
                <a:cs typeface="+mn-lt"/>
              </a:rPr>
              <a:t>CodeT5 Tokenizer : Code + text generation tasks</a:t>
            </a:r>
            <a:endParaRPr lang="en-US" sz="1600">
              <a:latin typeface="Times New Roman"/>
              <a:cs typeface="Times New Roman"/>
            </a:endParaRPr>
          </a:p>
          <a:p>
            <a:pPr marL="0" indent="0">
              <a:buNone/>
            </a:pPr>
            <a:endParaRPr lang="en-US" sz="1600" b="1">
              <a:latin typeface="Times New Roman"/>
              <a:cs typeface="Times New Roman"/>
            </a:endParaRPr>
          </a:p>
          <a:p>
            <a:pPr marL="0" indent="0">
              <a:buNone/>
            </a:pPr>
            <a:r>
              <a:rPr lang="en-US" sz="1600" b="1">
                <a:latin typeface="Times New Roman"/>
                <a:cs typeface="Times New Roman"/>
              </a:rPr>
              <a:t>Intelligent Imputation (</a:t>
            </a:r>
            <a:r>
              <a:rPr lang="en-US" sz="1600" b="1" err="1">
                <a:latin typeface="Times New Roman"/>
                <a:cs typeface="Times New Roman"/>
              </a:rPr>
              <a:t>ruleBasedImputer</a:t>
            </a:r>
            <a:r>
              <a:rPr lang="en-US" sz="1600" b="1">
                <a:latin typeface="Times New Roman"/>
                <a:cs typeface="Times New Roman"/>
              </a:rPr>
              <a:t>())</a:t>
            </a:r>
            <a:endParaRPr lang="en-US" sz="1600">
              <a:latin typeface="Times New Roman"/>
              <a:cs typeface="Times New Roman"/>
            </a:endParaRPr>
          </a:p>
          <a:p>
            <a:pPr marL="0" indent="0">
              <a:buNone/>
            </a:pPr>
            <a:r>
              <a:rPr lang="en-US" sz="1600">
                <a:latin typeface="Times New Roman"/>
                <a:cs typeface="Times New Roman"/>
              </a:rPr>
              <a:t>Modifies or augment the code to generate bugged code.</a:t>
            </a:r>
            <a:endParaRPr lang="en-US"/>
          </a:p>
          <a:p>
            <a:pPr marL="0" indent="0">
              <a:buNone/>
            </a:pPr>
            <a:endParaRPr lang="en-US" sz="1600">
              <a:latin typeface="Times New Roman"/>
              <a:cs typeface="Times New Roman"/>
            </a:endParaRPr>
          </a:p>
          <a:p>
            <a:pPr marL="0" indent="0">
              <a:buNone/>
            </a:pPr>
            <a:endParaRPr lang="en-US" sz="1600">
              <a:latin typeface="Times New Roman"/>
              <a:cs typeface="Times New Roman"/>
            </a:endParaRPr>
          </a:p>
          <a:p>
            <a:endParaRPr lang="en-US" sz="1600">
              <a:latin typeface="Times New Roman"/>
              <a:cs typeface="Times New Roman"/>
            </a:endParaRPr>
          </a:p>
        </p:txBody>
      </p:sp>
    </p:spTree>
    <p:extLst>
      <p:ext uri="{BB962C8B-B14F-4D97-AF65-F5344CB8AC3E}">
        <p14:creationId xmlns:p14="http://schemas.microsoft.com/office/powerpoint/2010/main" val="324860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19B6-EFC3-BB46-A418-5AF8F0C59546}"/>
              </a:ext>
            </a:extLst>
          </p:cNvPr>
          <p:cNvSpPr>
            <a:spLocks noGrp="1"/>
          </p:cNvSpPr>
          <p:nvPr>
            <p:ph type="title"/>
          </p:nvPr>
        </p:nvSpPr>
        <p:spPr/>
        <p:txBody>
          <a:bodyPr/>
          <a:lstStyle/>
          <a:p>
            <a:r>
              <a:rPr lang="en-US">
                <a:ea typeface="+mj-lt"/>
                <a:cs typeface="+mj-lt"/>
              </a:rPr>
              <a:t>Use Cases &amp; Applications</a:t>
            </a:r>
            <a:endParaRPr lang="en-US"/>
          </a:p>
        </p:txBody>
      </p:sp>
      <p:sp>
        <p:nvSpPr>
          <p:cNvPr id="3" name="Content Placeholder 2">
            <a:extLst>
              <a:ext uri="{FF2B5EF4-FFF2-40B4-BE49-F238E27FC236}">
                <a16:creationId xmlns:a16="http://schemas.microsoft.com/office/drawing/2014/main" id="{7C6E3B09-3892-9FF2-AE55-55BC5B9A337D}"/>
              </a:ext>
            </a:extLst>
          </p:cNvPr>
          <p:cNvSpPr>
            <a:spLocks noGrp="1"/>
          </p:cNvSpPr>
          <p:nvPr>
            <p:ph idx="1"/>
          </p:nvPr>
        </p:nvSpPr>
        <p:spPr/>
        <p:txBody>
          <a:bodyPr vert="horz" lIns="91440" tIns="45720" rIns="91440" bIns="45720" rtlCol="0" anchor="t">
            <a:normAutofit/>
          </a:bodyPr>
          <a:lstStyle/>
          <a:p>
            <a:pPr marL="0" indent="0">
              <a:buNone/>
            </a:pPr>
            <a:r>
              <a:rPr lang="en-US" sz="1800">
                <a:latin typeface="Times New Roman"/>
                <a:cs typeface="Times New Roman"/>
              </a:rPr>
              <a:t> </a:t>
            </a:r>
            <a:r>
              <a:rPr lang="en-US" sz="1800" b="1">
                <a:latin typeface="Times New Roman"/>
                <a:cs typeface="Times New Roman"/>
              </a:rPr>
              <a:t>Code Summarization for IDEs</a:t>
            </a:r>
            <a:endParaRPr lang="en-US" sz="1800">
              <a:latin typeface="Times New Roman"/>
              <a:cs typeface="Times New Roman"/>
            </a:endParaRPr>
          </a:p>
          <a:p>
            <a:r>
              <a:rPr lang="en-US" sz="1800">
                <a:latin typeface="Times New Roman"/>
                <a:ea typeface="+mn-lt"/>
                <a:cs typeface="+mn-lt"/>
              </a:rPr>
              <a:t>Auto-generate concise summaries within development environments</a:t>
            </a:r>
            <a:endParaRPr lang="en-US" sz="1800">
              <a:latin typeface="Times New Roman"/>
              <a:cs typeface="Times New Roman"/>
            </a:endParaRPr>
          </a:p>
          <a:p>
            <a:r>
              <a:rPr lang="en-US" sz="1800">
                <a:latin typeface="Times New Roman"/>
                <a:ea typeface="+mn-lt"/>
                <a:cs typeface="+mn-lt"/>
              </a:rPr>
              <a:t>Helps developers quickly understand unfamiliar code</a:t>
            </a:r>
            <a:endParaRPr lang="en-US" sz="1800">
              <a:latin typeface="Times New Roman"/>
              <a:cs typeface="Times New Roman"/>
            </a:endParaRPr>
          </a:p>
          <a:p>
            <a:pPr marL="0" indent="0">
              <a:buNone/>
            </a:pPr>
            <a:endParaRPr lang="en-US" sz="1800">
              <a:latin typeface="Times New Roman"/>
              <a:cs typeface="Times New Roman"/>
            </a:endParaRPr>
          </a:p>
          <a:p>
            <a:pPr marL="0" indent="0">
              <a:buNone/>
            </a:pPr>
            <a:r>
              <a:rPr lang="en-US" sz="1800">
                <a:latin typeface="Times New Roman"/>
                <a:cs typeface="Times New Roman"/>
              </a:rPr>
              <a:t> </a:t>
            </a:r>
            <a:r>
              <a:rPr lang="en-US" sz="1800" b="1">
                <a:latin typeface="Times New Roman"/>
                <a:cs typeface="Times New Roman"/>
              </a:rPr>
              <a:t>Automatic Documentation Generation</a:t>
            </a:r>
            <a:endParaRPr lang="en-US" sz="1800">
              <a:latin typeface="Times New Roman"/>
              <a:cs typeface="Times New Roman"/>
            </a:endParaRPr>
          </a:p>
          <a:p>
            <a:r>
              <a:rPr lang="en-US" sz="1800">
                <a:latin typeface="Times New Roman"/>
                <a:ea typeface="+mn-lt"/>
                <a:cs typeface="+mn-lt"/>
              </a:rPr>
              <a:t>Generates natural language docs for APIs and functions</a:t>
            </a:r>
            <a:endParaRPr lang="en-US" sz="1800">
              <a:latin typeface="Times New Roman"/>
              <a:cs typeface="Times New Roman"/>
            </a:endParaRPr>
          </a:p>
          <a:p>
            <a:r>
              <a:rPr lang="en-US" sz="1800">
                <a:latin typeface="Times New Roman"/>
                <a:ea typeface="+mn-lt"/>
                <a:cs typeface="+mn-lt"/>
              </a:rPr>
              <a:t>Reduces manual effort and ensures consistent documentation</a:t>
            </a:r>
            <a:endParaRPr lang="en-US" sz="1800">
              <a:latin typeface="Times New Roman"/>
              <a:cs typeface="Times New Roman"/>
            </a:endParaRPr>
          </a:p>
          <a:p>
            <a:pPr marL="0" indent="0">
              <a:buNone/>
            </a:pPr>
            <a:endParaRPr lang="en-US" sz="1800">
              <a:latin typeface="Times New Roman"/>
              <a:cs typeface="Times New Roman"/>
            </a:endParaRPr>
          </a:p>
          <a:p>
            <a:pPr marL="0" indent="0">
              <a:buNone/>
            </a:pPr>
            <a:r>
              <a:rPr lang="en-US" sz="1800">
                <a:latin typeface="Times New Roman"/>
                <a:cs typeface="Times New Roman"/>
              </a:rPr>
              <a:t>️ </a:t>
            </a:r>
            <a:r>
              <a:rPr lang="en-US" sz="1800" b="1">
                <a:latin typeface="Times New Roman"/>
                <a:cs typeface="Times New Roman"/>
              </a:rPr>
              <a:t>Developer Productivity Tools</a:t>
            </a:r>
            <a:endParaRPr lang="en-US" sz="1800">
              <a:latin typeface="Times New Roman"/>
              <a:cs typeface="Times New Roman"/>
            </a:endParaRPr>
          </a:p>
          <a:p>
            <a:r>
              <a:rPr lang="en-US" sz="1800">
                <a:latin typeface="Times New Roman"/>
                <a:ea typeface="+mn-lt"/>
                <a:cs typeface="+mn-lt"/>
              </a:rPr>
              <a:t>Smart assistants for code explanation and review</a:t>
            </a:r>
            <a:endParaRPr lang="en-US" sz="1800">
              <a:latin typeface="Times New Roman"/>
              <a:cs typeface="Times New Roman"/>
            </a:endParaRPr>
          </a:p>
          <a:p>
            <a:r>
              <a:rPr lang="en-US" sz="1800">
                <a:latin typeface="Times New Roman"/>
                <a:ea typeface="+mn-lt"/>
                <a:cs typeface="+mn-lt"/>
              </a:rPr>
              <a:t>Enhances onboarding, debugging, and collaboration efficiency</a:t>
            </a:r>
            <a:endParaRPr lang="en-US" sz="1800">
              <a:latin typeface="Times New Roman"/>
              <a:cs typeface="Times New Roman"/>
            </a:endParaRPr>
          </a:p>
          <a:p>
            <a:endParaRPr lang="en-US" sz="1800">
              <a:latin typeface="Times New Roman"/>
              <a:cs typeface="Times New Roman"/>
            </a:endParaRPr>
          </a:p>
        </p:txBody>
      </p:sp>
    </p:spTree>
    <p:extLst>
      <p:ext uri="{BB962C8B-B14F-4D97-AF65-F5344CB8AC3E}">
        <p14:creationId xmlns:p14="http://schemas.microsoft.com/office/powerpoint/2010/main" val="110560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6DB3-30DD-1673-DC79-C2DB3E414174}"/>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C19B60BD-9B47-57CC-6990-C1244093BF17}"/>
              </a:ext>
            </a:extLst>
          </p:cNvPr>
          <p:cNvSpPr>
            <a:spLocks noGrp="1"/>
          </p:cNvSpPr>
          <p:nvPr>
            <p:ph idx="1"/>
          </p:nvPr>
        </p:nvSpPr>
        <p:spPr/>
        <p:txBody>
          <a:bodyPr vert="horz" lIns="91440" tIns="45720" rIns="91440" bIns="45720" rtlCol="0" anchor="t">
            <a:normAutofit/>
          </a:bodyPr>
          <a:lstStyle/>
          <a:p>
            <a:pPr marL="0" indent="0">
              <a:buNone/>
            </a:pPr>
            <a:r>
              <a:rPr lang="en-US" dirty="0">
                <a:hlinkClick r:id="rId2"/>
              </a:rPr>
              <a:t>Code Link</a:t>
            </a:r>
            <a:endParaRPr lang="en-US"/>
          </a:p>
        </p:txBody>
      </p:sp>
    </p:spTree>
    <p:extLst>
      <p:ext uri="{BB962C8B-B14F-4D97-AF65-F5344CB8AC3E}">
        <p14:creationId xmlns:p14="http://schemas.microsoft.com/office/powerpoint/2010/main" val="916550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TEAM NAME : Alchemist</vt:lpstr>
      <vt:lpstr>Problem Statement</vt:lpstr>
      <vt:lpstr>Data Pipeline Architecture</vt:lpstr>
      <vt:lpstr>Dataset Design</vt:lpstr>
      <vt:lpstr>Preprocessing Strategy</vt:lpstr>
      <vt:lpstr>Use Cases &amp; Applications</vt:lpstr>
      <vt:lpstr>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66</cp:revision>
  <dcterms:created xsi:type="dcterms:W3CDTF">2025-05-27T13:59:58Z</dcterms:created>
  <dcterms:modified xsi:type="dcterms:W3CDTF">2025-05-27T18:33:49Z</dcterms:modified>
</cp:coreProperties>
</file>