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77" r:id="rId2"/>
    <p:sldId id="311" r:id="rId3"/>
    <p:sldId id="361" r:id="rId4"/>
    <p:sldId id="322" r:id="rId5"/>
    <p:sldId id="314" r:id="rId6"/>
    <p:sldId id="316" r:id="rId7"/>
    <p:sldId id="319" r:id="rId8"/>
    <p:sldId id="320" r:id="rId9"/>
    <p:sldId id="332" r:id="rId10"/>
    <p:sldId id="321" r:id="rId11"/>
    <p:sldId id="333" r:id="rId12"/>
    <p:sldId id="334" r:id="rId13"/>
    <p:sldId id="335" r:id="rId14"/>
    <p:sldId id="360" r:id="rId15"/>
    <p:sldId id="324" r:id="rId16"/>
    <p:sldId id="337" r:id="rId17"/>
    <p:sldId id="388" r:id="rId18"/>
    <p:sldId id="387" r:id="rId19"/>
    <p:sldId id="343" r:id="rId20"/>
    <p:sldId id="340" r:id="rId21"/>
    <p:sldId id="385" r:id="rId22"/>
    <p:sldId id="378" r:id="rId23"/>
    <p:sldId id="377" r:id="rId24"/>
    <p:sldId id="379" r:id="rId25"/>
    <p:sldId id="380" r:id="rId26"/>
    <p:sldId id="381" r:id="rId27"/>
    <p:sldId id="383" r:id="rId28"/>
    <p:sldId id="384" r:id="rId29"/>
    <p:sldId id="344" r:id="rId30"/>
    <p:sldId id="346" r:id="rId31"/>
    <p:sldId id="348" r:id="rId32"/>
    <p:sldId id="349" r:id="rId33"/>
    <p:sldId id="342" r:id="rId34"/>
    <p:sldId id="389" r:id="rId35"/>
    <p:sldId id="390" r:id="rId36"/>
    <p:sldId id="367" r:id="rId37"/>
    <p:sldId id="363" r:id="rId38"/>
    <p:sldId id="368" r:id="rId39"/>
    <p:sldId id="365" r:id="rId40"/>
    <p:sldId id="3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C2A382C-F24C-4C1A-A99A-2D72295384B2}">
          <p14:sldIdLst>
            <p14:sldId id="277"/>
            <p14:sldId id="311"/>
            <p14:sldId id="361"/>
          </p14:sldIdLst>
        </p14:section>
        <p14:section name="Background &amp; Objectives" id="{37799F4C-4495-496B-9FBB-1BB59810B201}">
          <p14:sldIdLst>
            <p14:sldId id="322"/>
            <p14:sldId id="314"/>
          </p14:sldIdLst>
        </p14:section>
        <p14:section name="RAM Application" id="{6CCFA648-7174-44DF-82AF-24E20DED8180}">
          <p14:sldIdLst>
            <p14:sldId id="316"/>
            <p14:sldId id="319"/>
            <p14:sldId id="320"/>
          </p14:sldIdLst>
        </p14:section>
        <p14:section name="Project Scope" id="{099DE20A-D964-43DE-A923-104D5BDDCB60}">
          <p14:sldIdLst>
            <p14:sldId id="332"/>
            <p14:sldId id="321"/>
            <p14:sldId id="333"/>
            <p14:sldId id="334"/>
          </p14:sldIdLst>
        </p14:section>
        <p14:section name="Project Conduct" id="{62BD3A47-47F4-405C-95AE-7340B19B65F5}">
          <p14:sldIdLst>
            <p14:sldId id="335"/>
            <p14:sldId id="360"/>
            <p14:sldId id="324"/>
            <p14:sldId id="337"/>
            <p14:sldId id="388"/>
            <p14:sldId id="387"/>
          </p14:sldIdLst>
        </p14:section>
        <p14:section name="Requirements Engineering" id="{6CF711EA-9297-4B7C-89C8-1D6D311040F3}">
          <p14:sldIdLst>
            <p14:sldId id="343"/>
          </p14:sldIdLst>
        </p14:section>
        <p14:section name="Architecture and Design" id="{69E628F3-738E-4CD7-B7F5-BFB3DC575D60}">
          <p14:sldIdLst>
            <p14:sldId id="340"/>
          </p14:sldIdLst>
        </p14:section>
        <p14:section name="Prototype" id="{B965DBC4-E8CF-48E1-9869-58CB91A15014}">
          <p14:sldIdLst>
            <p14:sldId id="385"/>
            <p14:sldId id="378"/>
            <p14:sldId id="377"/>
            <p14:sldId id="379"/>
            <p14:sldId id="380"/>
            <p14:sldId id="381"/>
            <p14:sldId id="383"/>
            <p14:sldId id="384"/>
          </p14:sldIdLst>
        </p14:section>
        <p14:section name="Project Progress &amp; Status" id="{E6EDBA52-8E76-4BFE-B57B-B10F72EA28BD}">
          <p14:sldIdLst>
            <p14:sldId id="344"/>
            <p14:sldId id="346"/>
          </p14:sldIdLst>
        </p14:section>
        <p14:section name="Risks and Challenges" id="{E89F184A-766F-4260-9C10-EDAC187F3648}">
          <p14:sldIdLst>
            <p14:sldId id="348"/>
            <p14:sldId id="349"/>
            <p14:sldId id="342"/>
            <p14:sldId id="389"/>
            <p14:sldId id="390"/>
          </p14:sldIdLst>
        </p14:section>
        <p14:section name="Quality Management" id="{0BD779FF-99AB-4BE4-AF68-B04A96077978}">
          <p14:sldIdLst>
            <p14:sldId id="367"/>
            <p14:sldId id="363"/>
            <p14:sldId id="368"/>
            <p14:sldId id="365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95652" autoAdjust="0"/>
  </p:normalViewPr>
  <p:slideViewPr>
    <p:cSldViewPr>
      <p:cViewPr>
        <p:scale>
          <a:sx n="100" d="100"/>
          <a:sy n="100" d="100"/>
        </p:scale>
        <p:origin x="-205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558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 smtClean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</a:t>
            </a:r>
            <a:r>
              <a:rPr lang="en-US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GB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Treza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Bawm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Lin 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 smtClean="0">
                <a:solidFill>
                  <a:srgbClr val="92D050"/>
                </a:solidFill>
              </a:rPr>
              <a:t>Project Presentation / Iteration 0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1631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500" dirty="0" smtClean="0">
                <a:solidFill>
                  <a:prstClr val="white"/>
                </a:solidFill>
              </a:rPr>
              <a:t>Project Guide – </a:t>
            </a:r>
            <a:r>
              <a:rPr lang="en-US" sz="1500" dirty="0" err="1" smtClean="0">
                <a:solidFill>
                  <a:prstClr val="white"/>
                </a:solidFill>
              </a:rPr>
              <a:t>Heng</a:t>
            </a:r>
            <a:r>
              <a:rPr lang="en-US" sz="1500" dirty="0" smtClean="0">
                <a:solidFill>
                  <a:prstClr val="white"/>
                </a:solidFill>
              </a:rPr>
              <a:t> Boon </a:t>
            </a:r>
            <a:r>
              <a:rPr lang="en-US" sz="1500" dirty="0" err="1" smtClean="0">
                <a:solidFill>
                  <a:prstClr val="white"/>
                </a:solidFill>
              </a:rPr>
              <a:t>Kui</a:t>
            </a:r>
            <a:r>
              <a:rPr lang="en-US" sz="1500" dirty="0" smtClean="0">
                <a:solidFill>
                  <a:prstClr val="white"/>
                </a:solidFill>
              </a:rPr>
              <a:t> 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System Administration Functions</a:t>
            </a:r>
          </a:p>
          <a:p>
            <a:pPr lvl="1"/>
            <a:r>
              <a:rPr lang="en-US" sz="2000" dirty="0" smtClean="0"/>
              <a:t>System Setup</a:t>
            </a:r>
          </a:p>
          <a:p>
            <a:pPr lvl="1"/>
            <a:r>
              <a:rPr lang="en-US" sz="2000" dirty="0" smtClean="0"/>
              <a:t>System Configuration Management</a:t>
            </a:r>
          </a:p>
          <a:p>
            <a:pPr lvl="1"/>
            <a:r>
              <a:rPr lang="en-US" sz="2000" dirty="0" smtClean="0"/>
              <a:t>App Server, Database Server, .,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Application Administration Functions</a:t>
            </a:r>
          </a:p>
          <a:p>
            <a:pPr lvl="1"/>
            <a:r>
              <a:rPr lang="en-US" sz="2000" dirty="0" smtClean="0"/>
              <a:t>User Management</a:t>
            </a:r>
          </a:p>
          <a:p>
            <a:pPr lvl="1"/>
            <a:r>
              <a:rPr lang="en-US" sz="2000" dirty="0" smtClean="0"/>
              <a:t>User/Access Control Mapping</a:t>
            </a:r>
          </a:p>
          <a:p>
            <a:pPr lvl="1"/>
            <a:r>
              <a:rPr lang="en-US" sz="2000" dirty="0" smtClean="0"/>
              <a:t>Device Management</a:t>
            </a:r>
          </a:p>
          <a:p>
            <a:pPr lvl="1"/>
            <a:r>
              <a:rPr lang="en-US" sz="2000" dirty="0" smtClean="0"/>
              <a:t>Device Group Management</a:t>
            </a:r>
          </a:p>
          <a:p>
            <a:pPr lvl="1"/>
            <a:r>
              <a:rPr lang="en-US" sz="2000" dirty="0" smtClean="0"/>
              <a:t>Station Management</a:t>
            </a:r>
          </a:p>
          <a:p>
            <a:pPr lvl="1"/>
            <a:r>
              <a:rPr lang="en-US" sz="2000" dirty="0" smtClean="0"/>
              <a:t>Persona Management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867400" cy="31242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 smtClean="0"/>
              <a:t>Data Capture</a:t>
            </a:r>
          </a:p>
          <a:p>
            <a:pPr lvl="1"/>
            <a:r>
              <a:rPr lang="en-US" sz="1900" dirty="0" smtClean="0"/>
              <a:t>Captures and records incoming data (unstructured data) sent from IoT sensors</a:t>
            </a:r>
          </a:p>
          <a:p>
            <a:pPr lvl="1"/>
            <a:r>
              <a:rPr lang="en-US" sz="1900" dirty="0" smtClean="0"/>
              <a:t>Capturing Device Health status sent by devices</a:t>
            </a:r>
          </a:p>
          <a:p>
            <a:r>
              <a:rPr lang="en-US" sz="2400" dirty="0" smtClean="0"/>
              <a:t>Data Transformation</a:t>
            </a:r>
          </a:p>
          <a:p>
            <a:pPr lvl="1"/>
            <a:r>
              <a:rPr lang="en-US" sz="1900" dirty="0" smtClean="0"/>
              <a:t>Transforms </a:t>
            </a:r>
            <a:r>
              <a:rPr lang="en-US" sz="1900" dirty="0"/>
              <a:t>and records the unstructured data into structured data for further analytics and reporting </a:t>
            </a:r>
            <a:r>
              <a:rPr lang="en-US" sz="1900" dirty="0" smtClean="0"/>
              <a:t>purposes</a:t>
            </a:r>
          </a:p>
          <a:p>
            <a:pPr lvl="1"/>
            <a:r>
              <a:rPr lang="en-US" sz="1900" dirty="0"/>
              <a:t>Performs back-end analytical calculations and make it available for both front-end reporting and as well as for interfacing with SERIS’s in-house central monitoring </a:t>
            </a:r>
            <a:r>
              <a:rPr lang="en-US" sz="1900" dirty="0" smtClean="0"/>
              <a:t>system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– Central Data Engineering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4114800"/>
            <a:ext cx="8255000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Reporting</a:t>
            </a:r>
          </a:p>
          <a:p>
            <a:pPr lvl="1"/>
            <a:r>
              <a:rPr lang="en-US" sz="1800" dirty="0" smtClean="0"/>
              <a:t>The structured data should be available and accessible by users in the form of reports, charts, and graphs</a:t>
            </a:r>
          </a:p>
          <a:p>
            <a:pPr lvl="1"/>
            <a:r>
              <a:rPr lang="en-US" sz="1800" dirty="0" smtClean="0"/>
              <a:t>The raw/un-structured data should be available and accessible by users, and they will be given an option to download the raw data</a:t>
            </a:r>
          </a:p>
          <a:p>
            <a:r>
              <a:rPr lang="en-US" sz="2400" dirty="0" smtClean="0"/>
              <a:t>Alerts/Notification</a:t>
            </a:r>
            <a:r>
              <a:rPr lang="en-US" sz="2600" dirty="0" smtClean="0"/>
              <a:t> – </a:t>
            </a:r>
            <a:r>
              <a:rPr lang="en-US" sz="1700" dirty="0" smtClean="0"/>
              <a:t>Send alerts to users in </a:t>
            </a:r>
            <a:r>
              <a:rPr lang="en-US" sz="1700" dirty="0"/>
              <a:t>case of device </a:t>
            </a:r>
            <a:r>
              <a:rPr lang="en-US" sz="1700" dirty="0" smtClean="0"/>
              <a:t>failures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87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 smtClean="0"/>
              <a:t>Web portal</a:t>
            </a:r>
          </a:p>
          <a:p>
            <a:pPr lvl="1"/>
            <a:r>
              <a:rPr lang="en-US" sz="2000" dirty="0" smtClean="0"/>
              <a:t>Browser Interface – </a:t>
            </a:r>
            <a:r>
              <a:rPr lang="en-GB" sz="2000" dirty="0" smtClean="0"/>
              <a:t>Users </a:t>
            </a:r>
            <a:r>
              <a:rPr lang="en-GB" sz="2000" dirty="0"/>
              <a:t>access the application’s web-portal via a standard browser interface with an active internet connection</a:t>
            </a:r>
            <a:endParaRPr lang="en-US" sz="2000" dirty="0" smtClean="0"/>
          </a:p>
          <a:p>
            <a:pPr lvl="1"/>
            <a:r>
              <a:rPr lang="en-US" sz="2000" dirty="0" smtClean="0"/>
              <a:t>User login and Access control mapping – </a:t>
            </a:r>
            <a:r>
              <a:rPr lang="en-GB" sz="2000" dirty="0" smtClean="0"/>
              <a:t>The </a:t>
            </a:r>
            <a:r>
              <a:rPr lang="en-GB" sz="2000" dirty="0"/>
              <a:t>system allows authorised user(s) to access the </a:t>
            </a:r>
            <a:r>
              <a:rPr lang="en-GB" sz="2000" dirty="0" smtClean="0"/>
              <a:t>application. </a:t>
            </a:r>
            <a:r>
              <a:rPr lang="en-GB" sz="2000" dirty="0"/>
              <a:t>After authentication user will have access to main menu. Availability of menu functions depends on user’s level of access.  </a:t>
            </a:r>
            <a:endParaRPr lang="en-GB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– Web portal &amp; SERIS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Structure</a:t>
            </a:r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/>
                <a:gridCol w="1555877"/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</a:t>
            </a:r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A well defined SE Process; Static dim(organized into workflows, activities, process disciplines, artefacts and roles) &amp; Dynamic dim(Time)</a:t>
            </a:r>
            <a:endParaRPr lang="en-US" sz="2000" dirty="0"/>
          </a:p>
          <a:p>
            <a:r>
              <a:rPr lang="en-US" sz="2400" dirty="0" smtClean="0"/>
              <a:t>RUP and Iterative Development</a:t>
            </a:r>
          </a:p>
          <a:p>
            <a:pPr lvl="1"/>
            <a:r>
              <a:rPr lang="en-US" sz="2000" dirty="0" smtClean="0"/>
              <a:t>Planning &amp; Feasibility</a:t>
            </a:r>
          </a:p>
          <a:p>
            <a:pPr lvl="1"/>
            <a:r>
              <a:rPr lang="en-US" sz="2000" dirty="0" smtClean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Methodology – RUP and Iterative Dev.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83" y="304800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Increments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/>
                <a:gridCol w="2819400"/>
                <a:gridCol w="26670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Increment 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12618"/>
              </p:ext>
            </p:extLst>
          </p:nvPr>
        </p:nvGraphicFramePr>
        <p:xfrm>
          <a:off x="609600" y="1219200"/>
          <a:ext cx="2590800" cy="3412937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800" y="6599519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ja-JP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29124"/>
              </p:ext>
            </p:extLst>
          </p:nvPr>
        </p:nvGraphicFramePr>
        <p:xfrm>
          <a:off x="466725" y="990600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638300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1970369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359219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581400" y="2808569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14800" y="3208524"/>
            <a:ext cx="12192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181600" y="3610345"/>
            <a:ext cx="495300" cy="24173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471517" y="3918757"/>
            <a:ext cx="828692" cy="37499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UAT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408770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618319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4870416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060916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53402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981075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753100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32447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798139" y="4618319"/>
            <a:ext cx="364286" cy="628649"/>
          </a:xfrm>
          <a:prstGeom prst="rect">
            <a:avLst/>
          </a:prstGeom>
          <a:noFill/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11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5431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/>
                <a:gridCol w="4572000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TCF</a:t>
            </a:r>
            <a:r>
              <a:rPr lang="en-US" sz="1600" dirty="0" smtClean="0"/>
              <a:t> – Technical Complexity Factors </a:t>
            </a:r>
            <a:r>
              <a:rPr lang="en-US" sz="1600" dirty="0" smtClean="0">
                <a:sym typeface="Wingdings" panose="05000000000000000000" pitchFamily="2" charset="2"/>
              </a:rPr>
              <a:t>1.02</a:t>
            </a:r>
            <a:r>
              <a:rPr lang="en-US" sz="1600" dirty="0" smtClean="0"/>
              <a:t>	    	      </a:t>
            </a:r>
            <a:r>
              <a:rPr lang="en-US" sz="1600" b="1" dirty="0" smtClean="0"/>
              <a:t>EF</a:t>
            </a:r>
            <a:r>
              <a:rPr lang="en-US" sz="1600" dirty="0" smtClean="0"/>
              <a:t> – Environmental Factors </a:t>
            </a:r>
            <a:r>
              <a:rPr lang="en-US" sz="1600" dirty="0" smtClean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1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(Primary Use Case - Overview)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4" y="990600"/>
            <a:ext cx="8239856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Kaung</a:t>
              </a:r>
              <a:r>
                <a:rPr lang="en-US" sz="2800" dirty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Gao </a:t>
              </a:r>
              <a:r>
                <a:rPr lang="en-US" sz="2800" dirty="0" err="1" smtClean="0"/>
                <a:t>Zhiyu</a:t>
              </a:r>
              <a:endParaRPr lang="en-US" sz="2800" dirty="0" smtClean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Narasimhan </a:t>
              </a:r>
              <a:r>
                <a:rPr lang="en-US" sz="2800" dirty="0" err="1" smtClean="0"/>
                <a:t>Balaubramanian</a:t>
              </a: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dirty="0" smtClean="0"/>
                <a:t>Withdrawn)</a:t>
              </a:r>
            </a:p>
            <a:p>
              <a:pPr>
                <a:lnSpc>
                  <a:spcPct val="114000"/>
                </a:lnSpc>
              </a:pPr>
              <a:endPara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 lvl="1" algn="r">
                <a:lnSpc>
                  <a:spcPct val="114000"/>
                </a:lnSpc>
              </a:pPr>
              <a:r>
                <a:rPr lang="en-US" sz="2800" dirty="0" smtClean="0">
                  <a:solidFill>
                    <a:srgbClr val="0070C0"/>
                  </a:solidFill>
                </a:rPr>
                <a:t>Project Guide – </a:t>
              </a:r>
              <a:r>
                <a:rPr lang="en-US" sz="2800" dirty="0" err="1" smtClean="0">
                  <a:solidFill>
                    <a:srgbClr val="0070C0"/>
                  </a:solidFill>
                </a:rPr>
                <a:t>Heng</a:t>
              </a:r>
              <a:r>
                <a:rPr lang="en-US" sz="2800" dirty="0" smtClean="0">
                  <a:solidFill>
                    <a:srgbClr val="0070C0"/>
                  </a:solidFill>
                </a:rPr>
                <a:t> Boon </a:t>
              </a:r>
              <a:r>
                <a:rPr lang="en-US" sz="2800" dirty="0" err="1" smtClean="0">
                  <a:solidFill>
                    <a:srgbClr val="0070C0"/>
                  </a:solidFill>
                </a:rPr>
                <a:t>Kui</a:t>
              </a:r>
              <a:endParaRPr lang="en-US" sz="2800" dirty="0">
                <a:solidFill>
                  <a:srgbClr val="0070C0"/>
                </a:solidFill>
              </a:endParaRP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 smtClean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553200" cy="580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Core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messages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into dynamoDB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back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core captures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sent by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2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acting as a device </a:t>
            </a:r>
            <a:r>
              <a:rPr lang="en-US" dirty="0" smtClean="0">
                <a:solidFill>
                  <a:srgbClr val="002060"/>
                </a:solidFill>
              </a:rPr>
              <a:t>(Simulation)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70327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04800" y="952500"/>
            <a:ext cx="8703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Sending data to IoT Core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60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to MQTT topic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828675"/>
            <a:ext cx="870327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Extract and Display the transmitted </a:t>
            </a:r>
            <a:r>
              <a:rPr lang="en-US" sz="2400" b="1" dirty="0" err="1" smtClean="0"/>
              <a:t>msg</a:t>
            </a:r>
            <a:endParaRPr lang="en-US" sz="2400" b="1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1"/>
            <a:ext cx="8703270" cy="5206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4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rules in AWS IoT to trigger </a:t>
            </a:r>
            <a:r>
              <a:rPr lang="en-US" dirty="0" smtClean="0">
                <a:solidFill>
                  <a:srgbClr val="002060"/>
                </a:solidFill>
              </a:rPr>
              <a:t>lambda </a:t>
            </a:r>
            <a:r>
              <a:rPr lang="en-US" dirty="0" err="1" smtClean="0">
                <a:solidFill>
                  <a:srgbClr val="002060"/>
                </a:solidFill>
              </a:rPr>
              <a:t>fn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828675"/>
            <a:ext cx="870327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Invoke a lambda function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219200"/>
            <a:ext cx="8709412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9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</a:t>
            </a:r>
            <a:r>
              <a:rPr lang="en-US" dirty="0" smtClean="0"/>
              <a:t>Persistence in </a:t>
            </a:r>
            <a:r>
              <a:rPr lang="en-US" dirty="0" smtClean="0">
                <a:solidFill>
                  <a:srgbClr val="002060"/>
                </a:solidFill>
              </a:rPr>
              <a:t>dynamoDB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Store these messages into dynamoDB</a:t>
            </a:r>
            <a:endParaRPr lang="en-US" sz="2400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66825"/>
            <a:ext cx="8241619" cy="5073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3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Phase-2: lambda sends message back to IoT core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Lambda sends </a:t>
            </a:r>
            <a:r>
              <a:rPr lang="en-US" sz="2400" b="1" dirty="0" err="1" smtClean="0"/>
              <a:t>msg</a:t>
            </a:r>
            <a:r>
              <a:rPr lang="en-US" sz="2400" b="1" dirty="0" smtClean="0"/>
              <a:t> back to IoT core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880" y="1285875"/>
            <a:ext cx="844532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1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execution…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l</a:t>
            </a:r>
            <a:r>
              <a:rPr lang="en-US" sz="2400" b="1" dirty="0" smtClean="0"/>
              <a:t>ambda execution…</a:t>
            </a:r>
            <a:endParaRPr lang="en-US" sz="2400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85875"/>
            <a:ext cx="8229600" cy="4360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68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core captures the </a:t>
            </a:r>
            <a:r>
              <a:rPr lang="en-US" dirty="0" err="1" smtClean="0"/>
              <a:t>msg</a:t>
            </a:r>
            <a:r>
              <a:rPr lang="en-US" dirty="0" smtClean="0"/>
              <a:t> sent by lambda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IoT core receiving </a:t>
            </a:r>
            <a:r>
              <a:rPr lang="en-US" sz="2400" b="1" dirty="0" err="1" smtClean="0"/>
              <a:t>msg’s</a:t>
            </a:r>
            <a:r>
              <a:rPr lang="en-US" sz="2400" b="1" dirty="0" smtClean="0"/>
              <a:t> from lambda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66825"/>
            <a:ext cx="8147507" cy="4724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3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SERIS, our project sponsor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Objectives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System Overview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Scope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Team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Methodology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Deliverables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Timeline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Requirement Engineering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Process &amp; Use Case Model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High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Level Design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 &amp; </a:t>
            </a:r>
            <a:r>
              <a:rPr lang="en-US" sz="2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Status Update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Risks &amp; Challenges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3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723885"/>
              </p:ext>
            </p:extLst>
          </p:nvPr>
        </p:nvGraphicFramePr>
        <p:xfrm>
          <a:off x="228600" y="1371600"/>
          <a:ext cx="8153400" cy="294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47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Risk Item</a:t>
                      </a: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Control type</a:t>
                      </a: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Specific Detail</a:t>
                      </a: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member turnover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Issue during system integration with external system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Intensive study will be done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is not familiar with technology requested by client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Performance issue and increased cost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5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Z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/>
              <a:t>Problems Encountered &amp; Resolution</a:t>
            </a:r>
          </a:p>
        </p:txBody>
      </p:sp>
    </p:spTree>
    <p:extLst>
      <p:ext uri="{BB962C8B-B14F-4D97-AF65-F5344CB8AC3E}">
        <p14:creationId xmlns:p14="http://schemas.microsoft.com/office/powerpoint/2010/main" val="16264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0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21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SG" sz="1400" b="1" dirty="0">
                <a:latin typeface="Arial" pitchFamily="34" charset="0"/>
                <a:cs typeface="Arial" pitchFamily="34" charset="0"/>
              </a:rPr>
              <a:t>Test/Unit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Module or Package level/unit test will be performed.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Functionality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check will be performed according to </a:t>
            </a:r>
            <a:r>
              <a:rPr lang="en-SG" sz="1200" dirty="0" smtClean="0">
                <a:latin typeface="Arial" pitchFamily="34" charset="0"/>
                <a:cs typeface="Arial" pitchFamily="34" charset="0"/>
              </a:rPr>
              <a:t>specifications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and it has to fulfil 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respective package/module’s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 Integration and System Test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Integration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test is next level after having successfully finished module/unit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is to check interfaces between respective modules when integrating each module.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communication between modules, their functionalities and interactions must be checked.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Software System Test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is the next level after having successfully finished the integration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The purpose of the Software System Test is to test the integrated software that will satisfy the software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requirements. The focus is the functionality of the software system. The software system test has to be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performed.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To complete the Software System Test, test must be performed based on Test Cases derived from 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customer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User Acceptance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SG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basically needs to fulfil user  requirements and prove that the software system works according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to its requirement specifications. 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Together with customer ,user acceptance  test  will be  carried out  to verify  that  agreed user requirements  are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 met and  get  customer’s approval.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Customer Required Tests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Special tests required by the customer to verify specific issues.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Often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the test specifications for these tests are written by the customer, refer them in related documents.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Regression Test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regression testing (renewed testing in the future changes to verify that modifications have not caused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unintended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effects and that the software still complies with the requirements): 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Reuse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all test information as much as possible.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 budget, time and resource limitations, it is often necessary to define a strategy for  selecting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 adequate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subset of tests for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retesting.</a:t>
            </a:r>
          </a:p>
          <a:p>
            <a:pPr marL="457200" lvl="1" indent="0" algn="just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is always necessary to check the test specification if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defined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modified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added </a:t>
            </a:r>
          </a:p>
          <a:p>
            <a:pPr marL="457200" lvl="1" indent="0"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ensure an adequate test coverage. After major changes , it is necessary to check the test plan as well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 suitable regression test strategy considering the different test levels. Use the test case priorities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define an appropriate regression test scope . Ensure that at least all priority 1 test cases have to be executed </a:t>
            </a: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one regression test cycle.</a:t>
            </a:r>
            <a:endParaRPr lang="en-SG" sz="1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3821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/>
                <a:gridCol w="3836137"/>
                <a:gridCol w="2677098"/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SERIS/NSR PV Systems</a:t>
            </a:r>
            <a:endParaRPr lang="en-US" dirty="0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Changi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National Solar Repository of Singapore</a:t>
            </a:r>
            <a:endParaRPr 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PV System</a:t>
            </a:r>
            <a:endParaRPr 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7970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/>
                <a:gridCol w="3824630"/>
                <a:gridCol w="2672738"/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Application (RAM) 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886200"/>
            <a:ext cx="8001000" cy="182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Web portal – A web portal for users to access the application </a:t>
            </a:r>
            <a:r>
              <a:rPr lang="en-US" sz="2000" dirty="0" smtClean="0"/>
              <a:t>components,</a:t>
            </a:r>
            <a:endParaRPr lang="en-US" sz="2000" dirty="0"/>
          </a:p>
          <a:p>
            <a:pPr lvl="1"/>
            <a:r>
              <a:rPr lang="en-US" sz="2000" dirty="0"/>
              <a:t>Data Engineering – A cloud based application that can record, transform and report the data sent from PV </a:t>
            </a:r>
            <a:r>
              <a:rPr lang="en-US" sz="2000" dirty="0" smtClean="0"/>
              <a:t>systems,</a:t>
            </a:r>
            <a:endParaRPr lang="en-US" sz="2000" dirty="0"/>
          </a:p>
          <a:p>
            <a:pPr lvl="1"/>
            <a:r>
              <a:rPr lang="en-US" sz="2000" dirty="0"/>
              <a:t>SERIS Interface – An interface between the application and SERIS central monitoring system which.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2393840" cy="164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600200"/>
            <a:ext cx="6705600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develop a cloud based platform for integrating and managing real-time analytical monitoring of PV systems performance</a:t>
            </a:r>
          </a:p>
          <a:p>
            <a:r>
              <a:rPr lang="en-GB" sz="2400" dirty="0" smtClean="0"/>
              <a:t>RAM will support monitoring of PV systems – from small rooftop systems to large ground-based PV power plants in the multi-MW range across different climate zones</a:t>
            </a:r>
          </a:p>
        </p:txBody>
      </p:sp>
    </p:spTree>
    <p:extLst>
      <p:ext uri="{BB962C8B-B14F-4D97-AF65-F5344CB8AC3E}">
        <p14:creationId xmlns:p14="http://schemas.microsoft.com/office/powerpoint/2010/main" val="10610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 fontScale="70000" lnSpcReduction="20000"/>
          </a:bodyPr>
          <a:lstStyle/>
          <a:p>
            <a:r>
              <a:rPr lang="en-US" sz="2400" b="1" dirty="0" smtClean="0"/>
              <a:t>A Web </a:t>
            </a:r>
            <a:r>
              <a:rPr lang="en-US" sz="2400" b="1" dirty="0"/>
              <a:t>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</a:t>
            </a:r>
            <a:r>
              <a:rPr lang="en-US" sz="2300" dirty="0"/>
              <a:t>Management</a:t>
            </a:r>
          </a:p>
          <a:p>
            <a:pPr lvl="1"/>
            <a:r>
              <a:rPr lang="en-US" sz="2300" dirty="0" smtClean="0"/>
              <a:t>Device </a:t>
            </a:r>
            <a:r>
              <a:rPr lang="en-US" sz="2300" dirty="0"/>
              <a:t>and Station 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Central </a:t>
            </a:r>
            <a:r>
              <a:rPr lang="en-US" sz="2400" b="1" dirty="0"/>
              <a:t>Data </a:t>
            </a:r>
            <a:r>
              <a:rPr lang="en-US" sz="2400" b="1" dirty="0" smtClean="0"/>
              <a:t>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/>
            <a:r>
              <a:rPr lang="en-US" sz="2300" b="1" dirty="0" smtClean="0"/>
              <a:t>Data </a:t>
            </a:r>
            <a:r>
              <a:rPr lang="en-US" sz="2300" b="1" dirty="0"/>
              <a:t>Capture </a:t>
            </a:r>
            <a:r>
              <a:rPr lang="en-US" sz="2300" dirty="0"/>
              <a:t>– Cloud based components that captures and records the incoming data (unstructured) sent from </a:t>
            </a:r>
            <a:r>
              <a:rPr lang="en-US" sz="2300" dirty="0" smtClean="0"/>
              <a:t>sensors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 smtClean="0"/>
              <a:t>Transformation</a:t>
            </a:r>
            <a:r>
              <a:rPr lang="en-US" sz="2300" dirty="0" smtClean="0"/>
              <a:t> – Cloud based components that transform and records the unstructured data into structured data for further analytics and reporting purposes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 smtClean="0"/>
              <a:t>Reporting</a:t>
            </a:r>
            <a:r>
              <a:rPr lang="en-US" sz="2300" dirty="0" smtClean="0"/>
              <a:t> </a:t>
            </a:r>
            <a:r>
              <a:rPr lang="en-US" sz="2300" dirty="0"/>
              <a:t>– Cloud based reporting component that performs back-end analytical calculations and make it available for both front-end reporting and as well as for interfacing with SERIS’s in-house central monitoring </a:t>
            </a:r>
            <a:r>
              <a:rPr lang="en-US" sz="2300" dirty="0" smtClean="0"/>
              <a:t>system</a:t>
            </a:r>
          </a:p>
          <a:p>
            <a:pPr marL="457200" lvl="1" indent="0">
              <a:buNone/>
            </a:pPr>
            <a:endParaRPr lang="en-US" sz="2300" dirty="0" smtClean="0"/>
          </a:p>
          <a:p>
            <a:pPr lvl="1"/>
            <a:r>
              <a:rPr lang="en-US" sz="2300" b="1" dirty="0" smtClean="0"/>
              <a:t>Alter/Notification</a:t>
            </a:r>
            <a:r>
              <a:rPr lang="en-US" sz="2300" dirty="0" smtClean="0"/>
              <a:t> – An alert to be sent in case of device failures, which can be pre-configured in the application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 smtClean="0"/>
              <a:t>An interface to SERIS </a:t>
            </a:r>
            <a:r>
              <a:rPr lang="en-US" sz="2400" dirty="0"/>
              <a:t>– The interface between the application and SERIS central monitoring </a:t>
            </a:r>
            <a:r>
              <a:rPr lang="en-US" sz="2400" dirty="0" smtClean="0"/>
              <a:t>system. </a:t>
            </a:r>
            <a:r>
              <a:rPr lang="en-US" sz="2400" dirty="0"/>
              <a:t>This interface enables communication and interaction between the proposed application and the SERIS Central Monitoring system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1805500" cy="73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Autofit/>
          </a:bodyPr>
          <a:lstStyle/>
          <a:p>
            <a:pPr lvl="0"/>
            <a:r>
              <a:rPr lang="en-GB" sz="2600" dirty="0" smtClean="0"/>
              <a:t>A single centralized </a:t>
            </a:r>
            <a:r>
              <a:rPr lang="en-GB" sz="2600" dirty="0"/>
              <a:t>platform for users to process the structured data from remote </a:t>
            </a:r>
            <a:r>
              <a:rPr lang="en-GB" sz="2600" dirty="0" smtClean="0"/>
              <a:t>stations</a:t>
            </a:r>
            <a:endParaRPr lang="en-GB" sz="2600" dirty="0"/>
          </a:p>
          <a:p>
            <a:pPr lvl="0"/>
            <a:r>
              <a:rPr lang="en-GB" sz="2600" dirty="0"/>
              <a:t>Automated data capture for the </a:t>
            </a:r>
            <a:r>
              <a:rPr lang="en-GB" sz="2600" dirty="0" smtClean="0"/>
              <a:t>un-structured, structured </a:t>
            </a:r>
            <a:r>
              <a:rPr lang="en-GB" sz="2600" dirty="0"/>
              <a:t>and semi structured </a:t>
            </a:r>
            <a:r>
              <a:rPr lang="en-GB" sz="2600" dirty="0" smtClean="0"/>
              <a:t>parameters</a:t>
            </a:r>
            <a:endParaRPr lang="en-GB" sz="2600" dirty="0"/>
          </a:p>
          <a:p>
            <a:r>
              <a:rPr lang="en-GB" sz="2600" dirty="0"/>
              <a:t>Transformation of unstructured data into structured data</a:t>
            </a:r>
          </a:p>
          <a:p>
            <a:r>
              <a:rPr lang="en-GB" sz="2600" dirty="0"/>
              <a:t>Analytical reporting of the stations and devices</a:t>
            </a:r>
          </a:p>
          <a:p>
            <a:pPr lvl="0"/>
            <a:r>
              <a:rPr lang="en-GB" sz="2600" dirty="0" smtClean="0"/>
              <a:t>Interface </a:t>
            </a:r>
            <a:r>
              <a:rPr lang="en-GB" sz="2600" dirty="0"/>
              <a:t>with other backend systems within the organization, in this case integration with SERIS central monitoring </a:t>
            </a:r>
            <a:r>
              <a:rPr lang="en-GB" sz="2600" dirty="0" smtClean="0"/>
              <a:t>system</a:t>
            </a:r>
            <a:endParaRPr lang="en-GB" sz="2600" dirty="0"/>
          </a:p>
          <a:p>
            <a:r>
              <a:rPr lang="en-GB" sz="2600" dirty="0" smtClean="0"/>
              <a:t>Audit </a:t>
            </a:r>
            <a:r>
              <a:rPr lang="en-GB" sz="2600" dirty="0"/>
              <a:t>trail capability of the incoming </a:t>
            </a:r>
            <a:r>
              <a:rPr lang="en-GB" sz="2600" dirty="0" smtClean="0"/>
              <a:t>data</a:t>
            </a:r>
            <a:endParaRPr lang="en-GB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39" y="1009650"/>
            <a:ext cx="215936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324600" cy="1295400"/>
          </a:xfrm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600" dirty="0"/>
              <a:t>RAM to be built on Cloud technology to offer high degrees of agility and the ability to collect high volumes of data in real </a:t>
            </a:r>
            <a:r>
              <a:rPr lang="en-US" sz="2600" dirty="0" smtClean="0"/>
              <a:t>time</a:t>
            </a:r>
            <a:endParaRPr lang="en-US" sz="2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438400"/>
            <a:ext cx="8255000" cy="3771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RAM allows PV system device(s) to generate very high volumes of unstructured data, from a variety of devices and store it in Cloud Database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RAM allows admins to configure and incorporate cloud-based system to reduce the cost of maintaining servers, to avoid data losses and to simultaneously access the system from multiple internet connected devices (computer, tablet, mobile phone)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GB" sz="2200" dirty="0" smtClean="0"/>
              <a:t>Users will access and use the application via browser interface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6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65802"/>
            <a:ext cx="2246757" cy="17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660547" cy="685800"/>
          </a:xfrm>
          <a:ln>
            <a:noFill/>
          </a:ln>
        </p:spPr>
        <p:txBody>
          <a:bodyPr vert="horz" anchor="t">
            <a:normAutofit/>
          </a:bodyPr>
          <a:lstStyle/>
          <a:p>
            <a:r>
              <a:rPr lang="en-US" sz="1900" b="1" dirty="0" smtClean="0"/>
              <a:t>Central </a:t>
            </a:r>
            <a:r>
              <a:rPr lang="en-US" sz="1900" b="1" dirty="0"/>
              <a:t>Data </a:t>
            </a:r>
            <a:r>
              <a:rPr lang="en-US" sz="1900" b="1" dirty="0" smtClean="0"/>
              <a:t>Engineering </a:t>
            </a:r>
            <a:r>
              <a:rPr lang="en-US" sz="1900" dirty="0"/>
              <a:t>– A cloud based application that can record, transform and report the data sent from PV systems.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191000"/>
            <a:ext cx="7467600" cy="2057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 smtClean="0"/>
              <a:t>A Web portal </a:t>
            </a:r>
            <a:r>
              <a:rPr lang="en-US" sz="2700" dirty="0" smtClean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Management</a:t>
            </a:r>
          </a:p>
          <a:p>
            <a:pPr lvl="1"/>
            <a:r>
              <a:rPr lang="en-US" sz="2300" dirty="0" smtClean="0"/>
              <a:t>Device and Station 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r>
              <a:rPr lang="en-US" sz="2700" b="1" dirty="0" smtClean="0"/>
              <a:t>An interface to SERIS </a:t>
            </a:r>
            <a:r>
              <a:rPr lang="en-US" sz="2400" dirty="0" smtClean="0"/>
              <a:t>– </a:t>
            </a:r>
            <a:r>
              <a:rPr lang="en-US" sz="2300" dirty="0" smtClean="0"/>
              <a:t>The interface between the application and SERIS central monitoring system. This interface enables communication and interaction between the proposed application and the SERIS Central Monitoring system 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676400"/>
            <a:ext cx="6858000" cy="2743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6400" b="1" dirty="0" smtClean="0"/>
              <a:t>Data Capture </a:t>
            </a:r>
            <a:r>
              <a:rPr lang="en-US" sz="6400" dirty="0" smtClean="0"/>
              <a:t>– Cloud based components that captures and records the incoming data (unstructured) sent from sensors</a:t>
            </a:r>
          </a:p>
          <a:p>
            <a:pPr lvl="1"/>
            <a:r>
              <a:rPr lang="en-US" sz="6400" b="1" dirty="0" smtClean="0"/>
              <a:t>Transformation</a:t>
            </a:r>
            <a:r>
              <a:rPr lang="en-US" sz="6400" dirty="0" smtClean="0"/>
              <a:t> – Cloud based components that transform and records the unstructured data into structured data for further analytics and reporting purposes</a:t>
            </a:r>
          </a:p>
          <a:p>
            <a:pPr lvl="1"/>
            <a:r>
              <a:rPr lang="en-US" sz="6400" b="1" dirty="0" smtClean="0"/>
              <a:t>Reporting</a:t>
            </a:r>
            <a:r>
              <a:rPr lang="en-US" sz="6400" dirty="0" smtClean="0"/>
              <a:t> – Cloud based reporting component that performs back-end analytical calculations and make it available for both front-end reporting and as well as for interfacing with SERIS’s in-house central monitoring system</a:t>
            </a:r>
          </a:p>
          <a:p>
            <a:pPr lvl="1"/>
            <a:r>
              <a:rPr lang="en-US" sz="6400" b="1" dirty="0" smtClean="0"/>
              <a:t>Alter/Notification</a:t>
            </a:r>
            <a:r>
              <a:rPr lang="en-US" sz="6400" dirty="0" smtClean="0"/>
              <a:t> – An alert to be sent in case of device failures, which can be pre-configured in the application</a:t>
            </a:r>
          </a:p>
          <a:p>
            <a:pPr marL="457200" lvl="1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3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1988</Words>
  <Application>Microsoft Office PowerPoint</Application>
  <PresentationFormat>On-screen Show (4:3)</PresentationFormat>
  <Paragraphs>488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Introducing PowerPoint 2010</vt:lpstr>
      <vt:lpstr>Real-time Analytical Monitoring Application</vt:lpstr>
      <vt:lpstr>Team Members</vt:lpstr>
      <vt:lpstr>Agenda</vt:lpstr>
      <vt:lpstr>SERIS/NSR PV Systems</vt:lpstr>
      <vt:lpstr>Project Objectives</vt:lpstr>
      <vt:lpstr>RAM Overview</vt:lpstr>
      <vt:lpstr>Benefits</vt:lpstr>
      <vt:lpstr>Characteristics</vt:lpstr>
      <vt:lpstr>Project Scope</vt:lpstr>
      <vt:lpstr>Project Scope – Administration</vt:lpstr>
      <vt:lpstr>Project Scope – Central Data Engineering</vt:lpstr>
      <vt:lpstr>Project Scope – Web portal &amp; SERIS Interface</vt:lpstr>
      <vt:lpstr>Project Team Structure</vt:lpstr>
      <vt:lpstr>Project Methodology – RUP and Iterative Dev.</vt:lpstr>
      <vt:lpstr>Deliverables and Increments</vt:lpstr>
      <vt:lpstr>Deliverables – Increment 0</vt:lpstr>
      <vt:lpstr>Project Timeline</vt:lpstr>
      <vt:lpstr>Project Effort Estimation</vt:lpstr>
      <vt:lpstr>Use Case Model (Primary Use Case - Overview)</vt:lpstr>
      <vt:lpstr>High Level Design</vt:lpstr>
      <vt:lpstr>Prototype</vt:lpstr>
      <vt:lpstr>Windows acting as a device (Simulation)</vt:lpstr>
      <vt:lpstr>Subscription to MQTT topic</vt:lpstr>
      <vt:lpstr>Configure rules in AWS IoT to trigger lambda fn()</vt:lpstr>
      <vt:lpstr>Message Persistence in dynamoDB</vt:lpstr>
      <vt:lpstr>Phase-2: lambda sends message back to IoT core</vt:lpstr>
      <vt:lpstr>lambda execution…</vt:lpstr>
      <vt:lpstr>IoT core captures the msg sent by lambda</vt:lpstr>
      <vt:lpstr>Project Progress</vt:lpstr>
      <vt:lpstr>Work status</vt:lpstr>
      <vt:lpstr>PowerPoint Presentation</vt:lpstr>
      <vt:lpstr>Problems Encountered &amp; Resolution</vt:lpstr>
      <vt:lpstr>xxx</vt:lpstr>
      <vt:lpstr>Q &amp; A</vt:lpstr>
      <vt:lpstr>PowerPoint Presentation</vt:lpstr>
      <vt:lpstr>Quality Management Process</vt:lpstr>
      <vt:lpstr>Software Testing</vt:lpstr>
      <vt:lpstr>Software Testing (Cont.) </vt:lpstr>
      <vt:lpstr>Management Deliverables</vt:lpstr>
      <vt:lpstr>Technical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2018-05-02T07:38:11Z</dcterms:modified>
</cp:coreProperties>
</file>