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4"/>
  </p:notesMasterIdLst>
  <p:sldIdLst>
    <p:sldId id="277" r:id="rId2"/>
    <p:sldId id="311" r:id="rId3"/>
    <p:sldId id="361" r:id="rId4"/>
    <p:sldId id="315" r:id="rId5"/>
    <p:sldId id="322" r:id="rId6"/>
    <p:sldId id="314" r:id="rId7"/>
    <p:sldId id="326" r:id="rId8"/>
    <p:sldId id="316" r:id="rId9"/>
    <p:sldId id="319" r:id="rId10"/>
    <p:sldId id="320" r:id="rId11"/>
    <p:sldId id="332" r:id="rId12"/>
    <p:sldId id="321" r:id="rId13"/>
    <p:sldId id="333" r:id="rId14"/>
    <p:sldId id="334" r:id="rId15"/>
    <p:sldId id="335" r:id="rId16"/>
    <p:sldId id="360" r:id="rId17"/>
    <p:sldId id="324" r:id="rId18"/>
    <p:sldId id="391" r:id="rId19"/>
    <p:sldId id="392" r:id="rId20"/>
    <p:sldId id="337" r:id="rId21"/>
    <p:sldId id="388" r:id="rId22"/>
    <p:sldId id="387" r:id="rId23"/>
    <p:sldId id="347" r:id="rId24"/>
    <p:sldId id="343" r:id="rId25"/>
    <p:sldId id="359" r:id="rId26"/>
    <p:sldId id="357" r:id="rId27"/>
    <p:sldId id="358" r:id="rId28"/>
    <p:sldId id="351" r:id="rId29"/>
    <p:sldId id="340" r:id="rId30"/>
    <p:sldId id="385" r:id="rId31"/>
    <p:sldId id="378" r:id="rId32"/>
    <p:sldId id="377" r:id="rId33"/>
    <p:sldId id="379" r:id="rId34"/>
    <p:sldId id="380" r:id="rId35"/>
    <p:sldId id="381" r:id="rId36"/>
    <p:sldId id="383" r:id="rId37"/>
    <p:sldId id="384" r:id="rId38"/>
    <p:sldId id="389" r:id="rId39"/>
    <p:sldId id="390" r:id="rId40"/>
    <p:sldId id="367" r:id="rId41"/>
    <p:sldId id="363" r:id="rId42"/>
    <p:sldId id="368" r:id="rId43"/>
    <p:sldId id="365" r:id="rId44"/>
    <p:sldId id="369" r:id="rId45"/>
    <p:sldId id="350" r:id="rId46"/>
    <p:sldId id="276" r:id="rId47"/>
    <p:sldId id="313" r:id="rId48"/>
    <p:sldId id="393" r:id="rId49"/>
    <p:sldId id="394" r:id="rId50"/>
    <p:sldId id="395" r:id="rId51"/>
    <p:sldId id="397" r:id="rId52"/>
    <p:sldId id="39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C2A382C-F24C-4C1A-A99A-2D72295384B2}">
          <p14:sldIdLst>
            <p14:sldId id="277"/>
            <p14:sldId id="311"/>
            <p14:sldId id="361"/>
          </p14:sldIdLst>
        </p14:section>
        <p14:section name="Background &amp; Objectives" id="{37799F4C-4495-496B-9FBB-1BB59810B201}">
          <p14:sldIdLst>
            <p14:sldId id="315"/>
            <p14:sldId id="322"/>
            <p14:sldId id="314"/>
          </p14:sldIdLst>
        </p14:section>
        <p14:section name="RAM Application" id="{6CCFA648-7174-44DF-82AF-24E20DED8180}">
          <p14:sldIdLst>
            <p14:sldId id="326"/>
            <p14:sldId id="316"/>
            <p14:sldId id="319"/>
            <p14:sldId id="320"/>
          </p14:sldIdLst>
        </p14:section>
        <p14:section name="Project Scope" id="{099DE20A-D964-43DE-A923-104D5BDDCB60}">
          <p14:sldIdLst>
            <p14:sldId id="332"/>
            <p14:sldId id="321"/>
            <p14:sldId id="333"/>
            <p14:sldId id="334"/>
          </p14:sldIdLst>
        </p14:section>
        <p14:section name="Project Conduct" id="{62BD3A47-47F4-405C-95AE-7340B19B65F5}">
          <p14:sldIdLst>
            <p14:sldId id="335"/>
            <p14:sldId id="360"/>
            <p14:sldId id="324"/>
            <p14:sldId id="391"/>
            <p14:sldId id="392"/>
            <p14:sldId id="337"/>
            <p14:sldId id="388"/>
            <p14:sldId id="387"/>
          </p14:sldIdLst>
        </p14:section>
        <p14:section name="Requirements Engineering" id="{6CF711EA-9297-4B7C-89C8-1D6D311040F3}">
          <p14:sldIdLst>
            <p14:sldId id="347"/>
            <p14:sldId id="343"/>
            <p14:sldId id="359"/>
            <p14:sldId id="357"/>
            <p14:sldId id="358"/>
          </p14:sldIdLst>
        </p14:section>
        <p14:section name="Architecture and Design" id="{69E628F3-738E-4CD7-B7F5-BFB3DC575D60}">
          <p14:sldIdLst>
            <p14:sldId id="351"/>
            <p14:sldId id="340"/>
          </p14:sldIdLst>
        </p14:section>
        <p14:section name="Prototype" id="{B965DBC4-E8CF-48E1-9869-58CB91A15014}">
          <p14:sldIdLst>
            <p14:sldId id="385"/>
            <p14:sldId id="378"/>
            <p14:sldId id="377"/>
            <p14:sldId id="379"/>
            <p14:sldId id="380"/>
            <p14:sldId id="381"/>
            <p14:sldId id="383"/>
            <p14:sldId id="384"/>
          </p14:sldIdLst>
        </p14:section>
        <p14:section name="Project Progress &amp; Status" id="{E6EDBA52-8E76-4BFE-B57B-B10F72EA28BD}">
          <p14:sldIdLst/>
        </p14:section>
        <p14:section name="Risks and Challenges" id="{E89F184A-766F-4260-9C10-EDAC187F3648}">
          <p14:sldIdLst>
            <p14:sldId id="389"/>
            <p14:sldId id="390"/>
          </p14:sldIdLst>
        </p14:section>
        <p14:section name="Quality Management" id="{0BD779FF-99AB-4BE4-AF68-B04A96077978}">
          <p14:sldIdLst>
            <p14:sldId id="367"/>
            <p14:sldId id="363"/>
            <p14:sldId id="368"/>
            <p14:sldId id="365"/>
            <p14:sldId id="369"/>
          </p14:sldIdLst>
        </p14:section>
        <p14:section name="Q&amp;A - Thankyou" id="{17FAAE09-3B47-4FAD-B75C-786916F1E090}">
          <p14:sldIdLst>
            <p14:sldId id="350"/>
            <p14:sldId id="276"/>
          </p14:sldIdLst>
        </p14:section>
        <p14:section name="Hidden Section" id="{8D159104-7520-4A2C-9C05-70B278D81725}">
          <p14:sldIdLst>
            <p14:sldId id="313"/>
            <p14:sldId id="393"/>
            <p14:sldId id="394"/>
            <p14:sldId id="395"/>
            <p14:sldId id="397"/>
            <p14:sldId id="3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2" autoAdjust="0"/>
    <p:restoredTop sz="95652" autoAdjust="0"/>
  </p:normalViewPr>
  <p:slideViewPr>
    <p:cSldViewPr>
      <p:cViewPr>
        <p:scale>
          <a:sx n="80" d="100"/>
          <a:sy n="80" d="100"/>
        </p:scale>
        <p:origin x="-163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SG" sz="1200" b="0" i="0" kern="1200">
              <a:solidFill>
                <a:schemeClr val="tx1"/>
              </a:solidFill>
              <a:effectLst/>
              <a:latin typeface="Arial" charset="0"/>
              <a:ea typeface="MS PMincho" pitchFamily="18" charset="-128"/>
              <a:cs typeface="MS PMincho" charset="0"/>
            </a:endParaRPr>
          </a:p>
          <a:p>
            <a:r>
              <a:rPr kumimoji="1" lang="en-SG" sz="1200" b="0" i="0" kern="1200">
                <a:solidFill>
                  <a:schemeClr val="tx1"/>
                </a:solidFill>
                <a:effectLst/>
                <a:latin typeface="Arial" charset="0"/>
                <a:ea typeface="MS PMincho" pitchFamily="18" charset="-128"/>
                <a:cs typeface="MS PMincho" charset="0"/>
              </a:rPr>
              <a:t>FRD Review - During the meeting, the requirements are quickly scanned, and discussion takes place on any requirement where attendees have questions or concerns. After a quick discussion, the requirement is modified or left alone. 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04315E-C92C-E541-A4B2-864B500B0F38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9771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5582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02-May-18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 – SERIS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RAM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543800" cy="838200"/>
          </a:xfrm>
        </p:spPr>
        <p:txBody>
          <a:bodyPr>
            <a:noAutofit/>
          </a:bodyPr>
          <a:lstStyle/>
          <a:p>
            <a:pPr algn="l"/>
            <a:r>
              <a:rPr lang="en-US" sz="3000" b="0" dirty="0" smtClean="0">
                <a:solidFill>
                  <a:prstClr val="white"/>
                </a:solidFill>
              </a:rPr>
              <a:t>Real-time Analytical Monitoring Application</a:t>
            </a:r>
            <a:endParaRPr lang="en-US" sz="3000" b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9000" y="5181600"/>
            <a:ext cx="5638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SE-25 Part-time / Team </a:t>
            </a:r>
            <a:r>
              <a:rPr lang="en-US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GB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Balasubramanian Narasimhan</a:t>
            </a:r>
          </a:p>
          <a:p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Kaung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Myat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</a:t>
            </a: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Gao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Zhiyu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Treza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Bawm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</a:t>
            </a: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 Lin 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362200" y="3657600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r>
              <a:rPr lang="en-US" sz="2000" b="0" dirty="0" smtClean="0">
                <a:solidFill>
                  <a:srgbClr val="92D050"/>
                </a:solidFill>
              </a:rPr>
              <a:t>Project Presentation / Iteration 0 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13489" y="5181600"/>
            <a:ext cx="3163111" cy="381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l"/>
            <a:r>
              <a:rPr lang="en-US" sz="1500" dirty="0" smtClean="0">
                <a:solidFill>
                  <a:prstClr val="white"/>
                </a:solidFill>
              </a:rPr>
              <a:t>Project Guide – </a:t>
            </a:r>
            <a:r>
              <a:rPr lang="en-US" sz="1500" dirty="0" err="1" smtClean="0">
                <a:solidFill>
                  <a:prstClr val="white"/>
                </a:solidFill>
              </a:rPr>
              <a:t>Heng</a:t>
            </a:r>
            <a:r>
              <a:rPr lang="en-US" sz="1500" dirty="0" smtClean="0">
                <a:solidFill>
                  <a:prstClr val="white"/>
                </a:solidFill>
              </a:rPr>
              <a:t> Boon </a:t>
            </a:r>
            <a:r>
              <a:rPr lang="en-US" sz="1500" dirty="0" err="1" smtClean="0">
                <a:solidFill>
                  <a:prstClr val="white"/>
                </a:solidFill>
              </a:rPr>
              <a:t>Kui</a:t>
            </a:r>
            <a:r>
              <a:rPr lang="en-US" sz="1500" dirty="0" smtClean="0">
                <a:solidFill>
                  <a:prstClr val="white"/>
                </a:solidFill>
              </a:rPr>
              <a:t> </a:t>
            </a: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39" y="1009650"/>
            <a:ext cx="2159361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324600" cy="1295400"/>
          </a:xfrm>
          <a:ln>
            <a:noFill/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600" dirty="0"/>
              <a:t>RAM to be built on Cloud technology to offer high degrees of agility and the ability to collect high volumes of data in real </a:t>
            </a:r>
            <a:r>
              <a:rPr lang="en-US" sz="2600" dirty="0" smtClean="0"/>
              <a:t>time</a:t>
            </a:r>
            <a:endParaRPr lang="en-US" sz="2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2438400"/>
            <a:ext cx="8255000" cy="3771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RAM allows PV system device(s) to generate very high volumes of unstructured data, from a variety of devices and store it in Cloud Database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RAM allows admins to configure and incorporate cloud-based system to reduce the cost of maintaining servers, to avoid data losses and to simultaneously access the system from multiple internet connected devices (computer, tablet, mobile phone) 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GB" sz="2200" dirty="0" smtClean="0"/>
              <a:t>Users will access and use the application via browser interface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766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65802"/>
            <a:ext cx="2246757" cy="17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660547" cy="685800"/>
          </a:xfrm>
          <a:ln>
            <a:noFill/>
          </a:ln>
        </p:spPr>
        <p:txBody>
          <a:bodyPr vert="horz" anchor="t">
            <a:normAutofit/>
          </a:bodyPr>
          <a:lstStyle/>
          <a:p>
            <a:r>
              <a:rPr lang="en-US" sz="1900" b="1" dirty="0" smtClean="0"/>
              <a:t>Central </a:t>
            </a:r>
            <a:r>
              <a:rPr lang="en-US" sz="1900" b="1" dirty="0"/>
              <a:t>Data </a:t>
            </a:r>
            <a:r>
              <a:rPr lang="en-US" sz="1900" b="1" dirty="0" smtClean="0"/>
              <a:t>Engineering </a:t>
            </a:r>
            <a:r>
              <a:rPr lang="en-US" sz="1900" dirty="0"/>
              <a:t>– A cloud based application that can record, transform and report the data sent from PV systems.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4191000"/>
            <a:ext cx="7467600" cy="2057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 smtClean="0"/>
              <a:t>A Web portal </a:t>
            </a:r>
            <a:r>
              <a:rPr lang="en-US" sz="2700" dirty="0" smtClean="0"/>
              <a:t>– A web portal for users to access the application components</a:t>
            </a:r>
          </a:p>
          <a:p>
            <a:pPr lvl="1"/>
            <a:r>
              <a:rPr lang="en-US" sz="2300" dirty="0" smtClean="0"/>
              <a:t>User Management</a:t>
            </a:r>
          </a:p>
          <a:p>
            <a:pPr lvl="1"/>
            <a:r>
              <a:rPr lang="en-US" sz="2300" dirty="0" smtClean="0"/>
              <a:t>Device and Station configurations</a:t>
            </a:r>
          </a:p>
          <a:p>
            <a:pPr lvl="1"/>
            <a:r>
              <a:rPr lang="en-US" sz="2300" dirty="0" smtClean="0"/>
              <a:t>Report configuration</a:t>
            </a:r>
          </a:p>
          <a:p>
            <a:r>
              <a:rPr lang="en-US" sz="2700" b="1" dirty="0" smtClean="0"/>
              <a:t>An interface to SERIS </a:t>
            </a:r>
            <a:r>
              <a:rPr lang="en-US" sz="2400" dirty="0" smtClean="0"/>
              <a:t>– </a:t>
            </a:r>
            <a:r>
              <a:rPr lang="en-US" sz="2300" dirty="0" smtClean="0"/>
              <a:t>The interface between the application and SERIS central monitoring system. This interface enables communication and interaction between the proposed application and the SERIS Central Monitoring system 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1676400"/>
            <a:ext cx="6858000" cy="2743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6400" b="1" dirty="0" smtClean="0"/>
              <a:t>Data Capture </a:t>
            </a:r>
            <a:r>
              <a:rPr lang="en-US" sz="6400" dirty="0" smtClean="0"/>
              <a:t>– Cloud based components that captures and records the incoming data (unstructured) sent from sensors</a:t>
            </a:r>
          </a:p>
          <a:p>
            <a:pPr lvl="1"/>
            <a:r>
              <a:rPr lang="en-US" sz="6400" b="1" dirty="0" smtClean="0"/>
              <a:t>Transformation</a:t>
            </a:r>
            <a:r>
              <a:rPr lang="en-US" sz="6400" dirty="0" smtClean="0"/>
              <a:t> – Cloud based components that transform and records the unstructured data into structured data for further analytics and reporting purposes</a:t>
            </a:r>
          </a:p>
          <a:p>
            <a:pPr lvl="1"/>
            <a:r>
              <a:rPr lang="en-US" sz="6400" b="1" dirty="0" smtClean="0"/>
              <a:t>Reporting</a:t>
            </a:r>
            <a:r>
              <a:rPr lang="en-US" sz="6400" dirty="0" smtClean="0"/>
              <a:t> – Cloud based reporting component that performs back-end analytical calculations and make it available for both front-end reporting and as well as for interfacing with SERIS’s in-house central monitoring system</a:t>
            </a:r>
          </a:p>
          <a:p>
            <a:pPr lvl="1"/>
            <a:r>
              <a:rPr lang="en-US" sz="6400" b="1" dirty="0" smtClean="0"/>
              <a:t>Alter/Notification</a:t>
            </a:r>
            <a:r>
              <a:rPr lang="en-US" sz="6400" dirty="0" smtClean="0"/>
              <a:t> – An alert to be sent in case of device failures, which can be pre-configured in the application</a:t>
            </a:r>
          </a:p>
          <a:p>
            <a:pPr marL="457200" lvl="1" indent="0">
              <a:buFont typeface="Arial" pitchFamily="34" charset="0"/>
              <a:buNone/>
            </a:pP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38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System Administration Functions</a:t>
            </a:r>
          </a:p>
          <a:p>
            <a:pPr lvl="1"/>
            <a:r>
              <a:rPr lang="en-US" sz="2000" dirty="0" smtClean="0"/>
              <a:t>System Setup</a:t>
            </a:r>
          </a:p>
          <a:p>
            <a:pPr lvl="1"/>
            <a:r>
              <a:rPr lang="en-US" sz="2000" dirty="0" smtClean="0"/>
              <a:t>System Configuration Management</a:t>
            </a:r>
          </a:p>
          <a:p>
            <a:pPr lvl="1"/>
            <a:r>
              <a:rPr lang="en-US" sz="2000" dirty="0" smtClean="0"/>
              <a:t>App Server, Database Server, .,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Application Administration Functions</a:t>
            </a:r>
          </a:p>
          <a:p>
            <a:pPr lvl="1"/>
            <a:r>
              <a:rPr lang="en-US" sz="2000" dirty="0" smtClean="0"/>
              <a:t>User Management</a:t>
            </a:r>
          </a:p>
          <a:p>
            <a:pPr lvl="1"/>
            <a:r>
              <a:rPr lang="en-US" sz="2000" dirty="0" smtClean="0"/>
              <a:t>User/Access Control Mapping</a:t>
            </a:r>
          </a:p>
          <a:p>
            <a:pPr lvl="1"/>
            <a:r>
              <a:rPr lang="en-US" sz="2000" dirty="0" smtClean="0"/>
              <a:t>Device Management</a:t>
            </a:r>
          </a:p>
          <a:p>
            <a:pPr lvl="1"/>
            <a:r>
              <a:rPr lang="en-US" sz="2000" dirty="0" smtClean="0"/>
              <a:t>Device Group Management</a:t>
            </a:r>
          </a:p>
          <a:p>
            <a:pPr lvl="1"/>
            <a:r>
              <a:rPr lang="en-US" sz="2000" dirty="0" smtClean="0"/>
              <a:t>Station Management</a:t>
            </a:r>
          </a:p>
          <a:p>
            <a:pPr lvl="1"/>
            <a:r>
              <a:rPr lang="en-US" sz="2000" dirty="0" smtClean="0"/>
              <a:t>Persona Management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– Administration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66800"/>
            <a:ext cx="2819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3429000"/>
            <a:ext cx="2143125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6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5867400" cy="312420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sz="2400" dirty="0" smtClean="0"/>
              <a:t>Data Capture</a:t>
            </a:r>
          </a:p>
          <a:p>
            <a:pPr lvl="1"/>
            <a:r>
              <a:rPr lang="en-US" sz="1900" dirty="0" smtClean="0"/>
              <a:t>Captures and records incoming data (unstructured data) sent from IoT sensors</a:t>
            </a:r>
          </a:p>
          <a:p>
            <a:pPr lvl="1"/>
            <a:r>
              <a:rPr lang="en-US" sz="1900" dirty="0" smtClean="0"/>
              <a:t>Capturing Device Health status sent by devices</a:t>
            </a:r>
          </a:p>
          <a:p>
            <a:r>
              <a:rPr lang="en-US" sz="2400" dirty="0" smtClean="0"/>
              <a:t>Data Transformation</a:t>
            </a:r>
          </a:p>
          <a:p>
            <a:pPr lvl="1"/>
            <a:r>
              <a:rPr lang="en-US" sz="1900" dirty="0" smtClean="0"/>
              <a:t>Transforms </a:t>
            </a:r>
            <a:r>
              <a:rPr lang="en-US" sz="1900" dirty="0"/>
              <a:t>and records the unstructured data into structured data for further analytics and reporting </a:t>
            </a:r>
            <a:r>
              <a:rPr lang="en-US" sz="1900" dirty="0" smtClean="0"/>
              <a:t>purposes</a:t>
            </a:r>
          </a:p>
          <a:p>
            <a:pPr lvl="1"/>
            <a:r>
              <a:rPr lang="en-US" sz="1900" dirty="0"/>
              <a:t>Performs back-end analytical calculations and make it available for both front-end reporting and as well as for interfacing with SERIS’s in-house central monitoring </a:t>
            </a:r>
            <a:r>
              <a:rPr lang="en-US" sz="1900" dirty="0" smtClean="0"/>
              <a:t>system</a:t>
            </a:r>
            <a:endParaRPr 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 – Central Data Engineering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4114800"/>
            <a:ext cx="8255000" cy="228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Reporting</a:t>
            </a:r>
          </a:p>
          <a:p>
            <a:pPr lvl="1"/>
            <a:r>
              <a:rPr lang="en-US" sz="1800" dirty="0" smtClean="0"/>
              <a:t>The structured data should be available and accessible by users in the form of reports, charts, and graphs</a:t>
            </a:r>
          </a:p>
          <a:p>
            <a:pPr lvl="1"/>
            <a:r>
              <a:rPr lang="en-US" sz="1800" dirty="0" smtClean="0"/>
              <a:t>The raw/un-structured data should be available and accessible by users, and they will be given an option to download the raw data</a:t>
            </a:r>
          </a:p>
          <a:p>
            <a:r>
              <a:rPr lang="en-US" sz="2400" dirty="0" smtClean="0"/>
              <a:t>Alerts/Notification</a:t>
            </a:r>
            <a:r>
              <a:rPr lang="en-US" sz="2600" dirty="0" smtClean="0"/>
              <a:t> – </a:t>
            </a:r>
            <a:r>
              <a:rPr lang="en-US" sz="1700" dirty="0" smtClean="0"/>
              <a:t>Send alerts to users in </a:t>
            </a:r>
            <a:r>
              <a:rPr lang="en-US" sz="1700" dirty="0"/>
              <a:t>case of device </a:t>
            </a:r>
            <a:r>
              <a:rPr lang="en-US" sz="1700" dirty="0" smtClean="0"/>
              <a:t>failures</a:t>
            </a:r>
            <a:endParaRPr lang="en-US" sz="1700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43000"/>
            <a:ext cx="2357792" cy="2162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9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5791200" cy="5257800"/>
          </a:xfrm>
        </p:spPr>
        <p:txBody>
          <a:bodyPr vert="horz" anchor="t">
            <a:normAutofit lnSpcReduction="10000"/>
          </a:bodyPr>
          <a:lstStyle/>
          <a:p>
            <a:r>
              <a:rPr lang="en-US" sz="2400" dirty="0" smtClean="0"/>
              <a:t>Web portal</a:t>
            </a:r>
          </a:p>
          <a:p>
            <a:pPr lvl="1"/>
            <a:r>
              <a:rPr lang="en-US" sz="2000" dirty="0" smtClean="0"/>
              <a:t>Browser Interface – </a:t>
            </a:r>
            <a:r>
              <a:rPr lang="en-GB" sz="2000" dirty="0" smtClean="0"/>
              <a:t>Users </a:t>
            </a:r>
            <a:r>
              <a:rPr lang="en-GB" sz="2000" dirty="0"/>
              <a:t>access the application’s web-portal via a standard browser interface with an active internet connection</a:t>
            </a:r>
            <a:endParaRPr lang="en-US" sz="2000" dirty="0" smtClean="0"/>
          </a:p>
          <a:p>
            <a:pPr lvl="1"/>
            <a:r>
              <a:rPr lang="en-US" sz="2000" dirty="0" smtClean="0"/>
              <a:t>User login and Access control mapping – </a:t>
            </a:r>
            <a:r>
              <a:rPr lang="en-GB" sz="2000" dirty="0" smtClean="0"/>
              <a:t>The </a:t>
            </a:r>
            <a:r>
              <a:rPr lang="en-GB" sz="2000" dirty="0"/>
              <a:t>system allows authorised user(s) to access the </a:t>
            </a:r>
            <a:r>
              <a:rPr lang="en-GB" sz="2000" dirty="0" smtClean="0"/>
              <a:t>application. </a:t>
            </a:r>
            <a:r>
              <a:rPr lang="en-GB" sz="2000" dirty="0"/>
              <a:t>After authentication user will have access to main menu. Availability of menu functions depends on user’s level of access.  </a:t>
            </a:r>
            <a:endParaRPr lang="en-GB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SERIS Interface</a:t>
            </a:r>
          </a:p>
          <a:p>
            <a:pPr lvl="1"/>
            <a:r>
              <a:rPr lang="en-US" sz="2000" dirty="0"/>
              <a:t>The interface between the application and SERIS central monitoring system. This interface enables communication and interaction between the proposed application and the SERIS Central Monitoring system 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 – Web portal &amp; SERIS Interface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31572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2289773" cy="243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Team Structure</a:t>
            </a:r>
            <a:endParaRPr lang="en-US" dirty="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16941" y="1084022"/>
            <a:ext cx="5073170" cy="5334001"/>
            <a:chOff x="1415" y="2747"/>
            <a:chExt cx="10641" cy="10458"/>
          </a:xfrm>
        </p:grpSpPr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4997" y="3591"/>
              <a:ext cx="2310" cy="1290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Project Manager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4899" y="7381"/>
              <a:ext cx="2459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Architect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1415" y="7381"/>
              <a:ext cx="2642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Quality Assurance Manager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8044" y="7381"/>
              <a:ext cx="2371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Analyst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60"/>
            <p:cNvSpPr txBox="1">
              <a:spLocks noChangeArrowheads="1"/>
            </p:cNvSpPr>
            <p:nvPr/>
          </p:nvSpPr>
          <p:spPr bwMode="auto">
            <a:xfrm>
              <a:off x="4899" y="11901"/>
              <a:ext cx="2525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Engineers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4899" y="9633"/>
              <a:ext cx="2459" cy="138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Lead Developer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8274" y="2747"/>
              <a:ext cx="2914" cy="1489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Head of Solar System Technology Group (</a:t>
              </a:r>
              <a:r>
                <a:rPr kumimoji="0" lang="en-US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Dr.Zhao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Lu)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8261" y="4651"/>
              <a:ext cx="2941" cy="1200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Technical Specialist (</a:t>
              </a:r>
              <a:r>
                <a:rPr kumimoji="0" lang="en-US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Soe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</a:t>
              </a:r>
              <a:r>
                <a:rPr kumimoji="0" lang="en-US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Pyae</a:t>
              </a: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)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9685" y="9633"/>
              <a:ext cx="2371" cy="142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Change Manager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1493" y="11873"/>
              <a:ext cx="2533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Testers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54"/>
            <p:cNvSpPr>
              <a:spLocks noChangeShapeType="1"/>
            </p:cNvSpPr>
            <p:nvPr/>
          </p:nvSpPr>
          <p:spPr bwMode="auto">
            <a:xfrm flipV="1">
              <a:off x="6149" y="8778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utoShape 53"/>
            <p:cNvSpPr>
              <a:spLocks noChangeShapeType="1"/>
            </p:cNvSpPr>
            <p:nvPr/>
          </p:nvSpPr>
          <p:spPr bwMode="auto">
            <a:xfrm flipV="1">
              <a:off x="6149" y="11017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utoShape 52"/>
            <p:cNvSpPr>
              <a:spLocks noChangeShapeType="1"/>
            </p:cNvSpPr>
            <p:nvPr/>
          </p:nvSpPr>
          <p:spPr bwMode="auto">
            <a:xfrm flipV="1">
              <a:off x="2778" y="8778"/>
              <a:ext cx="0" cy="3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7307" y="3279"/>
              <a:ext cx="954" cy="1820"/>
              <a:chOff x="6633" y="3641"/>
              <a:chExt cx="954" cy="1820"/>
            </a:xfrm>
          </p:grpSpPr>
          <p:sp>
            <p:nvSpPr>
              <p:cNvPr id="29" name="AutoShape 51"/>
              <p:cNvSpPr>
                <a:spLocks noChangeShapeType="1"/>
              </p:cNvSpPr>
              <p:nvPr/>
            </p:nvSpPr>
            <p:spPr bwMode="auto">
              <a:xfrm>
                <a:off x="6633" y="4584"/>
                <a:ext cx="64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AutoShape 50"/>
              <p:cNvSpPr>
                <a:spLocks noChangeShapeType="1"/>
              </p:cNvSpPr>
              <p:nvPr/>
            </p:nvSpPr>
            <p:spPr bwMode="auto">
              <a:xfrm flipH="1">
                <a:off x="7282" y="364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49"/>
              <p:cNvSpPr>
                <a:spLocks noChangeShapeType="1"/>
              </p:cNvSpPr>
              <p:nvPr/>
            </p:nvSpPr>
            <p:spPr bwMode="auto">
              <a:xfrm flipH="1">
                <a:off x="7282" y="546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AutoShape 48"/>
              <p:cNvSpPr>
                <a:spLocks noChangeShapeType="1"/>
              </p:cNvSpPr>
              <p:nvPr/>
            </p:nvSpPr>
            <p:spPr bwMode="auto">
              <a:xfrm>
                <a:off x="7282" y="3641"/>
                <a:ext cx="0" cy="18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2739" y="4881"/>
              <a:ext cx="8114" cy="4658"/>
              <a:chOff x="2739" y="4881"/>
              <a:chExt cx="8114" cy="4658"/>
            </a:xfrm>
          </p:grpSpPr>
          <p:sp>
            <p:nvSpPr>
              <p:cNvPr id="23" name="AutoShape 46"/>
              <p:cNvSpPr>
                <a:spLocks noChangeShapeType="1"/>
              </p:cNvSpPr>
              <p:nvPr/>
            </p:nvSpPr>
            <p:spPr bwMode="auto">
              <a:xfrm flipV="1">
                <a:off x="10853" y="6512"/>
                <a:ext cx="0" cy="30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45"/>
              <p:cNvSpPr>
                <a:spLocks noChangeShapeType="1"/>
              </p:cNvSpPr>
              <p:nvPr/>
            </p:nvSpPr>
            <p:spPr bwMode="auto">
              <a:xfrm flipV="1">
                <a:off x="273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AutoShape 44"/>
              <p:cNvSpPr>
                <a:spLocks noChangeShapeType="1"/>
              </p:cNvSpPr>
              <p:nvPr/>
            </p:nvSpPr>
            <p:spPr bwMode="auto">
              <a:xfrm flipV="1">
                <a:off x="614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43"/>
              <p:cNvSpPr>
                <a:spLocks noChangeShapeType="1"/>
              </p:cNvSpPr>
              <p:nvPr/>
            </p:nvSpPr>
            <p:spPr bwMode="auto">
              <a:xfrm flipV="1">
                <a:off x="921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AutoShape 42"/>
              <p:cNvSpPr>
                <a:spLocks noChangeShapeType="1"/>
              </p:cNvSpPr>
              <p:nvPr/>
            </p:nvSpPr>
            <p:spPr bwMode="auto">
              <a:xfrm>
                <a:off x="2739" y="6512"/>
                <a:ext cx="811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AutoShape 41"/>
              <p:cNvSpPr>
                <a:spLocks noChangeShapeType="1"/>
              </p:cNvSpPr>
              <p:nvPr/>
            </p:nvSpPr>
            <p:spPr bwMode="auto">
              <a:xfrm flipV="1">
                <a:off x="6149" y="4881"/>
                <a:ext cx="0" cy="16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88074"/>
            <a:ext cx="1844366" cy="1393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914400" y="1482340"/>
            <a:ext cx="1219200" cy="657952"/>
          </a:xfrm>
          <a:prstGeom prst="rect">
            <a:avLst/>
          </a:prstGeom>
          <a:solidFill>
            <a:srgbClr val="00B0F0"/>
          </a:solidFill>
          <a:ln w="38100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Project Guide  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Heng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Boon </a:t>
            </a:r>
            <a:r>
              <a:rPr kumimoji="0" lang="en-US" altLang="en-US" sz="10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Kui</a:t>
            </a:r>
            <a:r>
              <a:rPr kumimoji="0" lang="en-US" alt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6" name="AutoShape 51"/>
          <p:cNvSpPr>
            <a:spLocks noChangeShapeType="1"/>
          </p:cNvSpPr>
          <p:nvPr/>
        </p:nvSpPr>
        <p:spPr bwMode="auto">
          <a:xfrm>
            <a:off x="2133600" y="1799797"/>
            <a:ext cx="30941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9004"/>
              </p:ext>
            </p:extLst>
          </p:nvPr>
        </p:nvGraphicFramePr>
        <p:xfrm>
          <a:off x="5867400" y="2667187"/>
          <a:ext cx="3124200" cy="3449228"/>
        </p:xfrm>
        <a:graphic>
          <a:graphicData uri="http://schemas.openxmlformats.org/drawingml/2006/table">
            <a:tbl>
              <a:tblPr firstRow="1" firstCol="1" bandRow="1"/>
              <a:tblGrid>
                <a:gridCol w="1568323"/>
                <a:gridCol w="1555877"/>
              </a:tblGrid>
              <a:tr h="21220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1" kern="5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 25 – PT 07</a:t>
                      </a:r>
                      <a:endParaRPr lang="en-GB" sz="1200" kern="5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0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Responsibility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Name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8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Manager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Liaison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Architect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 Bawm Win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 Lin Aung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Leader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 Zhiyu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Analyst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strike="dblStrike" kern="50" baseline="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dblStrike" kern="50" baseline="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endParaRPr lang="en-GB" sz="1200" strike="dblStrike" kern="50" baseline="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 smtClean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Developers/Software Engineers/Testers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Myat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Bo, Nay Lin Aung,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Bawm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Win, Gao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Zhiyu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strike="sngStrike" kern="5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sngStrike" kern="5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kern="50" dirty="0" smtClean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6019800" cy="213360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sz="2400" dirty="0"/>
              <a:t>RUP – Rational Unified </a:t>
            </a:r>
            <a:r>
              <a:rPr lang="en-US" sz="2400" dirty="0" smtClean="0"/>
              <a:t>Process</a:t>
            </a:r>
          </a:p>
          <a:p>
            <a:pPr lvl="1"/>
            <a:r>
              <a:rPr lang="en-US" sz="2000" dirty="0" smtClean="0"/>
              <a:t>A well defined SE Process; Static dim(organized into workflows, activities, process disciplines, artefacts and roles) &amp; Dynamic dim(Time)</a:t>
            </a:r>
            <a:endParaRPr lang="en-US" sz="2000" dirty="0"/>
          </a:p>
          <a:p>
            <a:r>
              <a:rPr lang="en-US" sz="2400" dirty="0" smtClean="0"/>
              <a:t>RUP and Iterative Development</a:t>
            </a:r>
          </a:p>
          <a:p>
            <a:pPr lvl="1"/>
            <a:r>
              <a:rPr lang="en-US" sz="2000" dirty="0" smtClean="0"/>
              <a:t>Planning &amp; Feasibility</a:t>
            </a:r>
          </a:p>
          <a:p>
            <a:pPr lvl="1"/>
            <a:r>
              <a:rPr lang="en-US" sz="2000" dirty="0" smtClean="0"/>
              <a:t>Increment 1 &amp;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Methodology – RUP and Iterative Dev.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990600"/>
            <a:ext cx="2895600" cy="1783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3530"/>
            <a:ext cx="3588818" cy="2435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87" y="2819400"/>
            <a:ext cx="5340513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and Increments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8486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/>
                <a:gridCol w="2819400"/>
                <a:gridCol w="2667000"/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8384"/>
              </p:ext>
            </p:extLst>
          </p:nvPr>
        </p:nvGraphicFramePr>
        <p:xfrm>
          <a:off x="533400" y="1219200"/>
          <a:ext cx="8077199" cy="3502743"/>
        </p:xfrm>
        <a:graphic>
          <a:graphicData uri="http://schemas.openxmlformats.org/drawingml/2006/table">
            <a:tbl>
              <a:tblPr/>
              <a:tblGrid>
                <a:gridCol w="1563964"/>
                <a:gridCol w="3836137"/>
                <a:gridCol w="2677098"/>
              </a:tblGrid>
              <a:tr h="3982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209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Communication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 /IC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/MGMT/MEETING/AUM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/MGMT/PLAN/WIF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External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Audit  Minutes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Instruction Forms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/MGMT/QUALITY/MTP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/MGMT/QUALITY/UTP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/MGMT/QUALITY/STP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/MGMT/QUALITY/ATP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Master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//MGMT/QUALITY/QP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MGMT/QUALITY/PFP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MGMT/QUALITY/CP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Assurance 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Reporting and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Control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/MGMT/PLAN/TR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Time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Deliverables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7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Deliverables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31398"/>
              </p:ext>
            </p:extLst>
          </p:nvPr>
        </p:nvGraphicFramePr>
        <p:xfrm>
          <a:off x="304800" y="1066800"/>
          <a:ext cx="8534400" cy="4257692"/>
        </p:xfrm>
        <a:graphic>
          <a:graphicData uri="http://schemas.openxmlformats.org/drawingml/2006/table">
            <a:tbl>
              <a:tblPr/>
              <a:tblGrid>
                <a:gridCol w="2037032"/>
                <a:gridCol w="3824630"/>
                <a:gridCol w="2672738"/>
              </a:tblGrid>
              <a:tr h="35570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b="1" kern="5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1549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Files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/TECH/TWORK/KMB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/TECH/TWORK/NAYLA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/TECH/TWORK/TREZA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/TECH/TWORK/GAOZY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/TECH/TWORK/BALA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/TECH/TEST/ST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/TECH/TEST/UAT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Specifications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/SPEC/REQUIREMENT/URS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/SPEC/REQUIREMENT/UIS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/TECH/DESIGN/HLD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/TECH/USER/API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/TECH/DEPLOY/DPC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Interface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 Level Design Specification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Programmer’s Manual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Deployment Document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Documents</a:t>
                      </a:r>
                      <a:endParaRPr lang="en-US" sz="14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/TECH/USER/UG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User’s Manual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Software 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Management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/TECH/LOGS/TC.1 </a:t>
                      </a: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/TECH/LOGS/TC.2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 LOGS/TC.3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/TECH/LOGS/TC.4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Observation Reports/Error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Record in Change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Testing &amp; Verification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Log of all versions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Team Members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4349" y="1079770"/>
            <a:ext cx="8104600" cy="5196192"/>
            <a:chOff x="429800" y="914400"/>
            <a:chExt cx="4751800" cy="2598096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181379"/>
              <a:ext cx="4648200" cy="2331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rmAutofit/>
            </a:bodyPr>
            <a:lstStyle/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Kaung</a:t>
              </a:r>
              <a:r>
                <a:rPr lang="en-US" sz="2800" dirty="0"/>
                <a:t> </a:t>
              </a:r>
              <a:r>
                <a:rPr lang="en-US" sz="2800" dirty="0" err="1"/>
                <a:t>Myat</a:t>
              </a:r>
              <a:r>
                <a:rPr lang="en-US" sz="2800" dirty="0"/>
                <a:t> Bo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smtClean="0"/>
                <a:t>Gao </a:t>
              </a:r>
              <a:r>
                <a:rPr lang="en-US" sz="2800" dirty="0" err="1" smtClean="0"/>
                <a:t>Zhiyu</a:t>
              </a:r>
              <a:endParaRPr lang="en-US" sz="2800" dirty="0" smtClean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Narasimhan </a:t>
              </a:r>
              <a:r>
                <a:rPr lang="en-US" sz="2800" dirty="0" err="1" smtClean="0"/>
                <a:t>Balaubramanian</a:t>
              </a: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Nay Lin Aung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Treza</a:t>
              </a:r>
              <a:r>
                <a:rPr lang="en-US" sz="2800" dirty="0"/>
                <a:t> </a:t>
              </a:r>
              <a:r>
                <a:rPr lang="en-US" sz="2800" dirty="0" err="1"/>
                <a:t>Bawm</a:t>
              </a:r>
              <a:r>
                <a:rPr lang="en-US" sz="2800" dirty="0"/>
                <a:t> Win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Vincent Agnes </a:t>
              </a:r>
              <a:r>
                <a:rPr lang="en-US" sz="2800" dirty="0" err="1"/>
                <a:t>Evangelin</a:t>
              </a:r>
              <a:r>
                <a:rPr lang="en-US" sz="2800" dirty="0"/>
                <a:t> (</a:t>
              </a:r>
              <a:r>
                <a:rPr lang="en-US" sz="2800" dirty="0" smtClean="0"/>
                <a:t>Withdrawn)</a:t>
              </a:r>
            </a:p>
            <a:p>
              <a:pPr>
                <a:lnSpc>
                  <a:spcPct val="114000"/>
                </a:lnSpc>
              </a:pPr>
              <a:endPara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 lvl="1" algn="r">
                <a:lnSpc>
                  <a:spcPct val="114000"/>
                </a:lnSpc>
              </a:pPr>
              <a:r>
                <a:rPr lang="en-US" sz="2800" dirty="0" smtClean="0">
                  <a:solidFill>
                    <a:srgbClr val="0070C0"/>
                  </a:solidFill>
                </a:rPr>
                <a:t>Project Guide – </a:t>
              </a:r>
              <a:r>
                <a:rPr lang="en-US" sz="2800" dirty="0" err="1" smtClean="0">
                  <a:solidFill>
                    <a:srgbClr val="0070C0"/>
                  </a:solidFill>
                </a:rPr>
                <a:t>Heng</a:t>
              </a:r>
              <a:r>
                <a:rPr lang="en-US" sz="2800" dirty="0" smtClean="0">
                  <a:solidFill>
                    <a:srgbClr val="0070C0"/>
                  </a:solidFill>
                </a:rPr>
                <a:t> Boon </a:t>
              </a:r>
              <a:r>
                <a:rPr lang="en-US" sz="2800" dirty="0" err="1" smtClean="0">
                  <a:solidFill>
                    <a:srgbClr val="0070C0"/>
                  </a:solidFill>
                </a:rPr>
                <a:t>Kui</a:t>
              </a:r>
              <a:endParaRPr lang="en-US" sz="2800" dirty="0">
                <a:solidFill>
                  <a:srgbClr val="0070C0"/>
                </a:solidFill>
              </a:endParaRP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endPara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>
                <a:lnSpc>
                  <a:spcPct val="114000"/>
                </a:lnSpc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" name="Title 8"/>
            <p:cNvSpPr txBox="1">
              <a:spLocks/>
            </p:cNvSpPr>
            <p:nvPr/>
          </p:nvSpPr>
          <p:spPr>
            <a:xfrm>
              <a:off x="429800" y="914400"/>
              <a:ext cx="2517963" cy="259683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 smtClean="0">
                  <a:solidFill>
                    <a:srgbClr val="0070C0"/>
                  </a:solidFill>
                  <a:latin typeface="+mn-lt"/>
                  <a:ea typeface="+mn-ea"/>
                  <a:cs typeface="+mn-cs"/>
                </a:rPr>
                <a:t>SE 25 Part-Time /  Team 07</a:t>
              </a:r>
              <a:endParaRPr lang="en-US" dirty="0">
                <a:solidFill>
                  <a:srgbClr val="0070C0"/>
                </a:solidFill>
                <a:latin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8" y="1651828"/>
            <a:ext cx="1550204" cy="17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5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– Increment 0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12618"/>
              </p:ext>
            </p:extLst>
          </p:nvPr>
        </p:nvGraphicFramePr>
        <p:xfrm>
          <a:off x="609600" y="1219200"/>
          <a:ext cx="2590800" cy="3412937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800" y="6599519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ja-JP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29124"/>
              </p:ext>
            </p:extLst>
          </p:nvPr>
        </p:nvGraphicFramePr>
        <p:xfrm>
          <a:off x="466725" y="990600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2019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0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2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638300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1970369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359219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3581400" y="2808569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 bwMode="auto">
          <a:xfrm>
            <a:off x="4114800" y="3208524"/>
            <a:ext cx="12192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5181600" y="3610345"/>
            <a:ext cx="495300" cy="241738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 bwMode="auto">
          <a:xfrm>
            <a:off x="5471517" y="3918757"/>
            <a:ext cx="828692" cy="374998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UAT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408770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618319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4870416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060916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kumimoji="1"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534025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981075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753100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 smtClean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trainer	#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  <a:endParaRPr kumimoji="1" lang="en-US" sz="105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324475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3798139" y="4618319"/>
            <a:ext cx="364286" cy="628649"/>
          </a:xfrm>
          <a:prstGeom prst="rect">
            <a:avLst/>
          </a:prstGeom>
          <a:noFill/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  <a:endParaRPr kumimoji="1" lang="en-US" sz="11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Effort Estimation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95431"/>
              </p:ext>
            </p:extLst>
          </p:nvPr>
        </p:nvGraphicFramePr>
        <p:xfrm>
          <a:off x="533400" y="1219200"/>
          <a:ext cx="8001000" cy="4389120"/>
        </p:xfrm>
        <a:graphic>
          <a:graphicData uri="http://schemas.openxmlformats.org/drawingml/2006/table">
            <a:tbl>
              <a:tblPr/>
              <a:tblGrid>
                <a:gridCol w="3429000"/>
                <a:gridCol w="4572000"/>
              </a:tblGrid>
              <a:tr h="457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1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Point Estimation</a:t>
                      </a:r>
                      <a:endParaRPr lang="en-US" sz="2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Unadjusted</a:t>
                      </a:r>
                      <a:r>
                        <a:rPr lang="en-US" sz="1600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Use Case Point (UUCP)</a:t>
                      </a:r>
                      <a:endParaRPr lang="en-US" sz="16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Total Weight (Actors + UseCases)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16 (actors) + 130 (use 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</a:t>
                      </a:r>
                      <a:endParaRPr lang="en-US" sz="1400" b="1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</a:t>
                      </a:r>
                      <a:r>
                        <a:rPr lang="en-US" sz="1600" kern="50" baseline="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Point (UCP)</a:t>
                      </a:r>
                      <a:endParaRPr lang="en-US" sz="1600" kern="50" dirty="0" smtClean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UUCP x TCF x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EF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 * 1.02 * 0.89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Effort (man days)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UCP x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ISS_Productivity_Factor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 * 17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2,253 man hours; i.e. </a:t>
                      </a:r>
                      <a:r>
                        <a:rPr lang="en-US" sz="1600" b="1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282 </a:t>
                      </a:r>
                      <a:r>
                        <a:rPr lang="en-US" sz="1400" kern="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man days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533400" y="5638800"/>
            <a:ext cx="8001000" cy="228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TCF</a:t>
            </a:r>
            <a:r>
              <a:rPr lang="en-US" sz="1600" dirty="0" smtClean="0"/>
              <a:t> – Technical Complexity Factors </a:t>
            </a:r>
            <a:r>
              <a:rPr lang="en-US" sz="1600" dirty="0" smtClean="0">
                <a:sym typeface="Wingdings" panose="05000000000000000000" pitchFamily="2" charset="2"/>
              </a:rPr>
              <a:t>1.02</a:t>
            </a:r>
            <a:r>
              <a:rPr lang="en-US" sz="1600" dirty="0" smtClean="0"/>
              <a:t>	    	      </a:t>
            </a:r>
            <a:r>
              <a:rPr lang="en-US" sz="1600" b="1" dirty="0" smtClean="0"/>
              <a:t>EF</a:t>
            </a:r>
            <a:r>
              <a:rPr lang="en-US" sz="1600" dirty="0" smtClean="0"/>
              <a:t> – Environmental Factors </a:t>
            </a:r>
            <a:r>
              <a:rPr lang="en-US" sz="1600" dirty="0" smtClean="0">
                <a:sym typeface="Wingdings" panose="05000000000000000000" pitchFamily="2" charset="2"/>
              </a:rPr>
              <a:t> 0.89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91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Requirement Engineering Process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434890" cy="4934570"/>
          </a:xfrm>
        </p:spPr>
        <p:txBody>
          <a:bodyPr vert="horz" anchor="t">
            <a:normAutofit fontScale="85000" lnSpcReduction="20000"/>
          </a:bodyPr>
          <a:lstStyle/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cs typeface="Lucida Sans Unicode"/>
              </a:rPr>
              <a:t>Face</a:t>
            </a:r>
            <a:r>
              <a:rPr lang="en-US" sz="2600" dirty="0" smtClean="0"/>
              <a:t> </a:t>
            </a:r>
            <a:r>
              <a:rPr lang="en-US" sz="2600" dirty="0"/>
              <a:t>to face meeting and team discussion (Requirement Workshops)</a:t>
            </a:r>
          </a:p>
          <a:p>
            <a:pPr marL="800100" lvl="1">
              <a:lnSpc>
                <a:spcPct val="150000"/>
              </a:lnSpc>
            </a:pPr>
            <a:r>
              <a:rPr lang="en-SG" sz="1900" dirty="0"/>
              <a:t>Understand the current Business Process, Business Requirements</a:t>
            </a:r>
          </a:p>
          <a:p>
            <a:pPr marL="800100" lvl="1">
              <a:lnSpc>
                <a:spcPct val="150000"/>
              </a:lnSpc>
            </a:pPr>
            <a:r>
              <a:rPr lang="en-US" sz="1900" dirty="0"/>
              <a:t>Conducting research on </a:t>
            </a:r>
            <a:r>
              <a:rPr lang="en-US" sz="1900" dirty="0" smtClean="0"/>
              <a:t>other existing PV monitoring solutions, including SERIS</a:t>
            </a:r>
            <a:endParaRPr lang="en-US" sz="1900" dirty="0"/>
          </a:p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cs typeface="Lucida Sans Unicode"/>
              </a:rPr>
              <a:t>Prepare the User Requirement Specification</a:t>
            </a:r>
            <a:endParaRPr lang="en-US" sz="2600" dirty="0"/>
          </a:p>
          <a:p>
            <a:pPr marL="800100" lvl="1">
              <a:lnSpc>
                <a:spcPct val="150000"/>
              </a:lnSpc>
            </a:pPr>
            <a:r>
              <a:rPr lang="en-SG" sz="1900" dirty="0" smtClean="0"/>
              <a:t>Prepare URS to comply with business process</a:t>
            </a:r>
          </a:p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cs typeface="Lucida Sans Unicode"/>
              </a:rPr>
              <a:t>Verify the URS with the Client</a:t>
            </a:r>
            <a:endParaRPr lang="en-US" sz="2600" dirty="0"/>
          </a:p>
          <a:p>
            <a:pPr marL="800100" lvl="1">
              <a:lnSpc>
                <a:spcPct val="150000"/>
              </a:lnSpc>
            </a:pPr>
            <a:r>
              <a:rPr lang="en-SG" sz="1900" dirty="0" smtClean="0"/>
              <a:t>Discuss the proposed solution and validate the Requirement and Business Rules</a:t>
            </a:r>
          </a:p>
          <a:p>
            <a:pPr marL="57150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cs typeface="Lucida Sans Unicode"/>
              </a:rPr>
              <a:t>Prototype Study</a:t>
            </a:r>
            <a:endParaRPr lang="en-US" sz="2600" dirty="0"/>
          </a:p>
          <a:p>
            <a:pPr marL="800100" lvl="1">
              <a:lnSpc>
                <a:spcPct val="150000"/>
              </a:lnSpc>
            </a:pPr>
            <a:r>
              <a:rPr lang="en-SG" sz="1900" dirty="0" smtClean="0"/>
              <a:t>We evaluated tech stack using AWS IoT landscape</a:t>
            </a:r>
          </a:p>
          <a:p>
            <a:pPr marL="800100" lvl="1">
              <a:lnSpc>
                <a:spcPct val="150000"/>
              </a:lnSpc>
            </a:pPr>
            <a:r>
              <a:rPr lang="en-SG" sz="1900" dirty="0" smtClean="0"/>
              <a:t>Work in progress for some components</a:t>
            </a:r>
            <a:endParaRPr lang="en-SG" sz="1900" dirty="0"/>
          </a:p>
        </p:txBody>
      </p:sp>
    </p:spTree>
    <p:extLst>
      <p:ext uri="{BB962C8B-B14F-4D97-AF65-F5344CB8AC3E}">
        <p14:creationId xmlns:p14="http://schemas.microsoft.com/office/powerpoint/2010/main" val="132608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 (Primary Use Case - Overview)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4" y="990600"/>
            <a:ext cx="8239856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3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Model (Primary Use Case 1 of 3)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19200"/>
            <a:ext cx="8534401" cy="50581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599" y="878443"/>
            <a:ext cx="8534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Receiving incoming </a:t>
            </a:r>
            <a:r>
              <a:rPr lang="en-US" sz="1600" b="1" dirty="0" smtClean="0"/>
              <a:t>data, lambda streaming real-time data &amp; streaming device health status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41274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 (Primary Use Case 2 of 3)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2" y="1219200"/>
            <a:ext cx="8436758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599" y="878443"/>
            <a:ext cx="853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Ordinary User – Use Case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831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 (Primary Use Case 3 of 3)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8087"/>
            <a:ext cx="5889192" cy="54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599" y="878443"/>
            <a:ext cx="853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Administrator – Use Case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905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4" y="4805489"/>
            <a:ext cx="3288925" cy="1680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5" y="1066799"/>
            <a:ext cx="3288925" cy="2441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AWS </a:t>
            </a:r>
            <a:r>
              <a:rPr lang="en-US" sz="2400" dirty="0" err="1" smtClean="0"/>
              <a:t>IoT</a:t>
            </a:r>
            <a:r>
              <a:rPr lang="en-US" sz="2400" dirty="0" smtClean="0"/>
              <a:t> Landscape</a:t>
            </a:r>
            <a:endParaRPr lang="en-US" sz="2400" dirty="0"/>
          </a:p>
          <a:p>
            <a:pPr lvl="1"/>
            <a:r>
              <a:rPr lang="en-US" sz="2000" dirty="0"/>
              <a:t>AWS Lambda</a:t>
            </a:r>
          </a:p>
          <a:p>
            <a:pPr lvl="1"/>
            <a:r>
              <a:rPr lang="en-US" sz="2000" dirty="0" smtClean="0"/>
              <a:t>Dynamo DB</a:t>
            </a:r>
            <a:endParaRPr lang="en-US" sz="2000" dirty="0"/>
          </a:p>
          <a:p>
            <a:pPr lvl="1"/>
            <a:r>
              <a:rPr lang="en-US" sz="2000" dirty="0"/>
              <a:t>AWS S3</a:t>
            </a:r>
          </a:p>
          <a:p>
            <a:pPr lvl="1"/>
            <a:r>
              <a:rPr lang="en-US" sz="2000" dirty="0"/>
              <a:t>AWS Kinesis</a:t>
            </a:r>
          </a:p>
          <a:p>
            <a:pPr lvl="1"/>
            <a:r>
              <a:rPr lang="en-US" sz="2000" dirty="0"/>
              <a:t>AWS </a:t>
            </a:r>
            <a:r>
              <a:rPr lang="en-US" sz="2000" dirty="0" smtClean="0"/>
              <a:t>Containers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Backend Web-Service </a:t>
            </a:r>
            <a:r>
              <a:rPr lang="en-US" sz="2400" dirty="0" smtClean="0"/>
              <a:t>API</a:t>
            </a:r>
          </a:p>
          <a:p>
            <a:endParaRPr lang="en-US" sz="2400" dirty="0"/>
          </a:p>
          <a:p>
            <a:r>
              <a:rPr lang="en-US" sz="2400" dirty="0"/>
              <a:t>Front-end web </a:t>
            </a:r>
            <a:r>
              <a:rPr lang="en-US" sz="2400" dirty="0" smtClean="0"/>
              <a:t>application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Chart </a:t>
            </a:r>
            <a:r>
              <a:rPr lang="en-US" sz="2400" dirty="0" smtClean="0"/>
              <a:t>Libraries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&amp; Technologies Used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2023012" cy="248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553200" cy="580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SERIS, our project sponsor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Objectives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System Overview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Scope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Team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Methodology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Deliverables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Timeline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Requirement Engineering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Process &amp; Use Case Model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and High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Level Design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Progress &amp; </a:t>
            </a:r>
            <a:r>
              <a:rPr lang="en-US" sz="22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Status Update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Risks &amp; Challenges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Q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&amp;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9" y="1143000"/>
            <a:ext cx="15077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3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Prototype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Windows acting as a device (</a:t>
            </a:r>
            <a:r>
              <a:rPr lang="en-US" sz="2200" dirty="0">
                <a:solidFill>
                  <a:srgbClr val="002060"/>
                </a:solidFill>
              </a:rPr>
              <a:t>Simulation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Sending data to IoT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Core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Subscribe to MQTT topic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Extract and Display the transmitted </a:t>
            </a:r>
            <a:r>
              <a:rPr lang="en-US" sz="20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msg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Configure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rules in AWS IoT to Trigger lambda </a:t>
            </a:r>
            <a:r>
              <a:rPr lang="en-US" sz="2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Invoke a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lambda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function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Message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Persistence in dynamoDB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Stores these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messages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into dynamoDB</a:t>
            </a:r>
            <a:endParaRPr lang="en-US" sz="2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lambda sends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message back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IoT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core captures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message 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sent by </a:t>
            </a:r>
            <a:r>
              <a:rPr 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lambda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9" y="1143000"/>
            <a:ext cx="15077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2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acting as a device </a:t>
            </a:r>
            <a:r>
              <a:rPr lang="en-US" dirty="0" smtClean="0">
                <a:solidFill>
                  <a:srgbClr val="002060"/>
                </a:solidFill>
              </a:rPr>
              <a:t>(Simulation)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70327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304800" y="952500"/>
            <a:ext cx="8703270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Sending data to IoT Core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603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to MQTT topic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" y="828675"/>
            <a:ext cx="870327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Extract and Display the transmitted </a:t>
            </a:r>
            <a:r>
              <a:rPr lang="en-US" sz="2400" b="1" dirty="0" err="1" smtClean="0"/>
              <a:t>msg</a:t>
            </a:r>
            <a:endParaRPr lang="en-US" sz="2400" b="1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1"/>
            <a:ext cx="8703270" cy="5206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84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rules in AWS IoT to trigger </a:t>
            </a:r>
            <a:r>
              <a:rPr lang="en-US" dirty="0" smtClean="0">
                <a:solidFill>
                  <a:srgbClr val="002060"/>
                </a:solidFill>
              </a:rPr>
              <a:t>lambda </a:t>
            </a:r>
            <a:r>
              <a:rPr lang="en-US" dirty="0" err="1" smtClean="0">
                <a:solidFill>
                  <a:srgbClr val="002060"/>
                </a:solidFill>
              </a:rPr>
              <a:t>fn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" y="828675"/>
            <a:ext cx="870327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Invoke a lambda function</a:t>
            </a:r>
            <a:endParaRPr lang="en-US" sz="2400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219200"/>
            <a:ext cx="8709412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19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</a:t>
            </a:r>
            <a:r>
              <a:rPr lang="en-US" dirty="0" smtClean="0"/>
              <a:t>Persistence in </a:t>
            </a:r>
            <a:r>
              <a:rPr lang="en-US" dirty="0" smtClean="0">
                <a:solidFill>
                  <a:srgbClr val="002060"/>
                </a:solidFill>
              </a:rPr>
              <a:t>dynamoDB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82867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Store these messages into dynamoDB</a:t>
            </a:r>
            <a:endParaRPr lang="en-US" sz="2400" b="1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66825"/>
            <a:ext cx="8241619" cy="5073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3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Phase-2: lambda sends message back to IoT core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82867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Lambda sends </a:t>
            </a:r>
            <a:r>
              <a:rPr lang="en-US" sz="2400" b="1" dirty="0" err="1" smtClean="0"/>
              <a:t>msg</a:t>
            </a:r>
            <a:r>
              <a:rPr lang="en-US" sz="2400" b="1" dirty="0" smtClean="0"/>
              <a:t> back to IoT core</a:t>
            </a:r>
            <a:endParaRPr lang="en-US" sz="2400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880" y="1285875"/>
            <a:ext cx="844532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11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execution…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82867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l</a:t>
            </a:r>
            <a:r>
              <a:rPr lang="en-US" sz="2400" b="1" dirty="0" smtClean="0"/>
              <a:t>ambda execution…</a:t>
            </a:r>
            <a:endParaRPr lang="en-US" sz="2400" b="1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85875"/>
            <a:ext cx="8229600" cy="4360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68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 core captures the </a:t>
            </a:r>
            <a:r>
              <a:rPr lang="en-US" dirty="0" err="1" smtClean="0"/>
              <a:t>msg</a:t>
            </a:r>
            <a:r>
              <a:rPr lang="en-US" dirty="0" smtClean="0"/>
              <a:t> sent by lambda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82867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IoT core receiving </a:t>
            </a:r>
            <a:r>
              <a:rPr lang="en-US" sz="2400" b="1" dirty="0" err="1" smtClean="0"/>
              <a:t>msg’s</a:t>
            </a:r>
            <a:r>
              <a:rPr lang="en-US" sz="2400" b="1" dirty="0" smtClean="0"/>
              <a:t> from lambda</a:t>
            </a:r>
            <a:endParaRPr lang="en-US" sz="2400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66825"/>
            <a:ext cx="8147507" cy="4724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3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67688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4510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8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0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  <a:endParaRPr lang="en-US" sz="2400" dirty="0" smtClean="0"/>
          </a:p>
          <a:p>
            <a:pPr lvl="1"/>
            <a:r>
              <a:rPr lang="en-US" sz="2200" dirty="0" smtClean="0"/>
              <a:t>Is dedicated to research</a:t>
            </a:r>
            <a:r>
              <a:rPr lang="en-US" sz="2200" dirty="0"/>
              <a:t>, development, testing and consulting on solar energy technologies and their integration into power systems and </a:t>
            </a:r>
            <a:r>
              <a:rPr lang="en-US" sz="2200" dirty="0" smtClean="0"/>
              <a:t>buildings</a:t>
            </a:r>
          </a:p>
          <a:p>
            <a:pPr lvl="1"/>
            <a:r>
              <a:rPr lang="en-US" sz="2200" dirty="0" smtClean="0"/>
              <a:t>is </a:t>
            </a:r>
            <a:r>
              <a:rPr lang="en-US" sz="2200" dirty="0"/>
              <a:t>globally active but focuses on technologies and services for tropical regions, in particular for Singapore and South-East </a:t>
            </a:r>
            <a:r>
              <a:rPr lang="en-US" sz="2200" dirty="0" smtClean="0"/>
              <a:t>Asia </a:t>
            </a:r>
          </a:p>
          <a:p>
            <a:pPr lvl="1"/>
            <a:r>
              <a:rPr lang="en-US" sz="2200" dirty="0" smtClean="0"/>
              <a:t>is </a:t>
            </a:r>
            <a:r>
              <a:rPr lang="en-US" sz="2200" dirty="0"/>
              <a:t>jointly sponsored by Singapore’s National Research Foundation (NRF) - via the Singapore Economic Development Board (EDB), and NUS </a:t>
            </a:r>
            <a:endParaRPr lang="en-US" sz="2200" dirty="0" smtClean="0"/>
          </a:p>
          <a:p>
            <a:r>
              <a:rPr lang="en-US" sz="2600" dirty="0" smtClean="0"/>
              <a:t>Campus located </a:t>
            </a:r>
            <a:r>
              <a:rPr lang="en-US" sz="2600" dirty="0"/>
              <a:t>at </a:t>
            </a:r>
            <a:r>
              <a:rPr lang="en-US" sz="2600" dirty="0" smtClean="0"/>
              <a:t>NUS</a:t>
            </a:r>
          </a:p>
          <a:p>
            <a:pPr lvl="1"/>
            <a:r>
              <a:rPr lang="en-US" sz="2200" dirty="0" smtClean="0"/>
              <a:t>www.seris.nus.edu.sg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Sponsor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04" y="4191000"/>
            <a:ext cx="4572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 Process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62" y="1143000"/>
            <a:ext cx="8540738" cy="4873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21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SG" sz="1400" b="1" dirty="0">
                <a:latin typeface="Arial" pitchFamily="34" charset="0"/>
                <a:cs typeface="Arial" pitchFamily="34" charset="0"/>
              </a:rPr>
              <a:t>Test/Unit </a:t>
            </a: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SG" sz="1400" dirty="0">
                <a:latin typeface="Arial" pitchFamily="34" charset="0"/>
                <a:cs typeface="Arial" pitchFamily="34" charset="0"/>
              </a:rPr>
              <a:t> 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Module or Package level/unit test will be performed.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Functionality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check will be performed according to </a:t>
            </a:r>
            <a:r>
              <a:rPr lang="en-SG" sz="1200" dirty="0" smtClean="0">
                <a:latin typeface="Arial" pitchFamily="34" charset="0"/>
                <a:cs typeface="Arial" pitchFamily="34" charset="0"/>
              </a:rPr>
              <a:t>specifications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and it has to fulfil </a:t>
            </a: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respective package/module’s requirements.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 Integration and System Test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 smtClean="0">
                <a:latin typeface="Arial" pitchFamily="34" charset="0"/>
                <a:cs typeface="Arial" pitchFamily="34" charset="0"/>
              </a:rPr>
              <a:t>Integration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test is next level after having successfully finished module/unit test.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This test is to check interfaces between respective modules when integrating each module.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communication between modules, their functionalities and interactions must be checked.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>
                <a:latin typeface="Arial" pitchFamily="34" charset="0"/>
                <a:cs typeface="Arial" pitchFamily="34" charset="0"/>
              </a:rPr>
              <a:t>Software System Test </a:t>
            </a:r>
            <a:r>
              <a:rPr lang="en-SG" sz="1200" dirty="0">
                <a:latin typeface="Arial" pitchFamily="34" charset="0"/>
                <a:cs typeface="Arial" pitchFamily="34" charset="0"/>
              </a:rPr>
              <a:t>is the next level after having successfully finished the integration test.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The purpose of the Software System Test is to test the integrated software that will satisfy the software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 requirements. The focus is the functionality of the software system. The software system test has to be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 performed.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To complete the Software System Test, test must be performed based on Test Cases derived from 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customer requirements.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>
                <a:latin typeface="Arial" pitchFamily="34" charset="0"/>
                <a:cs typeface="Arial" pitchFamily="34" charset="0"/>
              </a:rPr>
              <a:t>User Acceptance </a:t>
            </a: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SG" sz="1400" dirty="0">
                <a:latin typeface="Arial" pitchFamily="34" charset="0"/>
                <a:cs typeface="Arial" pitchFamily="34" charset="0"/>
              </a:rPr>
              <a:t> </a:t>
            </a:r>
            <a:endParaRPr lang="en-SG" sz="1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This test basically needs to fulfil user  requirements and prove that the software system works according</a:t>
            </a:r>
          </a:p>
          <a:p>
            <a:pPr lvl="1" algn="just"/>
            <a:r>
              <a:rPr lang="en-SG" sz="1200" dirty="0">
                <a:latin typeface="Arial" pitchFamily="34" charset="0"/>
                <a:cs typeface="Arial" pitchFamily="34" charset="0"/>
              </a:rPr>
              <a:t> to its requirement specifications. </a:t>
            </a:r>
          </a:p>
          <a:p>
            <a:pPr lvl="1" algn="just"/>
            <a:r>
              <a:rPr lang="en-US" sz="1200" dirty="0">
                <a:latin typeface="Arial" pitchFamily="34" charset="0"/>
                <a:cs typeface="Arial" pitchFamily="34" charset="0"/>
              </a:rPr>
              <a:t>Together with customer ,user acceptance  test  will be  carried out  to verify  that  agreed user requirements  are</a:t>
            </a:r>
          </a:p>
          <a:p>
            <a:pPr lvl="1" algn="just"/>
            <a:r>
              <a:rPr lang="en-US" sz="1200" dirty="0">
                <a:latin typeface="Arial" pitchFamily="34" charset="0"/>
                <a:cs typeface="Arial" pitchFamily="34" charset="0"/>
              </a:rPr>
              <a:t> met and  get  customer’s approval.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334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SG" sz="1400" b="1" dirty="0">
                <a:latin typeface="Arial" pitchFamily="34" charset="0"/>
                <a:cs typeface="Arial" pitchFamily="34" charset="0"/>
              </a:rPr>
              <a:t>Customer Required Tests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1200" dirty="0">
                <a:latin typeface="Arial" pitchFamily="34" charset="0"/>
                <a:cs typeface="Arial" pitchFamily="34" charset="0"/>
              </a:rPr>
              <a:t>Special tests required by the customer to verify specific issues.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Often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the test specifications for these tests are written by the customer, refer them in related documents. 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endParaRPr lang="en-SG" sz="1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SG" sz="1400" b="1" dirty="0" smtClean="0">
                <a:latin typeface="Arial" pitchFamily="34" charset="0"/>
                <a:cs typeface="Arial" pitchFamily="34" charset="0"/>
              </a:rPr>
              <a:t>Regression Test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Consider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regression testing (renewed testing in the future changes to verify that modifications have not caused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unintended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effects and that the software still complies with the requirements): 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Reuse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all test information as much as possible.</a:t>
            </a:r>
          </a:p>
          <a:p>
            <a:pPr lvl="1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Due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to  budget, time and resource limitations, it is often necessary to define a strategy for  selecting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an adequate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subset of tests for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retesting.</a:t>
            </a:r>
          </a:p>
          <a:p>
            <a:pPr marL="457200" lvl="1" indent="0" algn="just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is always necessary to check the test specification if</a:t>
            </a:r>
          </a:p>
          <a:p>
            <a:pPr lvl="2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test cases have to be defined</a:t>
            </a:r>
          </a:p>
          <a:p>
            <a:pPr lvl="2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existing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test cases have to be modified</a:t>
            </a:r>
          </a:p>
          <a:p>
            <a:pPr lvl="2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existing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test cases have to be added </a:t>
            </a:r>
          </a:p>
          <a:p>
            <a:pPr marL="457200" lvl="1" indent="0" algn="just">
              <a:buNone/>
            </a:pPr>
            <a:r>
              <a:rPr lang="en-SG" sz="12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to ensure an adequate test coverage. After major changes , it is necessary to check the test plan as well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 algn="just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457200" lvl="1" indent="0" algn="just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Define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 suitable regression test strategy considering the different test levels. Use the test case priorities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define an appropriate regression test scope . Ensure that at least all priority 1 test cases have to be executed </a:t>
            </a:r>
          </a:p>
          <a:p>
            <a:pPr marL="457200" lvl="1" indent="0" algn="just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one regression test cycle.</a:t>
            </a:r>
            <a:endParaRPr lang="en-SG" sz="1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Software Testing (Cont.)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03821"/>
              </p:ext>
            </p:extLst>
          </p:nvPr>
        </p:nvGraphicFramePr>
        <p:xfrm>
          <a:off x="533400" y="1219200"/>
          <a:ext cx="8077199" cy="3502743"/>
        </p:xfrm>
        <a:graphic>
          <a:graphicData uri="http://schemas.openxmlformats.org/drawingml/2006/table">
            <a:tbl>
              <a:tblPr/>
              <a:tblGrid>
                <a:gridCol w="1563964"/>
                <a:gridCol w="3836137"/>
                <a:gridCol w="2677098"/>
              </a:tblGrid>
              <a:tr h="3982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8209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Communication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 /IC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/MGMT/MEETING/AUM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/MGMT/PLAN/WIF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External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Audit  Minutes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Instruction Forms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/MGMT/QUALITY/MTP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/MGMT/QUALITY/UTP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/MGMT/QUALITY/STP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/MGMT/QUALITY/ATP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Master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//MGMT/QUALITY/QP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MGMT/QUALITY/PFP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MGMT/QUALITY/CP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Assurance 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Reporting and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Control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/MGMT/PLAN/TR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Time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Deliverables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Deliverables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7970"/>
              </p:ext>
            </p:extLst>
          </p:nvPr>
        </p:nvGraphicFramePr>
        <p:xfrm>
          <a:off x="304800" y="1066800"/>
          <a:ext cx="8534400" cy="4257692"/>
        </p:xfrm>
        <a:graphic>
          <a:graphicData uri="http://schemas.openxmlformats.org/drawingml/2006/table">
            <a:tbl>
              <a:tblPr/>
              <a:tblGrid>
                <a:gridCol w="2037032"/>
                <a:gridCol w="3824630"/>
                <a:gridCol w="2672738"/>
              </a:tblGrid>
              <a:tr h="35570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b="1" kern="5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  <a:tr h="1549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Files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/TECH/TWORK/KMB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/TECH/TWORK/NAYLA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/TECH/TWORK/TREZA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/TECH/TWORK/GAOZY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/TECH/TWORK/BALA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/TECH/TEST/ST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/TECH/TEST/UAT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Specifications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/SPEC/REQUIREMENT/URS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/SPEC/REQUIREMENT/UIS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/TECH/DESIGN/HLD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/TECH/USER/API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/TECH/DEPLOY/DPC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Interface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 Level Design Specification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Programmer’s Manual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Deployment Document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Documents</a:t>
                      </a:r>
                      <a:endParaRPr lang="en-US" sz="14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/TECH/USER/UG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User’s Manual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Software 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Management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/TECH/LOGS/TC.1 </a:t>
                      </a: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/TECH/LOGS/TC.2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 LOGS/TC.3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/TECH/LOGS/TC.4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Observation Reports/Error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Record in Change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Testing &amp; Verification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Log of all versions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67688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4510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86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Agenda – ISS Expectation (Hidden Slide)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Introduction </a:t>
            </a:r>
            <a:r>
              <a:rPr lang="en-US" sz="1600" dirty="0"/>
              <a:t>to the project (project background </a:t>
            </a:r>
            <a:r>
              <a:rPr lang="en-US" sz="1600" dirty="0" err="1"/>
              <a:t>etc</a:t>
            </a:r>
            <a:r>
              <a:rPr lang="en-US" sz="16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Overview </a:t>
            </a:r>
            <a:r>
              <a:rPr lang="en-US" sz="1600" dirty="0"/>
              <a:t>of the </a:t>
            </a:r>
            <a:r>
              <a:rPr lang="en-US" sz="1600" b="1" dirty="0"/>
              <a:t>user requirements </a:t>
            </a:r>
            <a:r>
              <a:rPr lang="en-US" sz="1600" dirty="0"/>
              <a:t>including presentation of the </a:t>
            </a:r>
            <a:r>
              <a:rPr lang="en-US" sz="1600" b="1" dirty="0"/>
              <a:t>use case model</a:t>
            </a:r>
            <a:r>
              <a:rPr lang="en-US" sz="16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Discussion </a:t>
            </a:r>
            <a:r>
              <a:rPr lang="en-US" sz="1600" dirty="0"/>
              <a:t>of </a:t>
            </a:r>
            <a:r>
              <a:rPr lang="en-US" sz="1600" b="1" dirty="0"/>
              <a:t>project risks </a:t>
            </a:r>
            <a:r>
              <a:rPr lang="en-US" sz="1600" dirty="0"/>
              <a:t>and </a:t>
            </a:r>
            <a:r>
              <a:rPr lang="en-US" sz="1600" b="1" dirty="0"/>
              <a:t>technical challenges</a:t>
            </a:r>
            <a:r>
              <a:rPr lang="en-US" sz="16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Discussion </a:t>
            </a:r>
            <a:r>
              <a:rPr lang="en-US" sz="1600" dirty="0"/>
              <a:t>of your overall </a:t>
            </a:r>
            <a:r>
              <a:rPr lang="en-US" sz="1600" b="1" dirty="0"/>
              <a:t>project strategies </a:t>
            </a:r>
            <a:r>
              <a:rPr lang="en-US" sz="1600" dirty="0"/>
              <a:t>(both management and technical) including your </a:t>
            </a:r>
            <a:r>
              <a:rPr lang="en-US" sz="1600" b="1" dirty="0"/>
              <a:t>incremental development strategy</a:t>
            </a:r>
            <a:r>
              <a:rPr lang="en-US" sz="1600" dirty="0"/>
              <a:t>. In particular, you should clearly show the use cases to be realized in each increment.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Discussion </a:t>
            </a:r>
            <a:r>
              <a:rPr lang="en-US" sz="1600" dirty="0"/>
              <a:t>of your </a:t>
            </a:r>
            <a:r>
              <a:rPr lang="en-US" sz="1600" b="1" dirty="0"/>
              <a:t>software architecture</a:t>
            </a:r>
            <a:r>
              <a:rPr lang="en-US" sz="1600" dirty="0"/>
              <a:t>, including demonstration of your </a:t>
            </a:r>
            <a:r>
              <a:rPr lang="en-US" sz="1600" b="1" dirty="0"/>
              <a:t>prototype </a:t>
            </a:r>
            <a:r>
              <a:rPr lang="en-US" sz="1600" dirty="0"/>
              <a:t>of architecturally significant use cases to show the feasibility of your architecture and to address technical challenges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Presentation </a:t>
            </a:r>
            <a:r>
              <a:rPr lang="en-US" sz="1600" dirty="0"/>
              <a:t>of your </a:t>
            </a:r>
            <a:r>
              <a:rPr lang="en-US" sz="1600" b="1" dirty="0"/>
              <a:t>projects plans</a:t>
            </a:r>
            <a:r>
              <a:rPr lang="en-US" sz="1600" dirty="0"/>
              <a:t>, including estimates and schedule. Your presentation should include a justification for your effort estimates.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Report </a:t>
            </a:r>
            <a:r>
              <a:rPr lang="en-US" sz="1600" dirty="0"/>
              <a:t>on overall </a:t>
            </a:r>
            <a:r>
              <a:rPr lang="en-US" sz="1600" b="1" dirty="0"/>
              <a:t>project progress </a:t>
            </a:r>
            <a:r>
              <a:rPr lang="en-US" sz="1600" dirty="0"/>
              <a:t>so far against the plans </a:t>
            </a:r>
            <a:r>
              <a:rPr lang="en-US" sz="1600" i="1" dirty="0"/>
              <a:t>(planned versus actuals</a:t>
            </a:r>
            <a:r>
              <a:rPr lang="en-US" sz="1600" dirty="0"/>
              <a:t>), including a discussion of reasons for differences (if any).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Discussion </a:t>
            </a:r>
            <a:r>
              <a:rPr lang="en-US" sz="1600" dirty="0"/>
              <a:t>of </a:t>
            </a:r>
            <a:r>
              <a:rPr lang="en-US" sz="1600" b="1" dirty="0"/>
              <a:t>management problems </a:t>
            </a:r>
            <a:r>
              <a:rPr lang="en-US" sz="1600" dirty="0"/>
              <a:t>that may have occurred during this first phase of the project (such as the need to de-scope, loss of man-power, falling behind schedule </a:t>
            </a:r>
            <a:r>
              <a:rPr lang="en-US" sz="1600" dirty="0" err="1"/>
              <a:t>etc</a:t>
            </a:r>
            <a:r>
              <a:rPr lang="en-US" sz="1600" dirty="0"/>
              <a:t>), including a description of your solutions</a:t>
            </a:r>
            <a:r>
              <a:rPr lang="en-US" sz="1600" dirty="0" smtClean="0"/>
              <a:t>.</a:t>
            </a:r>
          </a:p>
          <a:p>
            <a:r>
              <a:rPr lang="en-US" sz="1400" dirty="0"/>
              <a:t>When considering the content to be presented, do take note of the following: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Wherever </a:t>
            </a:r>
            <a:r>
              <a:rPr lang="en-US" sz="1400" dirty="0"/>
              <a:t>applicable in the above items to be presented, do emphasize your </a:t>
            </a:r>
            <a:r>
              <a:rPr lang="en-US" sz="1400" b="1" dirty="0"/>
              <a:t>added value </a:t>
            </a:r>
            <a:r>
              <a:rPr lang="en-US" sz="1400" dirty="0"/>
              <a:t>by highlighting the use of novel/innovative management/technical techniques/approaches/considerations in dealing with challenges/issues that were encountered/anticipated. Do also highlight efforts where your team goes beyond what is normally expected of.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/>
              <a:t>your process varies from the regular incremental model, do make the necessary adjustment so that the presented content suitably reflects your progress and achievement.</a:t>
            </a:r>
            <a:r>
              <a:rPr lang="en-US" sz="16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endParaRPr lang="en-US" sz="16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X</a:t>
            </a:r>
          </a:p>
          <a:p>
            <a:r>
              <a:rPr lang="en-US" sz="2400" dirty="0" smtClean="0"/>
              <a:t>Y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X</a:t>
            </a:r>
          </a:p>
          <a:p>
            <a:r>
              <a:rPr lang="en-US" sz="2400" dirty="0" smtClean="0"/>
              <a:t>Y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7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42" y="4486280"/>
            <a:ext cx="1514163" cy="1121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SERIS/NSR PV Systems</a:t>
            </a:r>
            <a:endParaRPr lang="en-US" dirty="0"/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462191" y="5669727"/>
            <a:ext cx="1500459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Changi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64" y="4477720"/>
            <a:ext cx="1966270" cy="1145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2" y="4446668"/>
            <a:ext cx="1776089" cy="112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itle 2"/>
          <p:cNvSpPr txBox="1">
            <a:spLocks/>
          </p:cNvSpPr>
          <p:nvPr/>
        </p:nvSpPr>
        <p:spPr>
          <a:xfrm>
            <a:off x="2349064" y="5669727"/>
            <a:ext cx="1966270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Sentosa</a:t>
            </a:r>
            <a:endParaRPr lang="en-US" dirty="0"/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14231" y="5622968"/>
            <a:ext cx="176019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Tuas</a:t>
            </a:r>
            <a:endParaRPr 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1" y="1295400"/>
            <a:ext cx="4824089" cy="2800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18" y="4114800"/>
            <a:ext cx="296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2"/>
          <p:cNvSpPr txBox="1">
            <a:spLocks/>
          </p:cNvSpPr>
          <p:nvPr/>
        </p:nvSpPr>
        <p:spPr>
          <a:xfrm>
            <a:off x="386083" y="962025"/>
            <a:ext cx="4871717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National Solar Repository of Singapore</a:t>
            </a:r>
            <a:endParaRPr lang="en-US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01" y="1304925"/>
            <a:ext cx="3468314" cy="2787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5500401" y="971550"/>
            <a:ext cx="346831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PV System</a:t>
            </a:r>
            <a:endParaRPr 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69" y="4359552"/>
            <a:ext cx="1819796" cy="2146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" name="Title 2"/>
          <p:cNvSpPr txBox="1">
            <a:spLocks/>
          </p:cNvSpPr>
          <p:nvPr/>
        </p:nvSpPr>
        <p:spPr>
          <a:xfrm rot="16200000">
            <a:off x="5956023" y="5335391"/>
            <a:ext cx="214685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Solar/Electrical Energy</a:t>
            </a:r>
          </a:p>
        </p:txBody>
      </p:sp>
    </p:spTree>
    <p:extLst>
      <p:ext uri="{BB962C8B-B14F-4D97-AF65-F5344CB8AC3E}">
        <p14:creationId xmlns:p14="http://schemas.microsoft.com/office/powerpoint/2010/main" val="11946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184589"/>
              </p:ext>
            </p:extLst>
          </p:nvPr>
        </p:nvGraphicFramePr>
        <p:xfrm>
          <a:off x="228600" y="1371600"/>
          <a:ext cx="8153400" cy="362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847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Lucida Sans Unicode"/>
                        </a:rPr>
                        <a:t>Risk Item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2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/>
                        </a:rPr>
                        <a:t>Control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SG" sz="1200" b="1" i="0" u="none" strike="noStrike">
                          <a:solidFill>
                            <a:srgbClr val="FFFFFF"/>
                          </a:solidFill>
                          <a:effectLst/>
                          <a:latin typeface="Lucida Sans Unicode"/>
                        </a:rPr>
                        <a:t>Specific Detail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Project team member turnover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29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Late response from client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shares the project schedule to client and mention the latest expected feedback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Late change in requirement spec from client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Regular meetings with client to clarify requirements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Issue during system integration with external system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Intensive study will be done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Delayed decision on payment vendor selection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Intensive study will be done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Project team is not familiar with technology requested by client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Performance issue and increased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Training plan is created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9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Issue with software versioning and revision control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Schedule slippage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Synchronize working document among project team regularly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2"/>
          <p:cNvSpPr txBox="1">
            <a:spLocks/>
          </p:cNvSpPr>
          <p:nvPr/>
        </p:nvSpPr>
        <p:spPr>
          <a:xfrm>
            <a:off x="485775" y="4654027"/>
            <a:ext cx="8229600" cy="82284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>
                <a:cs typeface="Lucida Sans Unicode"/>
              </a:rPr>
              <a:t>Technology Challenges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591175"/>
            <a:ext cx="827004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464646"/>
                </a:solidFill>
                <a:cs typeface="Lucida Sans Unicode"/>
              </a:rPr>
              <a:t>Developing hybrid application using React Native, React Native community is small for any support or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464646"/>
                </a:solidFill>
                <a:cs typeface="Lucida Sans Unicode"/>
              </a:rPr>
              <a:t>FCM and other queuing techniques are new to the team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487" y="142875"/>
            <a:ext cx="82296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rmAutofit/>
          </a:bodyPr>
          <a:lstStyle/>
          <a:p>
            <a:r>
              <a:rPr lang="en-US" sz="2400" dirty="0" smtClean="0"/>
              <a:t>X</a:t>
            </a:r>
          </a:p>
          <a:p>
            <a:r>
              <a:rPr lang="en-US" sz="2400" dirty="0" smtClean="0"/>
              <a:t>Y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3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Synapse direct involvement on deciding on tech scope, restricting the tech scope by various technical workshops</a:t>
            </a:r>
          </a:p>
          <a:p>
            <a:endParaRPr lang="en-US"/>
          </a:p>
          <a:p>
            <a:r>
              <a:rPr lang="en-US"/>
              <a:t>Social Dining scope, initial scope was not defined, various Requirement Analysis meeting with user to </a:t>
            </a:r>
            <a:r>
              <a:rPr lang="en-US" err="1"/>
              <a:t>finalise</a:t>
            </a:r>
            <a:r>
              <a:rPr lang="en-US"/>
              <a:t> and baselining URS</a:t>
            </a:r>
          </a:p>
          <a:p>
            <a:endParaRPr lang="en-US"/>
          </a:p>
          <a:p>
            <a:r>
              <a:rPr lang="en-US"/>
              <a:t>Payment vendor </a:t>
            </a:r>
            <a:r>
              <a:rPr lang="en-US" err="1"/>
              <a:t>finalisation</a:t>
            </a:r>
            <a:r>
              <a:rPr lang="en-US"/>
              <a:t>, team went ahead to evaluate payment options like </a:t>
            </a:r>
            <a:r>
              <a:rPr lang="en-US" err="1"/>
              <a:t>Singapay</a:t>
            </a:r>
            <a:r>
              <a:rPr lang="en-US"/>
              <a:t> and suggesting SingTel Dash payment</a:t>
            </a:r>
          </a:p>
          <a:p>
            <a:endParaRPr lang="en-US"/>
          </a:p>
          <a:p>
            <a:pPr marL="109728" indent="0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Problems Encountered &amp; Resolution</a:t>
            </a:r>
          </a:p>
        </p:txBody>
      </p:sp>
    </p:spTree>
    <p:extLst>
      <p:ext uri="{BB962C8B-B14F-4D97-AF65-F5344CB8AC3E}">
        <p14:creationId xmlns:p14="http://schemas.microsoft.com/office/powerpoint/2010/main" val="81536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457200"/>
          </a:xfrm>
          <a:noFill/>
          <a:ln>
            <a:noFill/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Real-time Analytical Monitoring Application (RAM) 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3886200"/>
            <a:ext cx="8001000" cy="182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Web portal – A web portal for users to access the application </a:t>
            </a:r>
            <a:r>
              <a:rPr lang="en-US" sz="2000" dirty="0" smtClean="0"/>
              <a:t>components,</a:t>
            </a:r>
            <a:endParaRPr lang="en-US" sz="2000" dirty="0"/>
          </a:p>
          <a:p>
            <a:pPr lvl="1"/>
            <a:r>
              <a:rPr lang="en-US" sz="2000" dirty="0"/>
              <a:t>Data Engineering – A cloud based application that can record, transform and report the data sent from PV </a:t>
            </a:r>
            <a:r>
              <a:rPr lang="en-US" sz="2000" dirty="0" smtClean="0"/>
              <a:t>systems,</a:t>
            </a:r>
            <a:endParaRPr lang="en-US" sz="2000" dirty="0"/>
          </a:p>
          <a:p>
            <a:pPr lvl="1"/>
            <a:r>
              <a:rPr lang="en-US" sz="2000" dirty="0"/>
              <a:t>SERIS Interface – An interface between the application and SERIS central monitoring system which.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00200"/>
            <a:ext cx="2393840" cy="164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600200"/>
            <a:ext cx="6705600" cy="228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 develop a cloud based platform for integrating and managing real-time analytical monitoring of PV systems performance</a:t>
            </a:r>
          </a:p>
          <a:p>
            <a:r>
              <a:rPr lang="en-GB" sz="2400" dirty="0" smtClean="0"/>
              <a:t>RAM will support monitoring of PV systems – from small rooftop systems to large ground-based PV power plants in the multi-MW range across different climate zones</a:t>
            </a:r>
          </a:p>
        </p:txBody>
      </p:sp>
    </p:spTree>
    <p:extLst>
      <p:ext uri="{BB962C8B-B14F-4D97-AF65-F5344CB8AC3E}">
        <p14:creationId xmlns:p14="http://schemas.microsoft.com/office/powerpoint/2010/main" val="10610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eft-Right Arrow 80"/>
          <p:cNvSpPr/>
          <p:nvPr/>
        </p:nvSpPr>
        <p:spPr>
          <a:xfrm rot="5400000">
            <a:off x="3655321" y="4258502"/>
            <a:ext cx="694766" cy="228601"/>
          </a:xfrm>
          <a:prstGeom prst="leftRightArrow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B050"/>
              </a:gs>
            </a:gsLst>
            <a:lin ang="5400000" scaled="0"/>
          </a:gradFill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6760960" y="3562348"/>
            <a:ext cx="1935365" cy="1714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/>
              <a:t>Browser        Interface</a:t>
            </a:r>
            <a:endParaRPr lang="en-US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48" y="5415792"/>
            <a:ext cx="1679925" cy="121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30" y="5105400"/>
            <a:ext cx="880203" cy="554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61" y="3756408"/>
            <a:ext cx="1924050" cy="612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Application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76731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08" y="1373883"/>
            <a:ext cx="2891192" cy="2651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2671408" y="1066800"/>
            <a:ext cx="289119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Central Data Engineering</a:t>
            </a:r>
            <a:endParaRPr lang="en-US" dirty="0"/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6553193" y="1524000"/>
            <a:ext cx="2289773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RAM Web Portal</a:t>
            </a:r>
            <a:endParaRPr lang="en-US" sz="4000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086599" y="5085117"/>
            <a:ext cx="160972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      Users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42625" y="1695450"/>
            <a:ext cx="519258" cy="1559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5562600" y="2286000"/>
            <a:ext cx="960783" cy="2286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 rot="5400000">
            <a:off x="7357568" y="3268461"/>
            <a:ext cx="681027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7174763" y="4753376"/>
            <a:ext cx="1046631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1944161"/>
            <a:ext cx="53780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4198624"/>
            <a:ext cx="926297" cy="546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endCxn id="8194" idx="0"/>
          </p:cNvCxnSpPr>
          <p:nvPr/>
        </p:nvCxnSpPr>
        <p:spPr>
          <a:xfrm rot="16200000" flipH="1">
            <a:off x="5405548" y="3578422"/>
            <a:ext cx="777254" cy="463150"/>
          </a:xfrm>
          <a:prstGeom prst="bentConnector3">
            <a:avLst>
              <a:gd name="adj1" fmla="val 2207"/>
            </a:avLst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0184"/>
            <a:ext cx="4648395" cy="198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Elbow Connector 70"/>
          <p:cNvCxnSpPr>
            <a:stCxn id="8194" idx="2"/>
            <a:endCxn id="1030" idx="1"/>
          </p:cNvCxnSpPr>
          <p:nvPr/>
        </p:nvCxnSpPr>
        <p:spPr>
          <a:xfrm rot="16200000" flipH="1">
            <a:off x="5831976" y="4939066"/>
            <a:ext cx="637328" cy="249780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2"/>
          <p:cNvSpPr txBox="1">
            <a:spLocks/>
          </p:cNvSpPr>
          <p:nvPr/>
        </p:nvSpPr>
        <p:spPr>
          <a:xfrm>
            <a:off x="3402629" y="4204426"/>
            <a:ext cx="197899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SERIS      Interface(Ext)</a:t>
            </a:r>
            <a:endParaRPr lang="en-US" sz="1400" dirty="0"/>
          </a:p>
        </p:txBody>
      </p:sp>
      <p:sp>
        <p:nvSpPr>
          <p:cNvPr id="83" name="Title 2"/>
          <p:cNvSpPr txBox="1">
            <a:spLocks/>
          </p:cNvSpPr>
          <p:nvPr/>
        </p:nvSpPr>
        <p:spPr>
          <a:xfrm>
            <a:off x="5495393" y="3153385"/>
            <a:ext cx="59756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Alerts</a:t>
            </a:r>
            <a:endParaRPr lang="en-US" sz="1400" dirty="0"/>
          </a:p>
        </p:txBody>
      </p:sp>
      <p:sp>
        <p:nvSpPr>
          <p:cNvPr id="84" name="Title 2"/>
          <p:cNvSpPr txBox="1">
            <a:spLocks/>
          </p:cNvSpPr>
          <p:nvPr/>
        </p:nvSpPr>
        <p:spPr>
          <a:xfrm>
            <a:off x="19050" y="1078608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PV System(s)</a:t>
            </a:r>
            <a:endParaRPr lang="en-US" dirty="0"/>
          </a:p>
        </p:txBody>
      </p:sp>
      <p:sp>
        <p:nvSpPr>
          <p:cNvPr id="85" name="Title 2"/>
          <p:cNvSpPr txBox="1">
            <a:spLocks/>
          </p:cNvSpPr>
          <p:nvPr/>
        </p:nvSpPr>
        <p:spPr>
          <a:xfrm>
            <a:off x="744756" y="2791274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IoT Sensors</a:t>
            </a:r>
            <a:endParaRPr lang="en-US" dirty="0"/>
          </a:p>
        </p:txBody>
      </p:sp>
      <p:sp>
        <p:nvSpPr>
          <p:cNvPr id="86" name="Title 2"/>
          <p:cNvSpPr txBox="1">
            <a:spLocks/>
          </p:cNvSpPr>
          <p:nvPr/>
        </p:nvSpPr>
        <p:spPr>
          <a:xfrm>
            <a:off x="248553" y="2972859"/>
            <a:ext cx="205459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(</a:t>
            </a:r>
            <a:r>
              <a:rPr lang="en-US" sz="1400" dirty="0" smtClean="0"/>
              <a:t>Temp, Light, Current, Voltage.,)</a:t>
            </a:r>
            <a:endParaRPr lang="en-US" sz="1400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5" y="1373883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0" y="1650108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7345"/>
            <a:ext cx="2474157" cy="146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562600"/>
          </a:xfrm>
        </p:spPr>
        <p:txBody>
          <a:bodyPr vert="horz" anchor="t">
            <a:normAutofit fontScale="70000" lnSpcReduction="20000"/>
          </a:bodyPr>
          <a:lstStyle/>
          <a:p>
            <a:r>
              <a:rPr lang="en-US" sz="2400" b="1" dirty="0" smtClean="0"/>
              <a:t>A Web </a:t>
            </a:r>
            <a:r>
              <a:rPr lang="en-US" sz="2400" b="1" dirty="0"/>
              <a:t>portal </a:t>
            </a:r>
            <a:r>
              <a:rPr lang="en-US" sz="2400" dirty="0"/>
              <a:t>– A web portal for users to access the application components</a:t>
            </a:r>
          </a:p>
          <a:p>
            <a:pPr lvl="1"/>
            <a:r>
              <a:rPr lang="en-US" sz="2300" dirty="0" smtClean="0"/>
              <a:t>User </a:t>
            </a:r>
            <a:r>
              <a:rPr lang="en-US" sz="2300" dirty="0"/>
              <a:t>Management</a:t>
            </a:r>
          </a:p>
          <a:p>
            <a:pPr lvl="1"/>
            <a:r>
              <a:rPr lang="en-US" sz="2300" dirty="0" smtClean="0"/>
              <a:t>Device </a:t>
            </a:r>
            <a:r>
              <a:rPr lang="en-US" sz="2300" dirty="0"/>
              <a:t>and Station configurations</a:t>
            </a:r>
          </a:p>
          <a:p>
            <a:pPr lvl="1"/>
            <a:r>
              <a:rPr lang="en-US" sz="2300" dirty="0" smtClean="0"/>
              <a:t>Report configuration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Central </a:t>
            </a:r>
            <a:r>
              <a:rPr lang="en-US" sz="2400" b="1" dirty="0"/>
              <a:t>Data </a:t>
            </a:r>
            <a:r>
              <a:rPr lang="en-US" sz="2400" b="1" dirty="0" smtClean="0"/>
              <a:t>Engineering </a:t>
            </a:r>
            <a:r>
              <a:rPr lang="en-US" sz="2400" dirty="0"/>
              <a:t>– A cloud based application that can record, transform and report the data sent from PV systems.</a:t>
            </a:r>
          </a:p>
          <a:p>
            <a:pPr lvl="1"/>
            <a:r>
              <a:rPr lang="en-US" sz="2300" b="1" dirty="0" smtClean="0"/>
              <a:t>Data </a:t>
            </a:r>
            <a:r>
              <a:rPr lang="en-US" sz="2300" b="1" dirty="0"/>
              <a:t>Capture </a:t>
            </a:r>
            <a:r>
              <a:rPr lang="en-US" sz="2300" dirty="0"/>
              <a:t>– Cloud based components that captures and records the incoming data (unstructured) sent from </a:t>
            </a:r>
            <a:r>
              <a:rPr lang="en-US" sz="2300" dirty="0" smtClean="0"/>
              <a:t>sensors</a:t>
            </a:r>
          </a:p>
          <a:p>
            <a:pPr lvl="1"/>
            <a:endParaRPr lang="en-US" sz="2300" dirty="0"/>
          </a:p>
          <a:p>
            <a:pPr lvl="1"/>
            <a:r>
              <a:rPr lang="en-US" sz="2300" b="1" dirty="0" smtClean="0"/>
              <a:t>Transformation</a:t>
            </a:r>
            <a:r>
              <a:rPr lang="en-US" sz="2300" dirty="0" smtClean="0"/>
              <a:t> – Cloud based components that transform and records the unstructured data into structured data for further analytics and reporting purposes</a:t>
            </a:r>
          </a:p>
          <a:p>
            <a:pPr lvl="1"/>
            <a:endParaRPr lang="en-US" sz="2300" dirty="0"/>
          </a:p>
          <a:p>
            <a:pPr lvl="1"/>
            <a:r>
              <a:rPr lang="en-US" sz="2300" b="1" dirty="0" smtClean="0"/>
              <a:t>Reporting</a:t>
            </a:r>
            <a:r>
              <a:rPr lang="en-US" sz="2300" dirty="0" smtClean="0"/>
              <a:t> </a:t>
            </a:r>
            <a:r>
              <a:rPr lang="en-US" sz="2300" dirty="0"/>
              <a:t>– Cloud based reporting component that performs back-end analytical calculations and make it available for both front-end reporting and as well as for interfacing with SERIS’s in-house central monitoring </a:t>
            </a:r>
            <a:r>
              <a:rPr lang="en-US" sz="2300" dirty="0" smtClean="0"/>
              <a:t>system</a:t>
            </a:r>
          </a:p>
          <a:p>
            <a:pPr marL="457200" lvl="1" indent="0">
              <a:buNone/>
            </a:pPr>
            <a:endParaRPr lang="en-US" sz="2300" dirty="0" smtClean="0"/>
          </a:p>
          <a:p>
            <a:pPr lvl="1"/>
            <a:r>
              <a:rPr lang="en-US" sz="2300" b="1" dirty="0" smtClean="0"/>
              <a:t>Alter/Notification</a:t>
            </a:r>
            <a:r>
              <a:rPr lang="en-US" sz="2300" dirty="0" smtClean="0"/>
              <a:t> – An alert to be sent in case of device failures, which can be pre-configured in the application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 smtClean="0"/>
              <a:t>An interface to SERIS </a:t>
            </a:r>
            <a:r>
              <a:rPr lang="en-US" sz="2400" dirty="0"/>
              <a:t>– The interface between the application and SERIS central monitoring </a:t>
            </a:r>
            <a:r>
              <a:rPr lang="en-US" sz="2400" dirty="0" smtClean="0"/>
              <a:t>system. </a:t>
            </a:r>
            <a:r>
              <a:rPr lang="en-US" sz="2400" dirty="0"/>
              <a:t>This interface enables communication and interaction between the proposed application and the SERIS Central Monitoring system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71600"/>
            <a:ext cx="1805500" cy="73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029200"/>
          </a:xfrm>
        </p:spPr>
        <p:txBody>
          <a:bodyPr vert="horz" anchor="t">
            <a:noAutofit/>
          </a:bodyPr>
          <a:lstStyle/>
          <a:p>
            <a:pPr lvl="0"/>
            <a:r>
              <a:rPr lang="en-GB" sz="2600" dirty="0" smtClean="0"/>
              <a:t>A single centralized </a:t>
            </a:r>
            <a:r>
              <a:rPr lang="en-GB" sz="2600" dirty="0"/>
              <a:t>platform for users to process the structured data from remote </a:t>
            </a:r>
            <a:r>
              <a:rPr lang="en-GB" sz="2600" dirty="0" smtClean="0"/>
              <a:t>stations</a:t>
            </a:r>
            <a:endParaRPr lang="en-GB" sz="2600" dirty="0"/>
          </a:p>
          <a:p>
            <a:pPr lvl="0"/>
            <a:r>
              <a:rPr lang="en-GB" sz="2600" dirty="0"/>
              <a:t>Automated data capture for the </a:t>
            </a:r>
            <a:r>
              <a:rPr lang="en-GB" sz="2600" dirty="0" smtClean="0"/>
              <a:t>un-structured, structured </a:t>
            </a:r>
            <a:r>
              <a:rPr lang="en-GB" sz="2600" dirty="0"/>
              <a:t>and semi structured </a:t>
            </a:r>
            <a:r>
              <a:rPr lang="en-GB" sz="2600" dirty="0" smtClean="0"/>
              <a:t>parameters</a:t>
            </a:r>
            <a:endParaRPr lang="en-GB" sz="2600" dirty="0"/>
          </a:p>
          <a:p>
            <a:r>
              <a:rPr lang="en-GB" sz="2600" dirty="0"/>
              <a:t>Transformation of unstructured data into structured data</a:t>
            </a:r>
          </a:p>
          <a:p>
            <a:r>
              <a:rPr lang="en-GB" sz="2600" dirty="0"/>
              <a:t>Analytical reporting of the stations and devices</a:t>
            </a:r>
          </a:p>
          <a:p>
            <a:pPr lvl="0"/>
            <a:r>
              <a:rPr lang="en-GB" sz="2600" dirty="0" smtClean="0"/>
              <a:t>Interface </a:t>
            </a:r>
            <a:r>
              <a:rPr lang="en-GB" sz="2600" dirty="0"/>
              <a:t>with other backend systems within the organization, in this case integration with SERIS central monitoring </a:t>
            </a:r>
            <a:r>
              <a:rPr lang="en-GB" sz="2600" dirty="0" smtClean="0"/>
              <a:t>system</a:t>
            </a:r>
            <a:endParaRPr lang="en-GB" sz="2600" dirty="0"/>
          </a:p>
          <a:p>
            <a:r>
              <a:rPr lang="en-GB" sz="2600" dirty="0" smtClean="0"/>
              <a:t>Audit </a:t>
            </a:r>
            <a:r>
              <a:rPr lang="en-GB" sz="2600" dirty="0"/>
              <a:t>trail capability of the incoming </a:t>
            </a:r>
            <a:r>
              <a:rPr lang="en-GB" sz="2600" dirty="0" smtClean="0"/>
              <a:t>data</a:t>
            </a:r>
            <a:endParaRPr lang="en-GB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2897</Words>
  <Application>Microsoft Office PowerPoint</Application>
  <PresentationFormat>On-screen Show (4:3)</PresentationFormat>
  <Paragraphs>660</Paragraphs>
  <Slides>52</Slides>
  <Notes>42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Introducing PowerPoint 2010</vt:lpstr>
      <vt:lpstr>Real-time Analytical Monitoring Application</vt:lpstr>
      <vt:lpstr>Team Members</vt:lpstr>
      <vt:lpstr>Agenda</vt:lpstr>
      <vt:lpstr>Project Sponsor</vt:lpstr>
      <vt:lpstr>SERIS/NSR PV Systems</vt:lpstr>
      <vt:lpstr>Project Objectives</vt:lpstr>
      <vt:lpstr>RAM Application Overview</vt:lpstr>
      <vt:lpstr>RAM Overview</vt:lpstr>
      <vt:lpstr>Benefits</vt:lpstr>
      <vt:lpstr>Characteristics</vt:lpstr>
      <vt:lpstr>Project Scope</vt:lpstr>
      <vt:lpstr>Project Scope – Administration</vt:lpstr>
      <vt:lpstr>Project Scope – Central Data Engineering</vt:lpstr>
      <vt:lpstr>Project Scope – Web portal &amp; SERIS Interface</vt:lpstr>
      <vt:lpstr>Project Team Structure</vt:lpstr>
      <vt:lpstr>Project Methodology – RUP and Iterative Dev.</vt:lpstr>
      <vt:lpstr>Deliverables and Increments</vt:lpstr>
      <vt:lpstr>Management Deliverables</vt:lpstr>
      <vt:lpstr>Technical Deliverables</vt:lpstr>
      <vt:lpstr>Deliverables – Increment 0</vt:lpstr>
      <vt:lpstr>Project Timeline</vt:lpstr>
      <vt:lpstr>Project Effort Estimation</vt:lpstr>
      <vt:lpstr>Requirement Engineering Process</vt:lpstr>
      <vt:lpstr>Use Case Model (Primary Use Case - Overview)</vt:lpstr>
      <vt:lpstr>Use Case Model (Primary Use Case 1 of 3)</vt:lpstr>
      <vt:lpstr>Use Case Model (Primary Use Case 2 of 3)</vt:lpstr>
      <vt:lpstr>Use Case Model (Primary Use Case 3 of 3)</vt:lpstr>
      <vt:lpstr>Architecture &amp; Technologies Used</vt:lpstr>
      <vt:lpstr>High Level Design</vt:lpstr>
      <vt:lpstr>Prototype</vt:lpstr>
      <vt:lpstr>Windows acting as a device (Simulation)</vt:lpstr>
      <vt:lpstr>Subscription to MQTT topic</vt:lpstr>
      <vt:lpstr>Configure rules in AWS IoT to trigger lambda fn()</vt:lpstr>
      <vt:lpstr>Message Persistence in dynamoDB</vt:lpstr>
      <vt:lpstr>Phase-2: lambda sends message back to IoT core</vt:lpstr>
      <vt:lpstr>lambda execution…</vt:lpstr>
      <vt:lpstr>IoT core captures the msg sent by lambda</vt:lpstr>
      <vt:lpstr>Q &amp; A</vt:lpstr>
      <vt:lpstr>PowerPoint Presentation</vt:lpstr>
      <vt:lpstr>Quality Management Process</vt:lpstr>
      <vt:lpstr>Software Testing</vt:lpstr>
      <vt:lpstr>Software Testing (Cont.) </vt:lpstr>
      <vt:lpstr>Management Deliverables</vt:lpstr>
      <vt:lpstr>Technical Deliverables</vt:lpstr>
      <vt:lpstr>Q &amp; A</vt:lpstr>
      <vt:lpstr>PowerPoint Presentation</vt:lpstr>
      <vt:lpstr>Agenda – ISS Expectation (Hidden Slide)</vt:lpstr>
      <vt:lpstr>Project Progress</vt:lpstr>
      <vt:lpstr>Work status</vt:lpstr>
      <vt:lpstr>PowerPoint Presentation</vt:lpstr>
      <vt:lpstr>xxx</vt:lpstr>
      <vt:lpstr>Problems Encountered &amp; Resolution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2018-04-13T02:51:09Z</dcterms:created>
  <dcterms:modified xsi:type="dcterms:W3CDTF">2018-05-02T11:18:00Z</dcterms:modified>
</cp:coreProperties>
</file>