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77" r:id="rId2"/>
    <p:sldId id="311" r:id="rId3"/>
    <p:sldId id="399" r:id="rId4"/>
    <p:sldId id="401" r:id="rId5"/>
    <p:sldId id="402" r:id="rId6"/>
    <p:sldId id="403" r:id="rId7"/>
    <p:sldId id="483" r:id="rId8"/>
    <p:sldId id="469" r:id="rId9"/>
    <p:sldId id="470" r:id="rId10"/>
    <p:sldId id="485" r:id="rId11"/>
    <p:sldId id="486" r:id="rId12"/>
    <p:sldId id="487" r:id="rId13"/>
    <p:sldId id="488" r:id="rId14"/>
    <p:sldId id="489" r:id="rId15"/>
    <p:sldId id="484" r:id="rId16"/>
    <p:sldId id="404" r:id="rId17"/>
    <p:sldId id="405" r:id="rId18"/>
    <p:sldId id="492" r:id="rId19"/>
    <p:sldId id="493" r:id="rId20"/>
    <p:sldId id="495" r:id="rId21"/>
    <p:sldId id="494" r:id="rId22"/>
    <p:sldId id="490" r:id="rId23"/>
    <p:sldId id="474" r:id="rId24"/>
    <p:sldId id="496" r:id="rId25"/>
    <p:sldId id="497" r:id="rId26"/>
    <p:sldId id="498" r:id="rId27"/>
    <p:sldId id="499" r:id="rId28"/>
    <p:sldId id="500" r:id="rId29"/>
    <p:sldId id="501" r:id="rId30"/>
    <p:sldId id="438" r:id="rId31"/>
    <p:sldId id="439" r:id="rId32"/>
    <p:sldId id="478" r:id="rId33"/>
    <p:sldId id="477" r:id="rId34"/>
    <p:sldId id="476" r:id="rId35"/>
    <p:sldId id="432" r:id="rId36"/>
    <p:sldId id="315" r:id="rId37"/>
    <p:sldId id="322" r:id="rId38"/>
    <p:sldId id="326" r:id="rId39"/>
    <p:sldId id="334" r:id="rId40"/>
    <p:sldId id="335" r:id="rId41"/>
    <p:sldId id="324" r:id="rId42"/>
    <p:sldId id="479" r:id="rId43"/>
    <p:sldId id="4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C2A382C-F24C-4C1A-A99A-2D72295384B2}">
          <p14:sldIdLst>
            <p14:sldId id="277"/>
            <p14:sldId id="311"/>
            <p14:sldId id="399"/>
          </p14:sldIdLst>
        </p14:section>
        <p14:section name="Recap" id="{8D7E2089-1EBF-4845-A938-0BA018F2D302}">
          <p14:sldIdLst>
            <p14:sldId id="401"/>
            <p14:sldId id="402"/>
            <p14:sldId id="403"/>
            <p14:sldId id="483"/>
            <p14:sldId id="469"/>
            <p14:sldId id="470"/>
            <p14:sldId id="485"/>
            <p14:sldId id="486"/>
            <p14:sldId id="487"/>
            <p14:sldId id="488"/>
            <p14:sldId id="489"/>
          </p14:sldIdLst>
        </p14:section>
        <p14:section name="Increment-2" id="{43BD567C-665D-44E6-9796-9A04DBE268C4}">
          <p14:sldIdLst>
            <p14:sldId id="484"/>
            <p14:sldId id="404"/>
            <p14:sldId id="405"/>
            <p14:sldId id="492"/>
            <p14:sldId id="493"/>
            <p14:sldId id="495"/>
            <p14:sldId id="494"/>
            <p14:sldId id="490"/>
          </p14:sldIdLst>
        </p14:section>
        <p14:section name="Project Status" id="{6C9DC9D6-355B-4E13-98EA-2685F970235A}">
          <p14:sldIdLst>
            <p14:sldId id="474"/>
            <p14:sldId id="496"/>
            <p14:sldId id="497"/>
            <p14:sldId id="498"/>
          </p14:sldIdLst>
        </p14:section>
        <p14:section name="Challenges - Learning - NextSteps" id="{93D74E6C-3710-4E5E-93C6-437697246E54}">
          <p14:sldIdLst>
            <p14:sldId id="499"/>
            <p14:sldId id="500"/>
            <p14:sldId id="501"/>
            <p14:sldId id="438"/>
            <p14:sldId id="439"/>
          </p14:sldIdLst>
        </p14:section>
        <p14:section name="Hidden Section" id="{62BD3A47-47F4-405C-95AE-7340B19B65F5}">
          <p14:sldIdLst>
            <p14:sldId id="478"/>
            <p14:sldId id="477"/>
            <p14:sldId id="476"/>
            <p14:sldId id="432"/>
            <p14:sldId id="315"/>
            <p14:sldId id="322"/>
            <p14:sldId id="326"/>
            <p14:sldId id="334"/>
            <p14:sldId id="335"/>
            <p14:sldId id="324"/>
            <p14:sldId id="479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5035" autoAdjust="0"/>
  </p:normalViewPr>
  <p:slideViewPr>
    <p:cSldViewPr>
      <p:cViewPr>
        <p:scale>
          <a:sx n="91" d="100"/>
          <a:sy n="91" d="100"/>
        </p:scale>
        <p:origin x="-132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07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Lin Aung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>
                <a:solidFill>
                  <a:srgbClr val="92D050"/>
                </a:solidFill>
              </a:rPr>
              <a:t>Project Presentation / Iteration 2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6965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800" dirty="0">
                <a:solidFill>
                  <a:prstClr val="white"/>
                </a:solidFill>
              </a:rPr>
              <a:t>Project Guide – </a:t>
            </a:r>
            <a:r>
              <a:rPr lang="en-US" sz="1800" dirty="0" err="1">
                <a:solidFill>
                  <a:prstClr val="white"/>
                </a:solidFill>
              </a:rPr>
              <a:t>Heng</a:t>
            </a:r>
            <a:r>
              <a:rPr lang="en-US" sz="1800" dirty="0">
                <a:solidFill>
                  <a:prstClr val="white"/>
                </a:solidFill>
              </a:rPr>
              <a:t> Boon </a:t>
            </a:r>
            <a:r>
              <a:rPr lang="en-US" sz="1800" dirty="0" err="1">
                <a:solidFill>
                  <a:prstClr val="white"/>
                </a:solidFill>
              </a:rPr>
              <a:t>Kui</a:t>
            </a:r>
            <a:r>
              <a:rPr lang="en-US" sz="1800" dirty="0">
                <a:solidFill>
                  <a:prstClr val="white"/>
                </a:solidFill>
              </a:rPr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lambda 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messages into dynamoDB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message back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IoT core captures the message sent by lambda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 Estimation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3955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TCF</a:t>
            </a:r>
            <a:r>
              <a:rPr lang="en-US" sz="1600" dirty="0"/>
              <a:t> – Technical Complexity Factors </a:t>
            </a:r>
            <a:r>
              <a:rPr lang="en-US" sz="1600" dirty="0">
                <a:sym typeface="Wingdings" panose="05000000000000000000" pitchFamily="2" charset="2"/>
              </a:rPr>
              <a:t>1.02</a:t>
            </a:r>
            <a:r>
              <a:rPr lang="en-US" sz="1600" dirty="0"/>
              <a:t>	    	      </a:t>
            </a:r>
            <a:r>
              <a:rPr lang="en-US" sz="1600" b="1" dirty="0"/>
              <a:t>EF</a:t>
            </a:r>
            <a:r>
              <a:rPr lang="en-US" sz="1600" dirty="0"/>
              <a:t> – Environmental Factors </a:t>
            </a:r>
            <a:r>
              <a:rPr lang="en-US" sz="1600" dirty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3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49788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2019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0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2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/>
              <a:t>Project Status (Timeline)</a:t>
            </a:r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the trainer	#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Effort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94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Status (Control, Tracking and Reporting)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09663"/>
            <a:ext cx="9148576" cy="430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791200"/>
            <a:ext cx="687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</a:p>
          <a:p>
            <a:r>
              <a:rPr lang="en-US" dirty="0"/>
              <a:t>  (Increment-2)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DDD273-BB4F-4567-9A92-50656E421E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291821"/>
            <a:ext cx="7362092" cy="65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AWS </a:t>
            </a:r>
            <a:r>
              <a:rPr lang="en-US" sz="2400" dirty="0" err="1"/>
              <a:t>IoT</a:t>
            </a:r>
            <a:r>
              <a:rPr lang="en-US" sz="2400" dirty="0"/>
              <a:t> Landscape</a:t>
            </a:r>
          </a:p>
          <a:p>
            <a:pPr lvl="1"/>
            <a:r>
              <a:rPr lang="en-US" sz="2000" dirty="0"/>
              <a:t>AWS IoT Core</a:t>
            </a:r>
          </a:p>
          <a:p>
            <a:pPr lvl="1"/>
            <a:r>
              <a:rPr lang="en-US" sz="2000" dirty="0"/>
              <a:t>AWS Lambda</a:t>
            </a:r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/>
              <a:t>Elasticsearch Service</a:t>
            </a:r>
          </a:p>
          <a:p>
            <a:pPr lvl="1"/>
            <a:r>
              <a:rPr lang="en-US" sz="2000" dirty="0"/>
              <a:t>MySQL DB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API</a:t>
            </a:r>
          </a:p>
          <a:p>
            <a:endParaRPr lang="en-US" sz="2400" dirty="0"/>
          </a:p>
          <a:p>
            <a:r>
              <a:rPr lang="en-US" sz="2400" dirty="0"/>
              <a:t>Front-end web 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Technologies Used 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7BA807A-7794-4A66-8E13-0D400AA936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03454"/>
            <a:ext cx="8305800" cy="57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4A1A6-C960-6048-A140-A440F18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277983F-139B-E044-8732-034D09CC3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47624"/>
              </p:ext>
            </p:extLst>
          </p:nvPr>
        </p:nvGraphicFramePr>
        <p:xfrm>
          <a:off x="436180" y="989750"/>
          <a:ext cx="8174420" cy="579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420">
                  <a:extLst>
                    <a:ext uri="{9D8B030D-6E8A-4147-A177-3AD203B41FA5}">
                      <a16:colId xmlns="" xmlns:a16="http://schemas.microsoft.com/office/drawing/2014/main" val="2784464853"/>
                    </a:ext>
                  </a:extLst>
                </a:gridCol>
                <a:gridCol w="6477000">
                  <a:extLst>
                    <a:ext uri="{9D8B030D-6E8A-4147-A177-3AD203B41FA5}">
                      <a16:colId xmlns="" xmlns:a16="http://schemas.microsoft.com/office/drawing/2014/main" val="1436987824"/>
                    </a:ext>
                  </a:extLst>
                </a:gridCol>
              </a:tblGrid>
              <a:tr h="2204610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kick-off meeting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Requirement gathering and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connecting and sending data to AWS IoT Core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NodeJS application and storing into NoSQL database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6336718"/>
                  </a:ext>
                </a:extLst>
              </a:tr>
              <a:tr h="1300827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Logstash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User management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management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1504393"/>
                  </a:ext>
                </a:extLst>
              </a:tr>
              <a:tr h="1494984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Revising cloud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 remaining all use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SIT &amp; UAT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210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6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526A51-D88D-E043-9066-F2FB0651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layering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975878-0D71-D340-8773-BA3E620782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6" y="940946"/>
            <a:ext cx="5617748" cy="59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 (6...5...4)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>
                <a:lnSpc>
                  <a:spcPct val="114000"/>
                </a:lnSpc>
              </a:pPr>
              <a:r>
                <a:rPr lang="en-US" sz="2800" dirty="0"/>
                <a:t>Project Guide – </a:t>
              </a:r>
              <a:r>
                <a:rPr lang="en-US" sz="2800" b="1" u="sng" dirty="0" err="1"/>
                <a:t>Heng</a:t>
              </a:r>
              <a:r>
                <a:rPr lang="en-US" sz="2800" b="1" u="sng" dirty="0"/>
                <a:t> Boon </a:t>
              </a:r>
              <a:r>
                <a:rPr lang="en-US" sz="2800" b="1" u="sng" dirty="0" err="1"/>
                <a:t>Kui</a:t>
              </a:r>
              <a:endParaRPr lang="en-US" sz="2800" b="1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Balaubramanian</a:t>
              </a:r>
              <a:r>
                <a:rPr lang="en-US" sz="2800" dirty="0"/>
                <a:t> Narasimhan (</a:t>
              </a:r>
              <a:r>
                <a:rPr lang="en-US" sz="2800" b="1" dirty="0"/>
                <a:t>Bala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Kaung</a:t>
              </a:r>
              <a:r>
                <a:rPr lang="en-US" sz="2800" dirty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 (</a:t>
              </a:r>
              <a:r>
                <a:rPr lang="en-US" sz="2800" b="1" dirty="0"/>
                <a:t>KM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Gao </a:t>
              </a:r>
              <a:r>
                <a:rPr lang="en-US" sz="2800" dirty="0" err="1"/>
                <a:t>Zhiyu</a:t>
              </a:r>
              <a:r>
                <a:rPr lang="en-US" sz="2800" dirty="0"/>
                <a:t> (</a:t>
              </a:r>
              <a:r>
                <a:rPr lang="en-US" sz="2800" b="1" dirty="0"/>
                <a:t>William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 (</a:t>
              </a:r>
              <a:r>
                <a:rPr lang="en-US" sz="2800" b="1" dirty="0"/>
                <a:t>Nay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79758-F76E-D845-877F-D6F7A67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to DM Transition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AF5B722-8014-DC43-B944-E751E5899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494"/>
              </p:ext>
            </p:extLst>
          </p:nvPr>
        </p:nvGraphicFramePr>
        <p:xfrm>
          <a:off x="152400" y="990600"/>
          <a:ext cx="8839200" cy="576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1983080510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3426383098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422968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03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 HTML codes which implemented in React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045055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components which are responsible for rendering HTML nodes and screen routings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4903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dispatching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6478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sending HTTP requests to back-end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1451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Rest controller class which handle HTTP requests from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3205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handle all back-end business logics.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55048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of the components which are stored in Redux Store at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7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are used to map with data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787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2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6B2D2-14A2-174D-90CE-122FF131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17B95D-26C3-0345-810D-89E32340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Typescript, ReactJS, CSS3, HTML5</a:t>
            </a:r>
          </a:p>
          <a:p>
            <a:r>
              <a:rPr lang="en-US" dirty="0"/>
              <a:t>Server-side</a:t>
            </a:r>
          </a:p>
          <a:p>
            <a:pPr lvl="1"/>
            <a:r>
              <a:rPr lang="en-US" dirty="0"/>
              <a:t>JAVA, Spring Boot framework</a:t>
            </a:r>
          </a:p>
          <a:p>
            <a:pPr lvl="1"/>
            <a:r>
              <a:rPr lang="en-US" dirty="0"/>
              <a:t>NodeJS(AWS Lambda function)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 SQL</a:t>
            </a:r>
          </a:p>
          <a:p>
            <a:pPr lvl="1"/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34064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68E41-537D-45C3-B1BB-A379ECEF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6B23A-600C-411F-B65B-331673BB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raw data(csv) to JSON: </a:t>
            </a:r>
          </a:p>
          <a:p>
            <a:pPr lvl="1"/>
            <a:r>
              <a:rPr lang="en-US" dirty="0"/>
              <a:t>needs user maintenance</a:t>
            </a:r>
          </a:p>
          <a:p>
            <a:pPr lvl="1"/>
            <a:r>
              <a:rPr lang="en-US" dirty="0"/>
              <a:t>Cannot emit real-time data to browsers due to data transforming latency</a:t>
            </a:r>
          </a:p>
          <a:p>
            <a:r>
              <a:rPr lang="en-US" dirty="0"/>
              <a:t>No official AWS IoT SDK for LabView</a:t>
            </a:r>
          </a:p>
        </p:txBody>
      </p:sp>
    </p:spTree>
    <p:extLst>
      <p:ext uri="{BB962C8B-B14F-4D97-AF65-F5344CB8AC3E}">
        <p14:creationId xmlns:p14="http://schemas.microsoft.com/office/powerpoint/2010/main" val="114164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75" y="-33647"/>
            <a:ext cx="8403020" cy="685800"/>
          </a:xfrm>
        </p:spPr>
        <p:txBody>
          <a:bodyPr/>
          <a:lstStyle/>
          <a:p>
            <a:r>
              <a:rPr lang="en-US" dirty="0"/>
              <a:t>Risk Register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295400"/>
            <a:ext cx="89980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47435"/>
              </p:ext>
            </p:extLst>
          </p:nvPr>
        </p:nvGraphicFramePr>
        <p:xfrm>
          <a:off x="2895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21623"/>
              </p:ext>
            </p:extLst>
          </p:nvPr>
        </p:nvGraphicFramePr>
        <p:xfrm>
          <a:off x="4800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5181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747896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791700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 rot="2700000" flipV="1">
            <a:off x="8629983" y="744399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27-Jan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1244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623888"/>
            <a:ext cx="9053376" cy="432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" y="5008913"/>
            <a:ext cx="6858000" cy="18312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23" y="4286250"/>
            <a:ext cx="2186452" cy="18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Challenges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Couple of iterations until mid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Finalized and agreed towards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Repeat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certain components which were impacted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Agnes left during Incrment-0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Treza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left during Increment-1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challenged with ‘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Learnings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journey (arch. &amp; design iterations) helped us understand the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AWS and </a:t>
            </a:r>
            <a:r>
              <a:rPr lang="en-US" sz="28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topic better 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 &amp;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work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was challenged with…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It gave us an opportunity to raise ourselves to the challenge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moved from ‘Norming’ stage to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Performing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7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Next Steps… (not the end-of-the-road)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SERIS® will continue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invest on the solution delivered by us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app we have built is going to be made available to their clients/customers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They also plan to hire a consultant to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continue further to enhance the app</a:t>
            </a:r>
          </a:p>
          <a:p>
            <a:pPr lvl="1">
              <a:lnSpc>
                <a:spcPct val="114000"/>
              </a:lnSpc>
            </a:pP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Moving to mobile platform(s) is made </a:t>
            </a: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easier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We are using </a:t>
            </a:r>
            <a:r>
              <a:rPr lang="en-US" sz="24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ReactJS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for our web application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need to write FE – UI (Front-end User-Interface) for mobile platforms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Leveraging on the underlying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 Native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mobile framework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7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Brief overview &amp; Recap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Use Case Model (global View)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Incr-2 dev strategy &amp; Software Architecture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Issues / Problems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 - Status,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Risks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Challenges/Learnings &amp; </a:t>
            </a:r>
            <a:r>
              <a:rPr lang="en-US" sz="28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Next Steps…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0"/>
            <a:ext cx="9046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3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94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>
                <a:solidFill>
                  <a:srgbClr val="92D050"/>
                </a:solidFill>
              </a:rPr>
              <a:t/>
            </a:r>
            <a:br>
              <a:rPr lang="en-US" sz="4400" dirty="0">
                <a:solidFill>
                  <a:srgbClr val="92D050"/>
                </a:solidFill>
              </a:rPr>
            </a:br>
            <a:r>
              <a:rPr lang="en-US" sz="5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90600"/>
            <a:ext cx="3993669" cy="56633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486400" cy="55673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753100" cy="576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Process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3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Economic Development Board (EDB), and NUS </a:t>
            </a:r>
          </a:p>
          <a:p>
            <a:r>
              <a:rPr lang="en-US" sz="2600" dirty="0"/>
              <a:t>Campus located at NUS</a:t>
            </a:r>
          </a:p>
          <a:p>
            <a:pPr lvl="1"/>
            <a:r>
              <a:rPr lang="en-US" sz="2200" dirty="0"/>
              <a:t>www.seris.nus.edu.sg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4" y="4191000"/>
            <a:ext cx="457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SERIS/NSR PV Systems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Changi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National Solar Repository of Singapore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PV System</a:t>
            </a: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-Right Arrow 80"/>
          <p:cNvSpPr/>
          <p:nvPr/>
        </p:nvSpPr>
        <p:spPr>
          <a:xfrm rot="5400000">
            <a:off x="3655321" y="4258502"/>
            <a:ext cx="694766" cy="228601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5400000" scaled="0"/>
          </a:gradFill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6760960" y="3562348"/>
            <a:ext cx="1935365" cy="17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Browser        Interface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48" y="5415792"/>
            <a:ext cx="1679925" cy="121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0" y="5105400"/>
            <a:ext cx="880203" cy="554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1" y="3756408"/>
            <a:ext cx="1924050" cy="61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Application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6731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8" y="1373883"/>
            <a:ext cx="2891192" cy="2651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2671408" y="1066800"/>
            <a:ext cx="289119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Central Data Engineering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553193" y="1524000"/>
            <a:ext cx="2289773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RAM Web Portal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086599" y="5085117"/>
            <a:ext cx="160972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      Users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42625" y="1695450"/>
            <a:ext cx="519258" cy="1559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2286000"/>
            <a:ext cx="960783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7357568" y="3268461"/>
            <a:ext cx="681027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7174763" y="4753376"/>
            <a:ext cx="1046631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44161"/>
            <a:ext cx="5378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98624"/>
            <a:ext cx="926297" cy="54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endCxn id="8194" idx="0"/>
          </p:cNvCxnSpPr>
          <p:nvPr/>
        </p:nvCxnSpPr>
        <p:spPr>
          <a:xfrm rot="16200000" flipH="1">
            <a:off x="5405548" y="3578422"/>
            <a:ext cx="777254" cy="463150"/>
          </a:xfrm>
          <a:prstGeom prst="bentConnector3">
            <a:avLst>
              <a:gd name="adj1" fmla="val 2207"/>
            </a:avLst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0184"/>
            <a:ext cx="4648395" cy="19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Elbow Connector 70"/>
          <p:cNvCxnSpPr>
            <a:stCxn id="8194" idx="2"/>
            <a:endCxn id="1030" idx="1"/>
          </p:cNvCxnSpPr>
          <p:nvPr/>
        </p:nvCxnSpPr>
        <p:spPr>
          <a:xfrm rot="16200000" flipH="1">
            <a:off x="5831976" y="4939066"/>
            <a:ext cx="637328" cy="249780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2"/>
          <p:cNvSpPr txBox="1">
            <a:spLocks/>
          </p:cNvSpPr>
          <p:nvPr/>
        </p:nvSpPr>
        <p:spPr>
          <a:xfrm>
            <a:off x="3402629" y="4204426"/>
            <a:ext cx="197899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SERIS      Interface(Ext)</a:t>
            </a:r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5495393" y="3153385"/>
            <a:ext cx="59756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Alerts</a:t>
            </a:r>
          </a:p>
        </p:txBody>
      </p:sp>
      <p:sp>
        <p:nvSpPr>
          <p:cNvPr id="84" name="Title 2"/>
          <p:cNvSpPr txBox="1">
            <a:spLocks/>
          </p:cNvSpPr>
          <p:nvPr/>
        </p:nvSpPr>
        <p:spPr>
          <a:xfrm>
            <a:off x="19050" y="1078608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PV System(s)</a:t>
            </a:r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744756" y="2791274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IoT Sensors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248553" y="2972859"/>
            <a:ext cx="205459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(Temp, Light, Current, Voltage.,)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373883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0" y="1650108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/>
              <a:t>Web portal</a:t>
            </a:r>
          </a:p>
          <a:p>
            <a:pPr lvl="1"/>
            <a:r>
              <a:rPr lang="en-US" sz="2000" dirty="0"/>
              <a:t>Browser Interface – </a:t>
            </a:r>
            <a:r>
              <a:rPr lang="en-GB" sz="2000" dirty="0"/>
              <a:t>Users access the application’s web-portal via a standard browser interface with an active internet connection</a:t>
            </a:r>
            <a:endParaRPr lang="en-US" sz="2000" dirty="0"/>
          </a:p>
          <a:p>
            <a:pPr lvl="1"/>
            <a:r>
              <a:rPr lang="en-US" sz="2000" dirty="0"/>
              <a:t>User login and Access control mapping – </a:t>
            </a:r>
            <a:r>
              <a:rPr lang="en-GB" sz="2000" dirty="0"/>
              <a:t>The system allows authorised user(s) to access the application. After authentication user will have access to main menu. Availability of menu functions depends on user’s level of access. 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Scope – Web portal &amp; SERIS Interface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1572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2289773" cy="243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EDB, and NUS </a:t>
            </a:r>
          </a:p>
          <a:p>
            <a:r>
              <a:rPr lang="en-US" sz="2600" dirty="0"/>
              <a:t>Campus located at NUS</a:t>
            </a:r>
          </a:p>
          <a:p>
            <a:r>
              <a:rPr lang="en-US" sz="2600" dirty="0"/>
              <a:t>National Solar Repo. of 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2" y="4191001"/>
            <a:ext cx="4594634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Structure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5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133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4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2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4219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70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2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Application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514600"/>
            <a:ext cx="8153400" cy="3886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/>
              <a:t>Cloud Platform:</a:t>
            </a:r>
            <a:r>
              <a:rPr lang="en-US" dirty="0"/>
              <a:t>  An integrated cloud platform to support and meet the application's requirements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Web portal:</a:t>
            </a:r>
            <a:r>
              <a:rPr lang="en-US" dirty="0"/>
              <a:t> A web portal for users to access the application components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Data Engineering &amp; Visualization:</a:t>
            </a:r>
            <a:r>
              <a:rPr lang="en-US" dirty="0"/>
              <a:t> A cloud based application that can record, transform and report the data sent from PV systems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2233550" cy="15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6172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develop a cloud based platform for integrating and managing real-time analytical monitoring of PV systems performance</a:t>
            </a:r>
          </a:p>
        </p:txBody>
      </p:sp>
    </p:spTree>
    <p:extLst>
      <p:ext uri="{BB962C8B-B14F-4D97-AF65-F5344CB8AC3E}">
        <p14:creationId xmlns:p14="http://schemas.microsoft.com/office/powerpoint/2010/main" val="7618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/>
          </a:bodyPr>
          <a:lstStyle/>
          <a:p>
            <a:r>
              <a:rPr lang="en-US" sz="2400" b="1" dirty="0"/>
              <a:t>A Web 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/>
              <a:t>User Management</a:t>
            </a:r>
          </a:p>
          <a:p>
            <a:pPr lvl="1"/>
            <a:r>
              <a:rPr lang="en-US" sz="2300" dirty="0"/>
              <a:t>Device &amp; Station configurations</a:t>
            </a:r>
          </a:p>
          <a:p>
            <a:pPr lvl="1"/>
            <a:r>
              <a:rPr lang="en-US" sz="2300" dirty="0"/>
              <a:t>Report configuration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Central Data 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Capture </a:t>
            </a:r>
            <a:r>
              <a:rPr lang="en-US" sz="2300" dirty="0"/>
              <a:t>– Cloud based components that captures and records the incoming data  sent from sensors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Visualization </a:t>
            </a:r>
            <a:r>
              <a:rPr lang="en-US" sz="2300" dirty="0"/>
              <a:t>– Cloud based visualization component that performs back-end calculations and make it available for front-end visualization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Overview</a:t>
            </a:r>
          </a:p>
        </p:txBody>
      </p:sp>
    </p:spTree>
    <p:extLst>
      <p:ext uri="{BB962C8B-B14F-4D97-AF65-F5344CB8AC3E}">
        <p14:creationId xmlns:p14="http://schemas.microsoft.com/office/powerpoint/2010/main" val="14473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A2CC19-6FDA-4ADE-82DC-E38A631C6A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272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Process</a:t>
            </a:r>
          </a:p>
          <a:p>
            <a:pPr lvl="1"/>
            <a:r>
              <a:rPr lang="en-US" sz="2000" dirty="0"/>
              <a:t>A well defined SE Process; Static dim(organized into workflows, activities, process disciplines, artefacts and roles) &amp; Dynamic dim(Time)</a:t>
            </a:r>
          </a:p>
          <a:p>
            <a:r>
              <a:rPr lang="en-US" sz="2400" dirty="0"/>
              <a:t>RUP and Iterative Development</a:t>
            </a:r>
          </a:p>
          <a:p>
            <a:pPr lvl="1"/>
            <a:r>
              <a:rPr lang="en-US" sz="2000" dirty="0"/>
              <a:t>Planning &amp; Feasibility</a:t>
            </a:r>
          </a:p>
          <a:p>
            <a:pPr lvl="1"/>
            <a:r>
              <a:rPr lang="en-US" sz="2000" dirty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Methodology – RUP and Iterative Dev.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353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7" y="2819400"/>
            <a:ext cx="534051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05020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1965</Words>
  <Application>Microsoft Office PowerPoint</Application>
  <PresentationFormat>On-screen Show (4:3)</PresentationFormat>
  <Paragraphs>558</Paragraphs>
  <Slides>43</Slides>
  <Notes>33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Introducing PowerPoint 2010</vt:lpstr>
      <vt:lpstr>Worksheet</vt:lpstr>
      <vt:lpstr>Packager Shell Object</vt:lpstr>
      <vt:lpstr>Real-time Analytical Monitoring Application</vt:lpstr>
      <vt:lpstr>Team Members (6...5...4)</vt:lpstr>
      <vt:lpstr>Agenda</vt:lpstr>
      <vt:lpstr>Project Sponsor</vt:lpstr>
      <vt:lpstr>Project Objectives</vt:lpstr>
      <vt:lpstr>Requirements Overview</vt:lpstr>
      <vt:lpstr>PowerPoint Presentation</vt:lpstr>
      <vt:lpstr>Project Methodology – RUP and Iterative Dev.</vt:lpstr>
      <vt:lpstr>Deliverables and Increments</vt:lpstr>
      <vt:lpstr>Prototype</vt:lpstr>
      <vt:lpstr>Project Effort Estimation</vt:lpstr>
      <vt:lpstr>Project Status (Timeline)</vt:lpstr>
      <vt:lpstr>Project Effort</vt:lpstr>
      <vt:lpstr>Project Status (Control, Tracking and Reporting)</vt:lpstr>
      <vt:lpstr>PowerPoint Presentation</vt:lpstr>
      <vt:lpstr>Architecture &amp; Technologies Used </vt:lpstr>
      <vt:lpstr>High Level Design </vt:lpstr>
      <vt:lpstr>Development strategy</vt:lpstr>
      <vt:lpstr>Web application layering</vt:lpstr>
      <vt:lpstr>AM to DM Transition</vt:lpstr>
      <vt:lpstr>Programming languages &amp; Frameworks</vt:lpstr>
      <vt:lpstr>Technical Issues</vt:lpstr>
      <vt:lpstr>Risk Register</vt:lpstr>
      <vt:lpstr>Project Status (Timeline)</vt:lpstr>
      <vt:lpstr>Project Status</vt:lpstr>
      <vt:lpstr>Project Status (Control, Tracking and Reporting)</vt:lpstr>
      <vt:lpstr>Challenges</vt:lpstr>
      <vt:lpstr>Learnings</vt:lpstr>
      <vt:lpstr>Next Steps… (not the end-of-the-road)</vt:lpstr>
      <vt:lpstr>Q &amp; A</vt:lpstr>
      <vt:lpstr>PowerPoint Presentation</vt:lpstr>
      <vt:lpstr>Use Case (cont..)</vt:lpstr>
      <vt:lpstr>Use Case (cont..)</vt:lpstr>
      <vt:lpstr>Use Case (cont..)</vt:lpstr>
      <vt:lpstr>Quality Management Process</vt:lpstr>
      <vt:lpstr>Project Sponsor</vt:lpstr>
      <vt:lpstr>SERIS/NSR PV Systems</vt:lpstr>
      <vt:lpstr>RAM Application Overview</vt:lpstr>
      <vt:lpstr>Project Scope – Web portal &amp; SERIS Interface</vt:lpstr>
      <vt:lpstr>Project Team Structure</vt:lpstr>
      <vt:lpstr>Deliverables and Increments</vt:lpstr>
      <vt:lpstr>Technical Deliverables</vt:lpstr>
      <vt:lpstr>Management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2019-01-28T10:07:57Z</dcterms:modified>
</cp:coreProperties>
</file>