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sldIdLst>
    <p:sldId id="277" r:id="rId2"/>
    <p:sldId id="361" r:id="rId3"/>
    <p:sldId id="311" r:id="rId4"/>
    <p:sldId id="315" r:id="rId5"/>
    <p:sldId id="314" r:id="rId6"/>
    <p:sldId id="316" r:id="rId7"/>
    <p:sldId id="397" r:id="rId8"/>
    <p:sldId id="398" r:id="rId9"/>
    <p:sldId id="399" r:id="rId10"/>
    <p:sldId id="428" r:id="rId11"/>
    <p:sldId id="427" r:id="rId12"/>
    <p:sldId id="407" r:id="rId13"/>
    <p:sldId id="408" r:id="rId14"/>
    <p:sldId id="403" r:id="rId15"/>
    <p:sldId id="405" r:id="rId16"/>
    <p:sldId id="406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29" r:id="rId32"/>
    <p:sldId id="430" r:id="rId33"/>
    <p:sldId id="431" r:id="rId34"/>
    <p:sldId id="440" r:id="rId35"/>
    <p:sldId id="457" r:id="rId36"/>
    <p:sldId id="458" r:id="rId37"/>
    <p:sldId id="459" r:id="rId38"/>
    <p:sldId id="388" r:id="rId39"/>
    <p:sldId id="387" r:id="rId40"/>
    <p:sldId id="426" r:id="rId41"/>
    <p:sldId id="389" r:id="rId42"/>
    <p:sldId id="390" r:id="rId43"/>
    <p:sldId id="421" r:id="rId44"/>
    <p:sldId id="418" r:id="rId45"/>
    <p:sldId id="449" r:id="rId46"/>
    <p:sldId id="448" r:id="rId47"/>
    <p:sldId id="422" r:id="rId48"/>
    <p:sldId id="415" r:id="rId49"/>
    <p:sldId id="416" r:id="rId50"/>
    <p:sldId id="401" r:id="rId51"/>
    <p:sldId id="410" r:id="rId52"/>
    <p:sldId id="412" r:id="rId53"/>
    <p:sldId id="417" r:id="rId54"/>
    <p:sldId id="313" r:id="rId55"/>
    <p:sldId id="395" r:id="rId56"/>
    <p:sldId id="39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C2A382C-F24C-4C1A-A99A-2D72295384B2}">
          <p14:sldIdLst>
            <p14:sldId id="277"/>
            <p14:sldId id="361"/>
          </p14:sldIdLst>
        </p14:section>
        <p14:section name="Breif Intro. (requirements)" id="{37799F4C-4495-496B-9FBB-1BB59810B201}">
          <p14:sldIdLst>
            <p14:sldId id="311"/>
            <p14:sldId id="315"/>
            <p14:sldId id="314"/>
            <p14:sldId id="316"/>
          </p14:sldIdLst>
        </p14:section>
        <p14:section name="Recap (Arch,Design,PT,UUCP,PP)" id="{D56FCEB7-0DC7-43B4-9A94-B4398439F8A5}">
          <p14:sldIdLst>
            <p14:sldId id="397"/>
            <p14:sldId id="398"/>
            <p14:sldId id="399"/>
            <p14:sldId id="428"/>
            <p14:sldId id="427"/>
          </p14:sldIdLst>
        </p14:section>
        <p14:section name="Incr-1 dev strategy" id="{13EC83FB-515D-4BDF-8259-E6CE77ABCD5F}">
          <p14:sldIdLst>
            <p14:sldId id="407"/>
            <p14:sldId id="408"/>
          </p14:sldIdLst>
        </p14:section>
        <p14:section name="Use-Case Model (Global View)" id="{07779CEF-A603-4298-B17A-E503C9A9B04E}">
          <p14:sldIdLst>
            <p14:sldId id="403"/>
            <p14:sldId id="405"/>
            <p14:sldId id="406"/>
          </p14:sldIdLst>
        </p14:section>
        <p14:section name="Transition Strategy (UC:AM:DM)" id="{07231AEF-3423-4E9C-B316-1B608E984B72}">
          <p14:sldIdLst>
            <p14:sldId id="450"/>
            <p14:sldId id="451"/>
            <p14:sldId id="452"/>
            <p14:sldId id="453"/>
            <p14:sldId id="454"/>
            <p14:sldId id="455"/>
          </p14:sldIdLst>
        </p14:section>
        <p14:section name="Arch.&amp;Design (Issues/Prob./Challenges)" id="{F0176718-D9C9-4167-898A-48B0CF6404C5}">
          <p14:sldIdLst>
            <p14:sldId id="456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Revised Architecture and Design" id="{F747BFD0-CCCE-4368-9E54-4727B70563D5}">
          <p14:sldIdLst>
            <p14:sldId id="429"/>
            <p14:sldId id="430"/>
            <p14:sldId id="431"/>
            <p14:sldId id="440"/>
          </p14:sldIdLst>
        </p14:section>
        <p14:section name="Testing Strategy" id="{25D071C4-0CF3-48B9-BAD0-143CD6CF9E69}">
          <p14:sldIdLst>
            <p14:sldId id="457"/>
            <p14:sldId id="458"/>
            <p14:sldId id="459"/>
          </p14:sldIdLst>
        </p14:section>
        <p14:section name="Project Progress &amp; Status" id="{9635A438-FCC3-4670-BC1C-8A78768CF2B6}">
          <p14:sldIdLst>
            <p14:sldId id="388"/>
            <p14:sldId id="387"/>
          </p14:sldIdLst>
        </p14:section>
        <p14:section name="Risks and Challenges" id="{A8F35B3B-352E-45C1-A2E3-553A95F923FD}">
          <p14:sldIdLst>
            <p14:sldId id="426"/>
          </p14:sldIdLst>
        </p14:section>
        <p14:section name="Q&amp;A - Thankyou" id="{2896DFAA-CA40-4566-AEAB-0E0B77F2E8DA}">
          <p14:sldIdLst>
            <p14:sldId id="389"/>
            <p14:sldId id="390"/>
          </p14:sldIdLst>
        </p14:section>
        <p14:section name="Ref Section" id="{B5B40091-FCD0-4D2C-904A-A240F438F875}">
          <p14:sldIdLst>
            <p14:sldId id="421"/>
            <p14:sldId id="418"/>
            <p14:sldId id="449"/>
            <p14:sldId id="448"/>
            <p14:sldId id="422"/>
            <p14:sldId id="415"/>
            <p14:sldId id="416"/>
            <p14:sldId id="401"/>
          </p14:sldIdLst>
        </p14:section>
        <p14:section name="xDesign" id="{225190B4-A9F7-4277-B669-3E68689343AB}">
          <p14:sldIdLst>
            <p14:sldId id="410"/>
            <p14:sldId id="412"/>
            <p14:sldId id="417"/>
          </p14:sldIdLst>
        </p14:section>
        <p14:section name="Demo. of Incr-1" id="{EF3A9C9D-FDB5-4E31-8E87-66CD84D889EB}">
          <p14:sldIdLst/>
        </p14:section>
        <p14:section name="Hidden Section" id="{8D159104-7520-4A2C-9C05-70B278D81725}">
          <p14:sldIdLst>
            <p14:sldId id="313"/>
            <p14:sldId id="395"/>
            <p14:sldId id="3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34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87185" autoAdjust="0"/>
  </p:normalViewPr>
  <p:slideViewPr>
    <p:cSldViewPr>
      <p:cViewPr>
        <p:scale>
          <a:sx n="70" d="100"/>
          <a:sy n="70" d="100"/>
        </p:scale>
        <p:origin x="-1349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9D9B6-CC7E-E243-9E8B-9FA6B9CE35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9D9B6-CC7E-E243-9E8B-9FA6B9CE35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9D9B6-CC7E-E243-9E8B-9FA6B9CE35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Presentation Layer</a:t>
            </a:r>
            <a:r>
              <a:rPr lang="en-US" dirty="0" smtClean="0"/>
              <a:t>: will be implemented with React.</a:t>
            </a:r>
            <a:endParaRPr lang="en-GB" dirty="0" smtClean="0"/>
          </a:p>
          <a:p>
            <a:pPr lvl="0"/>
            <a:r>
              <a:rPr lang="en-US" b="1" dirty="0" smtClean="0"/>
              <a:t>Business Layer</a:t>
            </a:r>
            <a:r>
              <a:rPr lang="en-US" dirty="0" smtClean="0"/>
              <a:t>: Java back-end application which has business process handlings and expose as REST web services. Spring Boot framework will be used for back-end.</a:t>
            </a:r>
            <a:endParaRPr lang="en-GB" dirty="0" smtClean="0"/>
          </a:p>
          <a:p>
            <a:pPr lvl="0"/>
            <a:r>
              <a:rPr lang="en-SG" b="1" dirty="0" smtClean="0"/>
              <a:t>Data access Layer</a:t>
            </a:r>
            <a:r>
              <a:rPr lang="en-SG" dirty="0" smtClean="0"/>
              <a:t>: will be implemented using JPA-Hibernate and http request/response.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5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SERIS© - RAM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17220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SERIS© - RAM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NUS/ISS:SE-25/PT-07 </a:t>
            </a:r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29-Aug-18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SERIS© RAM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22.xml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 smtClean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</a:t>
            </a:r>
            <a:r>
              <a:rPr lang="en-US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GB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 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 smtClean="0">
                <a:solidFill>
                  <a:srgbClr val="92D050"/>
                </a:solidFill>
              </a:rPr>
              <a:t>Project Presentation / Iteration 1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1631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500" dirty="0" smtClean="0">
                <a:solidFill>
                  <a:prstClr val="white"/>
                </a:solidFill>
              </a:rPr>
              <a:t>Project Guide – </a:t>
            </a:r>
            <a:r>
              <a:rPr lang="en-US" sz="1500" dirty="0" err="1" smtClean="0">
                <a:solidFill>
                  <a:prstClr val="white"/>
                </a:solidFill>
              </a:rPr>
              <a:t>Heng</a:t>
            </a:r>
            <a:r>
              <a:rPr lang="en-US" sz="1500" dirty="0" smtClean="0">
                <a:solidFill>
                  <a:prstClr val="white"/>
                </a:solidFill>
              </a:rPr>
              <a:t> Boon </a:t>
            </a:r>
            <a:r>
              <a:rPr lang="en-US" sz="1500" dirty="0" err="1" smtClean="0">
                <a:solidFill>
                  <a:prstClr val="white"/>
                </a:solidFill>
              </a:rPr>
              <a:t>Kui</a:t>
            </a:r>
            <a:r>
              <a:rPr lang="en-US" sz="1500" dirty="0" smtClean="0">
                <a:solidFill>
                  <a:prstClr val="white"/>
                </a:solidFill>
              </a:rPr>
              <a:t> 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 (</a:t>
            </a:r>
            <a:r>
              <a:rPr lang="en-US" i="1" dirty="0" smtClean="0">
                <a:solidFill>
                  <a:srgbClr val="002060"/>
                </a:solidFill>
              </a:rPr>
              <a:t>Recap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97165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/>
                <a:gridCol w="4572000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TCF</a:t>
            </a:r>
            <a:r>
              <a:rPr lang="en-US" sz="1600" dirty="0" smtClean="0"/>
              <a:t> – Technical Complexity Factors </a:t>
            </a:r>
            <a:r>
              <a:rPr lang="en-US" sz="1600" dirty="0" smtClean="0">
                <a:sym typeface="Wingdings" panose="05000000000000000000" pitchFamily="2" charset="2"/>
              </a:rPr>
              <a:t>1.02</a:t>
            </a:r>
            <a:r>
              <a:rPr lang="en-US" sz="1600" dirty="0" smtClean="0"/>
              <a:t>	    	      </a:t>
            </a:r>
            <a:r>
              <a:rPr lang="en-US" sz="1600" b="1" dirty="0" smtClean="0"/>
              <a:t>EF</a:t>
            </a:r>
            <a:r>
              <a:rPr lang="en-US" sz="1600" dirty="0" smtClean="0"/>
              <a:t> – Environmental Factors </a:t>
            </a:r>
            <a:r>
              <a:rPr lang="en-US" sz="1600" dirty="0" smtClean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15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800" y="6599519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ja-JP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884540"/>
              </p:ext>
            </p:extLst>
          </p:nvPr>
        </p:nvGraphicFramePr>
        <p:xfrm>
          <a:off x="466725" y="990600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638300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1970369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Timeline (</a:t>
            </a:r>
            <a:r>
              <a:rPr lang="en-US" i="1" dirty="0">
                <a:solidFill>
                  <a:srgbClr val="002060"/>
                </a:solidFill>
              </a:rPr>
              <a:t>Recap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359219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581400" y="2808569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14800" y="3208524"/>
            <a:ext cx="12192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181600" y="3610345"/>
            <a:ext cx="495300" cy="24173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471517" y="3918757"/>
            <a:ext cx="828692" cy="37499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UAT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408770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618319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4870416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060916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53402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981075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753100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32447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798139" y="4618319"/>
            <a:ext cx="364286" cy="628649"/>
          </a:xfrm>
          <a:prstGeom prst="rect">
            <a:avLst/>
          </a:prstGeom>
          <a:noFill/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11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599"/>
            <a:ext cx="5257800" cy="2252655"/>
          </a:xfrm>
        </p:spPr>
        <p:txBody>
          <a:bodyPr vert="horz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RUP </a:t>
            </a:r>
            <a:r>
              <a:rPr lang="en-US" sz="2400" dirty="0" smtClean="0"/>
              <a:t>(</a:t>
            </a:r>
            <a:r>
              <a:rPr lang="en-US" sz="2000" dirty="0" smtClean="0"/>
              <a:t>Rational </a:t>
            </a:r>
            <a:r>
              <a:rPr lang="en-US" sz="2000" dirty="0"/>
              <a:t>Unified </a:t>
            </a:r>
            <a:r>
              <a:rPr lang="en-US" sz="2000" dirty="0" smtClean="0"/>
              <a:t>Process</a:t>
            </a:r>
            <a:r>
              <a:rPr lang="en-US" sz="2400" dirty="0" smtClean="0"/>
              <a:t>) Methodology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RUP and Iterative Development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Planning &amp; Feasibility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Development Strategy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599"/>
            <a:ext cx="3657601" cy="2252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0" y="3355930"/>
            <a:ext cx="4374881" cy="2968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352800"/>
            <a:ext cx="4267200" cy="297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Planning and Feasibility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Planning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Requirements &amp; Scoping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Use Case Model &amp; Estimation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Software Architecture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High level Design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Proto-typing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043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1 Development Phase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143000"/>
            <a:ext cx="5029200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Increment 1 (</a:t>
            </a:r>
            <a:r>
              <a:rPr lang="en-US" sz="2800" i="1" dirty="0" smtClean="0">
                <a:solidFill>
                  <a:srgbClr val="002060"/>
                </a:solidFill>
              </a:rPr>
              <a:t>Current Phase</a:t>
            </a:r>
            <a:r>
              <a:rPr lang="en-US" sz="28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Requirements Modeling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Revisit design &amp; architecture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Transition Strategy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Design Modeling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Testing Strategy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40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0224"/>
            <a:ext cx="4038600" cy="418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</a:t>
            </a:r>
            <a:r>
              <a:rPr lang="en-US" dirty="0"/>
              <a:t>(</a:t>
            </a:r>
            <a:r>
              <a:rPr lang="en-US" dirty="0" smtClean="0"/>
              <a:t>Iteration-1, </a:t>
            </a:r>
            <a:r>
              <a:rPr lang="en-US" i="1" dirty="0" smtClean="0">
                <a:solidFill>
                  <a:srgbClr val="002060"/>
                </a:solidFill>
              </a:rPr>
              <a:t>current phase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00225"/>
            <a:ext cx="4038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Device</a:t>
            </a:r>
            <a:r>
              <a:rPr lang="en-US" sz="2400" dirty="0" smtClean="0"/>
              <a:t>: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Send Un-Structured data</a:t>
            </a:r>
          </a:p>
          <a:p>
            <a:r>
              <a:rPr lang="en-US" sz="3200" b="1" dirty="0" err="1" smtClean="0"/>
              <a:t>LogParser</a:t>
            </a:r>
            <a:r>
              <a:rPr lang="en-US" sz="2400" dirty="0" smtClean="0"/>
              <a:t>: 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Transform</a:t>
            </a:r>
            <a:r>
              <a:rPr lang="en-US" sz="2400" dirty="0" smtClean="0"/>
              <a:t> station  data</a:t>
            </a:r>
          </a:p>
          <a:p>
            <a:r>
              <a:rPr lang="en-US" sz="3200" b="1" dirty="0" err="1" smtClean="0"/>
              <a:t>Syncer</a:t>
            </a:r>
            <a:r>
              <a:rPr lang="en-US" sz="2400" dirty="0" smtClean="0"/>
              <a:t>: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Synchronize un-structured data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096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</a:t>
            </a:r>
            <a:r>
              <a:rPr lang="en-US" dirty="0"/>
              <a:t>(</a:t>
            </a:r>
            <a:r>
              <a:rPr lang="en-US" dirty="0" smtClean="0"/>
              <a:t>Iteration-2, </a:t>
            </a:r>
            <a:r>
              <a:rPr lang="en-US" i="1" dirty="0" smtClean="0">
                <a:solidFill>
                  <a:srgbClr val="002060"/>
                </a:solidFill>
              </a:rPr>
              <a:t>next phase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999771"/>
            <a:ext cx="4419600" cy="57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233" y="1168977"/>
            <a:ext cx="3539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System User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Forgot password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Reset password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Login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View real-time station info.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View station history info.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Download history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4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35" y="1066800"/>
            <a:ext cx="682680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</a:t>
            </a:r>
            <a:r>
              <a:rPr lang="en-US" dirty="0"/>
              <a:t>(</a:t>
            </a:r>
            <a:r>
              <a:rPr lang="en-US" dirty="0" smtClean="0"/>
              <a:t>Iteration-1, </a:t>
            </a:r>
            <a:r>
              <a:rPr lang="en-US" i="1" dirty="0" smtClean="0">
                <a:solidFill>
                  <a:srgbClr val="002060"/>
                </a:solidFill>
              </a:rPr>
              <a:t>current phase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3048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3200" b="1" dirty="0" smtClean="0"/>
              <a:t>Admin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View/Select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Station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Station Config.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 smtClean="0"/>
              <a:t>Extend Use-Case(s)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Maintain Users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Maintain Station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Maintain </a:t>
            </a:r>
            <a:r>
              <a:rPr lang="en-US" sz="2000" dirty="0"/>
              <a:t>Station Config </a:t>
            </a:r>
          </a:p>
          <a:p>
            <a:pPr marL="742950" lvl="1" indent="-285750">
              <a:spcAft>
                <a:spcPts val="1200"/>
              </a:spcAft>
              <a:buFont typeface="Wingdings"/>
              <a:buChar char="ß"/>
            </a:pPr>
            <a:r>
              <a:rPr lang="en-US" dirty="0" smtClean="0">
                <a:sym typeface="Wingdings" panose="05000000000000000000" pitchFamily="2" charset="2"/>
              </a:rPr>
              <a:t>U</a:t>
            </a:r>
            <a:r>
              <a:rPr lang="en-US" dirty="0" smtClean="0"/>
              <a:t>pdate Station Config</a:t>
            </a:r>
          </a:p>
        </p:txBody>
      </p:sp>
    </p:spTree>
    <p:extLst>
      <p:ext uri="{BB962C8B-B14F-4D97-AF65-F5344CB8AC3E}">
        <p14:creationId xmlns:p14="http://schemas.microsoft.com/office/powerpoint/2010/main" val="40529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77AAFE-C579-8D4A-B637-C9D9BE3F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02" y="0"/>
            <a:ext cx="555919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45E7E675-EC51-894F-9E53-47A1D4BF8AAF}"/>
              </a:ext>
            </a:extLst>
          </p:cNvPr>
          <p:cNvSpPr txBox="1">
            <a:spLocks/>
          </p:cNvSpPr>
          <p:nvPr/>
        </p:nvSpPr>
        <p:spPr>
          <a:xfrm>
            <a:off x="-76200" y="1414305"/>
            <a:ext cx="4267200" cy="2243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dirty="0"/>
              <a:t>Focus </a:t>
            </a:r>
            <a:r>
              <a:rPr lang="en-US" dirty="0" smtClean="0"/>
              <a:t>on ‘</a:t>
            </a:r>
            <a:r>
              <a:rPr lang="en-US" i="1" u="sng" dirty="0">
                <a:solidFill>
                  <a:srgbClr val="002060"/>
                </a:solidFill>
              </a:rPr>
              <a:t>what</a:t>
            </a:r>
            <a:r>
              <a:rPr lang="en-US" dirty="0" smtClean="0"/>
              <a:t>’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Maintain Station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Create Station</a:t>
            </a:r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101E59-31F8-8546-AB9C-A8957C7D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76200"/>
            <a:ext cx="8403020" cy="685800"/>
          </a:xfrm>
        </p:spPr>
        <p:txBody>
          <a:bodyPr/>
          <a:lstStyle/>
          <a:p>
            <a:r>
              <a:rPr lang="en-US" dirty="0" smtClean="0"/>
              <a:t>AM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488B96-2B48-F241-B02F-EC72420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‘</a:t>
            </a:r>
            <a:r>
              <a:rPr lang="en-US" i="1" u="sng" dirty="0">
                <a:solidFill>
                  <a:srgbClr val="002060"/>
                </a:solidFill>
              </a:rPr>
              <a:t>how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8D76D1-1175-4846-B578-C43F21E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3-tiers architecture</a:t>
            </a:r>
          </a:p>
          <a:p>
            <a:r>
              <a:rPr lang="en-US" dirty="0"/>
              <a:t>2 different projects (font-end and back-end)</a:t>
            </a:r>
          </a:p>
          <a:p>
            <a:r>
              <a:rPr lang="en-US" dirty="0"/>
              <a:t>Identifying design classes</a:t>
            </a:r>
          </a:p>
          <a:p>
            <a:r>
              <a:rPr lang="en-US" dirty="0"/>
              <a:t>Packaging classes</a:t>
            </a:r>
          </a:p>
          <a:p>
            <a:r>
              <a:rPr lang="en-US" dirty="0"/>
              <a:t>Identifying Package dependencies</a:t>
            </a:r>
          </a:p>
          <a:p>
            <a:r>
              <a:rPr lang="en-US" dirty="0"/>
              <a:t>Identification of Reuse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9208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F56DE-02D5-D248-A9C6-6CF928B1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packages (</a:t>
            </a:r>
            <a:r>
              <a:rPr lang="en-US" i="1" u="sng" dirty="0" smtClean="0">
                <a:solidFill>
                  <a:srgbClr val="002060"/>
                </a:solidFill>
              </a:rPr>
              <a:t>from AM to DM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714B4725-BF26-C842-A180-0D8DDD4D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66139"/>
              </p:ext>
            </p:extLst>
          </p:nvPr>
        </p:nvGraphicFramePr>
        <p:xfrm>
          <a:off x="628650" y="1690688"/>
          <a:ext cx="78867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="" xmlns:a16="http://schemas.microsoft.com/office/drawing/2014/main" val="247464003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1551140884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1779248008"/>
                    </a:ext>
                  </a:extLst>
                </a:gridCol>
                <a:gridCol w="1971675">
                  <a:extLst>
                    <a:ext uri="{9D8B030D-6E8A-4147-A177-3AD203B41FA5}">
                      <a16:colId xmlns="" xmlns:a16="http://schemas.microsoft.com/office/drawing/2014/main" val="289706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3-tier architecture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 front-end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 back-end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7568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  <a:br>
                        <a:rPr lang="en-US" dirty="0"/>
                      </a:br>
                      <a:r>
                        <a:rPr lang="en-US" dirty="0"/>
                        <a:t>Router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44921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Logic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Action Creators</a:t>
                      </a:r>
                      <a:br>
                        <a:rPr lang="en-US" dirty="0"/>
                      </a:br>
                      <a:r>
                        <a:rPr lang="en-US" dirty="0"/>
                        <a:t>Reducers</a:t>
                      </a:r>
                      <a:br>
                        <a:rPr lang="en-US" dirty="0"/>
                      </a:br>
                      <a:r>
                        <a:rPr lang="en-US" dirty="0"/>
                        <a:t>Store</a:t>
                      </a:r>
                    </a:p>
                    <a:p>
                      <a:r>
                        <a:rPr lang="en-US" dirty="0"/>
                        <a:t>APIs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Controllers</a:t>
                      </a:r>
                      <a:br>
                        <a:rPr lang="en-US" dirty="0"/>
                      </a:br>
                      <a:r>
                        <a:rPr lang="en-US" dirty="0"/>
                        <a:t>Services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5886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access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List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Entity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br>
                        <a:rPr lang="en-US" dirty="0"/>
                      </a:br>
                      <a:r>
                        <a:rPr lang="en-US" dirty="0"/>
                        <a:t>Entity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306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Brief Intro., (requirements)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 Case Model (global View)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Incr-1 dev strategy &amp; Software Architecture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Transition Strategy (with one Use Case)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Issues / Problems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Demo. 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Testing Strategy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Progress, Risks &amp; Challenges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Plans for Increment-2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0"/>
            <a:ext cx="9046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29-Aug-18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/>
              <a:t>SERIS© RAM Application</a:t>
            </a: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83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FE575-80B3-0042-BDE3-38E1D57E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1795BC-EDE1-AE4B-866D-AFB78BBA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27" y="0"/>
            <a:ext cx="4062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4F733E1-2297-D64F-A1B4-C9764B66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76200"/>
            <a:ext cx="4757440" cy="670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D94D-9171-4144-B898-79ACA996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76200"/>
            <a:ext cx="489782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 – Client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451AE8B-7EAD-B047-AFDA-D773DBE6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62800" cy="5252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– Server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cument 28">
            <a:extLst>
              <a:ext uri="{FF2B5EF4-FFF2-40B4-BE49-F238E27FC236}">
                <a16:creationId xmlns="" xmlns:a16="http://schemas.microsoft.com/office/drawing/2014/main" id="{E3F7B73C-8535-B842-9814-31A39A8DB87C}"/>
              </a:ext>
            </a:extLst>
          </p:cNvPr>
          <p:cNvSpPr/>
          <p:nvPr/>
        </p:nvSpPr>
        <p:spPr>
          <a:xfrm>
            <a:off x="1828800" y="4775150"/>
            <a:ext cx="1502786" cy="1293436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0 – </a:t>
            </a:r>
            <a:r>
              <a:rPr lang="en-US" sz="1400" dirty="0" err="1" smtClean="0"/>
              <a:t>stationId</a:t>
            </a:r>
            <a:endParaRPr lang="en-US" sz="1400" dirty="0"/>
          </a:p>
          <a:p>
            <a:r>
              <a:rPr lang="en-US" sz="1400" dirty="0"/>
              <a:t>1 – </a:t>
            </a:r>
            <a:r>
              <a:rPr lang="en-US" sz="1400" dirty="0" err="1" smtClean="0"/>
              <a:t>softwareType</a:t>
            </a:r>
            <a:endParaRPr lang="en-US" sz="1400" dirty="0"/>
          </a:p>
          <a:p>
            <a:r>
              <a:rPr lang="en-US" sz="1400" dirty="0" smtClean="0"/>
              <a:t>2 – </a:t>
            </a:r>
            <a:r>
              <a:rPr lang="en-US" sz="1400" dirty="0" err="1" smtClean="0"/>
              <a:t>activePower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D558F48-CDA4-794C-BE1F-74382ADB23DD}"/>
              </a:ext>
            </a:extLst>
          </p:cNvPr>
          <p:cNvSpPr/>
          <p:nvPr/>
        </p:nvSpPr>
        <p:spPr>
          <a:xfrm>
            <a:off x="152400" y="1066800"/>
            <a:ext cx="5791200" cy="14287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raw </a:t>
            </a:r>
            <a:r>
              <a:rPr lang="en-US" dirty="0"/>
              <a:t>data </a:t>
            </a:r>
            <a:r>
              <a:rPr lang="en-US" dirty="0" smtClean="0"/>
              <a:t>into </a:t>
            </a:r>
            <a:r>
              <a:rPr lang="en-US" dirty="0"/>
              <a:t>structured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6E6E78-6410-E945-9B05-6156C4BD9543}"/>
              </a:ext>
            </a:extLst>
          </p:cNvPr>
          <p:cNvSpPr/>
          <p:nvPr/>
        </p:nvSpPr>
        <p:spPr>
          <a:xfrm>
            <a:off x="628651" y="4037589"/>
            <a:ext cx="1107281" cy="1331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11E549B-21EF-3E47-8220-55413E3FB664}"/>
              </a:ext>
            </a:extLst>
          </p:cNvPr>
          <p:cNvSpPr txBox="1"/>
          <p:nvPr/>
        </p:nvSpPr>
        <p:spPr>
          <a:xfrm>
            <a:off x="598508" y="205740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121,8,1,2011-04-19T03:44:01.103Z,0,250,27,40,500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287ECD-DF8D-3541-82B4-46379C28053A}"/>
              </a:ext>
            </a:extLst>
          </p:cNvPr>
          <p:cNvSpPr txBox="1"/>
          <p:nvPr/>
        </p:nvSpPr>
        <p:spPr>
          <a:xfrm>
            <a:off x="152400" y="10668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120,8,1,2011-04-19T03:44:01.103Z,0,1000,900,90,14,250,27,40,500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84FF500-DC9B-FA4A-9E4B-3C842D7D7DDD}"/>
              </a:ext>
            </a:extLst>
          </p:cNvPr>
          <p:cNvCxnSpPr/>
          <p:nvPr/>
        </p:nvCxnSpPr>
        <p:spPr>
          <a:xfrm flipH="1">
            <a:off x="3124199" y="1346548"/>
            <a:ext cx="1326" cy="787052"/>
          </a:xfrm>
          <a:prstGeom prst="line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6EBC499-423F-B944-9915-5E227D6679DB}"/>
              </a:ext>
            </a:extLst>
          </p:cNvPr>
          <p:cNvSpPr/>
          <p:nvPr/>
        </p:nvSpPr>
        <p:spPr>
          <a:xfrm>
            <a:off x="6400800" y="1960838"/>
            <a:ext cx="2514600" cy="41535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softwareType</a:t>
            </a:r>
            <a:r>
              <a:rPr lang="en-US" sz="1600" dirty="0"/>
              <a:t>": 8,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windSpeed</a:t>
            </a:r>
            <a:r>
              <a:rPr lang="en-US" sz="1600" dirty="0"/>
              <a:t>": 14,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recordId</a:t>
            </a:r>
            <a:r>
              <a:rPr lang="en-US" sz="1600" dirty="0"/>
              <a:t>": 1,</a:t>
            </a:r>
          </a:p>
          <a:p>
            <a:r>
              <a:rPr lang="en-US" sz="1600" dirty="0"/>
              <a:t>  "@version": "1",</a:t>
            </a:r>
          </a:p>
          <a:p>
            <a:r>
              <a:rPr lang="en-US" sz="1600" dirty="0"/>
              <a:t>  "irradiance": 900,</a:t>
            </a:r>
          </a:p>
          <a:p>
            <a:r>
              <a:rPr lang="en-US" sz="1600" dirty="0"/>
              <a:t>  "timestamp": "2011-04-19T03:44:01.103Z",</a:t>
            </a:r>
          </a:p>
          <a:p>
            <a:r>
              <a:rPr lang="en-US" sz="1600" dirty="0"/>
              <a:t>  "pyranometer": 1000,</a:t>
            </a:r>
          </a:p>
          <a:p>
            <a:r>
              <a:rPr lang="en-US" sz="1600" dirty="0"/>
              <a:t>   .</a:t>
            </a:r>
          </a:p>
          <a:p>
            <a:r>
              <a:rPr lang="en-US" sz="1600" dirty="0"/>
              <a:t>   .</a:t>
            </a:r>
          </a:p>
          <a:p>
            <a:r>
              <a:rPr lang="en-US" sz="1600" dirty="0"/>
              <a:t>   .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activePower</a:t>
            </a:r>
            <a:r>
              <a:rPr lang="en-US" sz="1600" dirty="0"/>
              <a:t>": 500,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ambientTemperature</a:t>
            </a:r>
            <a:r>
              <a:rPr lang="en-US" sz="1600" dirty="0"/>
              <a:t>": 27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83D57C5-92A3-2F43-9269-9D125E6B8EE8}"/>
              </a:ext>
            </a:extLst>
          </p:cNvPr>
          <p:cNvCxnSpPr/>
          <p:nvPr/>
        </p:nvCxnSpPr>
        <p:spPr>
          <a:xfrm>
            <a:off x="1060847" y="2530852"/>
            <a:ext cx="0" cy="150673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A00812B-F209-434B-AF3D-9E97557F224B}"/>
              </a:ext>
            </a:extLst>
          </p:cNvPr>
          <p:cNvCxnSpPr>
            <a:stCxn id="8" idx="3"/>
          </p:cNvCxnSpPr>
          <p:nvPr/>
        </p:nvCxnSpPr>
        <p:spPr>
          <a:xfrm>
            <a:off x="1735932" y="4703446"/>
            <a:ext cx="4664868" cy="1145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9305545-A2C4-834A-8A1A-39F49F400AAD}"/>
              </a:ext>
            </a:extLst>
          </p:cNvPr>
          <p:cNvSpPr txBox="1"/>
          <p:nvPr/>
        </p:nvSpPr>
        <p:spPr>
          <a:xfrm>
            <a:off x="1060847" y="31521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</a:t>
            </a:r>
            <a:endParaRPr lang="en-US" u="sng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48B7655-B3B7-6D42-9099-45241D851409}"/>
              </a:ext>
            </a:extLst>
          </p:cNvPr>
          <p:cNvSpPr txBox="1"/>
          <p:nvPr/>
        </p:nvSpPr>
        <p:spPr>
          <a:xfrm>
            <a:off x="3962400" y="43550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Output</a:t>
            </a:r>
            <a:endParaRPr lang="en-US" u="sng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05360F4-AEC5-4F4C-8957-AFAD9DBAD196}"/>
              </a:ext>
            </a:extLst>
          </p:cNvPr>
          <p:cNvSpPr txBox="1"/>
          <p:nvPr/>
        </p:nvSpPr>
        <p:spPr>
          <a:xfrm>
            <a:off x="609600" y="542186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</a:t>
            </a:r>
            <a:r>
              <a:rPr lang="en-US" u="sng" dirty="0" smtClean="0"/>
              <a:t>ransform</a:t>
            </a:r>
            <a:endParaRPr lang="en-US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422186C-336C-F142-B81C-D187EFFF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68" y="4212954"/>
            <a:ext cx="735735" cy="9809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29E0663-D81B-A24C-8C77-5D66077FB27D}"/>
              </a:ext>
            </a:extLst>
          </p:cNvPr>
          <p:cNvSpPr txBox="1"/>
          <p:nvPr/>
        </p:nvSpPr>
        <p:spPr>
          <a:xfrm>
            <a:off x="1828800" y="5829883"/>
            <a:ext cx="267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Parameters Configuration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76200" y="990600"/>
            <a:ext cx="89154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0A032C-1CF8-0D41-BDD5-3F2E67E6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" y="1475899"/>
            <a:ext cx="7893844" cy="4315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 txBox="1">
            <a:spLocks/>
          </p:cNvSpPr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Overall architecture </a:t>
            </a:r>
            <a:r>
              <a:rPr lang="en-US" dirty="0" smtClean="0"/>
              <a:t>(</a:t>
            </a:r>
            <a:r>
              <a:rPr lang="en-US" i="1" u="sng" dirty="0" smtClean="0">
                <a:solidFill>
                  <a:srgbClr val="002060"/>
                </a:solidFill>
              </a:rPr>
              <a:t>as of May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1C0CD-FE04-674F-9E02-9664B3D6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000" dirty="0"/>
              <a:t>Lambda is a </a:t>
            </a:r>
            <a:r>
              <a:rPr lang="en-US" sz="2000" dirty="0" smtClean="0"/>
              <a:t>function;  </a:t>
            </a:r>
            <a:r>
              <a:rPr lang="en-US" sz="2000" i="1" u="sng" dirty="0" smtClean="0">
                <a:solidFill>
                  <a:srgbClr val="FF0000"/>
                </a:solidFill>
              </a:rPr>
              <a:t>can </a:t>
            </a:r>
            <a:r>
              <a:rPr lang="en-US" sz="2000" i="1" u="sng" dirty="0">
                <a:solidFill>
                  <a:srgbClr val="FF0000"/>
                </a:solidFill>
              </a:rPr>
              <a:t>not buffer</a:t>
            </a:r>
            <a:r>
              <a:rPr lang="en-US" sz="2000" dirty="0"/>
              <a:t> configuration in memory for future </a:t>
            </a:r>
            <a:r>
              <a:rPr lang="en-US" sz="2000" dirty="0" smtClean="0"/>
              <a:t>use</a:t>
            </a:r>
            <a:endParaRPr lang="en-US" sz="2000" dirty="0"/>
          </a:p>
          <a:p>
            <a:pPr>
              <a:spcAft>
                <a:spcPts val="1800"/>
              </a:spcAft>
            </a:pPr>
            <a:r>
              <a:rPr lang="en-US" sz="2000" dirty="0"/>
              <a:t>Hitting MySQL database to get the related parameters configuration </a:t>
            </a:r>
            <a:r>
              <a:rPr lang="en-US" sz="2000" i="1" u="sng" dirty="0" smtClean="0">
                <a:solidFill>
                  <a:srgbClr val="FF0000"/>
                </a:solidFill>
              </a:rPr>
              <a:t>every </a:t>
            </a:r>
            <a:r>
              <a:rPr lang="en-US" sz="2000" i="1" u="sng" dirty="0">
                <a:solidFill>
                  <a:srgbClr val="FF0000"/>
                </a:solidFill>
              </a:rPr>
              <a:t>time</a:t>
            </a:r>
            <a:r>
              <a:rPr lang="en-US" sz="2000" dirty="0"/>
              <a:t> when a new raw data is </a:t>
            </a:r>
            <a:r>
              <a:rPr lang="en-US" sz="2000" dirty="0" smtClean="0"/>
              <a:t>coming-in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Developer has to </a:t>
            </a:r>
            <a:r>
              <a:rPr lang="en-US" sz="2000" i="1" u="sng" dirty="0">
                <a:solidFill>
                  <a:srgbClr val="FF0000"/>
                </a:solidFill>
              </a:rPr>
              <a:t>write codes in AWS Lambda </a:t>
            </a:r>
            <a:endParaRPr lang="en-US" sz="2000" i="1" u="sng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For transforming </a:t>
            </a:r>
            <a:r>
              <a:rPr lang="en-US" sz="1800" dirty="0"/>
              <a:t>raw data into structured data </a:t>
            </a:r>
            <a:r>
              <a:rPr lang="en-US" sz="1800" dirty="0" smtClean="0"/>
              <a:t>&amp;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/>
              <a:t>For storing </a:t>
            </a:r>
            <a:r>
              <a:rPr lang="en-US" sz="1800" dirty="0"/>
              <a:t>structured data into NoSQL database.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Needs to enhance/modify the source code </a:t>
            </a:r>
            <a:endParaRPr lang="en-US" sz="2000" dirty="0" smtClean="0"/>
          </a:p>
          <a:p>
            <a:pPr lvl="1">
              <a:spcAft>
                <a:spcPts val="1800"/>
              </a:spcAft>
            </a:pPr>
            <a:r>
              <a:rPr lang="en-US" sz="1800" dirty="0" smtClean="0"/>
              <a:t>to </a:t>
            </a:r>
            <a:r>
              <a:rPr lang="en-US" sz="1800" dirty="0"/>
              <a:t>create a pair of tables when a new incoming </a:t>
            </a:r>
            <a:r>
              <a:rPr lang="en-US" sz="1800" dirty="0" smtClean="0"/>
              <a:t>data (one-second</a:t>
            </a:r>
            <a:r>
              <a:rPr lang="en-US" sz="1800" dirty="0"/>
              <a:t>, one-minute and </a:t>
            </a:r>
            <a:r>
              <a:rPr lang="en-US" sz="1800" dirty="0" smtClean="0"/>
              <a:t>health </a:t>
            </a:r>
            <a:r>
              <a:rPr lang="en-US" sz="1800" dirty="0"/>
              <a:t>is sent from </a:t>
            </a:r>
            <a:r>
              <a:rPr lang="en-US" sz="1800" dirty="0" smtClean="0"/>
              <a:t>device)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1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1CEC2C2-3E72-FA42-8E0D-5B8977CC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671034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 txBox="1">
            <a:spLocks/>
          </p:cNvSpPr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Revised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</a:t>
            </a:r>
            <a:r>
              <a:rPr lang="en-US" dirty="0" smtClean="0"/>
              <a:t>Problems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1C0CD-FE04-674F-9E02-9664B3D6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i="1" u="sng" dirty="0">
                <a:solidFill>
                  <a:srgbClr val="FF0000"/>
                </a:solidFill>
              </a:rPr>
              <a:t>Scheduler application </a:t>
            </a:r>
            <a:r>
              <a:rPr lang="en-US" sz="2000" dirty="0"/>
              <a:t>is to be developed from scratch for transforming raw data to structured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Application will load station parameter configurations when it starts and </a:t>
            </a:r>
            <a:r>
              <a:rPr lang="en-US" sz="2000" dirty="0" smtClean="0"/>
              <a:t>stores in </a:t>
            </a:r>
            <a:r>
              <a:rPr lang="en-US" sz="2000" dirty="0"/>
              <a:t>the </a:t>
            </a:r>
            <a:r>
              <a:rPr lang="en-US" sz="2000" dirty="0" smtClean="0"/>
              <a:t>memory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 </a:t>
            </a:r>
            <a:r>
              <a:rPr lang="en-US" sz="1600" i="1" u="sng" dirty="0">
                <a:solidFill>
                  <a:srgbClr val="FF0000"/>
                </a:solidFill>
              </a:rPr>
              <a:t>but API must be developed </a:t>
            </a:r>
            <a:r>
              <a:rPr lang="en-US" sz="1600" dirty="0"/>
              <a:t>for the web application to update the configurations in </a:t>
            </a:r>
            <a:r>
              <a:rPr lang="en-US" sz="1600" dirty="0" smtClean="0"/>
              <a:t>memory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i="1" u="sng" dirty="0">
                <a:solidFill>
                  <a:srgbClr val="FF0000"/>
                </a:solidFill>
              </a:rPr>
              <a:t>Another lightweight scheduler </a:t>
            </a:r>
            <a:r>
              <a:rPr lang="en-US" sz="2000" dirty="0"/>
              <a:t>application to be developed from scratch </a:t>
            </a: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for </a:t>
            </a:r>
            <a:r>
              <a:rPr lang="en-US" sz="1600" dirty="0"/>
              <a:t>deleting one-second and one-minute </a:t>
            </a:r>
            <a:r>
              <a:rPr lang="en-US" sz="1600" dirty="0" smtClean="0"/>
              <a:t>records (Old records, one </a:t>
            </a:r>
            <a:r>
              <a:rPr lang="en-US" sz="1600" dirty="0"/>
              <a:t>or two </a:t>
            </a:r>
            <a:r>
              <a:rPr lang="en-US" sz="1600" dirty="0" smtClean="0"/>
              <a:t>days old)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from </a:t>
            </a:r>
            <a:r>
              <a:rPr lang="en-US" sz="1600" dirty="0"/>
              <a:t>real-time table in database to reduce the reading performance on database table.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Source codes for both scheduler applications need to be maintained by the client after the project.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Needs to enhance/modify the source code </a:t>
            </a: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to </a:t>
            </a:r>
            <a:r>
              <a:rPr lang="en-US" sz="1600" dirty="0"/>
              <a:t>create a pair of tables when a new incoming data( not one-second, one-minute and health) is sent from device.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61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– </a:t>
            </a:r>
            <a:r>
              <a:rPr lang="en-US" b="1" i="1" u="sng" dirty="0" err="1" smtClean="0">
                <a:solidFill>
                  <a:srgbClr val="002060"/>
                </a:solidFill>
              </a:rPr>
              <a:t>Logstash</a:t>
            </a:r>
            <a:endParaRPr lang="en-US" b="1" i="1" u="sng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5B6905-1774-BA48-91E2-24690A2B85EC}"/>
              </a:ext>
            </a:extLst>
          </p:cNvPr>
          <p:cNvSpPr txBox="1"/>
          <p:nvPr/>
        </p:nvSpPr>
        <p:spPr>
          <a:xfrm>
            <a:off x="76200" y="1066800"/>
            <a:ext cx="4724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SG" sz="2400" b="1" u="sng" dirty="0"/>
              <a:t>Centralize, Transform &amp; Stash </a:t>
            </a:r>
            <a:r>
              <a:rPr lang="en-SG" sz="2400" b="1" u="sng" dirty="0" smtClean="0"/>
              <a:t>Data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2400" b="1" i="1" dirty="0" err="1">
                <a:solidFill>
                  <a:srgbClr val="060349"/>
                </a:solidFill>
              </a:rPr>
              <a:t>Logstash</a:t>
            </a:r>
            <a:r>
              <a:rPr lang="en-SG" sz="2400" dirty="0">
                <a:solidFill>
                  <a:srgbClr val="060349"/>
                </a:solidFill>
              </a:rPr>
              <a:t> </a:t>
            </a:r>
            <a:r>
              <a:rPr lang="en-SG" sz="2400" dirty="0"/>
              <a:t>is an open source, server-side data processing </a:t>
            </a:r>
            <a:r>
              <a:rPr lang="en-SG" sz="2400" dirty="0" smtClean="0"/>
              <a:t>pipeline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2400" dirty="0" smtClean="0"/>
              <a:t>Ingest </a:t>
            </a:r>
            <a:r>
              <a:rPr lang="en-SG" sz="2400" dirty="0"/>
              <a:t>data from a multitude of sources </a:t>
            </a:r>
            <a:r>
              <a:rPr lang="en-SG" sz="2400" dirty="0" smtClean="0"/>
              <a:t>simultaneously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2400" dirty="0" smtClean="0"/>
              <a:t>Transforms </a:t>
            </a:r>
            <a:r>
              <a:rPr lang="en-SG" sz="2400" dirty="0"/>
              <a:t>it, and then sends it to y</a:t>
            </a:r>
            <a:r>
              <a:rPr lang="en-SG" sz="2400" dirty="0" smtClean="0"/>
              <a:t>our </a:t>
            </a:r>
            <a:r>
              <a:rPr lang="en-SG" sz="2400" dirty="0"/>
              <a:t>favourite “</a:t>
            </a:r>
            <a:r>
              <a:rPr lang="en-SG" sz="2400" dirty="0" smtClean="0"/>
              <a:t>stash”  - i.e. </a:t>
            </a:r>
            <a:r>
              <a:rPr lang="en-SG" sz="2400" b="1" i="1" dirty="0" err="1" smtClean="0">
                <a:solidFill>
                  <a:srgbClr val="060349"/>
                </a:solidFill>
              </a:rPr>
              <a:t>Elasticsearch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011341-29E7-7340-8916-0E5B472C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80" y="1524000"/>
            <a:ext cx="4866216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22379" y="2686283"/>
            <a:ext cx="2038350" cy="3257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1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A94E29-1220-784F-8230-5370BD911DE3}"/>
              </a:ext>
            </a:extLst>
          </p:cNvPr>
          <p:cNvSpPr txBox="1"/>
          <p:nvPr/>
        </p:nvSpPr>
        <p:spPr>
          <a:xfrm>
            <a:off x="457200" y="1219200"/>
            <a:ext cx="3352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Input</a:t>
            </a:r>
            <a:r>
              <a:rPr lang="en-US" sz="2400" dirty="0"/>
              <a:t> – Amazon SQS</a:t>
            </a:r>
          </a:p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Filter</a:t>
            </a:r>
            <a:r>
              <a:rPr lang="en-US" sz="2400" dirty="0"/>
              <a:t> – Grok</a:t>
            </a:r>
          </a:p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Output</a:t>
            </a:r>
            <a:r>
              <a:rPr lang="en-US" sz="2400" dirty="0"/>
              <a:t> – </a:t>
            </a:r>
            <a:r>
              <a:rPr lang="en-US" sz="2400" i="1" dirty="0">
                <a:solidFill>
                  <a:srgbClr val="002060"/>
                </a:solidFill>
              </a:rPr>
              <a:t>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09663E-6E0B-0F46-9CCC-63B2F80B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4" b="2"/>
          <a:stretch/>
        </p:blipFill>
        <p:spPr>
          <a:xfrm>
            <a:off x="3886200" y="1219200"/>
            <a:ext cx="5105400" cy="4666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002060"/>
                </a:solidFill>
              </a:rPr>
              <a:t>Logstash</a:t>
            </a:r>
            <a:r>
              <a:rPr lang="en-US" dirty="0"/>
              <a:t> – Pipeline </a:t>
            </a:r>
            <a:r>
              <a:rPr lang="en-US" dirty="0" smtClean="0"/>
              <a:t>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6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4711430"/>
            <a:chOff x="429800" y="914400"/>
            <a:chExt cx="4751800" cy="2355715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088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 marL="0" lvl="1" algn="just">
                <a:lnSpc>
                  <a:spcPct val="114000"/>
                </a:lnSpc>
              </a:pPr>
              <a:r>
                <a:rPr lang="en-US" sz="3200" dirty="0"/>
                <a:t>Project Guide – </a:t>
              </a:r>
              <a:r>
                <a:rPr lang="en-US" sz="3200" dirty="0" err="1"/>
                <a:t>Heng</a:t>
              </a:r>
              <a:r>
                <a:rPr lang="en-US" sz="3200" dirty="0"/>
                <a:t> Boon </a:t>
              </a:r>
              <a:r>
                <a:rPr lang="en-US" sz="3200" dirty="0" err="1"/>
                <a:t>Kui</a:t>
              </a:r>
              <a:endParaRPr lang="en-US" sz="3200" dirty="0"/>
            </a:p>
            <a:p>
              <a:pPr marL="800100" lvl="1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 smtClean="0"/>
                <a:t>Kaung</a:t>
              </a:r>
              <a:r>
                <a:rPr lang="en-US" sz="2800" dirty="0" smtClean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</a:t>
              </a:r>
            </a:p>
            <a:p>
              <a:pPr marL="800100" lvl="1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Balaubramanian</a:t>
              </a:r>
              <a:r>
                <a:rPr lang="en-US" sz="2800" dirty="0"/>
                <a:t> </a:t>
              </a:r>
              <a:r>
                <a:rPr lang="en-US" sz="2800" dirty="0" smtClean="0"/>
                <a:t>Narasimhan</a:t>
              </a:r>
            </a:p>
            <a:p>
              <a:pPr marL="800100" lvl="1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Gao </a:t>
              </a:r>
              <a:r>
                <a:rPr lang="en-US" sz="2800" dirty="0" err="1"/>
                <a:t>Zhiyu</a:t>
              </a:r>
              <a:endParaRPr lang="en-US" sz="2800" dirty="0"/>
            </a:p>
            <a:p>
              <a:pPr marL="800100" lvl="1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</a:t>
              </a:r>
            </a:p>
            <a:p>
              <a:pPr marL="800100" lvl="1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 (Withdrawn</a:t>
              </a:r>
              <a:r>
                <a:rPr lang="en-US" sz="2800" dirty="0" smtClean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 smtClean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SE-25 Part-Time /  Team-07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96" y="1752600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0B9C34-BA3F-2B42-9860-D3B524732F52}"/>
              </a:ext>
            </a:extLst>
          </p:cNvPr>
          <p:cNvSpPr txBox="1"/>
          <p:nvPr/>
        </p:nvSpPr>
        <p:spPr>
          <a:xfrm>
            <a:off x="523280" y="1219200"/>
            <a:ext cx="397252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Indices </a:t>
            </a:r>
            <a:r>
              <a:rPr lang="en-US" sz="2000" dirty="0" smtClean="0"/>
              <a:t>will be created by </a:t>
            </a:r>
            <a:r>
              <a:rPr lang="en-US" sz="2000" dirty="0"/>
              <a:t>daily </a:t>
            </a:r>
            <a:r>
              <a:rPr lang="en-US" sz="2000" dirty="0" smtClean="0"/>
              <a:t>basis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Documents will be </a:t>
            </a:r>
            <a:r>
              <a:rPr lang="en-US" sz="2000" dirty="0" smtClean="0"/>
              <a:t>mapped in </a:t>
            </a:r>
            <a:r>
              <a:rPr lang="en-US" sz="2000" dirty="0"/>
              <a:t>relevant index based on it’s </a:t>
            </a:r>
            <a:r>
              <a:rPr lang="en-US" sz="2000" dirty="0" smtClean="0"/>
              <a:t>timestamp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Latest index will always be used for real-time </a:t>
            </a:r>
            <a:r>
              <a:rPr lang="en-US" sz="2000" dirty="0" smtClean="0"/>
              <a:t>visualization</a:t>
            </a:r>
          </a:p>
          <a:p>
            <a:pPr marL="28575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Timestamp inside the incoming data must be UTC-ISO8601 format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2011-04-19T03:44:01.103Z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 smtClean="0">
                <a:solidFill>
                  <a:srgbClr val="002060"/>
                </a:solidFill>
              </a:rPr>
              <a:t>Elasticsearch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Indices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F3203C-9A6F-5B4E-8385-146A8F75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0963"/>
            <a:ext cx="4343400" cy="6439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8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DED4889-14E2-1F4C-A638-AD26F434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467600" cy="628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6647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43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762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</a:t>
            </a:r>
            <a:r>
              <a:rPr lang="en-US" dirty="0" smtClean="0"/>
              <a:t>App. Arch.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206E8D-1F76-9D4E-918C-7EC3F0B2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990600"/>
            <a:ext cx="6274821" cy="5490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59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2086C-DED2-EB4E-823C-BBC9996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1C0CD-FE04-674F-9E02-9664B3D6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Receiving and buffering incoming raw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One second sensor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One minute sensor data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Health data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Transforming incoming raw data into structured data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Visualization of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082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843C18-2920-1043-A312-4A65C457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"/>
            <a:ext cx="6352995" cy="66459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6675"/>
            <a:ext cx="287655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Horizontal Scaling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55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SG" sz="1400" b="1" dirty="0">
                <a:latin typeface="Arial" pitchFamily="34" charset="0"/>
                <a:cs typeface="Arial" pitchFamily="34" charset="0"/>
              </a:rPr>
              <a:t>Test/Unit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Module or Package level/unit test will be performed.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Functionality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check will be performed according to </a:t>
            </a:r>
            <a:r>
              <a:rPr lang="en-SG" sz="1200" dirty="0" smtClean="0">
                <a:latin typeface="Arial" pitchFamily="34" charset="0"/>
                <a:cs typeface="Arial" pitchFamily="34" charset="0"/>
              </a:rPr>
              <a:t>specifications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and it has to fulfil 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respective package/module’s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 Integration and System Test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Integration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test is next level after having successfully finished module/unit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is to check interfaces between respective modules when integrating each module.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communication between modules, their functionalities and interactions must be checked.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Software System Test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is the next level after having successfully finished the integration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The purpose of the Software System Test is to test the integrated software that will satisfy the software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requirements. The focus is the functionality of the software system. The software system test has to be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performed.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To complete the Software System Test, test must be performed based on Test Cases derived from 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customer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User Acceptance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SG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basically needs to fulfil user  requirements and prove that the software system works according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to its requirement specifications. 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Together with customer ,user acceptance  test  will be  carried out  to verify  that  agreed user requirements  are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 met and  get  customer’s approval.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Customer Required Tests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Special tests required by the customer to verify specific issues.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Often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the test specifications for these tests are written by the customer, refer them in related documents.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Regression Test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regression testing (renewed testing in the future changes to verify that modifications have not caused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unintended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effects and that the software still complies with the requirements): 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Reuse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all test information as much as possible.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 budget, time and resource limitations, it is often necessary to define a strategy for  selecting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 adequate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subset of tests for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retesting.</a:t>
            </a:r>
          </a:p>
          <a:p>
            <a:pPr marL="457200" lvl="1" indent="0" algn="just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is always necessary to check the test specification if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defined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modified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added </a:t>
            </a:r>
          </a:p>
          <a:p>
            <a:pPr marL="457200" lvl="1" indent="0"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ensure an adequate test coverage. After major changes , it is necessary to check the test plan as well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 suitable regression test strategy considering the different test levels. Use the test case priorities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define an appropriate regression test scope . Ensure that at least all priority 1 test cases have to be executed </a:t>
            </a: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one regression test cycle.</a:t>
            </a:r>
            <a:endParaRPr lang="en-SG" sz="1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29921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09663"/>
            <a:ext cx="9148576" cy="430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791200"/>
            <a:ext cx="687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1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  <a:endParaRPr lang="en-US" sz="2400" dirty="0" smtClean="0"/>
          </a:p>
          <a:p>
            <a:pPr lvl="1"/>
            <a:r>
              <a:rPr lang="en-US" sz="2200" dirty="0" smtClean="0"/>
              <a:t>Is dedicated to research</a:t>
            </a:r>
            <a:r>
              <a:rPr lang="en-US" sz="2200" dirty="0"/>
              <a:t>, development, testing and consulting on solar energy technologies and their integration into power systems and </a:t>
            </a:r>
            <a:r>
              <a:rPr lang="en-US" sz="2200" dirty="0" smtClean="0"/>
              <a:t>buildings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globally active but focuses on technologies and services for tropical regions, in particular for Singapore and South-East </a:t>
            </a:r>
            <a:r>
              <a:rPr lang="en-US" sz="2200" dirty="0" smtClean="0"/>
              <a:t>Asia 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jointly sponsored by Singapore’s National Research Foundation (NRF) - via the Singapore </a:t>
            </a:r>
            <a:r>
              <a:rPr lang="en-US" sz="2200" dirty="0" smtClean="0"/>
              <a:t>EDB, </a:t>
            </a:r>
            <a:r>
              <a:rPr lang="en-US" sz="2200" dirty="0"/>
              <a:t>and NUS </a:t>
            </a:r>
            <a:endParaRPr lang="en-US" sz="2200" dirty="0" smtClean="0"/>
          </a:p>
          <a:p>
            <a:r>
              <a:rPr lang="en-US" sz="2600" dirty="0" smtClean="0"/>
              <a:t>Campus located </a:t>
            </a:r>
            <a:r>
              <a:rPr lang="en-US" sz="2600" dirty="0"/>
              <a:t>at </a:t>
            </a:r>
            <a:r>
              <a:rPr lang="en-US" sz="2600" dirty="0" smtClean="0"/>
              <a:t>NUS</a:t>
            </a:r>
          </a:p>
          <a:p>
            <a:r>
              <a:rPr lang="en-US" sz="2600" dirty="0" smtClean="0"/>
              <a:t>National Solar Repo. of 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2" y="4191001"/>
            <a:ext cx="4594634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229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75" y="-33647"/>
            <a:ext cx="8403020" cy="685800"/>
          </a:xfrm>
        </p:spPr>
        <p:txBody>
          <a:bodyPr/>
          <a:lstStyle/>
          <a:p>
            <a:r>
              <a:rPr lang="en-US" dirty="0" smtClean="0"/>
              <a:t>Risk Register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84119"/>
              </p:ext>
            </p:extLst>
          </p:nvPr>
        </p:nvGraphicFramePr>
        <p:xfrm>
          <a:off x="7860145" y="135948"/>
          <a:ext cx="1131455" cy="54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Packager Shell Object" showAsIcon="1" r:id="rId5" imgW="1244520" imgH="604800" progId="Package">
                  <p:embed/>
                </p:oleObj>
              </mc:Choice>
              <mc:Fallback>
                <p:oleObj name="Packager Shell Object" showAsIcon="1" r:id="rId5" imgW="124452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0145" y="135948"/>
                        <a:ext cx="1131455" cy="549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73597"/>
              </p:ext>
            </p:extLst>
          </p:nvPr>
        </p:nvGraphicFramePr>
        <p:xfrm>
          <a:off x="8121366" y="6019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1366" y="6019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2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0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403020" cy="685800"/>
          </a:xfrm>
        </p:spPr>
        <p:txBody>
          <a:bodyPr/>
          <a:lstStyle/>
          <a:p>
            <a:r>
              <a:rPr lang="en-US" dirty="0" smtClean="0"/>
              <a:t>Create Station – Communication Diagram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8675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8006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User (Admin) selects ‘Create Station’, station details are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Selects the ‘Station Config’, the station is mapped to the selected station configuration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 acknowledge the details, the station is successfully created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corresponding station details are recorded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29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403020" cy="685800"/>
          </a:xfrm>
        </p:spPr>
        <p:txBody>
          <a:bodyPr/>
          <a:lstStyle/>
          <a:p>
            <a:r>
              <a:rPr lang="en-US" dirty="0" smtClean="0"/>
              <a:t>Maintain Station Use Case – Class Diagram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22211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Effort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94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0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Technical Issues/Problems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403020" cy="685800"/>
          </a:xfrm>
        </p:spPr>
        <p:txBody>
          <a:bodyPr/>
          <a:lstStyle/>
          <a:p>
            <a:r>
              <a:rPr lang="en-US" dirty="0" smtClean="0"/>
              <a:t>Create Station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6512902" cy="65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Diagram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066800"/>
            <a:ext cx="75342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9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825"/>
            <a:ext cx="640080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Application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514600"/>
            <a:ext cx="8153400" cy="3886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 smtClean="0"/>
              <a:t>Cloud Platform:</a:t>
            </a:r>
            <a:r>
              <a:rPr lang="en-US" dirty="0" smtClean="0"/>
              <a:t>  An integrated cloud platform to support and meet the application's requirements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Web portal:</a:t>
            </a:r>
            <a:r>
              <a:rPr lang="en-US" dirty="0" smtClean="0"/>
              <a:t> </a:t>
            </a:r>
            <a:r>
              <a:rPr lang="en-US" dirty="0"/>
              <a:t>A web portal for users to access the application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b="1" dirty="0"/>
              <a:t>Data Engineering </a:t>
            </a:r>
            <a:r>
              <a:rPr lang="en-US" b="1" dirty="0" smtClean="0"/>
              <a:t>&amp; Visualization:</a:t>
            </a:r>
            <a:r>
              <a:rPr lang="en-US" dirty="0" smtClean="0"/>
              <a:t> </a:t>
            </a:r>
            <a:r>
              <a:rPr lang="en-US" dirty="0"/>
              <a:t>A cloud based application that can record, transform and report the data sent from PV </a:t>
            </a:r>
            <a:r>
              <a:rPr lang="en-US" dirty="0" smtClean="0"/>
              <a:t>systems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2233550" cy="15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6172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develop a cloud based platform for integrating and managing real-time analytical monitoring of PV systems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10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Increments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01337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/>
                <a:gridCol w="2819400"/>
                <a:gridCol w="26670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"/>
            <a:ext cx="4983322" cy="624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8600" y="1447800"/>
            <a:ext cx="38100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Send raw data to </a:t>
            </a:r>
            <a:r>
              <a:rPr lang="en-US" sz="2800" b="1" i="1" dirty="0" smtClean="0">
                <a:solidFill>
                  <a:srgbClr val="002060"/>
                </a:solidFill>
              </a:rPr>
              <a:t>IoT</a:t>
            </a:r>
          </a:p>
          <a:p>
            <a:pPr marL="514350" indent="-457200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Push raw data into </a:t>
            </a:r>
            <a:r>
              <a:rPr lang="en-US" sz="2800" b="1" i="1" dirty="0" err="1" smtClean="0">
                <a:solidFill>
                  <a:srgbClr val="002060"/>
                </a:solidFill>
              </a:rPr>
              <a:t>logstash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using </a:t>
            </a:r>
            <a:r>
              <a:rPr lang="en-US" sz="2800" b="1" i="1" dirty="0" smtClean="0">
                <a:solidFill>
                  <a:srgbClr val="002060"/>
                </a:solidFill>
              </a:rPr>
              <a:t>SQS</a:t>
            </a:r>
          </a:p>
          <a:p>
            <a:pPr marL="514350" indent="-457200"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Transform into structured data</a:t>
            </a:r>
            <a:endParaRPr lang="en-US" sz="2800" b="1" i="1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Raw data: </a:t>
            </a:r>
            <a:r>
              <a:rPr lang="en-US" sz="2400" b="1" i="1" dirty="0" smtClean="0">
                <a:solidFill>
                  <a:srgbClr val="002060"/>
                </a:solidFill>
              </a:rPr>
              <a:t>S3</a:t>
            </a:r>
          </a:p>
          <a:p>
            <a:pPr marL="914400" lvl="1" indent="-457200">
              <a:spcBef>
                <a:spcPts val="0"/>
              </a:spcBef>
              <a:spcAft>
                <a:spcPts val="1800"/>
              </a:spcAft>
            </a:pPr>
            <a:r>
              <a:rPr lang="en-US" sz="2400" dirty="0" err="1" smtClean="0"/>
              <a:t>Stru</a:t>
            </a:r>
            <a:r>
              <a:rPr lang="en-US" sz="2400" dirty="0" smtClean="0"/>
              <a:t>. data: </a:t>
            </a:r>
            <a:r>
              <a:rPr lang="en-US" sz="2400" b="1" i="1" dirty="0" smtClean="0">
                <a:solidFill>
                  <a:srgbClr val="002060"/>
                </a:solidFill>
              </a:rPr>
              <a:t>ESS</a:t>
            </a:r>
          </a:p>
          <a:p>
            <a:pPr marL="514350" indent="-457200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/>
              <a:t>Web App access data via </a:t>
            </a:r>
            <a:r>
              <a:rPr lang="en-US" sz="2800" b="1" i="1" dirty="0" smtClean="0">
                <a:solidFill>
                  <a:srgbClr val="002060"/>
                </a:solidFill>
              </a:rPr>
              <a:t>ESS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&amp; </a:t>
            </a:r>
            <a:r>
              <a:rPr lang="en-US" sz="2800" dirty="0" err="1" smtClean="0">
                <a:solidFill>
                  <a:srgbClr val="002060"/>
                </a:solidFill>
              </a:rPr>
              <a:t>mySQL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0776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7772400" cy="60198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69125" y="2097975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Receiving raw data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69125" y="3417125"/>
            <a:ext cx="4343400" cy="342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Parsing raw data into structured data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92875" y="5281550"/>
            <a:ext cx="4343400" cy="342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Web application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654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8086" y="4997958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2307"/>
            <a:ext cx="8305800" cy="3674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533900" y="5023723"/>
            <a:ext cx="18288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553200" y="4994529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12710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 – ISS Expectation (Hidden Slide)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20288"/>
            <a:ext cx="8305800" cy="576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brief </a:t>
            </a:r>
            <a:r>
              <a:rPr lang="en-US" sz="1400" b="1" dirty="0"/>
              <a:t>introduction </a:t>
            </a:r>
            <a:r>
              <a:rPr lang="en-US" sz="1400" dirty="0"/>
              <a:t>to the project (to remind us of the </a:t>
            </a:r>
            <a:r>
              <a:rPr lang="en-US" sz="1400" b="1" dirty="0"/>
              <a:t>requirements</a:t>
            </a:r>
            <a:r>
              <a:rPr lang="en-US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brief recap of your </a:t>
            </a:r>
            <a:r>
              <a:rPr lang="en-US" sz="1400" b="1" dirty="0"/>
              <a:t>Use Case Model Global View</a:t>
            </a:r>
            <a:r>
              <a:rPr lang="en-US" sz="1400" dirty="0"/>
              <a:t>, </a:t>
            </a:r>
            <a:r>
              <a:rPr lang="en-US" sz="1400" b="1" dirty="0"/>
              <a:t>incremental development strategy </a:t>
            </a:r>
            <a:r>
              <a:rPr lang="en-US" sz="1400" dirty="0"/>
              <a:t>and </a:t>
            </a:r>
            <a:r>
              <a:rPr lang="en-US" sz="1400" b="1" dirty="0"/>
              <a:t>software architecture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Optional </a:t>
            </a:r>
            <a:r>
              <a:rPr lang="en-US" sz="1400" dirty="0"/>
              <a:t>discussion of your </a:t>
            </a:r>
            <a:r>
              <a:rPr lang="en-US" sz="1400" b="1" dirty="0"/>
              <a:t>Analysis </a:t>
            </a:r>
            <a:r>
              <a:rPr lang="en-US" sz="1400" dirty="0"/>
              <a:t>of one key use case.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</a:t>
            </a:r>
            <a:r>
              <a:rPr lang="en-US" sz="1400" dirty="0"/>
              <a:t>of your </a:t>
            </a:r>
            <a:r>
              <a:rPr lang="en-US" sz="1400" b="1" dirty="0"/>
              <a:t>Transition Strategy </a:t>
            </a:r>
            <a:r>
              <a:rPr lang="en-US" sz="1400" dirty="0"/>
              <a:t>from analysis to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</a:t>
            </a:r>
            <a:r>
              <a:rPr lang="en-US" sz="1400" dirty="0"/>
              <a:t>of the </a:t>
            </a:r>
            <a:r>
              <a:rPr lang="en-US" sz="1400" b="1" dirty="0"/>
              <a:t>technical issues/problems </a:t>
            </a:r>
            <a:r>
              <a:rPr lang="en-US" sz="1400" dirty="0"/>
              <a:t>that were encountered during the </a:t>
            </a:r>
            <a:r>
              <a:rPr lang="en-US" sz="1400" b="1" i="1" dirty="0"/>
              <a:t>Increment 1 Development Phase</a:t>
            </a:r>
            <a:r>
              <a:rPr lang="en-US" sz="1400" dirty="0"/>
              <a:t>, including a description of your 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If </a:t>
            </a:r>
            <a:r>
              <a:rPr lang="en-US" sz="1400" i="1" dirty="0"/>
              <a:t>time allows</a:t>
            </a:r>
            <a:r>
              <a:rPr lang="en-US" sz="1400" dirty="0"/>
              <a:t>, brief </a:t>
            </a:r>
            <a:r>
              <a:rPr lang="en-US" sz="1400" b="1" dirty="0"/>
              <a:t>demonstration </a:t>
            </a:r>
            <a:r>
              <a:rPr lang="en-US" sz="1400" dirty="0"/>
              <a:t>of your </a:t>
            </a:r>
            <a:r>
              <a:rPr lang="en-US" sz="1400" b="1" i="1" dirty="0"/>
              <a:t>Increment 1 Release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</a:t>
            </a:r>
            <a:r>
              <a:rPr lang="en-US" sz="1400" dirty="0"/>
              <a:t>of the </a:t>
            </a:r>
            <a:r>
              <a:rPr lang="en-US" sz="1400" b="1" dirty="0"/>
              <a:t>System Testing </a:t>
            </a:r>
            <a:r>
              <a:rPr lang="en-US" sz="1400" dirty="0"/>
              <a:t>performed and </a:t>
            </a:r>
            <a:r>
              <a:rPr lang="en-US" sz="1400" b="1" dirty="0"/>
              <a:t>Acceptance Process </a:t>
            </a:r>
            <a:r>
              <a:rPr lang="en-US" sz="1400" dirty="0"/>
              <a:t>that you have completed (or plan to undertake) to achieve user/customer acceptance of the </a:t>
            </a:r>
            <a:r>
              <a:rPr lang="en-US" sz="1400" b="1" i="1" dirty="0"/>
              <a:t>Increment 1 Release</a:t>
            </a:r>
            <a:r>
              <a:rPr lang="en-US" sz="1400" dirty="0"/>
              <a:t>, including any results, customer feedback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 </a:t>
            </a:r>
            <a:r>
              <a:rPr lang="en-US" sz="1400" dirty="0"/>
              <a:t>on </a:t>
            </a:r>
            <a:r>
              <a:rPr lang="en-US" sz="1400" b="1" dirty="0"/>
              <a:t>overall project progress </a:t>
            </a:r>
            <a:r>
              <a:rPr lang="en-US" sz="1400" dirty="0"/>
              <a:t>against the plans </a:t>
            </a:r>
            <a:r>
              <a:rPr lang="en-US" sz="1400" i="1" dirty="0"/>
              <a:t>(planned versus actuals</a:t>
            </a:r>
            <a:r>
              <a:rPr lang="en-US" sz="1400" dirty="0"/>
              <a:t>), including a discussion of reasons for differences. You should present progress in terms of </a:t>
            </a:r>
            <a:r>
              <a:rPr lang="en-US" sz="1400" b="1" dirty="0"/>
              <a:t>both </a:t>
            </a:r>
            <a:r>
              <a:rPr lang="en-US" sz="1400" b="1" i="1" dirty="0"/>
              <a:t>man-day effort </a:t>
            </a:r>
            <a:r>
              <a:rPr lang="en-US" sz="1400" dirty="0"/>
              <a:t>and </a:t>
            </a:r>
            <a:r>
              <a:rPr lang="en-US" sz="1400" b="1" i="1" dirty="0"/>
              <a:t>schedule</a:t>
            </a:r>
            <a:r>
              <a:rPr lang="en-US" sz="1400" dirty="0"/>
              <a:t>, and you should include discussion of any </a:t>
            </a:r>
            <a:r>
              <a:rPr lang="en-US" sz="1400" b="1" i="1" dirty="0"/>
              <a:t>re-planning </a:t>
            </a:r>
            <a:r>
              <a:rPr lang="en-US" sz="1400" dirty="0"/>
              <a:t>that has been necessary.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</a:t>
            </a:r>
            <a:r>
              <a:rPr lang="en-US" sz="1400" dirty="0"/>
              <a:t>of </a:t>
            </a:r>
            <a:r>
              <a:rPr lang="en-US" sz="1400" b="1" dirty="0"/>
              <a:t>management problems </a:t>
            </a:r>
            <a:r>
              <a:rPr lang="en-US" sz="1400" dirty="0"/>
              <a:t>that occurred during the </a:t>
            </a:r>
            <a:r>
              <a:rPr lang="en-US" sz="1400" b="1" i="1" dirty="0"/>
              <a:t>Increment 1 Development Phase </a:t>
            </a:r>
            <a:r>
              <a:rPr lang="en-US" sz="1400" dirty="0"/>
              <a:t>of the project (such as the need to de-scope, loss of man-power, falling behind schedule </a:t>
            </a:r>
            <a:r>
              <a:rPr lang="en-US" sz="1400" dirty="0" err="1"/>
              <a:t>etc</a:t>
            </a:r>
            <a:r>
              <a:rPr lang="en-US" sz="1400" dirty="0"/>
              <a:t>), including a description of your solutions (appropriate links should be made to </a:t>
            </a:r>
            <a:r>
              <a:rPr lang="en-US" sz="1400" b="1" i="1" dirty="0"/>
              <a:t>re-planning</a:t>
            </a:r>
            <a:r>
              <a:rPr lang="en-US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Discussion </a:t>
            </a:r>
            <a:r>
              <a:rPr lang="en-US" sz="1400" dirty="0"/>
              <a:t>of your plans for the </a:t>
            </a:r>
            <a:r>
              <a:rPr lang="en-US" sz="1400" b="1" i="1" dirty="0"/>
              <a:t>Increment 2 Development Phase. </a:t>
            </a:r>
            <a:endParaRPr lang="en-US" sz="1400" dirty="0"/>
          </a:p>
          <a:p>
            <a:r>
              <a:rPr lang="en-US" sz="1400" dirty="0"/>
              <a:t>When considering the content to be presented, do take note of the following: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Wherever </a:t>
            </a:r>
            <a:r>
              <a:rPr lang="en-US" sz="1400" dirty="0"/>
              <a:t>applicable in the above items to be presented, do emphasize your added value by highlighting the use of novel/innovative management/technical techniques/approaches/considerations in dealing with challenges/issues that were encountered/anticipated. Do also highlight efforts where your team goes beyond what is normally expected of.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your process varies from the regular incremental model, do make the necessary adjustment so that the presented content suitably reflects your progress and achievement</a:t>
            </a:r>
            <a:r>
              <a:rPr lang="en-US" sz="1400" dirty="0" smtClean="0"/>
              <a:t>.</a:t>
            </a: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184589"/>
              </p:ext>
            </p:extLst>
          </p:nvPr>
        </p:nvGraphicFramePr>
        <p:xfrm>
          <a:off x="228600" y="1371600"/>
          <a:ext cx="8153400" cy="362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47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Risk 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Control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Specific Detail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member turnover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2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Late response from client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shares the project schedule to client and mention the latest expected feedback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Late change in requirement spec from client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Regular meetings with client to clarify requirements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Issue during system integration with external 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Intensive study will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Delayed decision on payment vendor selection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Intensive study will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is not familiar with technology requested by client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Performance issue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Training plan is created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Issue with software versioning and revision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Synchronize working document among project team regularly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2"/>
          <p:cNvSpPr txBox="1">
            <a:spLocks/>
          </p:cNvSpPr>
          <p:nvPr/>
        </p:nvSpPr>
        <p:spPr>
          <a:xfrm>
            <a:off x="485775" y="4654027"/>
            <a:ext cx="8229600" cy="82284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>
                <a:cs typeface="Lucida Sans Unicode"/>
              </a:rPr>
              <a:t>Technology Challenges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591175"/>
            <a:ext cx="827004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464646"/>
                </a:solidFill>
                <a:cs typeface="Lucida Sans Unicode"/>
              </a:rPr>
              <a:t>Developing hybrid application using React Native, React Native community is small for any support or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464646"/>
                </a:solidFill>
                <a:cs typeface="Lucida Sans Unicode"/>
              </a:rPr>
              <a:t>FCM and other queuing techniques are new to the team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487" y="142875"/>
            <a:ext cx="82296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Synapse direct involvement on deciding on tech scope, restricting the tech scope by various technical workshops</a:t>
            </a:r>
          </a:p>
          <a:p>
            <a:endParaRPr lang="en-US"/>
          </a:p>
          <a:p>
            <a:r>
              <a:rPr lang="en-US"/>
              <a:t>Social Dining scope, initial scope was not defined, various Requirement Analysis meeting with user to </a:t>
            </a:r>
            <a:r>
              <a:rPr lang="en-US" err="1"/>
              <a:t>finalise</a:t>
            </a:r>
            <a:r>
              <a:rPr lang="en-US"/>
              <a:t> and baselining URS</a:t>
            </a:r>
          </a:p>
          <a:p>
            <a:endParaRPr lang="en-US"/>
          </a:p>
          <a:p>
            <a:r>
              <a:rPr lang="en-US"/>
              <a:t>Payment vendor </a:t>
            </a:r>
            <a:r>
              <a:rPr lang="en-US" err="1"/>
              <a:t>finalisation</a:t>
            </a:r>
            <a:r>
              <a:rPr lang="en-US"/>
              <a:t>, team went ahead to evaluate payment options like </a:t>
            </a:r>
            <a:r>
              <a:rPr lang="en-US" err="1"/>
              <a:t>Singapay</a:t>
            </a:r>
            <a:r>
              <a:rPr lang="en-US"/>
              <a:t> and suggesting SingTel Dash payment</a:t>
            </a:r>
          </a:p>
          <a:p>
            <a:endParaRPr lang="en-US"/>
          </a:p>
          <a:p>
            <a:pPr marL="109728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Problems Encountered &amp; Resolution</a:t>
            </a:r>
          </a:p>
        </p:txBody>
      </p:sp>
    </p:spTree>
    <p:extLst>
      <p:ext uri="{BB962C8B-B14F-4D97-AF65-F5344CB8AC3E}">
        <p14:creationId xmlns:p14="http://schemas.microsoft.com/office/powerpoint/2010/main" val="8153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 fontScale="92500" lnSpcReduction="10000"/>
          </a:bodyPr>
          <a:lstStyle/>
          <a:p>
            <a:r>
              <a:rPr lang="en-US" sz="2400" b="1" dirty="0" smtClean="0"/>
              <a:t>A Web </a:t>
            </a:r>
            <a:r>
              <a:rPr lang="en-US" sz="2400" b="1" dirty="0"/>
              <a:t>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</a:t>
            </a:r>
            <a:r>
              <a:rPr lang="en-US" sz="2300" dirty="0"/>
              <a:t>Management</a:t>
            </a:r>
          </a:p>
          <a:p>
            <a:pPr lvl="1"/>
            <a:r>
              <a:rPr lang="en-US" sz="2300" dirty="0" smtClean="0"/>
              <a:t>Device </a:t>
            </a:r>
            <a:r>
              <a:rPr lang="en-US" sz="2300" dirty="0"/>
              <a:t>and Station 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Central </a:t>
            </a:r>
            <a:r>
              <a:rPr lang="en-US" sz="2400" b="1" dirty="0"/>
              <a:t>Data </a:t>
            </a:r>
            <a:r>
              <a:rPr lang="en-US" sz="2400" b="1" dirty="0" smtClean="0"/>
              <a:t>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>
              <a:spcAft>
                <a:spcPts val="600"/>
              </a:spcAft>
            </a:pPr>
            <a:r>
              <a:rPr lang="en-US" sz="2300" b="1" dirty="0" smtClean="0"/>
              <a:t>Data </a:t>
            </a:r>
            <a:r>
              <a:rPr lang="en-US" sz="2300" b="1" dirty="0"/>
              <a:t>Capture </a:t>
            </a:r>
            <a:r>
              <a:rPr lang="en-US" sz="2300" dirty="0"/>
              <a:t>– Cloud based components that captures and records the incoming data (unstructured) sent from </a:t>
            </a:r>
            <a:r>
              <a:rPr lang="en-US" sz="2300" dirty="0" smtClean="0"/>
              <a:t>sensors</a:t>
            </a:r>
            <a:endParaRPr lang="en-US" sz="2300" dirty="0"/>
          </a:p>
          <a:p>
            <a:pPr lvl="1">
              <a:spcAft>
                <a:spcPts val="600"/>
              </a:spcAft>
            </a:pPr>
            <a:r>
              <a:rPr lang="en-US" sz="2300" b="1" dirty="0" smtClean="0"/>
              <a:t>Transformation</a:t>
            </a:r>
            <a:r>
              <a:rPr lang="en-US" sz="2300" dirty="0" smtClean="0"/>
              <a:t> – Cloud based components that transform and records the unstructured data into structured data for further analytics and reporting purposes</a:t>
            </a:r>
            <a:endParaRPr lang="en-US" sz="2300" dirty="0"/>
          </a:p>
          <a:p>
            <a:pPr lvl="1">
              <a:spcAft>
                <a:spcPts val="600"/>
              </a:spcAft>
            </a:pPr>
            <a:r>
              <a:rPr lang="en-US" sz="2300" b="1" dirty="0" smtClean="0"/>
              <a:t>Data Visualization </a:t>
            </a:r>
            <a:r>
              <a:rPr lang="en-US" sz="2300" dirty="0" smtClean="0"/>
              <a:t>– </a:t>
            </a:r>
            <a:r>
              <a:rPr lang="en-US" sz="2300" dirty="0"/>
              <a:t>Cloud based </a:t>
            </a:r>
            <a:r>
              <a:rPr lang="en-US" sz="2300" dirty="0" smtClean="0"/>
              <a:t>visualization component </a:t>
            </a:r>
            <a:r>
              <a:rPr lang="en-US" sz="2300" dirty="0"/>
              <a:t>that performs back-end analytical calculations and make it available for </a:t>
            </a:r>
            <a:r>
              <a:rPr lang="en-US" sz="2300" dirty="0" smtClean="0"/>
              <a:t>front-end visualization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AWS </a:t>
            </a:r>
            <a:r>
              <a:rPr lang="en-US" sz="2400" dirty="0" err="1" smtClean="0"/>
              <a:t>IoT</a:t>
            </a:r>
            <a:r>
              <a:rPr lang="en-US" sz="2400" dirty="0" smtClean="0"/>
              <a:t> Landscape</a:t>
            </a:r>
            <a:endParaRPr lang="en-US" sz="2400" dirty="0"/>
          </a:p>
          <a:p>
            <a:pPr lvl="1"/>
            <a:r>
              <a:rPr lang="en-US" sz="2000" dirty="0"/>
              <a:t>AWS Lambda</a:t>
            </a:r>
          </a:p>
          <a:p>
            <a:pPr lvl="1"/>
            <a:r>
              <a:rPr lang="en-US" sz="2000" dirty="0" smtClean="0"/>
              <a:t>Dynamo DB</a:t>
            </a:r>
            <a:endParaRPr lang="en-US" sz="2000" dirty="0"/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/>
              <a:t>AWS Kinesis</a:t>
            </a:r>
          </a:p>
          <a:p>
            <a:pPr lvl="1"/>
            <a:r>
              <a:rPr lang="en-US" sz="2000" dirty="0"/>
              <a:t>AWS </a:t>
            </a:r>
            <a:r>
              <a:rPr lang="en-US" sz="2000" dirty="0" smtClean="0"/>
              <a:t>Containers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</a:t>
            </a:r>
            <a:r>
              <a:rPr lang="en-US" sz="2400" dirty="0" smtClean="0"/>
              <a:t>API</a:t>
            </a:r>
          </a:p>
          <a:p>
            <a:endParaRPr lang="en-US" sz="2400" dirty="0"/>
          </a:p>
          <a:p>
            <a:r>
              <a:rPr lang="en-US" sz="2400" dirty="0"/>
              <a:t>Front-end web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</a:t>
            </a:r>
            <a:r>
              <a:rPr lang="en-US" sz="2400" dirty="0" smtClean="0"/>
              <a:t>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Technologies Used (</a:t>
            </a:r>
            <a:r>
              <a:rPr lang="en-US" i="1" dirty="0" smtClean="0">
                <a:solidFill>
                  <a:srgbClr val="002060"/>
                </a:solidFill>
              </a:rPr>
              <a:t>Recap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</a:t>
            </a:r>
            <a:r>
              <a:rPr lang="en-US" i="1" dirty="0">
                <a:solidFill>
                  <a:srgbClr val="002060"/>
                </a:solidFill>
              </a:rPr>
              <a:t>Recap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553200" cy="580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 (</a:t>
            </a:r>
            <a:r>
              <a:rPr lang="en-US" i="1" dirty="0">
                <a:solidFill>
                  <a:srgbClr val="002060"/>
                </a:solidFill>
              </a:rPr>
              <a:t>Recap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Core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messages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into dynamoDB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back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core captures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sent by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2378</Words>
  <Application>Microsoft Office PowerPoint</Application>
  <PresentationFormat>On-screen Show (4:3)</PresentationFormat>
  <Paragraphs>519</Paragraphs>
  <Slides>56</Slides>
  <Notes>34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Introducing PowerPoint 2010</vt:lpstr>
      <vt:lpstr>Packager Shell Object</vt:lpstr>
      <vt:lpstr>Worksheet</vt:lpstr>
      <vt:lpstr>Real-time Analytical Monitoring Application</vt:lpstr>
      <vt:lpstr>Agenda</vt:lpstr>
      <vt:lpstr>Team Members</vt:lpstr>
      <vt:lpstr>Project Sponsor</vt:lpstr>
      <vt:lpstr>Project Objectives</vt:lpstr>
      <vt:lpstr>Requirements Overview</vt:lpstr>
      <vt:lpstr>Architecture &amp; Technologies Used (Recap)</vt:lpstr>
      <vt:lpstr>High Level Design (Recap)</vt:lpstr>
      <vt:lpstr>Prototype (Recap)</vt:lpstr>
      <vt:lpstr>Project Effort Estimation (Recap)</vt:lpstr>
      <vt:lpstr>Project Timeline (Recap)</vt:lpstr>
      <vt:lpstr>Incremental Development Strategy</vt:lpstr>
      <vt:lpstr>Increment 1 Development Phase</vt:lpstr>
      <vt:lpstr>Use Case Model (Iteration-1, current phase)</vt:lpstr>
      <vt:lpstr>Use Case Model (Iteration-2, next phase)</vt:lpstr>
      <vt:lpstr>Use Case Model (Iteration-1, current phase)</vt:lpstr>
      <vt:lpstr>AM Sequence Diagram</vt:lpstr>
      <vt:lpstr>Focus on ‘how’</vt:lpstr>
      <vt:lpstr>Mapping packages (from AM to DM)</vt:lpstr>
      <vt:lpstr>Packages diagram</vt:lpstr>
      <vt:lpstr>DM – Client Sequence Diagram</vt:lpstr>
      <vt:lpstr>DM – Server Sequence Diagram</vt:lpstr>
      <vt:lpstr>Transforming raw data into structured data</vt:lpstr>
      <vt:lpstr>PowerPoint Presentation</vt:lpstr>
      <vt:lpstr>Challenges &amp; problems</vt:lpstr>
      <vt:lpstr>PowerPoint Presentation</vt:lpstr>
      <vt:lpstr>Challenges &amp; Problems</vt:lpstr>
      <vt:lpstr>Solution – Logstash</vt:lpstr>
      <vt:lpstr>Logstash – Pipeline Configuration</vt:lpstr>
      <vt:lpstr>Elasticsearch Indices</vt:lpstr>
      <vt:lpstr>PowerPoint Presentation</vt:lpstr>
      <vt:lpstr>PowerPoint Presentation</vt:lpstr>
      <vt:lpstr>Major modules</vt:lpstr>
      <vt:lpstr>Horizontal Scaling</vt:lpstr>
      <vt:lpstr>Quality Management Process</vt:lpstr>
      <vt:lpstr>Software Testing</vt:lpstr>
      <vt:lpstr>Software Testing (Cont.) </vt:lpstr>
      <vt:lpstr>Project Status (Timeline)</vt:lpstr>
      <vt:lpstr>Project Status (Control, Tracking and Reporting)</vt:lpstr>
      <vt:lpstr>Risk Register</vt:lpstr>
      <vt:lpstr>Q &amp; A</vt:lpstr>
      <vt:lpstr>PowerPoint Presentation</vt:lpstr>
      <vt:lpstr>Create Station – Communication Diagram</vt:lpstr>
      <vt:lpstr>Maintain Station Use Case – Class Diagram</vt:lpstr>
      <vt:lpstr>Project Effort</vt:lpstr>
      <vt:lpstr>Technical Issues/Problems</vt:lpstr>
      <vt:lpstr>Create Station</vt:lpstr>
      <vt:lpstr>Entity Diagram</vt:lpstr>
      <vt:lpstr>Class Diagram</vt:lpstr>
      <vt:lpstr>Deliverables and Increments</vt:lpstr>
      <vt:lpstr>Software Architecture</vt:lpstr>
      <vt:lpstr>Software Architecture</vt:lpstr>
      <vt:lpstr>Software Architecture</vt:lpstr>
      <vt:lpstr>Agenda – ISS Expectation (Hidden Slide)</vt:lpstr>
      <vt:lpstr>PowerPoint Presentation</vt:lpstr>
      <vt:lpstr>Problems Encountered &amp; Resolution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2018-08-29T10:04:48Z</dcterms:modified>
</cp:coreProperties>
</file>