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77" r:id="rId2"/>
    <p:sldId id="311" r:id="rId3"/>
    <p:sldId id="399" r:id="rId4"/>
    <p:sldId id="401" r:id="rId5"/>
    <p:sldId id="402" r:id="rId6"/>
    <p:sldId id="403" r:id="rId7"/>
    <p:sldId id="483" r:id="rId8"/>
    <p:sldId id="469" r:id="rId9"/>
    <p:sldId id="470" r:id="rId10"/>
    <p:sldId id="485" r:id="rId11"/>
    <p:sldId id="486" r:id="rId12"/>
    <p:sldId id="487" r:id="rId13"/>
    <p:sldId id="488" r:id="rId14"/>
    <p:sldId id="489" r:id="rId15"/>
    <p:sldId id="484" r:id="rId16"/>
    <p:sldId id="404" r:id="rId17"/>
    <p:sldId id="405" r:id="rId18"/>
    <p:sldId id="492" r:id="rId19"/>
    <p:sldId id="493" r:id="rId20"/>
    <p:sldId id="495" r:id="rId21"/>
    <p:sldId id="494" r:id="rId22"/>
    <p:sldId id="490" r:id="rId23"/>
    <p:sldId id="474" r:id="rId24"/>
    <p:sldId id="496" r:id="rId25"/>
    <p:sldId id="497" r:id="rId26"/>
    <p:sldId id="498" r:id="rId27"/>
    <p:sldId id="499" r:id="rId28"/>
    <p:sldId id="500" r:id="rId29"/>
    <p:sldId id="501" r:id="rId30"/>
    <p:sldId id="438" r:id="rId31"/>
    <p:sldId id="439" r:id="rId32"/>
    <p:sldId id="478" r:id="rId33"/>
    <p:sldId id="477" r:id="rId34"/>
    <p:sldId id="476" r:id="rId35"/>
    <p:sldId id="432" r:id="rId36"/>
    <p:sldId id="315" r:id="rId37"/>
    <p:sldId id="322" r:id="rId38"/>
    <p:sldId id="326" r:id="rId39"/>
    <p:sldId id="334" r:id="rId40"/>
    <p:sldId id="335" r:id="rId41"/>
    <p:sldId id="324" r:id="rId42"/>
    <p:sldId id="479" r:id="rId43"/>
    <p:sldId id="48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8C2A382C-F24C-4C1A-A99A-2D72295384B2}">
          <p14:sldIdLst>
            <p14:sldId id="277"/>
            <p14:sldId id="311"/>
            <p14:sldId id="399"/>
          </p14:sldIdLst>
        </p14:section>
        <p14:section name="Recap" id="{8D7E2089-1EBF-4845-A938-0BA018F2D302}">
          <p14:sldIdLst>
            <p14:sldId id="401"/>
            <p14:sldId id="402"/>
            <p14:sldId id="403"/>
            <p14:sldId id="483"/>
            <p14:sldId id="469"/>
            <p14:sldId id="470"/>
            <p14:sldId id="485"/>
            <p14:sldId id="486"/>
            <p14:sldId id="487"/>
            <p14:sldId id="488"/>
            <p14:sldId id="489"/>
          </p14:sldIdLst>
        </p14:section>
        <p14:section name="Increment-2" id="{43BD567C-665D-44E6-9796-9A04DBE268C4}">
          <p14:sldIdLst>
            <p14:sldId id="484"/>
            <p14:sldId id="404"/>
            <p14:sldId id="405"/>
            <p14:sldId id="492"/>
            <p14:sldId id="493"/>
            <p14:sldId id="495"/>
            <p14:sldId id="494"/>
            <p14:sldId id="490"/>
          </p14:sldIdLst>
        </p14:section>
        <p14:section name="Project Status" id="{6C9DC9D6-355B-4E13-98EA-2685F970235A}">
          <p14:sldIdLst>
            <p14:sldId id="474"/>
            <p14:sldId id="496"/>
            <p14:sldId id="497"/>
            <p14:sldId id="498"/>
          </p14:sldIdLst>
        </p14:section>
        <p14:section name="Challenges - Learning - NextSteps" id="{93D74E6C-3710-4E5E-93C6-437697246E54}">
          <p14:sldIdLst>
            <p14:sldId id="499"/>
            <p14:sldId id="500"/>
            <p14:sldId id="501"/>
            <p14:sldId id="438"/>
            <p14:sldId id="439"/>
          </p14:sldIdLst>
        </p14:section>
        <p14:section name="Hidden Section" id="{62BD3A47-47F4-405C-95AE-7340B19B65F5}">
          <p14:sldIdLst>
            <p14:sldId id="478"/>
            <p14:sldId id="477"/>
            <p14:sldId id="476"/>
            <p14:sldId id="432"/>
            <p14:sldId id="315"/>
            <p14:sldId id="322"/>
            <p14:sldId id="326"/>
            <p14:sldId id="334"/>
            <p14:sldId id="335"/>
            <p14:sldId id="324"/>
            <p14:sldId id="479"/>
            <p14:sldId id="48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5" autoAdjust="0"/>
    <p:restoredTop sz="95035" autoAdjust="0"/>
  </p:normalViewPr>
  <p:slideViewPr>
    <p:cSldViewPr>
      <p:cViewPr>
        <p:scale>
          <a:sx n="91" d="100"/>
          <a:sy n="91" d="100"/>
        </p:scale>
        <p:origin x="-1320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3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76E8F-1DBF-4DF5-86C4-02C0E650ADF3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815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28-Jan-19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40.png"/><Relationship Id="rId9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jpe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jpe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ISS – SERIS – RAM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543800" cy="838200"/>
          </a:xfrm>
        </p:spPr>
        <p:txBody>
          <a:bodyPr>
            <a:noAutofit/>
          </a:bodyPr>
          <a:lstStyle/>
          <a:p>
            <a:pPr algn="l"/>
            <a:r>
              <a:rPr lang="en-US" sz="3000" b="0" dirty="0">
                <a:solidFill>
                  <a:prstClr val="white"/>
                </a:solidFill>
              </a:rPr>
              <a:t>Real-time Analytical Monitoring Application</a:t>
            </a:r>
            <a:endParaRPr lang="en-US" sz="3000" b="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429000" y="5181600"/>
            <a:ext cx="5638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SE-25 Part-time / Team 07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Balasubramanian Narasimhan</a:t>
            </a:r>
          </a:p>
          <a:p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Kaung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Myat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</a:t>
            </a: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Gao </a:t>
            </a:r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Zhiyu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Nay Lin Aung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362200" y="3657600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r"/>
            <a:r>
              <a:rPr lang="en-US" sz="2000" b="0" dirty="0">
                <a:solidFill>
                  <a:srgbClr val="92D050"/>
                </a:solidFill>
              </a:rPr>
              <a:t>Project Presentation / Iteration 2 </a:t>
            </a: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13489" y="5181600"/>
            <a:ext cx="3696511" cy="381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algn="l"/>
            <a:r>
              <a:rPr lang="en-US" sz="1800" dirty="0">
                <a:solidFill>
                  <a:prstClr val="white"/>
                </a:solidFill>
              </a:rPr>
              <a:t>Project Guide – </a:t>
            </a:r>
            <a:r>
              <a:rPr lang="en-US" sz="1800" dirty="0" err="1">
                <a:solidFill>
                  <a:prstClr val="white"/>
                </a:solidFill>
              </a:rPr>
              <a:t>Heng</a:t>
            </a:r>
            <a:r>
              <a:rPr lang="en-US" sz="1800" dirty="0">
                <a:solidFill>
                  <a:prstClr val="white"/>
                </a:solidFill>
              </a:rPr>
              <a:t> Boon </a:t>
            </a:r>
            <a:r>
              <a:rPr lang="en-US" sz="1800" dirty="0" err="1">
                <a:solidFill>
                  <a:prstClr val="white"/>
                </a:solidFill>
              </a:rPr>
              <a:t>Kui</a:t>
            </a:r>
            <a:r>
              <a:rPr lang="en-US" sz="1800" dirty="0">
                <a:solidFill>
                  <a:prstClr val="white"/>
                </a:solidFill>
              </a:rPr>
              <a:t> 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Prototype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Windows acting as a device (</a:t>
            </a:r>
            <a:r>
              <a:rPr lang="en-US" sz="2200" dirty="0">
                <a:solidFill>
                  <a:srgbClr val="002060"/>
                </a:solidFill>
              </a:rPr>
              <a:t>Simulation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Sending data 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Subscribe to MQTT topic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Extract and Display the transmitted </a:t>
            </a:r>
            <a:r>
              <a:rPr lang="en-US" sz="20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msg</a:t>
            </a:r>
            <a:endParaRPr lang="en-US" sz="20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Configure rules in AWS IoT to Trigger lambda </a:t>
            </a:r>
            <a:r>
              <a:rPr lang="en-US" sz="2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fn</a:t>
            </a: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()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Invoke a lambda function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Message Persistence in dynamoDB</a:t>
            </a:r>
          </a:p>
          <a:p>
            <a:pPr marL="12573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Stores these messages into dynamoDB</a:t>
            </a:r>
            <a:endParaRPr lang="en-US" sz="2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Phase – II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lambda sends message back to IoT core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IoT core captures the message sent by lambda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39" y="1143000"/>
            <a:ext cx="150775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00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Effort Estimation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13955"/>
              </p:ext>
            </p:extLst>
          </p:nvPr>
        </p:nvGraphicFramePr>
        <p:xfrm>
          <a:off x="533400" y="1219200"/>
          <a:ext cx="8001000" cy="438912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Point Estimation</a:t>
                      </a:r>
                      <a:endParaRPr lang="en-US" sz="2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Unadjusted</a:t>
                      </a:r>
                      <a:r>
                        <a:rPr lang="en-US" sz="1600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Use Case Point (UUCP)</a:t>
                      </a:r>
                      <a:endParaRPr lang="en-US" sz="16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Total Weight (Actors + UseCases)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16 (actors) + 130 (use cases)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</a:t>
                      </a:r>
                      <a:r>
                        <a:rPr lang="en-US" sz="1600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Point (UCP)</a:t>
                      </a:r>
                      <a:endParaRPr lang="en-US" sz="16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UUCP x TCF x</a:t>
                      </a: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EF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146 * 1.02 * 0.89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600" b="1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61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Effort (man days)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UCP x</a:t>
                      </a: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ISS_Productivity_Factor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132.54 * 17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2,253 man hours; i.e. </a:t>
                      </a:r>
                      <a:r>
                        <a:rPr lang="en-US" sz="1600" b="1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282 </a:t>
                      </a:r>
                      <a:r>
                        <a:rPr lang="en-US" sz="1400" kern="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man days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533400" y="5638800"/>
            <a:ext cx="8001000" cy="228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TCF</a:t>
            </a:r>
            <a:r>
              <a:rPr lang="en-US" sz="1600" dirty="0"/>
              <a:t> – Technical Complexity Factors </a:t>
            </a:r>
            <a:r>
              <a:rPr lang="en-US" sz="1600" dirty="0">
                <a:sym typeface="Wingdings" panose="05000000000000000000" pitchFamily="2" charset="2"/>
              </a:rPr>
              <a:t>1.02</a:t>
            </a:r>
            <a:r>
              <a:rPr lang="en-US" sz="1600" dirty="0"/>
              <a:t>	    	      </a:t>
            </a:r>
            <a:r>
              <a:rPr lang="en-US" sz="1600" b="1" dirty="0"/>
              <a:t>EF</a:t>
            </a:r>
            <a:r>
              <a:rPr lang="en-US" sz="1600" dirty="0"/>
              <a:t> – Environmental Factors </a:t>
            </a:r>
            <a:r>
              <a:rPr lang="en-US" sz="1600" dirty="0">
                <a:sym typeface="Wingdings" panose="05000000000000000000" pitchFamily="2" charset="2"/>
              </a:rPr>
              <a:t> 0.89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32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799" y="6530611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12</a:t>
            </a:fld>
            <a:endParaRPr lang="en-US" altLang="ja-JP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149788"/>
              </p:ext>
            </p:extLst>
          </p:nvPr>
        </p:nvGraphicFramePr>
        <p:xfrm>
          <a:off x="466725" y="1140767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2018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2019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0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2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788467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2120536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/>
              <a:t>Project Status (Timeline)</a:t>
            </a:r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509386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</p:txBody>
      </p:sp>
      <p:sp>
        <p:nvSpPr>
          <p:cNvPr id="32" name="Pentagon 31"/>
          <p:cNvSpPr/>
          <p:nvPr/>
        </p:nvSpPr>
        <p:spPr bwMode="auto">
          <a:xfrm>
            <a:off x="3639718" y="3005992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</a:p>
        </p:txBody>
      </p:sp>
      <p:sp>
        <p:nvSpPr>
          <p:cNvPr id="34" name="Pentagon 33"/>
          <p:cNvSpPr/>
          <p:nvPr/>
        </p:nvSpPr>
        <p:spPr bwMode="auto">
          <a:xfrm>
            <a:off x="4191000" y="3410845"/>
            <a:ext cx="13716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</a:p>
        </p:txBody>
      </p:sp>
      <p:sp>
        <p:nvSpPr>
          <p:cNvPr id="35" name="Pentagon 34"/>
          <p:cNvSpPr/>
          <p:nvPr/>
        </p:nvSpPr>
        <p:spPr bwMode="auto">
          <a:xfrm>
            <a:off x="5464175" y="3831620"/>
            <a:ext cx="609600" cy="241738"/>
          </a:xfrm>
          <a:prstGeom prst="homePlate">
            <a:avLst/>
          </a:prstGeom>
          <a:solidFill>
            <a:srgbClr val="00B0F0"/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</a:p>
        </p:txBody>
      </p:sp>
      <p:sp>
        <p:nvSpPr>
          <p:cNvPr id="36" name="Pentagon 35"/>
          <p:cNvSpPr/>
          <p:nvPr/>
        </p:nvSpPr>
        <p:spPr bwMode="auto">
          <a:xfrm>
            <a:off x="5918200" y="4173811"/>
            <a:ext cx="502874" cy="231958"/>
          </a:xfrm>
          <a:prstGeom prst="homePlate">
            <a:avLst/>
          </a:prstGeom>
          <a:solidFill>
            <a:srgbClr val="00B0F0"/>
          </a:soli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558937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768486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5020583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211083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68419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903267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the trainer	#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47464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260992" y="1140767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 rot="2700000" flipV="1">
            <a:off x="3702791" y="794299"/>
            <a:ext cx="207554" cy="512950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9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 rot="2700000" flipV="1">
            <a:off x="6121370" y="791616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29-Aug</a:t>
            </a:r>
          </a:p>
        </p:txBody>
      </p:sp>
      <p:sp>
        <p:nvSpPr>
          <p:cNvPr id="24" name="Pentagon 23"/>
          <p:cNvSpPr/>
          <p:nvPr/>
        </p:nvSpPr>
        <p:spPr bwMode="auto">
          <a:xfrm>
            <a:off x="5638800" y="3829282"/>
            <a:ext cx="609600" cy="241738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>
            <a:off x="5918200" y="4173307"/>
            <a:ext cx="609600" cy="219762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2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Effort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5944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47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Status (Control, Tracking and Reporting)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09663"/>
            <a:ext cx="9148576" cy="4300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791200"/>
            <a:ext cx="687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9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39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Model</a:t>
            </a:r>
          </a:p>
          <a:p>
            <a:r>
              <a:rPr lang="en-US" dirty="0"/>
              <a:t>  (Increment-2)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DDD273-BB4F-4567-9A92-50656E421E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1" y="291821"/>
            <a:ext cx="7362092" cy="65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6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4" y="4805489"/>
            <a:ext cx="3288925" cy="1680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75" y="1066799"/>
            <a:ext cx="3288925" cy="24415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AWS </a:t>
            </a:r>
            <a:r>
              <a:rPr lang="en-US" sz="2400" dirty="0" err="1"/>
              <a:t>IoT</a:t>
            </a:r>
            <a:r>
              <a:rPr lang="en-US" sz="2400" dirty="0"/>
              <a:t> Landscape</a:t>
            </a:r>
          </a:p>
          <a:p>
            <a:pPr lvl="1"/>
            <a:r>
              <a:rPr lang="en-US" sz="2000" dirty="0"/>
              <a:t>AWS IoT Core</a:t>
            </a:r>
          </a:p>
          <a:p>
            <a:pPr lvl="1"/>
            <a:r>
              <a:rPr lang="en-US" sz="2000" dirty="0"/>
              <a:t>AWS Lambda</a:t>
            </a:r>
          </a:p>
          <a:p>
            <a:pPr lvl="1"/>
            <a:r>
              <a:rPr lang="en-US" sz="2000" dirty="0"/>
              <a:t>AWS S3</a:t>
            </a:r>
          </a:p>
          <a:p>
            <a:pPr lvl="1"/>
            <a:r>
              <a:rPr lang="en-US" sz="2000" dirty="0"/>
              <a:t>Elasticsearch Service</a:t>
            </a:r>
          </a:p>
          <a:p>
            <a:pPr lvl="1"/>
            <a:r>
              <a:rPr lang="en-US" sz="2000" dirty="0"/>
              <a:t>MySQL DB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Backend Web-Service API</a:t>
            </a:r>
          </a:p>
          <a:p>
            <a:endParaRPr lang="en-US" sz="2400" dirty="0"/>
          </a:p>
          <a:p>
            <a:r>
              <a:rPr lang="en-US" sz="2400" dirty="0"/>
              <a:t>Front-end web application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Chart Libraries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Technologies Used 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2023012" cy="2486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7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7BA807A-7794-4A66-8E13-0D400AA936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03454"/>
            <a:ext cx="8305800" cy="57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07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4A1A6-C960-6048-A140-A440F189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strategy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277983F-139B-E044-8732-034D09CC3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47624"/>
              </p:ext>
            </p:extLst>
          </p:nvPr>
        </p:nvGraphicFramePr>
        <p:xfrm>
          <a:off x="436180" y="989750"/>
          <a:ext cx="8174420" cy="5792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420">
                  <a:extLst>
                    <a:ext uri="{9D8B030D-6E8A-4147-A177-3AD203B41FA5}">
                      <a16:colId xmlns:a16="http://schemas.microsoft.com/office/drawing/2014/main" xmlns="" val="2784464853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xmlns="" val="1436987824"/>
                    </a:ext>
                  </a:extLst>
                </a:gridCol>
              </a:tblGrid>
              <a:tr h="2204610">
                <a:tc>
                  <a:txBody>
                    <a:bodyPr/>
                    <a:lstStyle/>
                    <a:p>
                      <a:r>
                        <a:rPr lang="en-US" sz="1800" dirty="0"/>
                        <a:t>Increasement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 kick-off meeting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 planning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Requirement gathering and modelling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Prototyping focusing on: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Station connecting and sending data to AWS IoT Core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Transforming raw data(csv) to JSON by using NodeJS application and storing into NoSQL database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6336718"/>
                  </a:ext>
                </a:extLst>
              </a:tr>
              <a:tr h="1300827">
                <a:tc>
                  <a:txBody>
                    <a:bodyPr/>
                    <a:lstStyle/>
                    <a:p>
                      <a:r>
                        <a:rPr lang="en-US" sz="1800" dirty="0"/>
                        <a:t>Increasement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Prototyping focusing on: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Transforming raw data(csv) to JSON by using Logstash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Design modelling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Features to be developed: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User management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Station management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1504393"/>
                  </a:ext>
                </a:extLst>
              </a:tr>
              <a:tr h="1494984">
                <a:tc>
                  <a:txBody>
                    <a:bodyPr/>
                    <a:lstStyle/>
                    <a:p>
                      <a:r>
                        <a:rPr lang="en-US" sz="1800" dirty="0"/>
                        <a:t>Increasement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Revising cloud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Design modelling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Features to be developed: remaining all use cases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SIT &amp; UAT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2105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6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26A51-D88D-E043-9066-F2FB0651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layering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975878-0D71-D340-8773-BA3E620782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6" y="940946"/>
            <a:ext cx="5617748" cy="59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2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Team Members (6...5...4)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4349" y="1079770"/>
            <a:ext cx="8104600" cy="5196192"/>
            <a:chOff x="429800" y="914400"/>
            <a:chExt cx="4751800" cy="2598096"/>
          </a:xfrm>
        </p:grpSpPr>
        <p:sp>
          <p:nvSpPr>
            <p:cNvPr id="11" name="TextBox 10"/>
            <p:cNvSpPr txBox="1"/>
            <p:nvPr/>
          </p:nvSpPr>
          <p:spPr>
            <a:xfrm>
              <a:off x="533400" y="1181379"/>
              <a:ext cx="4648200" cy="23311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rmAutofit/>
            </a:bodyPr>
            <a:lstStyle/>
            <a:p>
              <a:pPr>
                <a:lnSpc>
                  <a:spcPct val="114000"/>
                </a:lnSpc>
              </a:pPr>
              <a:r>
                <a:rPr lang="en-US" sz="2800" dirty="0"/>
                <a:t>Project Guide – </a:t>
              </a:r>
              <a:r>
                <a:rPr lang="en-US" sz="2800" b="1" u="sng" dirty="0" err="1"/>
                <a:t>Heng</a:t>
              </a:r>
              <a:r>
                <a:rPr lang="en-US" sz="2800" b="1" u="sng" dirty="0"/>
                <a:t> Boon </a:t>
              </a:r>
              <a:r>
                <a:rPr lang="en-US" sz="2800" b="1" u="sng" dirty="0" err="1"/>
                <a:t>Kui</a:t>
              </a:r>
              <a:endParaRPr lang="en-US" sz="2800" b="1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Balaubramanian</a:t>
              </a:r>
              <a:r>
                <a:rPr lang="en-US" sz="2800" dirty="0"/>
                <a:t> Narasimhan (</a:t>
              </a:r>
              <a:r>
                <a:rPr lang="en-US" sz="2800" b="1" dirty="0"/>
                <a:t>Bala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Kaung</a:t>
              </a:r>
              <a:r>
                <a:rPr lang="en-US" sz="2800" dirty="0"/>
                <a:t> </a:t>
              </a:r>
              <a:r>
                <a:rPr lang="en-US" sz="2800" dirty="0" err="1"/>
                <a:t>Myat</a:t>
              </a:r>
              <a:r>
                <a:rPr lang="en-US" sz="2800" dirty="0"/>
                <a:t> Bo (</a:t>
              </a:r>
              <a:r>
                <a:rPr lang="en-US" sz="2800" b="1" dirty="0"/>
                <a:t>KM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Gao </a:t>
              </a:r>
              <a:r>
                <a:rPr lang="en-US" sz="2800" dirty="0" err="1"/>
                <a:t>Zhiyu</a:t>
              </a:r>
              <a:r>
                <a:rPr lang="en-US" sz="2800" dirty="0"/>
                <a:t> (</a:t>
              </a:r>
              <a:r>
                <a:rPr lang="en-US" sz="2800" b="1" dirty="0"/>
                <a:t>William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Nay Lin Aung (</a:t>
              </a:r>
              <a:r>
                <a:rPr lang="en-US" sz="2800" b="1" dirty="0"/>
                <a:t>Nay</a:t>
              </a:r>
              <a:r>
                <a:rPr lang="en-US" sz="2800" dirty="0"/>
                <a:t>)</a:t>
              </a:r>
            </a:p>
            <a:p>
              <a:pPr>
                <a:lnSpc>
                  <a:spcPct val="114000"/>
                </a:lnSpc>
              </a:pP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/>
                <a:t>Treza</a:t>
              </a:r>
              <a:r>
                <a:rPr lang="en-US" sz="2800" dirty="0"/>
                <a:t> </a:t>
              </a:r>
              <a:r>
                <a:rPr lang="en-US" sz="2800" dirty="0" err="1"/>
                <a:t>Bawm</a:t>
              </a:r>
              <a:r>
                <a:rPr lang="en-US" sz="2800" dirty="0"/>
                <a:t> Win (</a:t>
              </a:r>
              <a:r>
                <a:rPr lang="en-US" sz="2800" b="1" dirty="0"/>
                <a:t>Withdrawn</a:t>
              </a:r>
              <a:r>
                <a:rPr lang="en-US" sz="2800" dirty="0"/>
                <a:t>)</a:t>
              </a:r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342900" indent="-342900">
                <a:lnSpc>
                  <a:spcPct val="114000"/>
                </a:lnSpc>
                <a:buFont typeface="Arial" panose="020B0604020202020204" pitchFamily="34" charset="0"/>
                <a:buChar char="•"/>
              </a:pPr>
              <a:r>
                <a:rPr lang="en-US" sz="2800" dirty="0"/>
                <a:t>Vincent Agnes </a:t>
              </a:r>
              <a:r>
                <a:rPr lang="en-US" sz="2800" dirty="0" err="1"/>
                <a:t>Evangelin</a:t>
              </a:r>
              <a:r>
                <a:rPr lang="en-US" sz="2800" dirty="0"/>
                <a:t> (</a:t>
              </a:r>
              <a:r>
                <a:rPr lang="en-US" sz="2800" b="1" dirty="0"/>
                <a:t>Withdrawn</a:t>
              </a:r>
              <a:r>
                <a:rPr lang="en-US" sz="2800" dirty="0"/>
                <a:t>)</a:t>
              </a:r>
            </a:p>
            <a:p>
              <a:pPr>
                <a:lnSpc>
                  <a:spcPct val="114000"/>
                </a:lnSpc>
              </a:pPr>
              <a:endParaRPr lang="en-US" sz="28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  <a:p>
              <a:pPr>
                <a:lnSpc>
                  <a:spcPct val="114000"/>
                </a:lnSpc>
              </a:pPr>
              <a:endParaRPr lang="en-US" sz="20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7" name="Title 8"/>
            <p:cNvSpPr txBox="1">
              <a:spLocks/>
            </p:cNvSpPr>
            <p:nvPr/>
          </p:nvSpPr>
          <p:spPr>
            <a:xfrm>
              <a:off x="429800" y="914400"/>
              <a:ext cx="2517963" cy="259683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000" b="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2800" b="1" dirty="0">
                  <a:solidFill>
                    <a:srgbClr val="0070C0"/>
                  </a:solidFill>
                  <a:latin typeface="+mn-lt"/>
                  <a:ea typeface="+mn-ea"/>
                  <a:cs typeface="+mn-cs"/>
                </a:rPr>
                <a:t>SE 25 Part-Time /  Team 07</a:t>
              </a:r>
              <a:endParaRPr lang="en-US" dirty="0">
                <a:solidFill>
                  <a:srgbClr val="0070C0"/>
                </a:solidFill>
                <a:latin typeface="+mn-lt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8" y="1651828"/>
            <a:ext cx="1550204" cy="170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52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79758-F76E-D845-877F-D6F7A67A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to DM Transition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AF5B722-8014-DC43-B944-E751E5899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494"/>
              </p:ext>
            </p:extLst>
          </p:nvPr>
        </p:nvGraphicFramePr>
        <p:xfrm>
          <a:off x="152400" y="990600"/>
          <a:ext cx="8839200" cy="576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198308051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342638309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xmlns="" val="422968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030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 HTML codes which implemented in React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7045055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 components which are responsible for rendering HTML nodes and screen routings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49037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scripts file which are responsible for dispatching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6478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scripts file which are responsible for sending HTTP requests to back-end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1451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Controllers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Rest controller class which handle HTTP requests from client-side.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3205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 classes which handle all back-end business logics.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555048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State of the components which are stored in Redux Store at client-side.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037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Java classes which are used to map with data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870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624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6B2D2-14A2-174D-90CE-122FF131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&amp;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17B95D-26C3-0345-810D-89E32340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</a:t>
            </a:r>
          </a:p>
          <a:p>
            <a:pPr lvl="1"/>
            <a:r>
              <a:rPr lang="en-US" dirty="0"/>
              <a:t>Typescript, ReactJS, CSS3, HTML5</a:t>
            </a:r>
          </a:p>
          <a:p>
            <a:r>
              <a:rPr lang="en-US" dirty="0"/>
              <a:t>Server-side</a:t>
            </a:r>
          </a:p>
          <a:p>
            <a:pPr lvl="1"/>
            <a:r>
              <a:rPr lang="en-US" dirty="0"/>
              <a:t>JAVA, Spring Boot framework</a:t>
            </a:r>
          </a:p>
          <a:p>
            <a:pPr lvl="1"/>
            <a:r>
              <a:rPr lang="en-US" dirty="0"/>
              <a:t>NodeJS(AWS Lambda function)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My SQL</a:t>
            </a:r>
          </a:p>
          <a:p>
            <a:pPr lvl="1"/>
            <a:r>
              <a:rPr lang="en-US" dirty="0"/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34064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68E41-537D-45C3-B1BB-A379ECEF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46B23A-600C-411F-B65B-331673BB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Transforming raw data(csv) to JSON: </a:t>
            </a:r>
          </a:p>
          <a:p>
            <a:pPr lvl="1"/>
            <a:r>
              <a:rPr lang="en-US" dirty="0"/>
              <a:t>needs user maintenance</a:t>
            </a:r>
          </a:p>
          <a:p>
            <a:pPr lvl="1"/>
            <a:r>
              <a:rPr lang="en-US" dirty="0"/>
              <a:t>Cannot emit real-time data to browsers due to data transforming latency</a:t>
            </a:r>
          </a:p>
          <a:p>
            <a:r>
              <a:rPr lang="en-US" dirty="0"/>
              <a:t>No official AWS IoT SDK for LabView</a:t>
            </a:r>
          </a:p>
        </p:txBody>
      </p:sp>
    </p:spTree>
    <p:extLst>
      <p:ext uri="{BB962C8B-B14F-4D97-AF65-F5344CB8AC3E}">
        <p14:creationId xmlns:p14="http://schemas.microsoft.com/office/powerpoint/2010/main" val="114164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1875" y="-33647"/>
            <a:ext cx="8403020" cy="685800"/>
          </a:xfrm>
        </p:spPr>
        <p:txBody>
          <a:bodyPr/>
          <a:lstStyle/>
          <a:p>
            <a:r>
              <a:rPr lang="en-US" dirty="0"/>
              <a:t>Risk Register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" y="1295400"/>
            <a:ext cx="899805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547435"/>
              </p:ext>
            </p:extLst>
          </p:nvPr>
        </p:nvGraphicFramePr>
        <p:xfrm>
          <a:off x="2895600" y="5181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21623"/>
              </p:ext>
            </p:extLst>
          </p:nvPr>
        </p:nvGraphicFramePr>
        <p:xfrm>
          <a:off x="4800600" y="51816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51816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20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 txBox="1">
            <a:spLocks noGrp="1"/>
          </p:cNvSpPr>
          <p:nvPr/>
        </p:nvSpPr>
        <p:spPr bwMode="auto">
          <a:xfrm>
            <a:off x="304799" y="6530611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HGP創英角ｺﾞｼｯｸUB" pitchFamily="50" charset="-128"/>
              </a:defRPr>
            </a:lvl9pPr>
          </a:lstStyle>
          <a:p>
            <a:pPr eaLnBrk="1" hangingPunct="1"/>
            <a:fld id="{214D4AB2-65F1-4F1D-ABC4-6558C67A337D}" type="slidenum">
              <a:rPr lang="en-US" altLang="ja-JP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24</a:t>
            </a:fld>
            <a:endParaRPr lang="en-US" altLang="ja-JP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747896"/>
              </p:ext>
            </p:extLst>
          </p:nvPr>
        </p:nvGraphicFramePr>
        <p:xfrm>
          <a:off x="466725" y="1140767"/>
          <a:ext cx="8420101" cy="4788485"/>
        </p:xfrm>
        <a:graphic>
          <a:graphicData uri="http://schemas.openxmlformats.org/drawingml/2006/table">
            <a:tbl>
              <a:tblPr/>
              <a:tblGrid>
                <a:gridCol w="8360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84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32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98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21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85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28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1234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1611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375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Phase / Timeline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Feb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Apr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May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Jun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Jul 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Aug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Sep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Oct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Nov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Dec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2018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Jan </a:t>
                      </a:r>
                      <a:r>
                        <a:rPr kumimoji="1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2019</a:t>
                      </a:r>
                      <a:endParaRPr kumimoji="1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51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0</a:t>
                      </a:r>
                      <a:endParaRPr kumimoji="1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HGP創英角ｺﾞｼｯｸUB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8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35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Increment </a:t>
                      </a:r>
                      <a:r>
                        <a:rPr kumimoji="1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HGP創英角ｺﾞｼｯｸUB"/>
                          <a:cs typeface="Arial" panose="020B0604020202020204" pitchFamily="34" charset="0"/>
                        </a:rPr>
                        <a:t> 2</a:t>
                      </a:r>
                      <a:endParaRPr kumimoji="1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HGP創英角ｺﾞｼｯｸUB"/>
                        <a:cs typeface="Arial" panose="020B0604020202020204" pitchFamily="34" charset="0"/>
                      </a:endParaRPr>
                    </a:p>
                  </a:txBody>
                  <a:tcPr marL="45720" marR="45720" vert="vert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HGP創英角ｺﾞｼｯｸUB" pitchFamily="50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9" name="Pentagon 78"/>
          <p:cNvSpPr/>
          <p:nvPr/>
        </p:nvSpPr>
        <p:spPr bwMode="auto">
          <a:xfrm>
            <a:off x="1828800" y="1788467"/>
            <a:ext cx="1486891" cy="268720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Planning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Pentagon 79"/>
          <p:cNvSpPr/>
          <p:nvPr/>
        </p:nvSpPr>
        <p:spPr bwMode="auto">
          <a:xfrm>
            <a:off x="2286000" y="2120536"/>
            <a:ext cx="17739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/>
          <a:lstStyle/>
          <a:p>
            <a:r>
              <a:rPr lang="en-US" dirty="0" smtClean="0"/>
              <a:t>Project Status (Timeline)</a:t>
            </a:r>
            <a:endParaRPr lang="en-US" dirty="0"/>
          </a:p>
        </p:txBody>
      </p:sp>
      <p:sp>
        <p:nvSpPr>
          <p:cNvPr id="30" name="Pentagon 29"/>
          <p:cNvSpPr/>
          <p:nvPr/>
        </p:nvSpPr>
        <p:spPr bwMode="auto">
          <a:xfrm>
            <a:off x="2905125" y="2509386"/>
            <a:ext cx="1240586" cy="344575"/>
          </a:xfrm>
          <a:prstGeom prst="homePlate">
            <a:avLst/>
          </a:prstGeom>
          <a:solidFill>
            <a:srgbClr val="00B05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Pentagon 31"/>
          <p:cNvSpPr/>
          <p:nvPr/>
        </p:nvSpPr>
        <p:spPr bwMode="auto">
          <a:xfrm>
            <a:off x="3639718" y="3005992"/>
            <a:ext cx="932282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Design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entagon 33"/>
          <p:cNvSpPr/>
          <p:nvPr/>
        </p:nvSpPr>
        <p:spPr bwMode="auto">
          <a:xfrm>
            <a:off x="4191000" y="3410845"/>
            <a:ext cx="1371600" cy="344575"/>
          </a:xfrm>
          <a:prstGeom prst="homePlate">
            <a:avLst/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Dev. (</a:t>
            </a:r>
            <a:r>
              <a:rPr kumimoji="1" lang="en-US" sz="9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Setup &amp; Coding)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entagon 34"/>
          <p:cNvSpPr/>
          <p:nvPr/>
        </p:nvSpPr>
        <p:spPr bwMode="auto">
          <a:xfrm>
            <a:off x="5464175" y="3831620"/>
            <a:ext cx="609600" cy="241738"/>
          </a:xfrm>
          <a:prstGeom prst="homePlate">
            <a:avLst/>
          </a:prstGeom>
          <a:solidFill>
            <a:srgbClr val="00B0F0"/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Pentagon 35"/>
          <p:cNvSpPr/>
          <p:nvPr/>
        </p:nvSpPr>
        <p:spPr bwMode="auto">
          <a:xfrm>
            <a:off x="5918200" y="4173811"/>
            <a:ext cx="502874" cy="231958"/>
          </a:xfrm>
          <a:prstGeom prst="homePlate">
            <a:avLst/>
          </a:prstGeom>
          <a:solidFill>
            <a:srgbClr val="00B0F0"/>
          </a:soli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entagon 36"/>
          <p:cNvSpPr/>
          <p:nvPr/>
        </p:nvSpPr>
        <p:spPr bwMode="auto">
          <a:xfrm>
            <a:off x="6134108" y="4558937"/>
            <a:ext cx="661066" cy="152400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entagon 37"/>
          <p:cNvSpPr/>
          <p:nvPr/>
        </p:nvSpPr>
        <p:spPr bwMode="auto">
          <a:xfrm>
            <a:off x="6619299" y="4768486"/>
            <a:ext cx="1076901" cy="201516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Pentagon 39"/>
          <p:cNvSpPr/>
          <p:nvPr/>
        </p:nvSpPr>
        <p:spPr bwMode="auto">
          <a:xfrm>
            <a:off x="7481772" y="5020583"/>
            <a:ext cx="428856" cy="12086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Pentagon 41"/>
          <p:cNvSpPr/>
          <p:nvPr/>
        </p:nvSpPr>
        <p:spPr bwMode="auto">
          <a:xfrm>
            <a:off x="7948728" y="5211083"/>
            <a:ext cx="452322" cy="186053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sz="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UAT</a:t>
            </a:r>
            <a:endParaRPr kumimoji="1" 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Pentagon 43"/>
          <p:cNvSpPr/>
          <p:nvPr/>
        </p:nvSpPr>
        <p:spPr bwMode="auto">
          <a:xfrm>
            <a:off x="8531961" y="568419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6675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2"/>
          <p:cNvSpPr txBox="1">
            <a:spLocks/>
          </p:cNvSpPr>
          <p:nvPr/>
        </p:nvSpPr>
        <p:spPr>
          <a:xfrm>
            <a:off x="5105400" y="5903267"/>
            <a:ext cx="38100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600" b="1" dirty="0" smtClean="0">
                <a:ln w="18000">
                  <a:solidFill>
                    <a:srgbClr val="7BCF27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– Train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trainer	#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 	@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sz="10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1" lang="en-US" sz="105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Handover </a:t>
            </a:r>
            <a:endParaRPr kumimoji="1" lang="en-US" sz="105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Pentagon 47"/>
          <p:cNvSpPr/>
          <p:nvPr/>
        </p:nvSpPr>
        <p:spPr bwMode="auto">
          <a:xfrm>
            <a:off x="8415222" y="5474642"/>
            <a:ext cx="269139" cy="152399"/>
          </a:xfrm>
          <a:prstGeom prst="homePlate">
            <a:avLst/>
          </a:prstGeom>
          <a:solidFill>
            <a:srgbClr val="0070C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260992" y="1140767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 rot="2700000" flipV="1">
            <a:off x="3702791" y="794299"/>
            <a:ext cx="207554" cy="512950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9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2 - May</a:t>
            </a:r>
            <a:endParaRPr kumimoji="1" lang="en-US" sz="9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 rot="2700000" flipV="1">
            <a:off x="6121370" y="791616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29-Aug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Pentagon 23"/>
          <p:cNvSpPr/>
          <p:nvPr/>
        </p:nvSpPr>
        <p:spPr bwMode="auto">
          <a:xfrm>
            <a:off x="5638800" y="3829282"/>
            <a:ext cx="609600" cy="241738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entagon 24"/>
          <p:cNvSpPr/>
          <p:nvPr/>
        </p:nvSpPr>
        <p:spPr bwMode="auto">
          <a:xfrm>
            <a:off x="5918200" y="4173307"/>
            <a:ext cx="609600" cy="219762"/>
          </a:xfrm>
          <a:prstGeom prst="homePlate">
            <a:avLst/>
          </a:prstGeom>
          <a:noFill/>
          <a:ln w="19050">
            <a:gradFill>
              <a:gsLst>
                <a:gs pos="0">
                  <a:srgbClr val="00B050"/>
                </a:gs>
                <a:gs pos="75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lin ang="0" scaled="0"/>
            </a:gra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8791700" y="1131242"/>
            <a:ext cx="0" cy="4838700"/>
          </a:xfrm>
          <a:prstGeom prst="line">
            <a:avLst/>
          </a:prstGeom>
          <a:ln w="2540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/>
          <p:cNvSpPr txBox="1">
            <a:spLocks/>
          </p:cNvSpPr>
          <p:nvPr/>
        </p:nvSpPr>
        <p:spPr>
          <a:xfrm rot="2700000" flipV="1">
            <a:off x="8629983" y="744399"/>
            <a:ext cx="186937" cy="571499"/>
          </a:xfrm>
          <a:prstGeom prst="rect">
            <a:avLst/>
          </a:prstGeom>
          <a:solidFill>
            <a:schemeClr val="bg1"/>
          </a:solidFill>
        </p:spPr>
        <p:txBody>
          <a:bodyPr vert="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kumimoji="1"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27-Jan</a:t>
            </a:r>
            <a:endParaRPr kumimoji="1" lang="en-US" sz="1000" b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911244" cy="510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6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Status (Control, Tracking and Reporting)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" y="623888"/>
            <a:ext cx="9053376" cy="4329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5" y="5008913"/>
            <a:ext cx="6858000" cy="183129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23" y="4286250"/>
            <a:ext cx="2186452" cy="1882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0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Challenges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and Design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Couple of iterations until mid Oct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Finalized and agreed towards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end Oct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Repeat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certain components which were impacted</a:t>
            </a:r>
          </a:p>
          <a:p>
            <a:pPr lvl="1">
              <a:lnSpc>
                <a:spcPct val="114000"/>
              </a:lnSpc>
            </a:pP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Resource Challenges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Agnes left during Incrment-0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Treza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left during Increment-1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Team challenged with ‘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do more with less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1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Learnings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and Design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journey (arch. &amp; design iterations) helped us understand the ‘</a:t>
            </a: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AWS and </a:t>
            </a:r>
            <a:r>
              <a:rPr lang="en-US" sz="28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IoT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topic better </a:t>
            </a:r>
          </a:p>
          <a:p>
            <a:pPr lvl="1">
              <a:lnSpc>
                <a:spcPct val="114000"/>
              </a:lnSpc>
            </a:pP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Resource Challenges &amp; </a:t>
            </a: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Team work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team was challenged with… ‘</a:t>
            </a: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do more with less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It gave us an opportunity to raise ourselves to the challenge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The team moved from ‘Norming’ stage to ‘</a:t>
            </a:r>
            <a:r>
              <a:rPr lang="en-US" sz="28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Performing</a:t>
            </a: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’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073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Next Steps… (not the end-of-the-road)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SERIS® will continue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to invest on the solution delivered by us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app we have built is going to be made available to their clients/customers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They also plan to hire a consultant to 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continue further to enhance the app</a:t>
            </a:r>
          </a:p>
          <a:p>
            <a:pPr lvl="1">
              <a:lnSpc>
                <a:spcPct val="114000"/>
              </a:lnSpc>
            </a:pPr>
            <a:endParaRPr lang="en-US" sz="24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Moving to mobile platform(s) is made </a:t>
            </a: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easier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We are using </a:t>
            </a:r>
            <a:r>
              <a:rPr lang="en-US" sz="2400" b="1" i="1" dirty="0" err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ReactJS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for our web application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Only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need to write FE – UI (Front-end User-Interface) for mobile platforms </a:t>
            </a: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Leveraging on the underlying </a:t>
            </a: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React Native</a:t>
            </a:r>
            <a:r>
              <a:rPr 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mobile framework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472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+mn-lt"/>
                <a:ea typeface="+mn-ea"/>
                <a:cs typeface="+mn-cs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48" y="990600"/>
            <a:ext cx="7927901" cy="541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Brief overview &amp; Recap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Use Case Model (global View)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Incr-2 dev strategy &amp; Software Architecture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Technical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Issues / Problems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Project Progress - Status,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Risks </a:t>
            </a:r>
            <a:endParaRPr lang="en-US" sz="2800" dirty="0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Challenges/Learnings &amp; </a:t>
            </a:r>
            <a:r>
              <a:rPr lang="en-US" sz="280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Next Steps…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Q &amp; 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066800"/>
            <a:ext cx="90465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b="1" smtClean="0"/>
              <a:pPr/>
              <a:t>28-Jan-19</a:t>
            </a:fld>
            <a:endParaRPr lang="en-US" b="1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/>
              <a:t>SERIS© RAM Application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032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8167688" cy="503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4510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49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/>
          <p:cNvSpPr txBox="1">
            <a:spLocks/>
          </p:cNvSpPr>
          <p:nvPr/>
        </p:nvSpPr>
        <p:spPr>
          <a:xfrm>
            <a:off x="228600" y="3703704"/>
            <a:ext cx="7315200" cy="13254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pPr>
              <a:lnSpc>
                <a:spcPct val="87000"/>
              </a:lnSpc>
              <a:spcBef>
                <a:spcPct val="0"/>
              </a:spcBef>
              <a:defRPr/>
            </a:pPr>
            <a:r>
              <a:rPr lang="en-US" sz="4400" dirty="0">
                <a:solidFill>
                  <a:srgbClr val="92D050"/>
                </a:solidFill>
              </a:rPr>
              <a:t/>
            </a:r>
            <a:br>
              <a:rPr lang="en-US" sz="4400" dirty="0">
                <a:solidFill>
                  <a:srgbClr val="92D050"/>
                </a:solidFill>
              </a:rPr>
            </a:br>
            <a:r>
              <a:rPr lang="en-US" sz="5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What’s Your Message?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089818"/>
            <a:ext cx="9144000" cy="1768182"/>
            <a:chOff x="0" y="5089818"/>
            <a:chExt cx="9144000" cy="1768182"/>
          </a:xfrm>
        </p:grpSpPr>
        <p:pic>
          <p:nvPicPr>
            <p:cNvPr id="11" name="Picture 10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64" y="5089818"/>
              <a:ext cx="9098280" cy="173736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0" y="518160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4537710" y="2251710"/>
              <a:ext cx="68580" cy="914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98281" y="5158740"/>
              <a:ext cx="45719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3"/>
          <p:cNvSpPr txBox="1">
            <a:spLocks/>
          </p:cNvSpPr>
          <p:nvPr/>
        </p:nvSpPr>
        <p:spPr>
          <a:xfrm>
            <a:off x="228600" y="3657600"/>
            <a:ext cx="73152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7000"/>
              </a:lnSpc>
            </a:pPr>
            <a:r>
              <a:rPr lang="en-US" sz="5600" dirty="0"/>
              <a:t/>
            </a:r>
            <a:br>
              <a:rPr lang="en-US" sz="5600" dirty="0"/>
            </a:br>
            <a:r>
              <a:rPr lang="en-US" sz="5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887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990600"/>
            <a:ext cx="3993669" cy="56633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5486400" cy="55673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7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(cont..)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5753100" cy="576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 Process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62" y="1143000"/>
            <a:ext cx="8540738" cy="4873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135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</a:p>
          <a:p>
            <a:pPr lvl="1"/>
            <a:r>
              <a:rPr lang="en-US" sz="2200" dirty="0"/>
              <a:t>Is dedicated to research, development, testing and consulting on solar energy technologies and their integration into power systems and buildings</a:t>
            </a:r>
          </a:p>
          <a:p>
            <a:pPr lvl="1"/>
            <a:r>
              <a:rPr lang="en-US" sz="2200" dirty="0"/>
              <a:t>is globally active but focuses on technologies and services for tropical regions, in particular for Singapore and South-East Asia </a:t>
            </a:r>
          </a:p>
          <a:p>
            <a:pPr lvl="1"/>
            <a:r>
              <a:rPr lang="en-US" sz="2200" dirty="0"/>
              <a:t>is jointly sponsored by Singapore’s National Research Foundation (NRF) - via the Singapore Economic Development Board (EDB), and NUS </a:t>
            </a:r>
          </a:p>
          <a:p>
            <a:r>
              <a:rPr lang="en-US" sz="2600" dirty="0"/>
              <a:t>Campus located at NUS</a:t>
            </a:r>
          </a:p>
          <a:p>
            <a:pPr lvl="1"/>
            <a:r>
              <a:rPr lang="en-US" sz="2200" dirty="0"/>
              <a:t>www.seris.nus.edu.sg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Sponsor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04" y="4191000"/>
            <a:ext cx="4572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7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42" y="4486280"/>
            <a:ext cx="1514163" cy="1121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SERIS/NSR PV Systems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462191" y="5669727"/>
            <a:ext cx="1500459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Changi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64" y="4477720"/>
            <a:ext cx="1966270" cy="1145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82" y="4446668"/>
            <a:ext cx="1776089" cy="112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Title 2"/>
          <p:cNvSpPr txBox="1">
            <a:spLocks/>
          </p:cNvSpPr>
          <p:nvPr/>
        </p:nvSpPr>
        <p:spPr>
          <a:xfrm>
            <a:off x="2349064" y="5669727"/>
            <a:ext cx="1966270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Sentosa</a:t>
            </a:r>
            <a:endParaRPr lang="en-US" dirty="0"/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414231" y="5622968"/>
            <a:ext cx="176019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Tuas</a:t>
            </a:r>
            <a:endParaRPr lang="en-US" dirty="0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1" y="1295400"/>
            <a:ext cx="4824089" cy="2800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18" y="4114800"/>
            <a:ext cx="296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2"/>
          <p:cNvSpPr txBox="1">
            <a:spLocks/>
          </p:cNvSpPr>
          <p:nvPr/>
        </p:nvSpPr>
        <p:spPr>
          <a:xfrm>
            <a:off x="386083" y="962025"/>
            <a:ext cx="4871717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National Solar Repository of Singapore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01" y="1304925"/>
            <a:ext cx="3468314" cy="2787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5500401" y="971550"/>
            <a:ext cx="346831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PV System</a:t>
            </a: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69" y="4359552"/>
            <a:ext cx="1819796" cy="2146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4" name="Title 2"/>
          <p:cNvSpPr txBox="1">
            <a:spLocks/>
          </p:cNvSpPr>
          <p:nvPr/>
        </p:nvSpPr>
        <p:spPr>
          <a:xfrm rot="16200000">
            <a:off x="5956023" y="5335391"/>
            <a:ext cx="214685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Solar/Electrical Energy</a:t>
            </a:r>
          </a:p>
        </p:txBody>
      </p:sp>
    </p:spTree>
    <p:extLst>
      <p:ext uri="{BB962C8B-B14F-4D97-AF65-F5344CB8AC3E}">
        <p14:creationId xmlns:p14="http://schemas.microsoft.com/office/powerpoint/2010/main" val="119467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eft-Right Arrow 80"/>
          <p:cNvSpPr/>
          <p:nvPr/>
        </p:nvSpPr>
        <p:spPr>
          <a:xfrm rot="5400000">
            <a:off x="3655321" y="4258502"/>
            <a:ext cx="694766" cy="228601"/>
          </a:xfrm>
          <a:prstGeom prst="leftRightArrow">
            <a:avLst/>
          </a:prstGeom>
          <a:gradFill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B050"/>
              </a:gs>
            </a:gsLst>
            <a:lin ang="5400000" scaled="0"/>
          </a:gradFill>
          <a:ln cmpd="sng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6760960" y="3562348"/>
            <a:ext cx="1935365" cy="1714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Browser        Interface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48" y="5415792"/>
            <a:ext cx="1679925" cy="1213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30" y="5105400"/>
            <a:ext cx="880203" cy="554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61" y="3756408"/>
            <a:ext cx="1924050" cy="6127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Application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76731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08" y="1373883"/>
            <a:ext cx="2891192" cy="26515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2671408" y="1066800"/>
            <a:ext cx="289119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Central Data Engineering</a:t>
            </a:r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6553193" y="1524000"/>
            <a:ext cx="2289773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RAM Web Portal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7086599" y="5085117"/>
            <a:ext cx="1609725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      Users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42625" y="1695450"/>
            <a:ext cx="519258" cy="1559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5562600" y="2286000"/>
            <a:ext cx="960783" cy="2286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 rot="5400000">
            <a:off x="7357568" y="3268461"/>
            <a:ext cx="681027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 rot="5400000">
            <a:off x="7174763" y="4753376"/>
            <a:ext cx="1046631" cy="278203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33600" y="1944161"/>
            <a:ext cx="53780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4198624"/>
            <a:ext cx="926297" cy="546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8" name="Straight Arrow Connector 37"/>
          <p:cNvCxnSpPr>
            <a:endCxn id="8194" idx="0"/>
          </p:cNvCxnSpPr>
          <p:nvPr/>
        </p:nvCxnSpPr>
        <p:spPr>
          <a:xfrm rot="16200000" flipH="1">
            <a:off x="5405548" y="3578422"/>
            <a:ext cx="777254" cy="463150"/>
          </a:xfrm>
          <a:prstGeom prst="bentConnector3">
            <a:avLst>
              <a:gd name="adj1" fmla="val 2207"/>
            </a:avLst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20184"/>
            <a:ext cx="4648395" cy="198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" name="Elbow Connector 70"/>
          <p:cNvCxnSpPr>
            <a:stCxn id="8194" idx="2"/>
            <a:endCxn id="1030" idx="1"/>
          </p:cNvCxnSpPr>
          <p:nvPr/>
        </p:nvCxnSpPr>
        <p:spPr>
          <a:xfrm rot="16200000" flipH="1">
            <a:off x="5831976" y="4939066"/>
            <a:ext cx="637328" cy="249780"/>
          </a:xfrm>
          <a:prstGeom prst="bentConnector2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2"/>
          <p:cNvSpPr txBox="1">
            <a:spLocks/>
          </p:cNvSpPr>
          <p:nvPr/>
        </p:nvSpPr>
        <p:spPr>
          <a:xfrm>
            <a:off x="3402629" y="4204426"/>
            <a:ext cx="1978996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SERIS      Interface(Ext)</a:t>
            </a:r>
          </a:p>
        </p:txBody>
      </p:sp>
      <p:sp>
        <p:nvSpPr>
          <p:cNvPr id="83" name="Title 2"/>
          <p:cNvSpPr txBox="1">
            <a:spLocks/>
          </p:cNvSpPr>
          <p:nvPr/>
        </p:nvSpPr>
        <p:spPr>
          <a:xfrm>
            <a:off x="5495393" y="3153385"/>
            <a:ext cx="59756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Alerts</a:t>
            </a:r>
          </a:p>
        </p:txBody>
      </p:sp>
      <p:sp>
        <p:nvSpPr>
          <p:cNvPr id="84" name="Title 2"/>
          <p:cNvSpPr txBox="1">
            <a:spLocks/>
          </p:cNvSpPr>
          <p:nvPr/>
        </p:nvSpPr>
        <p:spPr>
          <a:xfrm>
            <a:off x="19050" y="1078608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PV System(s)</a:t>
            </a:r>
          </a:p>
        </p:txBody>
      </p:sp>
      <p:sp>
        <p:nvSpPr>
          <p:cNvPr id="85" name="Title 2"/>
          <p:cNvSpPr txBox="1">
            <a:spLocks/>
          </p:cNvSpPr>
          <p:nvPr/>
        </p:nvSpPr>
        <p:spPr>
          <a:xfrm>
            <a:off x="744756" y="2791274"/>
            <a:ext cx="1501542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IoT Sensors</a:t>
            </a:r>
          </a:p>
        </p:txBody>
      </p:sp>
      <p:sp>
        <p:nvSpPr>
          <p:cNvPr id="86" name="Title 2"/>
          <p:cNvSpPr txBox="1">
            <a:spLocks/>
          </p:cNvSpPr>
          <p:nvPr/>
        </p:nvSpPr>
        <p:spPr>
          <a:xfrm>
            <a:off x="248553" y="2972859"/>
            <a:ext cx="2054594" cy="342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(Temp, Light, Current, Voltage.,)</a:t>
            </a:r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5" y="1373883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0" y="1650108"/>
            <a:ext cx="1752600" cy="114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6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5791200" cy="5257800"/>
          </a:xfrm>
        </p:spPr>
        <p:txBody>
          <a:bodyPr vert="horz" anchor="t">
            <a:normAutofit lnSpcReduction="10000"/>
          </a:bodyPr>
          <a:lstStyle/>
          <a:p>
            <a:r>
              <a:rPr lang="en-US" sz="2400" dirty="0"/>
              <a:t>Web portal</a:t>
            </a:r>
          </a:p>
          <a:p>
            <a:pPr lvl="1"/>
            <a:r>
              <a:rPr lang="en-US" sz="2000" dirty="0"/>
              <a:t>Browser Interface – </a:t>
            </a:r>
            <a:r>
              <a:rPr lang="en-GB" sz="2000" dirty="0"/>
              <a:t>Users access the application’s web-portal via a standard browser interface with an active internet connection</a:t>
            </a:r>
            <a:endParaRPr lang="en-US" sz="2000" dirty="0"/>
          </a:p>
          <a:p>
            <a:pPr lvl="1"/>
            <a:r>
              <a:rPr lang="en-US" sz="2000" dirty="0"/>
              <a:t>User login and Access control mapping – </a:t>
            </a:r>
            <a:r>
              <a:rPr lang="en-GB" sz="2000" dirty="0"/>
              <a:t>The system allows authorised user(s) to access the application. After authentication user will have access to main menu. Availability of menu functions depends on user’s level of access. 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SERIS Interface</a:t>
            </a:r>
          </a:p>
          <a:p>
            <a:pPr lvl="1"/>
            <a:r>
              <a:rPr lang="en-US" sz="2000" dirty="0"/>
              <a:t>The interface between the application and SERIS central monitoring system. This interface enables communication and interaction between the proposed application and the SERIS Central Monitoring system 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Scope – Web portal &amp; SERIS Interface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31572"/>
            <a:ext cx="2289773" cy="129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733800"/>
            <a:ext cx="2289773" cy="243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49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90600"/>
            <a:ext cx="8317705" cy="5486400"/>
          </a:xfrm>
        </p:spPr>
        <p:txBody>
          <a:bodyPr vert="horz" anchor="t">
            <a:normAutofit/>
          </a:bodyPr>
          <a:lstStyle/>
          <a:p>
            <a:r>
              <a:rPr lang="en-US" sz="2400" dirty="0"/>
              <a:t>Singapore’s national institute for applied solar energy research </a:t>
            </a:r>
          </a:p>
          <a:p>
            <a:pPr lvl="1"/>
            <a:r>
              <a:rPr lang="en-US" sz="2200" dirty="0"/>
              <a:t>Is dedicated to research, development, testing and consulting on solar energy technologies and their integration into power systems and buildings</a:t>
            </a:r>
          </a:p>
          <a:p>
            <a:pPr lvl="1"/>
            <a:r>
              <a:rPr lang="en-US" sz="2200" dirty="0"/>
              <a:t>is globally active but focuses on technologies and services for tropical regions, in particular for Singapore and South-East Asia </a:t>
            </a:r>
          </a:p>
          <a:p>
            <a:pPr lvl="1"/>
            <a:r>
              <a:rPr lang="en-US" sz="2200" dirty="0"/>
              <a:t>is jointly sponsored by Singapore’s National Research Foundation (NRF) - via the Singapore EDB, and NUS </a:t>
            </a:r>
          </a:p>
          <a:p>
            <a:r>
              <a:rPr lang="en-US" sz="2600" dirty="0"/>
              <a:t>Campus located at NUS</a:t>
            </a:r>
          </a:p>
          <a:p>
            <a:r>
              <a:rPr lang="en-US" sz="2600" dirty="0"/>
              <a:t>National Solar Repo. of SG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Sponsor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3028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012" y="4191001"/>
            <a:ext cx="4594634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2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 Structure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716941" y="1084022"/>
            <a:ext cx="5073170" cy="5334001"/>
            <a:chOff x="1415" y="2747"/>
            <a:chExt cx="10641" cy="10458"/>
          </a:xfrm>
        </p:grpSpPr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4997" y="3591"/>
              <a:ext cx="2310" cy="1290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Project Manager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4899" y="7381"/>
              <a:ext cx="2459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Architect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62"/>
            <p:cNvSpPr txBox="1">
              <a:spLocks noChangeArrowheads="1"/>
            </p:cNvSpPr>
            <p:nvPr/>
          </p:nvSpPr>
          <p:spPr bwMode="auto">
            <a:xfrm>
              <a:off x="1415" y="7381"/>
              <a:ext cx="2642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Quality Assurance Manager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8044" y="7381"/>
              <a:ext cx="2371" cy="1399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System Analyst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60"/>
            <p:cNvSpPr txBox="1">
              <a:spLocks noChangeArrowheads="1"/>
            </p:cNvSpPr>
            <p:nvPr/>
          </p:nvSpPr>
          <p:spPr bwMode="auto">
            <a:xfrm>
              <a:off x="4899" y="11901"/>
              <a:ext cx="2525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Engineers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4899" y="9633"/>
              <a:ext cx="2459" cy="138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Lead Developer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58"/>
            <p:cNvSpPr txBox="1">
              <a:spLocks noChangeArrowheads="1"/>
            </p:cNvSpPr>
            <p:nvPr/>
          </p:nvSpPr>
          <p:spPr bwMode="auto">
            <a:xfrm>
              <a:off x="8274" y="2747"/>
              <a:ext cx="2914" cy="1489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Head of Solar System Technology Group (</a:t>
              </a:r>
              <a:r>
                <a:rPr kumimoji="0" lang="en-US" altLang="en-US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Dr.Zhao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Lu)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8261" y="4651"/>
              <a:ext cx="2941" cy="1200"/>
            </a:xfrm>
            <a:prstGeom prst="rect">
              <a:avLst/>
            </a:prstGeom>
            <a:solidFill>
              <a:srgbClr val="0070C0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7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SERIS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Technical Specialist (</a:t>
              </a:r>
              <a:r>
                <a:rPr kumimoji="0" lang="en-US" altLang="en-US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Soe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 </a:t>
              </a:r>
              <a:r>
                <a:rPr kumimoji="0" lang="en-US" altLang="en-US" sz="10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Pyae</a:t>
              </a:r>
              <a:r>
                <a:rPr kumimoji="0" lang="en-US" altLang="en-US" sz="1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)</a:t>
              </a:r>
              <a:endPara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56"/>
            <p:cNvSpPr txBox="1">
              <a:spLocks noChangeArrowheads="1"/>
            </p:cNvSpPr>
            <p:nvPr/>
          </p:nvSpPr>
          <p:spPr bwMode="auto">
            <a:xfrm>
              <a:off x="9685" y="9633"/>
              <a:ext cx="2371" cy="1426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Change Manager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55"/>
            <p:cNvSpPr txBox="1">
              <a:spLocks noChangeArrowheads="1"/>
            </p:cNvSpPr>
            <p:nvPr/>
          </p:nvSpPr>
          <p:spPr bwMode="auto">
            <a:xfrm>
              <a:off x="1493" y="11873"/>
              <a:ext cx="2533" cy="1304"/>
            </a:xfrm>
            <a:prstGeom prst="rect">
              <a:avLst/>
            </a:prstGeom>
            <a:solidFill>
              <a:srgbClr val="70AD47"/>
            </a:solidFill>
            <a:ln w="38100"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70AD47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rgbClr val="37562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rial Unicode MS" pitchFamily="34" charset="-128"/>
                  <a:cs typeface="Arial" panose="020B0604020202020204" pitchFamily="34" charset="0"/>
                </a:rPr>
                <a:t>Software Testers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AutoShape 54"/>
            <p:cNvSpPr>
              <a:spLocks noChangeShapeType="1"/>
            </p:cNvSpPr>
            <p:nvPr/>
          </p:nvSpPr>
          <p:spPr bwMode="auto">
            <a:xfrm flipV="1">
              <a:off x="6149" y="8778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AutoShape 53"/>
            <p:cNvSpPr>
              <a:spLocks noChangeShapeType="1"/>
            </p:cNvSpPr>
            <p:nvPr/>
          </p:nvSpPr>
          <p:spPr bwMode="auto">
            <a:xfrm flipV="1">
              <a:off x="6149" y="11017"/>
              <a:ext cx="0" cy="7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utoShape 52"/>
            <p:cNvSpPr>
              <a:spLocks noChangeShapeType="1"/>
            </p:cNvSpPr>
            <p:nvPr/>
          </p:nvSpPr>
          <p:spPr bwMode="auto">
            <a:xfrm flipV="1">
              <a:off x="2778" y="8778"/>
              <a:ext cx="0" cy="3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/>
            <p:cNvGrpSpPr>
              <a:grpSpLocks/>
            </p:cNvGrpSpPr>
            <p:nvPr/>
          </p:nvGrpSpPr>
          <p:grpSpPr bwMode="auto">
            <a:xfrm>
              <a:off x="7307" y="3279"/>
              <a:ext cx="954" cy="1820"/>
              <a:chOff x="6633" y="3641"/>
              <a:chExt cx="954" cy="1820"/>
            </a:xfrm>
          </p:grpSpPr>
          <p:sp>
            <p:nvSpPr>
              <p:cNvPr id="29" name="AutoShape 51"/>
              <p:cNvSpPr>
                <a:spLocks noChangeShapeType="1"/>
              </p:cNvSpPr>
              <p:nvPr/>
            </p:nvSpPr>
            <p:spPr bwMode="auto">
              <a:xfrm>
                <a:off x="6633" y="4584"/>
                <a:ext cx="64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AutoShape 50"/>
              <p:cNvSpPr>
                <a:spLocks noChangeShapeType="1"/>
              </p:cNvSpPr>
              <p:nvPr/>
            </p:nvSpPr>
            <p:spPr bwMode="auto">
              <a:xfrm flipH="1">
                <a:off x="7282" y="364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49"/>
              <p:cNvSpPr>
                <a:spLocks noChangeShapeType="1"/>
              </p:cNvSpPr>
              <p:nvPr/>
            </p:nvSpPr>
            <p:spPr bwMode="auto">
              <a:xfrm flipH="1">
                <a:off x="7282" y="5461"/>
                <a:ext cx="30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AutoShape 48"/>
              <p:cNvSpPr>
                <a:spLocks noChangeShapeType="1"/>
              </p:cNvSpPr>
              <p:nvPr/>
            </p:nvSpPr>
            <p:spPr bwMode="auto">
              <a:xfrm>
                <a:off x="7282" y="3641"/>
                <a:ext cx="0" cy="18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40"/>
            <p:cNvGrpSpPr>
              <a:grpSpLocks/>
            </p:cNvGrpSpPr>
            <p:nvPr/>
          </p:nvGrpSpPr>
          <p:grpSpPr bwMode="auto">
            <a:xfrm>
              <a:off x="2739" y="4881"/>
              <a:ext cx="8114" cy="4658"/>
              <a:chOff x="2739" y="4881"/>
              <a:chExt cx="8114" cy="4658"/>
            </a:xfrm>
          </p:grpSpPr>
          <p:sp>
            <p:nvSpPr>
              <p:cNvPr id="23" name="AutoShape 46"/>
              <p:cNvSpPr>
                <a:spLocks noChangeShapeType="1"/>
              </p:cNvSpPr>
              <p:nvPr/>
            </p:nvSpPr>
            <p:spPr bwMode="auto">
              <a:xfrm flipV="1">
                <a:off x="10853" y="6512"/>
                <a:ext cx="0" cy="30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45"/>
              <p:cNvSpPr>
                <a:spLocks noChangeShapeType="1"/>
              </p:cNvSpPr>
              <p:nvPr/>
            </p:nvSpPr>
            <p:spPr bwMode="auto">
              <a:xfrm flipV="1">
                <a:off x="273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AutoShape 44"/>
              <p:cNvSpPr>
                <a:spLocks noChangeShapeType="1"/>
              </p:cNvSpPr>
              <p:nvPr/>
            </p:nvSpPr>
            <p:spPr bwMode="auto">
              <a:xfrm flipV="1">
                <a:off x="614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43"/>
              <p:cNvSpPr>
                <a:spLocks noChangeShapeType="1"/>
              </p:cNvSpPr>
              <p:nvPr/>
            </p:nvSpPr>
            <p:spPr bwMode="auto">
              <a:xfrm flipV="1">
                <a:off x="9219" y="6512"/>
                <a:ext cx="0" cy="7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AutoShape 42"/>
              <p:cNvSpPr>
                <a:spLocks noChangeShapeType="1"/>
              </p:cNvSpPr>
              <p:nvPr/>
            </p:nvSpPr>
            <p:spPr bwMode="auto">
              <a:xfrm>
                <a:off x="2739" y="6512"/>
                <a:ext cx="811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AutoShape 41"/>
              <p:cNvSpPr>
                <a:spLocks noChangeShapeType="1"/>
              </p:cNvSpPr>
              <p:nvPr/>
            </p:nvSpPr>
            <p:spPr bwMode="auto">
              <a:xfrm flipV="1">
                <a:off x="6149" y="4881"/>
                <a:ext cx="0" cy="163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88074"/>
            <a:ext cx="1844366" cy="1393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914400" y="1482340"/>
            <a:ext cx="1219200" cy="657952"/>
          </a:xfrm>
          <a:prstGeom prst="rect">
            <a:avLst/>
          </a:prstGeom>
          <a:solidFill>
            <a:srgbClr val="00B0F0"/>
          </a:solidFill>
          <a:ln w="38100"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B0F0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Project Guide  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Heng</a:t>
            </a:r>
            <a:r>
              <a:rPr kumimoji="0" lang="en-US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Boon </a:t>
            </a:r>
            <a:r>
              <a:rPr kumimoji="0" lang="en-US" altLang="en-US" sz="1000" b="1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Kui</a:t>
            </a:r>
            <a:r>
              <a:rPr kumimoji="0" lang="en-US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36" name="AutoShape 51"/>
          <p:cNvSpPr>
            <a:spLocks noChangeShapeType="1"/>
          </p:cNvSpPr>
          <p:nvPr/>
        </p:nvSpPr>
        <p:spPr bwMode="auto">
          <a:xfrm>
            <a:off x="2133600" y="1799797"/>
            <a:ext cx="30941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9004"/>
              </p:ext>
            </p:extLst>
          </p:nvPr>
        </p:nvGraphicFramePr>
        <p:xfrm>
          <a:off x="5867400" y="2667187"/>
          <a:ext cx="3124200" cy="3449228"/>
        </p:xfrm>
        <a:graphic>
          <a:graphicData uri="http://schemas.openxmlformats.org/drawingml/2006/table">
            <a:tbl>
              <a:tblPr firstRow="1" firstCol="1" bandRow="1"/>
              <a:tblGrid>
                <a:gridCol w="15683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58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220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b="1" kern="5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 25 – PT 07</a:t>
                      </a:r>
                      <a:endParaRPr lang="en-GB" sz="1200" kern="5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9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Responsibility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000" b="1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Name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Manager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Liaison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 Myat Bo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Architect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 Bawm Win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 Lin Aung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Leader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 Zhiyu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Analyst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strike="dblStrike" kern="50" baseline="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dblStrike" kern="50" baseline="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endParaRPr lang="en-GB" sz="1200" strike="dblStrike" kern="50" baseline="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1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Manager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58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Developers/Software Engineers/Testers</a:t>
                      </a:r>
                      <a:endParaRPr lang="en-GB" sz="1200" kern="5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Myat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Bo, Nay Lin Aung,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Bawm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Win, Gao </a:t>
                      </a:r>
                      <a:r>
                        <a:rPr lang="en-SG" sz="1200" kern="50" dirty="0" err="1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Zhiyu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strike="sngStrike" kern="5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Vincent Agnes </a:t>
                      </a:r>
                      <a:r>
                        <a:rPr lang="en-SG" sz="1200" strike="sngStrike" kern="5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Evangelin</a:t>
                      </a:r>
                      <a:r>
                        <a:rPr lang="en-SG" sz="1200" kern="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SG" sz="1200" kern="50" dirty="0">
                          <a:effectLst/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Balasubramanian Narasimhan</a:t>
                      </a:r>
                      <a:endParaRPr lang="en-GB" sz="1200" kern="50" dirty="0">
                        <a:effectLst/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06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Increments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8486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3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 Deliverables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02133"/>
              </p:ext>
            </p:extLst>
          </p:nvPr>
        </p:nvGraphicFramePr>
        <p:xfrm>
          <a:off x="304800" y="1066800"/>
          <a:ext cx="8534400" cy="4257692"/>
        </p:xfrm>
        <a:graphic>
          <a:graphicData uri="http://schemas.openxmlformats.org/drawingml/2006/table">
            <a:tbl>
              <a:tblPr/>
              <a:tblGrid>
                <a:gridCol w="2037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4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27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70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b="1" kern="5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b="1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FDFD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9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Files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/TECH/TWORK/KMB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/TECH/TWORK/NAYLA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/TECH/TWORK/TREZA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/TECH/TWORK/GAOZY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/TECH/TWORK/BALA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/TECH/TEST/ST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/TECH/TEST/UAT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Kaung’s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Nay’sWorkfile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Treza’s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Gao’sWorkfile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Bala’sWorkfile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Testing Workfile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Technical Specifications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/SPEC/REQUIREMENT/URS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/SPEC/REQUIREMENT/UIS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/TECH/DESIGN/HLD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/TECH/USER/API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/TECH/DEPLOY/DPC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Interface Spec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 Level Design Specification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Programmer’s Manual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Deployment Document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94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Documents</a:t>
                      </a:r>
                      <a:endParaRPr lang="en-US" sz="14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/TECH/USER/UG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User’s Manual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26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Software 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Management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/TECH/LOGS/TC.1 </a:t>
                      </a: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/TECH/LOGS/TC.2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 LOGS/TC.3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/TECH/LOGS/TC.4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Observation Reports/Error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Change Record in Change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Testing &amp; Verification Log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Log of all versions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6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04219"/>
              </p:ext>
            </p:extLst>
          </p:nvPr>
        </p:nvGraphicFramePr>
        <p:xfrm>
          <a:off x="533400" y="1219200"/>
          <a:ext cx="8077199" cy="3502743"/>
        </p:xfrm>
        <a:graphic>
          <a:graphicData uri="http://schemas.openxmlformats.org/drawingml/2006/table">
            <a:tbl>
              <a:tblPr/>
              <a:tblGrid>
                <a:gridCol w="1563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6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770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82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Category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Reference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File Description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09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Communication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/MGMT/MEETING/EC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 /IC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/MGMT/MEETING/AUM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/MGMT/PLAN/WIF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External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Internal Correspondence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Audit  Minutes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Work Instruction Forms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Plans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/MGMT/QUALITY/MTP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/MGMT/QUALITY/UTP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/MGMT/QUALITY/STP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/MGMT/QUALITY/ATP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Master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Module/Unit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//MGMT/QUALITY/QP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MGMT/QUALITY/PFP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SG" sz="1200" kern="5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MGMT/QUALITY/CP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Assurance  Plan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Configuration Procedures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09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Reporting and 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Control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/MGMT/PLAN/TR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SE25PT7SERIS/SERIS</a:t>
                      </a:r>
                      <a:r>
                        <a:rPr lang="en-SG" sz="1200" kern="5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/MGMT/PLAN/PR</a:t>
                      </a:r>
                      <a:endParaRPr lang="en-US" sz="1200" kern="5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Time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2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Progress Reports</a:t>
                      </a:r>
                      <a:endParaRPr lang="en-US" sz="12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Deliverables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24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457200"/>
          </a:xfrm>
          <a:noFill/>
          <a:ln>
            <a:noFill/>
          </a:ln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Real-time Analytical Monitoring Application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2514600"/>
            <a:ext cx="8153400" cy="3886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b="1" dirty="0"/>
              <a:t>Cloud Platform:</a:t>
            </a:r>
            <a:r>
              <a:rPr lang="en-US" dirty="0"/>
              <a:t>  An integrated cloud platform to support and meet the application's requirements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Web portal:</a:t>
            </a:r>
            <a:r>
              <a:rPr lang="en-US" dirty="0"/>
              <a:t> A web portal for users to access the application components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Data Engineering &amp; Visualization:</a:t>
            </a:r>
            <a:r>
              <a:rPr lang="en-US" dirty="0"/>
              <a:t> A cloud based application that can record, transform and report the data sent from PV systems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2233550" cy="153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295400"/>
            <a:ext cx="6172200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develop a cloud based platform for integrating and managing real-time analytical monitoring of PV systems performance</a:t>
            </a:r>
          </a:p>
        </p:txBody>
      </p:sp>
    </p:spTree>
    <p:extLst>
      <p:ext uri="{BB962C8B-B14F-4D97-AF65-F5344CB8AC3E}">
        <p14:creationId xmlns:p14="http://schemas.microsoft.com/office/powerpoint/2010/main" val="76182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897345"/>
            <a:ext cx="2474157" cy="146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55000" cy="5562600"/>
          </a:xfrm>
        </p:spPr>
        <p:txBody>
          <a:bodyPr vert="horz" anchor="t">
            <a:normAutofit/>
          </a:bodyPr>
          <a:lstStyle/>
          <a:p>
            <a:r>
              <a:rPr lang="en-US" sz="2400" b="1" dirty="0"/>
              <a:t>A Web portal </a:t>
            </a:r>
            <a:r>
              <a:rPr lang="en-US" sz="2400" dirty="0"/>
              <a:t>– A web portal for users to access the application components</a:t>
            </a:r>
          </a:p>
          <a:p>
            <a:pPr lvl="1"/>
            <a:r>
              <a:rPr lang="en-US" sz="2300" dirty="0"/>
              <a:t>User Management</a:t>
            </a:r>
          </a:p>
          <a:p>
            <a:pPr lvl="1"/>
            <a:r>
              <a:rPr lang="en-US" sz="2300" dirty="0"/>
              <a:t>Device &amp; Station configurations</a:t>
            </a:r>
          </a:p>
          <a:p>
            <a:pPr lvl="1"/>
            <a:r>
              <a:rPr lang="en-US" sz="2300" dirty="0"/>
              <a:t>Report configuration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Central Data Engineering </a:t>
            </a:r>
            <a:r>
              <a:rPr lang="en-US" sz="2400" dirty="0"/>
              <a:t>– A cloud based application that can record, transform and report the data sent from PV systems.</a:t>
            </a:r>
          </a:p>
          <a:p>
            <a:pPr lvl="1">
              <a:spcAft>
                <a:spcPts val="600"/>
              </a:spcAft>
            </a:pPr>
            <a:r>
              <a:rPr lang="en-US" sz="2300" b="1" dirty="0"/>
              <a:t>Data Capture </a:t>
            </a:r>
            <a:r>
              <a:rPr lang="en-US" sz="2300" dirty="0"/>
              <a:t>– Cloud based components that captures and records the incoming data  sent from sensors</a:t>
            </a:r>
          </a:p>
          <a:p>
            <a:pPr lvl="1">
              <a:spcAft>
                <a:spcPts val="600"/>
              </a:spcAft>
            </a:pPr>
            <a:r>
              <a:rPr lang="en-US" sz="2300" b="1" dirty="0"/>
              <a:t>Data Visualization </a:t>
            </a:r>
            <a:r>
              <a:rPr lang="en-US" sz="2300" dirty="0"/>
              <a:t>– Cloud based visualization component that performs back-end calculations and make it available for front-end visualization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Overview</a:t>
            </a:r>
          </a:p>
        </p:txBody>
      </p:sp>
    </p:spTree>
    <p:extLst>
      <p:ext uri="{BB962C8B-B14F-4D97-AF65-F5344CB8AC3E}">
        <p14:creationId xmlns:p14="http://schemas.microsoft.com/office/powerpoint/2010/main" val="144737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1523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Model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A2CC19-6FDA-4ADE-82DC-E38A631C6A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272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1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0600"/>
            <a:ext cx="6019800" cy="2133600"/>
          </a:xfrm>
        </p:spPr>
        <p:txBody>
          <a:bodyPr vert="horz" anchor="t">
            <a:normAutofit fontScale="92500" lnSpcReduction="20000"/>
          </a:bodyPr>
          <a:lstStyle/>
          <a:p>
            <a:r>
              <a:rPr lang="en-US" sz="2400" dirty="0"/>
              <a:t>RUP – Rational Unified Process</a:t>
            </a:r>
          </a:p>
          <a:p>
            <a:pPr lvl="1"/>
            <a:r>
              <a:rPr lang="en-US" sz="2000" dirty="0"/>
              <a:t>A well defined SE Process; Static dim(organized into workflows, activities, process disciplines, artefacts and roles) &amp; Dynamic dim(Time)</a:t>
            </a:r>
          </a:p>
          <a:p>
            <a:r>
              <a:rPr lang="en-US" sz="2400" dirty="0"/>
              <a:t>RUP and Iterative Development</a:t>
            </a:r>
          </a:p>
          <a:p>
            <a:pPr lvl="1"/>
            <a:r>
              <a:rPr lang="en-US" sz="2000" dirty="0"/>
              <a:t>Planning &amp; Feasibility</a:t>
            </a:r>
          </a:p>
          <a:p>
            <a:pPr lvl="1"/>
            <a:r>
              <a:rPr lang="en-US" sz="2000" dirty="0"/>
              <a:t>Increment 1 &amp;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Methodology – RUP and Iterative Dev.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990600"/>
            <a:ext cx="2895600" cy="1783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3530"/>
            <a:ext cx="3588818" cy="2435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87" y="2819400"/>
            <a:ext cx="5340513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8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Increments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05020"/>
              </p:ext>
            </p:extLst>
          </p:nvPr>
        </p:nvGraphicFramePr>
        <p:xfrm>
          <a:off x="457200" y="1219200"/>
          <a:ext cx="8077200" cy="4693097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9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Planning &amp;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Feasibility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</a:t>
                      </a:r>
                      <a:r>
                        <a:rPr lang="en-SG" sz="1400" b="1" kern="50" baseline="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 1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400" b="1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Increment 2 Development Phase</a:t>
                      </a: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2543"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Quality Plan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Requirements Specification (URS)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 Case Model Survey (UCMS)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Prototyping Study Report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Spec(revised)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Documentation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Project Plan (revised)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Requirements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High-Level Design Spec(finalized)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Design Model Report (finalized)</a:t>
                      </a:r>
                    </a:p>
                    <a:p>
                      <a:pPr marL="0" marR="0" indent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System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Acceptance Test Doc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User Guide (finalized)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Final System</a:t>
                      </a: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endParaRPr lang="en-US" sz="1400" kern="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rial Unicode MS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/>
                          <a:cs typeface="Arial" panose="020B0604020202020204" pitchFamily="34" charset="0"/>
                        </a:rPr>
                        <a:t>End of Project Report</a:t>
                      </a:r>
                    </a:p>
                  </a:txBody>
                  <a:tcPr marL="66812" marR="668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64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1965</Words>
  <Application>Microsoft Office PowerPoint</Application>
  <PresentationFormat>On-screen Show (4:3)</PresentationFormat>
  <Paragraphs>558</Paragraphs>
  <Slides>43</Slides>
  <Notes>33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Introducing PowerPoint 2010</vt:lpstr>
      <vt:lpstr>Worksheet</vt:lpstr>
      <vt:lpstr>Packager Shell Object</vt:lpstr>
      <vt:lpstr>Real-time Analytical Monitoring Application</vt:lpstr>
      <vt:lpstr>Team Members (6...5...4)</vt:lpstr>
      <vt:lpstr>Agenda</vt:lpstr>
      <vt:lpstr>Project Sponsor</vt:lpstr>
      <vt:lpstr>Project Objectives</vt:lpstr>
      <vt:lpstr>Requirements Overview</vt:lpstr>
      <vt:lpstr>PowerPoint Presentation</vt:lpstr>
      <vt:lpstr>Project Methodology – RUP and Iterative Dev.</vt:lpstr>
      <vt:lpstr>Deliverables and Increments</vt:lpstr>
      <vt:lpstr>Prototype</vt:lpstr>
      <vt:lpstr>Project Effort Estimation</vt:lpstr>
      <vt:lpstr>Project Status (Timeline)</vt:lpstr>
      <vt:lpstr>Project Effort</vt:lpstr>
      <vt:lpstr>Project Status (Control, Tracking and Reporting)</vt:lpstr>
      <vt:lpstr>PowerPoint Presentation</vt:lpstr>
      <vt:lpstr>Architecture &amp; Technologies Used </vt:lpstr>
      <vt:lpstr>High Level Design </vt:lpstr>
      <vt:lpstr>Development strategy</vt:lpstr>
      <vt:lpstr>Web application layering</vt:lpstr>
      <vt:lpstr>AM to DM Transition</vt:lpstr>
      <vt:lpstr>Programming languages &amp; Frameworks</vt:lpstr>
      <vt:lpstr>Technical Issues</vt:lpstr>
      <vt:lpstr>Risk Register</vt:lpstr>
      <vt:lpstr>Project Status (Timeline)</vt:lpstr>
      <vt:lpstr>Project Status</vt:lpstr>
      <vt:lpstr>Project Status (Control, Tracking and Reporting)</vt:lpstr>
      <vt:lpstr>Challenges</vt:lpstr>
      <vt:lpstr>Learnings</vt:lpstr>
      <vt:lpstr>Next Steps… (not the end-of-the-road)</vt:lpstr>
      <vt:lpstr>Q &amp; A</vt:lpstr>
      <vt:lpstr>PowerPoint Presentation</vt:lpstr>
      <vt:lpstr>Use Case (cont..)</vt:lpstr>
      <vt:lpstr>Use Case (cont..)</vt:lpstr>
      <vt:lpstr>Use Case (cont..)</vt:lpstr>
      <vt:lpstr>Quality Management Process</vt:lpstr>
      <vt:lpstr>Project Sponsor</vt:lpstr>
      <vt:lpstr>SERIS/NSR PV Systems</vt:lpstr>
      <vt:lpstr>RAM Application Overview</vt:lpstr>
      <vt:lpstr>Project Scope – Web portal &amp; SERIS Interface</vt:lpstr>
      <vt:lpstr>Project Team Structure</vt:lpstr>
      <vt:lpstr>Deliverables and Increments</vt:lpstr>
      <vt:lpstr>Technical Deliverables</vt:lpstr>
      <vt:lpstr>Management 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2018-04-13T02:51:09Z</dcterms:created>
  <dcterms:modified xsi:type="dcterms:W3CDTF">2019-01-28T10:11:41Z</dcterms:modified>
</cp:coreProperties>
</file>