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9"/>
  </p:notesMasterIdLst>
  <p:sldIdLst>
    <p:sldId id="277" r:id="rId2"/>
    <p:sldId id="311" r:id="rId3"/>
    <p:sldId id="399" r:id="rId4"/>
    <p:sldId id="401" r:id="rId5"/>
    <p:sldId id="402" r:id="rId6"/>
    <p:sldId id="403" r:id="rId7"/>
    <p:sldId id="482" r:id="rId8"/>
    <p:sldId id="483" r:id="rId9"/>
    <p:sldId id="469" r:id="rId10"/>
    <p:sldId id="470" r:id="rId11"/>
    <p:sldId id="485" r:id="rId12"/>
    <p:sldId id="486" r:id="rId13"/>
    <p:sldId id="487" r:id="rId14"/>
    <p:sldId id="488" r:id="rId15"/>
    <p:sldId id="489" r:id="rId16"/>
    <p:sldId id="484" r:id="rId17"/>
    <p:sldId id="404" r:id="rId18"/>
    <p:sldId id="405" r:id="rId19"/>
    <p:sldId id="429" r:id="rId20"/>
    <p:sldId id="474" r:id="rId21"/>
    <p:sldId id="490" r:id="rId22"/>
    <p:sldId id="491" r:id="rId23"/>
    <p:sldId id="492" r:id="rId24"/>
    <p:sldId id="493" r:id="rId25"/>
    <p:sldId id="494" r:id="rId26"/>
    <p:sldId id="478" r:id="rId27"/>
    <p:sldId id="477" r:id="rId28"/>
    <p:sldId id="476" r:id="rId29"/>
    <p:sldId id="432" r:id="rId30"/>
    <p:sldId id="315" r:id="rId31"/>
    <p:sldId id="322" r:id="rId32"/>
    <p:sldId id="326" r:id="rId33"/>
    <p:sldId id="334" r:id="rId34"/>
    <p:sldId id="335" r:id="rId35"/>
    <p:sldId id="324" r:id="rId36"/>
    <p:sldId id="479" r:id="rId37"/>
    <p:sldId id="480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genda" id="{8C2A382C-F24C-4C1A-A99A-2D72295384B2}">
          <p14:sldIdLst>
            <p14:sldId id="277"/>
            <p14:sldId id="311"/>
            <p14:sldId id="399"/>
          </p14:sldIdLst>
        </p14:section>
        <p14:section name="Recap" id="{8D7E2089-1EBF-4845-A938-0BA018F2D302}">
          <p14:sldIdLst>
            <p14:sldId id="401"/>
            <p14:sldId id="402"/>
            <p14:sldId id="403"/>
            <p14:sldId id="482"/>
            <p14:sldId id="483"/>
            <p14:sldId id="469"/>
            <p14:sldId id="470"/>
            <p14:sldId id="485"/>
            <p14:sldId id="486"/>
            <p14:sldId id="487"/>
            <p14:sldId id="488"/>
            <p14:sldId id="489"/>
          </p14:sldIdLst>
        </p14:section>
        <p14:section name="Increment-2" id="{43BD567C-665D-44E6-9796-9A04DBE268C4}">
          <p14:sldIdLst>
            <p14:sldId id="484"/>
            <p14:sldId id="404"/>
            <p14:sldId id="405"/>
            <p14:sldId id="429"/>
          </p14:sldIdLst>
        </p14:section>
        <p14:section name="Status" id="{456BB4BD-73C3-4B67-BFEB-F29DCA331E8A}">
          <p14:sldIdLst>
            <p14:sldId id="474"/>
            <p14:sldId id="490"/>
            <p14:sldId id="491"/>
            <p14:sldId id="492"/>
            <p14:sldId id="493"/>
            <p14:sldId id="494"/>
          </p14:sldIdLst>
        </p14:section>
        <p14:section name="Hidden Section" id="{62BD3A47-47F4-405C-95AE-7340B19B65F5}">
          <p14:sldIdLst>
            <p14:sldId id="478"/>
            <p14:sldId id="477"/>
            <p14:sldId id="476"/>
            <p14:sldId id="432"/>
            <p14:sldId id="315"/>
            <p14:sldId id="322"/>
            <p14:sldId id="326"/>
            <p14:sldId id="334"/>
            <p14:sldId id="335"/>
            <p14:sldId id="324"/>
            <p14:sldId id="479"/>
            <p14:sldId id="4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1" autoAdjust="0"/>
    <p:restoredTop sz="95652" autoAdjust="0"/>
  </p:normalViewPr>
  <p:slideViewPr>
    <p:cSldViewPr>
      <p:cViewPr>
        <p:scale>
          <a:sx n="80" d="100"/>
          <a:sy n="80" d="100"/>
        </p:scale>
        <p:origin x="-2622" y="-7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830A1-3891-4B82-A120-081866556DA0}" type="datetimeFigureOut">
              <a:rPr lang="en-US" smtClean="0"/>
              <a:pPr/>
              <a:t>27-Jan-19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C9574-A819-4FE4-99A7-1E27AD09A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748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637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637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30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32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33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35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27-Jan-19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a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27-Jan-19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27-Jan-19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Vertical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27-Jan-19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    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27-Jan-19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6600"/>
                </a:solidFill>
              </a:rPr>
              <a:t>           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27-Jan-19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27-Jan-19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27-Jan-19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27-Jan-19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27-Jan-19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>
              <a:defRPr lang="en-US" sz="4600" b="1" kern="1200" spc="-150" baseline="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Tex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27-Jan-19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27-Jan-19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27-Jan-19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52" r:id="rId5"/>
    <p:sldLayoutId id="2147483654" r:id="rId6"/>
    <p:sldLayoutId id="2147483655" r:id="rId7"/>
    <p:sldLayoutId id="2147483660" r:id="rId8"/>
    <p:sldLayoutId id="2147483656" r:id="rId9"/>
    <p:sldLayoutId id="2147483676" r:id="rId10"/>
    <p:sldLayoutId id="2147483657" r:id="rId11"/>
    <p:sldLayoutId id="2147483658" r:id="rId12"/>
    <p:sldLayoutId id="2147483659" r:id="rId13"/>
    <p:sldLayoutId id="2147483663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9.w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jpe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jpe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733800" y="1316420"/>
            <a:ext cx="4953000" cy="141626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ISS – SERIS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 RAM Application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" y="2895600"/>
            <a:ext cx="7543800" cy="838200"/>
          </a:xfrm>
        </p:spPr>
        <p:txBody>
          <a:bodyPr>
            <a:noAutofit/>
          </a:bodyPr>
          <a:lstStyle/>
          <a:p>
            <a:pPr algn="l"/>
            <a:r>
              <a:rPr lang="en-US" sz="3000" b="0" dirty="0" smtClean="0">
                <a:solidFill>
                  <a:prstClr val="white"/>
                </a:solidFill>
              </a:rPr>
              <a:t>Real-time Analytical Monitoring Application</a:t>
            </a:r>
            <a:endParaRPr lang="en-US" sz="3000" b="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429000" y="5181600"/>
            <a:ext cx="5638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342900" indent="-34290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SE-25 Part-time / Team </a:t>
            </a:r>
            <a:r>
              <a:rPr lang="en-US" sz="24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en-GB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Balasubramanian Narasimhan</a:t>
            </a:r>
          </a:p>
          <a:p>
            <a:r>
              <a:rPr lang="en-GB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Kaung</a:t>
            </a:r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Myat</a:t>
            </a:r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</a:t>
            </a:r>
          </a:p>
          <a:p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Gao </a:t>
            </a:r>
            <a:r>
              <a:rPr lang="en-GB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Zhiyu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Nay </a:t>
            </a:r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 </a:t>
            </a:r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Aung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2362200" y="3657600"/>
            <a:ext cx="5029200" cy="457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algn="r"/>
            <a:r>
              <a:rPr lang="en-US" sz="2000" b="0" dirty="0" smtClean="0">
                <a:solidFill>
                  <a:srgbClr val="92D050"/>
                </a:solidFill>
              </a:rPr>
              <a:t>Project Presentation / Iteration 2 </a:t>
            </a: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113489" y="5181600"/>
            <a:ext cx="3696511" cy="381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algn="l"/>
            <a:r>
              <a:rPr lang="en-US" sz="1800" dirty="0" smtClean="0">
                <a:solidFill>
                  <a:prstClr val="white"/>
                </a:solidFill>
              </a:rPr>
              <a:t>Project Guide – </a:t>
            </a:r>
            <a:r>
              <a:rPr lang="en-US" sz="1800" dirty="0" err="1" smtClean="0">
                <a:solidFill>
                  <a:prstClr val="white"/>
                </a:solidFill>
              </a:rPr>
              <a:t>Heng</a:t>
            </a:r>
            <a:r>
              <a:rPr lang="en-US" sz="1800" dirty="0" smtClean="0">
                <a:solidFill>
                  <a:prstClr val="white"/>
                </a:solidFill>
              </a:rPr>
              <a:t> Boon </a:t>
            </a:r>
            <a:r>
              <a:rPr lang="en-US" sz="1800" dirty="0" err="1" smtClean="0">
                <a:solidFill>
                  <a:prstClr val="white"/>
                </a:solidFill>
              </a:rPr>
              <a:t>Kui</a:t>
            </a:r>
            <a:r>
              <a:rPr lang="en-US" sz="1800" dirty="0" smtClean="0">
                <a:solidFill>
                  <a:prstClr val="white"/>
                </a:solidFill>
              </a:rPr>
              <a:t> </a:t>
            </a:r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 and Increments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505020"/>
              </p:ext>
            </p:extLst>
          </p:nvPr>
        </p:nvGraphicFramePr>
        <p:xfrm>
          <a:off x="457200" y="1219200"/>
          <a:ext cx="8077200" cy="4693097"/>
        </p:xfrm>
        <a:graphic>
          <a:graphicData uri="http://schemas.openxmlformats.org/drawingml/2006/table">
            <a:tbl>
              <a:tblPr/>
              <a:tblGrid>
                <a:gridCol w="2590800"/>
                <a:gridCol w="2819400"/>
                <a:gridCol w="2667000"/>
              </a:tblGrid>
              <a:tr h="6392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Planning &amp;</a:t>
                      </a:r>
                      <a:r>
                        <a:rPr lang="en-SG" sz="1400" b="1" kern="50" baseline="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Feasibility Phase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Increment</a:t>
                      </a:r>
                      <a:r>
                        <a:rPr lang="en-SG" sz="1400" b="1" kern="50" baseline="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1 Development Phase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Increment 2 Development Phase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332543">
                <a:tc>
                  <a:txBody>
                    <a:bodyPr/>
                    <a:lstStyle/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Project Plan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 smtClean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Quality Plan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 smtClean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User Requirements Specification (URS)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 smtClean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 Case Model Survey (UCMS)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 smtClean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Prototyping Study Report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 smtClean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High-Level Design Spec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Requirements Model Report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High-Level Design Spec(revised)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Design Model Report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System Test Documentation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Acceptance Test Documentation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Project Plan (revised)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User Guide</a:t>
                      </a: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Requirements Model Report (finalized)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High-Level Design Spec(finalized)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Design Model Report (finalized)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System Test Doc (finalized)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Acceptance Test Doc (finalized)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User Guide (finalized)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Final System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End of Project Report</a:t>
                      </a: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64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+mn-cs"/>
              </a:rPr>
              <a:t>Prototype</a:t>
            </a:r>
            <a:endParaRPr lang="en-US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1048" y="990600"/>
            <a:ext cx="7927901" cy="518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Phase – I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Windows acting as a device (</a:t>
            </a:r>
            <a:r>
              <a:rPr lang="en-US" sz="2200" dirty="0">
                <a:solidFill>
                  <a:srgbClr val="002060"/>
                </a:solidFill>
              </a:rPr>
              <a:t>Simulation</a:t>
            </a: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)</a:t>
            </a:r>
          </a:p>
          <a:p>
            <a:pPr marL="1257300" lvl="2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Sending data to IoT </a:t>
            </a: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Core</a:t>
            </a:r>
            <a:endParaRPr 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Subscribe to MQTT topic</a:t>
            </a:r>
          </a:p>
          <a:p>
            <a:pPr marL="1257300" lvl="2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Extract and Display the transmitted </a:t>
            </a:r>
            <a:r>
              <a:rPr lang="en-US" sz="20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msg</a:t>
            </a:r>
            <a:endParaRPr 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Configure </a:t>
            </a: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rules in AWS IoT to Trigger lambda </a:t>
            </a:r>
            <a:r>
              <a:rPr lang="en-US" sz="22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fn</a:t>
            </a: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()</a:t>
            </a:r>
          </a:p>
          <a:p>
            <a:pPr marL="1257300" lvl="2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Invoke a </a:t>
            </a: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lambda </a:t>
            </a: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function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Message </a:t>
            </a: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Persistence in dynamoDB</a:t>
            </a:r>
          </a:p>
          <a:p>
            <a:pPr marL="1257300" lvl="2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Stores these </a:t>
            </a: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messages </a:t>
            </a: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into dynamoDB</a:t>
            </a:r>
            <a:endParaRPr lang="en-US" sz="2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Phase – II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lambda sends </a:t>
            </a: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message back </a:t>
            </a: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to IoT core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IoT </a:t>
            </a: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core captures </a:t>
            </a: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the message </a:t>
            </a: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sent by </a:t>
            </a: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lambda</a:t>
            </a:r>
            <a:endParaRPr lang="en-US" sz="22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539" y="1143000"/>
            <a:ext cx="150775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700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Effort Estimation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513955"/>
              </p:ext>
            </p:extLst>
          </p:nvPr>
        </p:nvGraphicFramePr>
        <p:xfrm>
          <a:off x="533400" y="1219200"/>
          <a:ext cx="8001000" cy="4389120"/>
        </p:xfrm>
        <a:graphic>
          <a:graphicData uri="http://schemas.openxmlformats.org/drawingml/2006/table">
            <a:tbl>
              <a:tblPr/>
              <a:tblGrid>
                <a:gridCol w="3429000"/>
                <a:gridCol w="4572000"/>
              </a:tblGrid>
              <a:tr h="45720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400" b="1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 Case Point Estimation</a:t>
                      </a:r>
                      <a:endParaRPr lang="en-US" sz="2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93617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600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Unadjusted</a:t>
                      </a:r>
                      <a:r>
                        <a:rPr lang="en-US" sz="1600" kern="50" baseline="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Use Case Point (UUCP)</a:t>
                      </a:r>
                      <a:endParaRPr lang="en-US" sz="1600" kern="50" dirty="0" smtClean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 smtClean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Total Weight (Actors + UseCases)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è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16 (actors) + 130 (use cases)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è"/>
                      </a:pPr>
                      <a:r>
                        <a:rPr lang="en-US" sz="1600" b="1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146</a:t>
                      </a:r>
                      <a:endParaRPr lang="en-US" sz="1400" b="1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617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600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 Case</a:t>
                      </a:r>
                      <a:r>
                        <a:rPr lang="en-US" sz="1600" kern="50" baseline="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Point (UCP)</a:t>
                      </a:r>
                      <a:endParaRPr lang="en-US" sz="1600" kern="50" dirty="0" smtClean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UUCP x TCF x</a:t>
                      </a:r>
                      <a:r>
                        <a:rPr lang="en-US" sz="1400" kern="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EF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è"/>
                      </a:pPr>
                      <a:r>
                        <a:rPr lang="en-US" sz="1400" kern="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146 * 1.02 * 0.89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lang="en-US" sz="1400" kern="5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è"/>
                      </a:pPr>
                      <a:r>
                        <a:rPr lang="en-US" sz="1600" b="1" kern="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132.54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617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400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Effort (man days)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UCP x</a:t>
                      </a:r>
                      <a:r>
                        <a:rPr lang="en-US" sz="1400" kern="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ISS_Productivity_Factor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è"/>
                      </a:pPr>
                      <a:r>
                        <a:rPr lang="en-US" sz="1400" kern="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132.54 * 17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lang="en-US" sz="1400" kern="5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è"/>
                      </a:pPr>
                      <a:r>
                        <a:rPr lang="en-US" sz="1400" kern="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2,253 man hours; i.e. </a:t>
                      </a:r>
                      <a:r>
                        <a:rPr lang="en-US" sz="1600" b="1" kern="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282 </a:t>
                      </a:r>
                      <a:r>
                        <a:rPr lang="en-US" sz="1400" kern="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man days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itle 2"/>
          <p:cNvSpPr txBox="1">
            <a:spLocks/>
          </p:cNvSpPr>
          <p:nvPr/>
        </p:nvSpPr>
        <p:spPr>
          <a:xfrm>
            <a:off x="533400" y="5638800"/>
            <a:ext cx="8001000" cy="228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/>
              <a:t>TCF</a:t>
            </a:r>
            <a:r>
              <a:rPr lang="en-US" sz="1600" dirty="0" smtClean="0"/>
              <a:t> – Technical Complexity Factors </a:t>
            </a:r>
            <a:r>
              <a:rPr lang="en-US" sz="1600" dirty="0" smtClean="0">
                <a:sym typeface="Wingdings" panose="05000000000000000000" pitchFamily="2" charset="2"/>
              </a:rPr>
              <a:t>1.02</a:t>
            </a:r>
            <a:r>
              <a:rPr lang="en-US" sz="1600" dirty="0" smtClean="0"/>
              <a:t>	    	      </a:t>
            </a:r>
            <a:r>
              <a:rPr lang="en-US" sz="1600" b="1" dirty="0" smtClean="0"/>
              <a:t>EF</a:t>
            </a:r>
            <a:r>
              <a:rPr lang="en-US" sz="1600" dirty="0" smtClean="0"/>
              <a:t> – Environmental Factors </a:t>
            </a:r>
            <a:r>
              <a:rPr lang="en-US" sz="1600" dirty="0" smtClean="0">
                <a:sym typeface="Wingdings" panose="05000000000000000000" pitchFamily="2" charset="2"/>
              </a:rPr>
              <a:t> 0.89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9832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"/>
          <p:cNvSpPr txBox="1">
            <a:spLocks noGrp="1"/>
          </p:cNvSpPr>
          <p:nvPr/>
        </p:nvSpPr>
        <p:spPr bwMode="auto">
          <a:xfrm>
            <a:off x="304799" y="6530611"/>
            <a:ext cx="811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9pPr>
          </a:lstStyle>
          <a:p>
            <a:pPr eaLnBrk="1" hangingPunct="1"/>
            <a:fld id="{214D4AB2-65F1-4F1D-ABC4-6558C67A337D}" type="slidenum">
              <a:rPr lang="en-US" altLang="ja-JP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1" hangingPunct="1"/>
              <a:t>13</a:t>
            </a:fld>
            <a:endParaRPr lang="en-US" altLang="ja-JP" sz="1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3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5149788"/>
              </p:ext>
            </p:extLst>
          </p:nvPr>
        </p:nvGraphicFramePr>
        <p:xfrm>
          <a:off x="466725" y="1140767"/>
          <a:ext cx="8420101" cy="4788485"/>
        </p:xfrm>
        <a:graphic>
          <a:graphicData uri="http://schemas.openxmlformats.org/drawingml/2006/table">
            <a:tbl>
              <a:tblPr/>
              <a:tblGrid>
                <a:gridCol w="8360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84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5846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8321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5982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2211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6857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5288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1234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16117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16117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16117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16117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0375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Phase / Timeline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Jan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2018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Feb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Mar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Apr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May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Jun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Jul 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Aug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Sep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Oct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Nov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Dec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2018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Jan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2019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551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Increment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 0</a:t>
                      </a:r>
                      <a:endParaRPr kumimoji="1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vert="vert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ea typeface="HGP創英角ｺﾞｼｯｸUB"/>
                        </a:rPr>
                        <a:t>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88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Increment 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vert="vert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356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Increment </a:t>
                      </a:r>
                      <a:r>
                        <a:rPr kumimoji="1" 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 2</a:t>
                      </a:r>
                      <a:endParaRPr kumimoji="1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vert="vert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9" name="Pentagon 78"/>
          <p:cNvSpPr/>
          <p:nvPr/>
        </p:nvSpPr>
        <p:spPr bwMode="auto">
          <a:xfrm>
            <a:off x="1828800" y="1788467"/>
            <a:ext cx="1486891" cy="268720"/>
          </a:xfrm>
          <a:prstGeom prst="homePlate">
            <a:avLst/>
          </a:prstGeom>
          <a:solidFill>
            <a:srgbClr val="00B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Planning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Pentagon 79"/>
          <p:cNvSpPr/>
          <p:nvPr/>
        </p:nvSpPr>
        <p:spPr bwMode="auto">
          <a:xfrm>
            <a:off x="2286000" y="2120536"/>
            <a:ext cx="1773986" cy="344575"/>
          </a:xfrm>
          <a:prstGeom prst="homePlate">
            <a:avLst/>
          </a:prstGeom>
          <a:solidFill>
            <a:srgbClr val="00B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 Engineering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itle 2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/>
          <a:lstStyle/>
          <a:p>
            <a:r>
              <a:rPr lang="en-US" dirty="0" smtClean="0"/>
              <a:t>Project Status (Timeline)</a:t>
            </a:r>
            <a:endParaRPr lang="en-US" dirty="0"/>
          </a:p>
        </p:txBody>
      </p:sp>
      <p:sp>
        <p:nvSpPr>
          <p:cNvPr id="30" name="Pentagon 29"/>
          <p:cNvSpPr/>
          <p:nvPr/>
        </p:nvSpPr>
        <p:spPr bwMode="auto">
          <a:xfrm>
            <a:off x="2905125" y="2509386"/>
            <a:ext cx="1240586" cy="344575"/>
          </a:xfrm>
          <a:prstGeom prst="homePlate">
            <a:avLst/>
          </a:prstGeom>
          <a:solidFill>
            <a:srgbClr val="00B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 Analysis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Pentagon 31"/>
          <p:cNvSpPr/>
          <p:nvPr/>
        </p:nvSpPr>
        <p:spPr bwMode="auto">
          <a:xfrm>
            <a:off x="3639718" y="3005992"/>
            <a:ext cx="932282" cy="344575"/>
          </a:xfrm>
          <a:prstGeom prst="homePlate">
            <a:avLst/>
          </a:prstGeom>
          <a:solidFill>
            <a:srgbClr val="00B0F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and Design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Pentagon 33"/>
          <p:cNvSpPr/>
          <p:nvPr/>
        </p:nvSpPr>
        <p:spPr bwMode="auto">
          <a:xfrm>
            <a:off x="4191000" y="3410845"/>
            <a:ext cx="1371600" cy="344575"/>
          </a:xfrm>
          <a:prstGeom prst="homePlate">
            <a:avLst/>
          </a:prstGeom>
          <a:solidFill>
            <a:srgbClr val="00B0F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Dev. (</a:t>
            </a:r>
            <a:r>
              <a:rPr kumimoji="1" lang="en-US" sz="9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</a:t>
            </a: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Setup &amp; Coding)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Pentagon 34"/>
          <p:cNvSpPr/>
          <p:nvPr/>
        </p:nvSpPr>
        <p:spPr bwMode="auto">
          <a:xfrm>
            <a:off x="5464175" y="3831620"/>
            <a:ext cx="609600" cy="241738"/>
          </a:xfrm>
          <a:prstGeom prst="homePlate">
            <a:avLst/>
          </a:prstGeom>
          <a:solidFill>
            <a:srgbClr val="00B0F0"/>
          </a:solidFill>
          <a:ln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Pentagon 35"/>
          <p:cNvSpPr/>
          <p:nvPr/>
        </p:nvSpPr>
        <p:spPr bwMode="auto">
          <a:xfrm>
            <a:off x="5918200" y="4173811"/>
            <a:ext cx="502874" cy="231958"/>
          </a:xfrm>
          <a:prstGeom prst="homePlate">
            <a:avLst/>
          </a:prstGeom>
          <a:solidFill>
            <a:srgbClr val="00B0F0"/>
          </a:solidFill>
          <a:ln>
            <a:solidFill>
              <a:schemeClr val="accent3">
                <a:shade val="95000"/>
                <a:satMod val="10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Pentagon 36"/>
          <p:cNvSpPr/>
          <p:nvPr/>
        </p:nvSpPr>
        <p:spPr bwMode="auto">
          <a:xfrm>
            <a:off x="6134108" y="4558937"/>
            <a:ext cx="661066" cy="152400"/>
          </a:xfrm>
          <a:prstGeom prst="homePlate">
            <a:avLst/>
          </a:prstGeom>
          <a:solidFill>
            <a:srgbClr val="0070C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SAD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Pentagon 37"/>
          <p:cNvSpPr/>
          <p:nvPr/>
        </p:nvSpPr>
        <p:spPr bwMode="auto">
          <a:xfrm>
            <a:off x="6619299" y="4768486"/>
            <a:ext cx="1076901" cy="201516"/>
          </a:xfrm>
          <a:prstGeom prst="homePlate">
            <a:avLst/>
          </a:prstGeom>
          <a:solidFill>
            <a:srgbClr val="0070C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Pentagon 39"/>
          <p:cNvSpPr/>
          <p:nvPr/>
        </p:nvSpPr>
        <p:spPr bwMode="auto">
          <a:xfrm>
            <a:off x="7481772" y="5020583"/>
            <a:ext cx="428856" cy="120869"/>
          </a:xfrm>
          <a:prstGeom prst="homePlate">
            <a:avLst/>
          </a:prstGeom>
          <a:solidFill>
            <a:srgbClr val="0070C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Pentagon 41"/>
          <p:cNvSpPr/>
          <p:nvPr/>
        </p:nvSpPr>
        <p:spPr bwMode="auto">
          <a:xfrm>
            <a:off x="7948728" y="5211083"/>
            <a:ext cx="452322" cy="186053"/>
          </a:xfrm>
          <a:prstGeom prst="homePlate">
            <a:avLst/>
          </a:prstGeom>
          <a:solidFill>
            <a:srgbClr val="0070C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7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5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kumimoji="1" lang="en-US" sz="7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UAT</a:t>
            </a:r>
            <a:endParaRPr kumimoji="1" lang="en-US" sz="7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Pentagon 43"/>
          <p:cNvSpPr/>
          <p:nvPr/>
        </p:nvSpPr>
        <p:spPr bwMode="auto">
          <a:xfrm>
            <a:off x="8531961" y="5684192"/>
            <a:ext cx="269139" cy="152399"/>
          </a:xfrm>
          <a:prstGeom prst="homePlate">
            <a:avLst/>
          </a:prstGeom>
          <a:solidFill>
            <a:srgbClr val="0070C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876675" y="1131242"/>
            <a:ext cx="0" cy="4838700"/>
          </a:xfrm>
          <a:prstGeom prst="line">
            <a:avLst/>
          </a:prstGeom>
          <a:ln w="2540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itle 2"/>
          <p:cNvSpPr txBox="1">
            <a:spLocks/>
          </p:cNvSpPr>
          <p:nvPr/>
        </p:nvSpPr>
        <p:spPr>
          <a:xfrm>
            <a:off x="5105400" y="5903267"/>
            <a:ext cx="3810000" cy="30480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base">
              <a:spcAft>
                <a:spcPct val="0"/>
              </a:spcAft>
            </a:pPr>
            <a:r>
              <a:rPr kumimoji="1" lang="en-US" sz="1600" b="1" dirty="0" smtClean="0">
                <a:ln w="18000">
                  <a:solidFill>
                    <a:srgbClr val="7BCF27">
                      <a:satMod val="140000"/>
                    </a:srgbClr>
                  </a:solidFill>
                  <a:prstDash val="solid"/>
                  <a:miter lim="800000"/>
                </a:ln>
                <a:solidFill>
                  <a:srgbClr val="00B05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</a:t>
            </a:r>
            <a:r>
              <a:rPr kumimoji="1"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Training – Train </a:t>
            </a:r>
            <a:r>
              <a:rPr kumimoji="1" lang="en-US" sz="1050" b="1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trainer	#</a:t>
            </a:r>
            <a:r>
              <a:rPr kumimoji="1" lang="en-US" sz="105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kumimoji="1" lang="en-US" sz="1050" b="1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Training 	@ </a:t>
            </a:r>
            <a:r>
              <a:rPr kumimoji="1" lang="en-US" sz="105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kumimoji="1" lang="en-US" sz="1050" b="1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Handover </a:t>
            </a:r>
            <a:endParaRPr kumimoji="1" lang="en-US" sz="1050" b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" name="Pentagon 47"/>
          <p:cNvSpPr/>
          <p:nvPr/>
        </p:nvSpPr>
        <p:spPr bwMode="auto">
          <a:xfrm>
            <a:off x="8415222" y="5474642"/>
            <a:ext cx="269139" cy="152399"/>
          </a:xfrm>
          <a:prstGeom prst="homePlate">
            <a:avLst/>
          </a:prstGeom>
          <a:solidFill>
            <a:srgbClr val="0070C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6260992" y="1140767"/>
            <a:ext cx="0" cy="4838700"/>
          </a:xfrm>
          <a:prstGeom prst="line">
            <a:avLst/>
          </a:prstGeom>
          <a:ln w="2540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2"/>
          <p:cNvSpPr txBox="1">
            <a:spLocks/>
          </p:cNvSpPr>
          <p:nvPr/>
        </p:nvSpPr>
        <p:spPr>
          <a:xfrm rot="2700000" flipV="1">
            <a:off x="3702791" y="794299"/>
            <a:ext cx="207554" cy="512950"/>
          </a:xfrm>
          <a:prstGeom prst="rect">
            <a:avLst/>
          </a:prstGeom>
          <a:solidFill>
            <a:schemeClr val="bg1"/>
          </a:solidFill>
        </p:spPr>
        <p:txBody>
          <a:bodyPr vert="vert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base"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2 - May</a:t>
            </a:r>
            <a:endParaRPr kumimoji="1" lang="en-US" sz="900" b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Title 2"/>
          <p:cNvSpPr txBox="1">
            <a:spLocks/>
          </p:cNvSpPr>
          <p:nvPr/>
        </p:nvSpPr>
        <p:spPr>
          <a:xfrm rot="2700000" flipV="1">
            <a:off x="6121370" y="791616"/>
            <a:ext cx="186937" cy="571499"/>
          </a:xfrm>
          <a:prstGeom prst="rect">
            <a:avLst/>
          </a:prstGeom>
          <a:solidFill>
            <a:schemeClr val="bg1"/>
          </a:solidFill>
        </p:spPr>
        <p:txBody>
          <a:bodyPr vert="vert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base">
              <a:spcAft>
                <a:spcPct val="0"/>
              </a:spcAft>
            </a:pPr>
            <a:r>
              <a:rPr kumimoji="1"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29-Aug</a:t>
            </a:r>
            <a:endParaRPr kumimoji="1" lang="en-US" sz="1000" b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Pentagon 23"/>
          <p:cNvSpPr/>
          <p:nvPr/>
        </p:nvSpPr>
        <p:spPr bwMode="auto">
          <a:xfrm>
            <a:off x="5638800" y="3829282"/>
            <a:ext cx="609600" cy="241738"/>
          </a:xfrm>
          <a:prstGeom prst="homePlate">
            <a:avLst/>
          </a:prstGeom>
          <a:noFill/>
          <a:ln w="19050">
            <a:gradFill>
              <a:gsLst>
                <a:gs pos="0">
                  <a:srgbClr val="00B050"/>
                </a:gs>
                <a:gs pos="75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lin ang="0" scaled="0"/>
            </a:gradFill>
            <a:prstDash val="sys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Pentagon 24"/>
          <p:cNvSpPr/>
          <p:nvPr/>
        </p:nvSpPr>
        <p:spPr bwMode="auto">
          <a:xfrm>
            <a:off x="5918200" y="4173307"/>
            <a:ext cx="609600" cy="219762"/>
          </a:xfrm>
          <a:prstGeom prst="homePlate">
            <a:avLst/>
          </a:prstGeom>
          <a:noFill/>
          <a:ln w="19050">
            <a:gradFill>
              <a:gsLst>
                <a:gs pos="0">
                  <a:srgbClr val="00B050"/>
                </a:gs>
                <a:gs pos="75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lin ang="0" scaled="0"/>
            </a:gra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52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Effort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659446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847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Status (Control, Tracking and Reporting)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109663"/>
            <a:ext cx="9148576" cy="43005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5791200"/>
            <a:ext cx="68770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59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152399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Case Model</a:t>
            </a:r>
          </a:p>
          <a:p>
            <a:r>
              <a:rPr lang="en-US" dirty="0" smtClean="0"/>
              <a:t>  (Increment-2)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52398"/>
            <a:ext cx="7278348" cy="647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6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474" y="4805489"/>
            <a:ext cx="3288925" cy="16803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475" y="1066799"/>
            <a:ext cx="3288925" cy="2441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55000" cy="5486400"/>
          </a:xfrm>
        </p:spPr>
        <p:txBody>
          <a:bodyPr vert="horz" anchor="t">
            <a:normAutofit/>
          </a:bodyPr>
          <a:lstStyle/>
          <a:p>
            <a:r>
              <a:rPr lang="en-US" sz="2400" dirty="0" smtClean="0"/>
              <a:t>AWS </a:t>
            </a:r>
            <a:r>
              <a:rPr lang="en-US" sz="2400" dirty="0" err="1" smtClean="0"/>
              <a:t>IoT</a:t>
            </a:r>
            <a:r>
              <a:rPr lang="en-US" sz="2400" dirty="0" smtClean="0"/>
              <a:t> Landscape</a:t>
            </a:r>
            <a:endParaRPr lang="en-US" sz="2400" dirty="0"/>
          </a:p>
          <a:p>
            <a:pPr lvl="1"/>
            <a:r>
              <a:rPr lang="en-US" sz="2000" dirty="0" smtClean="0"/>
              <a:t>AWS IoT Core</a:t>
            </a:r>
          </a:p>
          <a:p>
            <a:pPr lvl="1"/>
            <a:r>
              <a:rPr lang="en-US" sz="2000" dirty="0" smtClean="0"/>
              <a:t>AWS Lambda</a:t>
            </a:r>
            <a:endParaRPr lang="en-US" sz="2000" dirty="0"/>
          </a:p>
          <a:p>
            <a:pPr lvl="1"/>
            <a:r>
              <a:rPr lang="en-US" sz="2000" dirty="0"/>
              <a:t>AWS S3</a:t>
            </a:r>
          </a:p>
          <a:p>
            <a:pPr lvl="1"/>
            <a:r>
              <a:rPr lang="en-US" sz="2000" dirty="0" smtClean="0"/>
              <a:t>Elastic Service</a:t>
            </a:r>
            <a:endParaRPr lang="en-US" sz="2000" dirty="0"/>
          </a:p>
          <a:p>
            <a:pPr lvl="1"/>
            <a:r>
              <a:rPr lang="en-US" sz="2000" dirty="0" err="1" smtClean="0"/>
              <a:t>mySQL</a:t>
            </a:r>
            <a:r>
              <a:rPr lang="en-US" sz="2000" dirty="0" smtClean="0"/>
              <a:t> DB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Backend Web-Service </a:t>
            </a:r>
            <a:r>
              <a:rPr lang="en-US" sz="2400" dirty="0" smtClean="0"/>
              <a:t>API</a:t>
            </a:r>
          </a:p>
          <a:p>
            <a:endParaRPr lang="en-US" sz="2400" dirty="0"/>
          </a:p>
          <a:p>
            <a:r>
              <a:rPr lang="en-US" sz="2400" dirty="0"/>
              <a:t>Front-end web </a:t>
            </a:r>
            <a:r>
              <a:rPr lang="en-US" sz="2400" dirty="0" smtClean="0"/>
              <a:t>application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Chart </a:t>
            </a:r>
            <a:r>
              <a:rPr lang="en-US" sz="2400" dirty="0" smtClean="0"/>
              <a:t>Libraries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&amp; Technologies Used </a:t>
            </a:r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743200"/>
            <a:ext cx="2023012" cy="2486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57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Design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7924800" cy="56472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77000" y="3212275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Browser / Clients</a:t>
            </a:r>
            <a:endParaRPr lang="en-GB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43200" y="632610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System Overview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42620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6200" y="76200"/>
            <a:ext cx="8763000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Web </a:t>
            </a:r>
            <a:r>
              <a:rPr lang="en-US" dirty="0" smtClean="0"/>
              <a:t>App. Arch.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D206E8D-1F76-9D4E-918C-7EC3F0B23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629" y="990600"/>
            <a:ext cx="6274821" cy="54904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755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+mn-cs"/>
              </a:rPr>
              <a:t>Team Members (6...5...4)</a:t>
            </a:r>
            <a:endParaRPr lang="en-US" dirty="0">
              <a:latin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94349" y="1079770"/>
            <a:ext cx="8104600" cy="5196192"/>
            <a:chOff x="429800" y="914400"/>
            <a:chExt cx="4751800" cy="2598096"/>
          </a:xfrm>
        </p:grpSpPr>
        <p:sp>
          <p:nvSpPr>
            <p:cNvPr id="11" name="TextBox 10"/>
            <p:cNvSpPr txBox="1"/>
            <p:nvPr/>
          </p:nvSpPr>
          <p:spPr>
            <a:xfrm>
              <a:off x="533400" y="1181379"/>
              <a:ext cx="4648200" cy="23311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rmAutofit/>
            </a:bodyPr>
            <a:lstStyle/>
            <a:p>
              <a:pPr>
                <a:lnSpc>
                  <a:spcPct val="114000"/>
                </a:lnSpc>
              </a:pPr>
              <a:r>
                <a:rPr lang="en-US" sz="2800" dirty="0"/>
                <a:t>Project Guide – </a:t>
              </a:r>
              <a:r>
                <a:rPr lang="en-US" sz="2800" b="1" u="sng" dirty="0" err="1"/>
                <a:t>Heng</a:t>
              </a:r>
              <a:r>
                <a:rPr lang="en-US" sz="2800" b="1" u="sng" dirty="0"/>
                <a:t> Boon </a:t>
              </a:r>
              <a:r>
                <a:rPr lang="en-US" sz="2800" b="1" u="sng" dirty="0" err="1"/>
                <a:t>Kui</a:t>
              </a:r>
              <a:endParaRPr lang="en-US" sz="2800" b="1" dirty="0"/>
            </a:p>
            <a:p>
              <a:pPr marL="342900" indent="-342900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en-US" sz="2800" dirty="0" err="1" smtClean="0"/>
                <a:t>Balaubramanian</a:t>
              </a:r>
              <a:r>
                <a:rPr lang="en-US" sz="2800" dirty="0" smtClean="0"/>
                <a:t> </a:t>
              </a:r>
              <a:r>
                <a:rPr lang="en-US" sz="2800" dirty="0"/>
                <a:t>Narasimhan </a:t>
              </a:r>
              <a:r>
                <a:rPr lang="en-US" sz="2800" dirty="0" smtClean="0"/>
                <a:t>(</a:t>
              </a:r>
              <a:r>
                <a:rPr lang="en-US" sz="2800" b="1" dirty="0" smtClean="0"/>
                <a:t>Bala</a:t>
              </a:r>
              <a:r>
                <a:rPr lang="en-US" sz="2800" dirty="0" smtClean="0"/>
                <a:t>)</a:t>
              </a:r>
              <a:endParaRPr lang="en-US" sz="2800" dirty="0"/>
            </a:p>
            <a:p>
              <a:pPr marL="342900" indent="-342900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en-US" sz="2800" dirty="0" err="1" smtClean="0"/>
                <a:t>Kaung</a:t>
              </a:r>
              <a:r>
                <a:rPr lang="en-US" sz="2800" dirty="0" smtClean="0"/>
                <a:t> </a:t>
              </a:r>
              <a:r>
                <a:rPr lang="en-US" sz="2800" dirty="0" err="1"/>
                <a:t>Myat</a:t>
              </a:r>
              <a:r>
                <a:rPr lang="en-US" sz="2800" dirty="0"/>
                <a:t> </a:t>
              </a:r>
              <a:r>
                <a:rPr lang="en-US" sz="2800" dirty="0" smtClean="0"/>
                <a:t>Bo (</a:t>
              </a:r>
              <a:r>
                <a:rPr lang="en-US" sz="2800" b="1" dirty="0" smtClean="0"/>
                <a:t>KM</a:t>
              </a:r>
              <a:r>
                <a:rPr lang="en-US" sz="2800" dirty="0" smtClean="0"/>
                <a:t>)</a:t>
              </a:r>
              <a:endParaRPr lang="en-US" sz="2800" dirty="0"/>
            </a:p>
            <a:p>
              <a:pPr marL="342900" indent="-342900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en-US" sz="2800" dirty="0" smtClean="0"/>
                <a:t>Gao </a:t>
              </a:r>
              <a:r>
                <a:rPr lang="en-US" sz="2800" dirty="0" err="1" smtClean="0"/>
                <a:t>Zhiyu</a:t>
              </a:r>
              <a:r>
                <a:rPr lang="en-US" sz="2800" dirty="0" smtClean="0"/>
                <a:t> (</a:t>
              </a:r>
              <a:r>
                <a:rPr lang="en-US" sz="2800" b="1" dirty="0" smtClean="0"/>
                <a:t>William</a:t>
              </a:r>
              <a:r>
                <a:rPr lang="en-US" sz="2800" dirty="0" smtClean="0"/>
                <a:t>)</a:t>
              </a:r>
            </a:p>
            <a:p>
              <a:pPr marL="342900" indent="-342900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en-US" sz="2800" dirty="0" smtClean="0"/>
                <a:t>Nay </a:t>
              </a:r>
              <a:r>
                <a:rPr lang="en-US" sz="2800" dirty="0"/>
                <a:t>Lin </a:t>
              </a:r>
              <a:r>
                <a:rPr lang="en-US" sz="2800" dirty="0" smtClean="0"/>
                <a:t>Aung (</a:t>
              </a:r>
              <a:r>
                <a:rPr lang="en-US" sz="2800" b="1" dirty="0" smtClean="0"/>
                <a:t>Nay</a:t>
              </a:r>
              <a:r>
                <a:rPr lang="en-US" sz="2800" dirty="0" smtClean="0"/>
                <a:t>)</a:t>
              </a:r>
            </a:p>
            <a:p>
              <a:pPr>
                <a:lnSpc>
                  <a:spcPct val="114000"/>
                </a:lnSpc>
              </a:pPr>
              <a:endParaRPr lang="en-US" sz="2800" dirty="0" smtClean="0"/>
            </a:p>
            <a:p>
              <a:pPr marL="342900" indent="-342900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en-US" sz="2800" dirty="0" err="1" smtClean="0"/>
                <a:t>Treza</a:t>
              </a:r>
              <a:r>
                <a:rPr lang="en-US" sz="2800" dirty="0" smtClean="0"/>
                <a:t> </a:t>
              </a:r>
              <a:r>
                <a:rPr lang="en-US" sz="2800" dirty="0" err="1"/>
                <a:t>Bawm</a:t>
              </a:r>
              <a:r>
                <a:rPr lang="en-US" sz="2800" dirty="0"/>
                <a:t> Win (</a:t>
              </a:r>
              <a:r>
                <a:rPr lang="en-US" sz="2800" b="1" dirty="0"/>
                <a:t>Withdrawn</a:t>
              </a:r>
              <a:r>
                <a:rPr lang="en-US" sz="2800" dirty="0" smtClean="0"/>
                <a:t>)</a:t>
              </a:r>
            </a:p>
            <a:p>
              <a:pPr marL="342900" indent="-342900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endParaRPr lang="en-US" sz="2800" dirty="0"/>
            </a:p>
            <a:p>
              <a:pPr marL="342900" indent="-342900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en-US" sz="2800" dirty="0"/>
                <a:t>Vincent Agnes </a:t>
              </a:r>
              <a:r>
                <a:rPr lang="en-US" sz="2800" dirty="0" err="1"/>
                <a:t>Evangelin</a:t>
              </a:r>
              <a:r>
                <a:rPr lang="en-US" sz="2800" dirty="0"/>
                <a:t> (</a:t>
              </a:r>
              <a:r>
                <a:rPr lang="en-US" sz="2800" b="1" dirty="0" smtClean="0"/>
                <a:t>Withdrawn</a:t>
              </a:r>
              <a:r>
                <a:rPr lang="en-US" sz="2800" dirty="0" smtClean="0"/>
                <a:t>)</a:t>
              </a:r>
            </a:p>
            <a:p>
              <a:pPr>
                <a:lnSpc>
                  <a:spcPct val="114000"/>
                </a:lnSpc>
              </a:pPr>
              <a:endPara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  <a:p>
              <a:pPr>
                <a:lnSpc>
                  <a:spcPct val="114000"/>
                </a:lnSpc>
              </a:pPr>
              <a:endParaRPr lang="en-US" sz="20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7" name="Title 8"/>
            <p:cNvSpPr txBox="1">
              <a:spLocks/>
            </p:cNvSpPr>
            <p:nvPr/>
          </p:nvSpPr>
          <p:spPr>
            <a:xfrm>
              <a:off x="429800" y="914400"/>
              <a:ext cx="2517963" cy="259683"/>
            </a:xfrm>
            <a:prstGeom prst="rect">
              <a:avLst/>
            </a:prstGeom>
          </p:spPr>
          <p:txBody>
            <a:bodyPr vert="horz" lIns="91440" tIns="45720" rIns="91440" bIns="45720" rtlCol="0" anchor="ctr" anchorCtr="0">
              <a:norm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000" b="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n-US" sz="2800" b="1" dirty="0" smtClean="0">
                  <a:solidFill>
                    <a:srgbClr val="0070C0"/>
                  </a:solidFill>
                  <a:latin typeface="+mn-lt"/>
                  <a:ea typeface="+mn-ea"/>
                  <a:cs typeface="+mn-cs"/>
                </a:rPr>
                <a:t>SE 25 Part-Time /  Team 07</a:t>
              </a:r>
              <a:endParaRPr lang="en-US" dirty="0">
                <a:solidFill>
                  <a:srgbClr val="0070C0"/>
                </a:solidFill>
                <a:latin typeface="+mn-lt"/>
              </a:endParaRPr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98" y="1651828"/>
            <a:ext cx="1550204" cy="1700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952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11875" y="-33647"/>
            <a:ext cx="8403020" cy="685800"/>
          </a:xfrm>
        </p:spPr>
        <p:txBody>
          <a:bodyPr/>
          <a:lstStyle/>
          <a:p>
            <a:r>
              <a:rPr lang="en-US" dirty="0" smtClean="0"/>
              <a:t>Risk Register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2" y="1295400"/>
            <a:ext cx="8998051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547435"/>
              </p:ext>
            </p:extLst>
          </p:nvPr>
        </p:nvGraphicFramePr>
        <p:xfrm>
          <a:off x="2895600" y="51816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Worksheet" showAsIcon="1" r:id="rId5" imgW="914400" imgH="771480" progId="Excel.Sheet.12">
                  <p:embed/>
                </p:oleObj>
              </mc:Choice>
              <mc:Fallback>
                <p:oleObj name="Worksheet" showAsIcon="1" r:id="rId5" imgW="914400" imgH="771480" progId="Excel.Shee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181600"/>
                        <a:ext cx="9144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721623"/>
              </p:ext>
            </p:extLst>
          </p:nvPr>
        </p:nvGraphicFramePr>
        <p:xfrm>
          <a:off x="4800600" y="51816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Packager Shell Object" showAsIcon="1" r:id="rId7" imgW="914400" imgH="771480" progId="Package">
                  <p:embed/>
                </p:oleObj>
              </mc:Choice>
              <mc:Fallback>
                <p:oleObj name="Packager Shell Object" showAsIcon="1" r:id="rId7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00600" y="518160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420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"/>
          <p:cNvSpPr txBox="1">
            <a:spLocks noGrp="1"/>
          </p:cNvSpPr>
          <p:nvPr/>
        </p:nvSpPr>
        <p:spPr bwMode="auto">
          <a:xfrm>
            <a:off x="304799" y="6530611"/>
            <a:ext cx="811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9pPr>
          </a:lstStyle>
          <a:p>
            <a:pPr eaLnBrk="1" hangingPunct="1"/>
            <a:fld id="{214D4AB2-65F1-4F1D-ABC4-6558C67A337D}" type="slidenum">
              <a:rPr lang="en-US" altLang="ja-JP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1" hangingPunct="1"/>
              <a:t>21</a:t>
            </a:fld>
            <a:endParaRPr lang="en-US" altLang="ja-JP" sz="1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3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5919700"/>
              </p:ext>
            </p:extLst>
          </p:nvPr>
        </p:nvGraphicFramePr>
        <p:xfrm>
          <a:off x="466725" y="1140767"/>
          <a:ext cx="8420101" cy="4788485"/>
        </p:xfrm>
        <a:graphic>
          <a:graphicData uri="http://schemas.openxmlformats.org/drawingml/2006/table">
            <a:tbl>
              <a:tblPr/>
              <a:tblGrid>
                <a:gridCol w="8360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84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5846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8321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5982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2211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6857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5288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1234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16117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16117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16117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16117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0375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Phase / Timeline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Jan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2018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Feb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Mar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Apr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May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Jun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Jul 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Aug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Sep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Oct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Nov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Dec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2018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Jan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2019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551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Increment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 0</a:t>
                      </a:r>
                      <a:endParaRPr kumimoji="1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vert="vert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ea typeface="HGP創英角ｺﾞｼｯｸUB"/>
                        </a:rPr>
                        <a:t>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88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Increment 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vert="vert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356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Increment </a:t>
                      </a:r>
                      <a:r>
                        <a:rPr kumimoji="1" 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 2</a:t>
                      </a:r>
                      <a:endParaRPr kumimoji="1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vert="vert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9" name="Pentagon 78"/>
          <p:cNvSpPr/>
          <p:nvPr/>
        </p:nvSpPr>
        <p:spPr bwMode="auto">
          <a:xfrm>
            <a:off x="1828800" y="1788467"/>
            <a:ext cx="1486891" cy="268720"/>
          </a:xfrm>
          <a:prstGeom prst="homePlate">
            <a:avLst/>
          </a:prstGeom>
          <a:solidFill>
            <a:srgbClr val="00B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Planning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Pentagon 79"/>
          <p:cNvSpPr/>
          <p:nvPr/>
        </p:nvSpPr>
        <p:spPr bwMode="auto">
          <a:xfrm>
            <a:off x="2286000" y="2120536"/>
            <a:ext cx="1773986" cy="344575"/>
          </a:xfrm>
          <a:prstGeom prst="homePlate">
            <a:avLst/>
          </a:prstGeom>
          <a:solidFill>
            <a:srgbClr val="00B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 Engineering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itle 2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/>
          <a:lstStyle/>
          <a:p>
            <a:r>
              <a:rPr lang="en-US" dirty="0" smtClean="0"/>
              <a:t>Project Status (Timeline)</a:t>
            </a:r>
            <a:endParaRPr lang="en-US" dirty="0"/>
          </a:p>
        </p:txBody>
      </p:sp>
      <p:sp>
        <p:nvSpPr>
          <p:cNvPr id="30" name="Pentagon 29"/>
          <p:cNvSpPr/>
          <p:nvPr/>
        </p:nvSpPr>
        <p:spPr bwMode="auto">
          <a:xfrm>
            <a:off x="2905125" y="2509386"/>
            <a:ext cx="1240586" cy="344575"/>
          </a:xfrm>
          <a:prstGeom prst="homePlate">
            <a:avLst/>
          </a:prstGeom>
          <a:solidFill>
            <a:srgbClr val="00B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 Analysis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Pentagon 31"/>
          <p:cNvSpPr/>
          <p:nvPr/>
        </p:nvSpPr>
        <p:spPr bwMode="auto">
          <a:xfrm>
            <a:off x="3639718" y="3005992"/>
            <a:ext cx="932282" cy="344575"/>
          </a:xfrm>
          <a:prstGeom prst="homePlate">
            <a:avLst/>
          </a:prstGeom>
          <a:solidFill>
            <a:srgbClr val="00B0F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and Design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Pentagon 33"/>
          <p:cNvSpPr/>
          <p:nvPr/>
        </p:nvSpPr>
        <p:spPr bwMode="auto">
          <a:xfrm>
            <a:off x="4191000" y="3410845"/>
            <a:ext cx="1371600" cy="344575"/>
          </a:xfrm>
          <a:prstGeom prst="homePlate">
            <a:avLst/>
          </a:prstGeom>
          <a:solidFill>
            <a:srgbClr val="00B0F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Dev. (</a:t>
            </a:r>
            <a:r>
              <a:rPr kumimoji="1" lang="en-US" sz="9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</a:t>
            </a: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Setup &amp; Coding)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Pentagon 34"/>
          <p:cNvSpPr/>
          <p:nvPr/>
        </p:nvSpPr>
        <p:spPr bwMode="auto">
          <a:xfrm>
            <a:off x="5464175" y="3831620"/>
            <a:ext cx="609600" cy="241738"/>
          </a:xfrm>
          <a:prstGeom prst="homePlate">
            <a:avLst/>
          </a:prstGeom>
          <a:solidFill>
            <a:srgbClr val="00B0F0"/>
          </a:solidFill>
          <a:ln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Pentagon 35"/>
          <p:cNvSpPr/>
          <p:nvPr/>
        </p:nvSpPr>
        <p:spPr bwMode="auto">
          <a:xfrm>
            <a:off x="5918200" y="4173811"/>
            <a:ext cx="502874" cy="231958"/>
          </a:xfrm>
          <a:prstGeom prst="homePlate">
            <a:avLst/>
          </a:prstGeom>
          <a:solidFill>
            <a:srgbClr val="00B0F0"/>
          </a:solidFill>
          <a:ln>
            <a:solidFill>
              <a:schemeClr val="accent3">
                <a:shade val="95000"/>
                <a:satMod val="10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Pentagon 36"/>
          <p:cNvSpPr/>
          <p:nvPr/>
        </p:nvSpPr>
        <p:spPr bwMode="auto">
          <a:xfrm>
            <a:off x="6134108" y="4558937"/>
            <a:ext cx="661066" cy="152400"/>
          </a:xfrm>
          <a:prstGeom prst="homePlate">
            <a:avLst/>
          </a:prstGeom>
          <a:solidFill>
            <a:srgbClr val="0070C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SAD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Pentagon 37"/>
          <p:cNvSpPr/>
          <p:nvPr/>
        </p:nvSpPr>
        <p:spPr bwMode="auto">
          <a:xfrm>
            <a:off x="6619299" y="4768486"/>
            <a:ext cx="1076901" cy="201516"/>
          </a:xfrm>
          <a:prstGeom prst="homePlate">
            <a:avLst/>
          </a:prstGeom>
          <a:solidFill>
            <a:srgbClr val="0070C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Pentagon 39"/>
          <p:cNvSpPr/>
          <p:nvPr/>
        </p:nvSpPr>
        <p:spPr bwMode="auto">
          <a:xfrm>
            <a:off x="7481772" y="5020583"/>
            <a:ext cx="428856" cy="120869"/>
          </a:xfrm>
          <a:prstGeom prst="homePlate">
            <a:avLst/>
          </a:prstGeom>
          <a:solidFill>
            <a:srgbClr val="0070C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Pentagon 41"/>
          <p:cNvSpPr/>
          <p:nvPr/>
        </p:nvSpPr>
        <p:spPr bwMode="auto">
          <a:xfrm>
            <a:off x="7948728" y="5211083"/>
            <a:ext cx="452322" cy="186053"/>
          </a:xfrm>
          <a:prstGeom prst="homePlate">
            <a:avLst/>
          </a:prstGeom>
          <a:solidFill>
            <a:srgbClr val="0070C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7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5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kumimoji="1" lang="en-US" sz="7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UAT</a:t>
            </a:r>
            <a:endParaRPr kumimoji="1" lang="en-US" sz="7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Pentagon 43"/>
          <p:cNvSpPr/>
          <p:nvPr/>
        </p:nvSpPr>
        <p:spPr bwMode="auto">
          <a:xfrm>
            <a:off x="8531961" y="5684192"/>
            <a:ext cx="269139" cy="152399"/>
          </a:xfrm>
          <a:prstGeom prst="homePlate">
            <a:avLst/>
          </a:prstGeom>
          <a:solidFill>
            <a:srgbClr val="0070C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876675" y="1131242"/>
            <a:ext cx="0" cy="4838700"/>
          </a:xfrm>
          <a:prstGeom prst="line">
            <a:avLst/>
          </a:prstGeom>
          <a:ln w="2540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itle 2"/>
          <p:cNvSpPr txBox="1">
            <a:spLocks/>
          </p:cNvSpPr>
          <p:nvPr/>
        </p:nvSpPr>
        <p:spPr>
          <a:xfrm>
            <a:off x="5105400" y="5903267"/>
            <a:ext cx="3810000" cy="30480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base">
              <a:spcAft>
                <a:spcPct val="0"/>
              </a:spcAft>
            </a:pPr>
            <a:r>
              <a:rPr kumimoji="1" lang="en-US" sz="1600" b="1" dirty="0" smtClean="0">
                <a:ln w="18000">
                  <a:solidFill>
                    <a:srgbClr val="7BCF27">
                      <a:satMod val="140000"/>
                    </a:srgbClr>
                  </a:solidFill>
                  <a:prstDash val="solid"/>
                  <a:miter lim="800000"/>
                </a:ln>
                <a:solidFill>
                  <a:srgbClr val="00B05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</a:t>
            </a:r>
            <a:r>
              <a:rPr kumimoji="1"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Training – Train </a:t>
            </a:r>
            <a:r>
              <a:rPr kumimoji="1" lang="en-US" sz="1050" b="1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trainer	#</a:t>
            </a:r>
            <a:r>
              <a:rPr kumimoji="1" lang="en-US" sz="105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kumimoji="1" lang="en-US" sz="1050" b="1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Training 	@ </a:t>
            </a:r>
            <a:r>
              <a:rPr kumimoji="1" lang="en-US" sz="105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kumimoji="1" lang="en-US" sz="1050" b="1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Handover </a:t>
            </a:r>
            <a:endParaRPr kumimoji="1" lang="en-US" sz="1050" b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" name="Pentagon 47"/>
          <p:cNvSpPr/>
          <p:nvPr/>
        </p:nvSpPr>
        <p:spPr bwMode="auto">
          <a:xfrm>
            <a:off x="8415222" y="5474642"/>
            <a:ext cx="269139" cy="152399"/>
          </a:xfrm>
          <a:prstGeom prst="homePlate">
            <a:avLst/>
          </a:prstGeom>
          <a:solidFill>
            <a:srgbClr val="0070C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6260992" y="1140767"/>
            <a:ext cx="0" cy="4838700"/>
          </a:xfrm>
          <a:prstGeom prst="line">
            <a:avLst/>
          </a:prstGeom>
          <a:ln w="2540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2"/>
          <p:cNvSpPr txBox="1">
            <a:spLocks/>
          </p:cNvSpPr>
          <p:nvPr/>
        </p:nvSpPr>
        <p:spPr>
          <a:xfrm rot="2700000" flipV="1">
            <a:off x="3702791" y="794299"/>
            <a:ext cx="207554" cy="512950"/>
          </a:xfrm>
          <a:prstGeom prst="rect">
            <a:avLst/>
          </a:prstGeom>
          <a:solidFill>
            <a:schemeClr val="bg1"/>
          </a:solidFill>
        </p:spPr>
        <p:txBody>
          <a:bodyPr vert="vert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base"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2 - May</a:t>
            </a:r>
            <a:endParaRPr kumimoji="1" lang="en-US" sz="900" b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Title 2"/>
          <p:cNvSpPr txBox="1">
            <a:spLocks/>
          </p:cNvSpPr>
          <p:nvPr/>
        </p:nvSpPr>
        <p:spPr>
          <a:xfrm rot="2700000" flipV="1">
            <a:off x="6121370" y="791616"/>
            <a:ext cx="186937" cy="571499"/>
          </a:xfrm>
          <a:prstGeom prst="rect">
            <a:avLst/>
          </a:prstGeom>
          <a:solidFill>
            <a:schemeClr val="bg1"/>
          </a:solidFill>
        </p:spPr>
        <p:txBody>
          <a:bodyPr vert="vert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base">
              <a:spcAft>
                <a:spcPct val="0"/>
              </a:spcAft>
            </a:pPr>
            <a:r>
              <a:rPr kumimoji="1"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29-Aug</a:t>
            </a:r>
            <a:endParaRPr kumimoji="1" lang="en-US" sz="1000" b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Pentagon 23"/>
          <p:cNvSpPr/>
          <p:nvPr/>
        </p:nvSpPr>
        <p:spPr bwMode="auto">
          <a:xfrm>
            <a:off x="5638800" y="3829282"/>
            <a:ext cx="609600" cy="241738"/>
          </a:xfrm>
          <a:prstGeom prst="homePlate">
            <a:avLst/>
          </a:prstGeom>
          <a:noFill/>
          <a:ln w="19050">
            <a:gradFill>
              <a:gsLst>
                <a:gs pos="0">
                  <a:srgbClr val="00B050"/>
                </a:gs>
                <a:gs pos="75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lin ang="0" scaled="0"/>
            </a:gradFill>
            <a:prstDash val="sys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Pentagon 24"/>
          <p:cNvSpPr/>
          <p:nvPr/>
        </p:nvSpPr>
        <p:spPr bwMode="auto">
          <a:xfrm>
            <a:off x="5918200" y="4173307"/>
            <a:ext cx="609600" cy="219762"/>
          </a:xfrm>
          <a:prstGeom prst="homePlate">
            <a:avLst/>
          </a:prstGeom>
          <a:noFill/>
          <a:ln w="19050">
            <a:gradFill>
              <a:gsLst>
                <a:gs pos="0">
                  <a:srgbClr val="00B050"/>
                </a:gs>
                <a:gs pos="75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lin ang="0" scaled="0"/>
            </a:gra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8791700" y="1131242"/>
            <a:ext cx="0" cy="4838700"/>
          </a:xfrm>
          <a:prstGeom prst="line">
            <a:avLst/>
          </a:prstGeom>
          <a:ln w="2540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2"/>
          <p:cNvSpPr txBox="1">
            <a:spLocks/>
          </p:cNvSpPr>
          <p:nvPr/>
        </p:nvSpPr>
        <p:spPr>
          <a:xfrm rot="2700000" flipV="1">
            <a:off x="8629983" y="744399"/>
            <a:ext cx="186937" cy="571499"/>
          </a:xfrm>
          <a:prstGeom prst="rect">
            <a:avLst/>
          </a:prstGeom>
          <a:solidFill>
            <a:schemeClr val="bg1"/>
          </a:solidFill>
        </p:spPr>
        <p:txBody>
          <a:bodyPr vert="vert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base">
              <a:spcAft>
                <a:spcPct val="0"/>
              </a:spcAft>
            </a:pPr>
            <a:r>
              <a:rPr kumimoji="1"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27-Jan</a:t>
            </a:r>
            <a:endParaRPr kumimoji="1" lang="en-US" sz="1000" b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46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Effort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8911244" cy="5105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08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Status (Control, Tracking and Reporting)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1" y="623888"/>
            <a:ext cx="9053376" cy="4329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5" y="5008913"/>
            <a:ext cx="6858000" cy="183129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12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  <a:endParaRPr lang="en-S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8167688" cy="5033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145103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541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/>
          <p:cNvSpPr txBox="1">
            <a:spLocks/>
          </p:cNvSpPr>
          <p:nvPr/>
        </p:nvSpPr>
        <p:spPr>
          <a:xfrm>
            <a:off x="228600" y="3703704"/>
            <a:ext cx="7315200" cy="132549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85000" lnSpcReduction="10000"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/>
          <a:p>
            <a:pPr>
              <a:lnSpc>
                <a:spcPct val="87000"/>
              </a:lnSpc>
              <a:spcBef>
                <a:spcPct val="0"/>
              </a:spcBef>
              <a:defRPr/>
            </a:pPr>
            <a:r>
              <a:rPr lang="en-US" sz="4400" dirty="0" smtClean="0">
                <a:solidFill>
                  <a:srgbClr val="92D050"/>
                </a:solidFill>
              </a:rPr>
              <a:t/>
            </a:r>
            <a:br>
              <a:rPr lang="en-US" sz="4400" dirty="0" smtClean="0">
                <a:solidFill>
                  <a:srgbClr val="92D050"/>
                </a:solidFill>
              </a:rPr>
            </a:br>
            <a:r>
              <a:rPr lang="en-US" sz="5600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What’s Your Message?</a:t>
            </a:r>
            <a:endParaRPr lang="en-US" sz="5600" b="1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47F28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0" y="5089818"/>
            <a:ext cx="9144000" cy="1768182"/>
            <a:chOff x="0" y="5089818"/>
            <a:chExt cx="9144000" cy="1768182"/>
          </a:xfrm>
        </p:grpSpPr>
        <p:pic>
          <p:nvPicPr>
            <p:cNvPr id="11" name="Picture 10"/>
            <p:cNvPicPr>
              <a:picLocks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064" y="5089818"/>
              <a:ext cx="9098280" cy="173736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0" y="5181600"/>
              <a:ext cx="45719" cy="167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 rot="5400000">
              <a:off x="4537710" y="2251710"/>
              <a:ext cx="68580" cy="9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098281" y="5158740"/>
              <a:ext cx="45719" cy="167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Title 3"/>
          <p:cNvSpPr txBox="1">
            <a:spLocks/>
          </p:cNvSpPr>
          <p:nvPr/>
        </p:nvSpPr>
        <p:spPr>
          <a:xfrm>
            <a:off x="228600" y="3657600"/>
            <a:ext cx="7315200" cy="132556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7000"/>
              </a:lnSpc>
            </a:pPr>
            <a:r>
              <a:rPr lang="en-US" sz="5600" dirty="0" smtClean="0"/>
              <a:t/>
            </a:r>
            <a:br>
              <a:rPr lang="en-US" sz="5600" dirty="0" smtClean="0"/>
            </a:br>
            <a:r>
              <a:rPr lang="en-US" sz="5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en-US" sz="5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711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(cont..)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990600"/>
            <a:ext cx="3993669" cy="566333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1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(cont..)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5486400" cy="55673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97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(cont..)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5753100" cy="576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42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Management Process</a:t>
            </a: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4662" y="1143000"/>
            <a:ext cx="8540738" cy="48731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5135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+mn-cs"/>
              </a:rPr>
              <a:t>Agenda</a:t>
            </a:r>
            <a:endParaRPr lang="en-US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1048" y="990600"/>
            <a:ext cx="7927901" cy="541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Brief overview &amp; Recap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Use Case Model (global View)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Incr-2 dev strategy &amp; Software Architecture 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Transition Strategy (with one Use Case)</a:t>
            </a:r>
            <a:endParaRPr lang="en-US" sz="2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Technical Issues / Problems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Demo. </a:t>
            </a:r>
            <a:endParaRPr lang="en-US" sz="2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Testing Strategy 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Project Progress, Risks &amp; Challenges</a:t>
            </a:r>
            <a:endParaRPr lang="en-US" sz="2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Q 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&amp; </a:t>
            </a: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066800"/>
            <a:ext cx="90465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b="1" smtClean="0"/>
              <a:pPr/>
              <a:t>27-Jan-19</a:t>
            </a:fld>
            <a:endParaRPr lang="en-US" b="1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b="1" dirty="0" smtClean="0"/>
              <a:t>SERIS© RAM Application</a:t>
            </a:r>
            <a:endParaRPr lang="en-US" b="1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032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990600"/>
            <a:ext cx="8317705" cy="5486400"/>
          </a:xfrm>
        </p:spPr>
        <p:txBody>
          <a:bodyPr vert="horz" anchor="t">
            <a:normAutofit/>
          </a:bodyPr>
          <a:lstStyle/>
          <a:p>
            <a:r>
              <a:rPr lang="en-US" sz="2400" dirty="0"/>
              <a:t>Singapore’s national institute for applied solar energy research </a:t>
            </a:r>
            <a:endParaRPr lang="en-US" sz="2400" dirty="0" smtClean="0"/>
          </a:p>
          <a:p>
            <a:pPr lvl="1"/>
            <a:r>
              <a:rPr lang="en-US" sz="2200" dirty="0" smtClean="0"/>
              <a:t>Is dedicated to research</a:t>
            </a:r>
            <a:r>
              <a:rPr lang="en-US" sz="2200" dirty="0"/>
              <a:t>, development, testing and consulting on solar energy technologies and their integration into power systems and </a:t>
            </a:r>
            <a:r>
              <a:rPr lang="en-US" sz="2200" dirty="0" smtClean="0"/>
              <a:t>buildings</a:t>
            </a:r>
          </a:p>
          <a:p>
            <a:pPr lvl="1"/>
            <a:r>
              <a:rPr lang="en-US" sz="2200" dirty="0" smtClean="0"/>
              <a:t>is </a:t>
            </a:r>
            <a:r>
              <a:rPr lang="en-US" sz="2200" dirty="0"/>
              <a:t>globally active but focuses on technologies and services for tropical regions, in particular for Singapore and South-East </a:t>
            </a:r>
            <a:r>
              <a:rPr lang="en-US" sz="2200" dirty="0" smtClean="0"/>
              <a:t>Asia </a:t>
            </a:r>
          </a:p>
          <a:p>
            <a:pPr lvl="1"/>
            <a:r>
              <a:rPr lang="en-US" sz="2200" dirty="0" smtClean="0"/>
              <a:t>is </a:t>
            </a:r>
            <a:r>
              <a:rPr lang="en-US" sz="2200" dirty="0"/>
              <a:t>jointly sponsored by Singapore’s National Research Foundation (NRF) - via the Singapore Economic Development Board (EDB), and NUS </a:t>
            </a:r>
            <a:endParaRPr lang="en-US" sz="2200" dirty="0" smtClean="0"/>
          </a:p>
          <a:p>
            <a:r>
              <a:rPr lang="en-US" sz="2600" dirty="0" smtClean="0"/>
              <a:t>Campus located </a:t>
            </a:r>
            <a:r>
              <a:rPr lang="en-US" sz="2600" dirty="0"/>
              <a:t>at </a:t>
            </a:r>
            <a:r>
              <a:rPr lang="en-US" sz="2600" dirty="0" smtClean="0"/>
              <a:t>NUS</a:t>
            </a:r>
          </a:p>
          <a:p>
            <a:pPr lvl="1"/>
            <a:r>
              <a:rPr lang="en-US" sz="2200" dirty="0" smtClean="0"/>
              <a:t>www.seris.nus.edu.sg</a:t>
            </a: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Sponsor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52400"/>
            <a:ext cx="30289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004" y="4191000"/>
            <a:ext cx="45720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7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142" y="4486280"/>
            <a:ext cx="1514163" cy="11210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SERIS/NSR PV Systems</a:t>
            </a:r>
            <a:endParaRPr lang="en-US" dirty="0"/>
          </a:p>
        </p:txBody>
      </p:sp>
      <p:sp>
        <p:nvSpPr>
          <p:cNvPr id="23" name="Title 2"/>
          <p:cNvSpPr txBox="1">
            <a:spLocks/>
          </p:cNvSpPr>
          <p:nvPr/>
        </p:nvSpPr>
        <p:spPr>
          <a:xfrm>
            <a:off x="4462191" y="5669727"/>
            <a:ext cx="1500459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Changi</a:t>
            </a:r>
            <a:endParaRPr lang="en-US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064" y="4477720"/>
            <a:ext cx="1966270" cy="11452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82" y="4446668"/>
            <a:ext cx="1776089" cy="11201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6" name="Title 2"/>
          <p:cNvSpPr txBox="1">
            <a:spLocks/>
          </p:cNvSpPr>
          <p:nvPr/>
        </p:nvSpPr>
        <p:spPr>
          <a:xfrm>
            <a:off x="2349064" y="5669727"/>
            <a:ext cx="1966270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/>
              <a:t>Sentosa</a:t>
            </a:r>
            <a:endParaRPr lang="en-US" dirty="0"/>
          </a:p>
        </p:txBody>
      </p:sp>
      <p:sp>
        <p:nvSpPr>
          <p:cNvPr id="27" name="Title 2"/>
          <p:cNvSpPr txBox="1">
            <a:spLocks/>
          </p:cNvSpPr>
          <p:nvPr/>
        </p:nvSpPr>
        <p:spPr>
          <a:xfrm>
            <a:off x="414231" y="5622968"/>
            <a:ext cx="1760195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/>
              <a:t>Tuas</a:t>
            </a:r>
            <a:endParaRPr lang="en-US" dirty="0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11" y="1295400"/>
            <a:ext cx="4824089" cy="28001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718" y="4114800"/>
            <a:ext cx="2962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itle 2"/>
          <p:cNvSpPr txBox="1">
            <a:spLocks/>
          </p:cNvSpPr>
          <p:nvPr/>
        </p:nvSpPr>
        <p:spPr>
          <a:xfrm>
            <a:off x="386083" y="962025"/>
            <a:ext cx="4871717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National Solar Repository of Singapore</a:t>
            </a:r>
            <a:endParaRPr lang="en-US" dirty="0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401" y="1304925"/>
            <a:ext cx="3468314" cy="27879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2" name="Title 2"/>
          <p:cNvSpPr txBox="1">
            <a:spLocks/>
          </p:cNvSpPr>
          <p:nvPr/>
        </p:nvSpPr>
        <p:spPr>
          <a:xfrm>
            <a:off x="5500401" y="971550"/>
            <a:ext cx="3468314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PV System</a:t>
            </a:r>
            <a:endParaRPr lang="en-US" dirty="0"/>
          </a:p>
        </p:txBody>
      </p:sp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969" y="4359552"/>
            <a:ext cx="1819796" cy="21468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4" name="Title 2"/>
          <p:cNvSpPr txBox="1">
            <a:spLocks/>
          </p:cNvSpPr>
          <p:nvPr/>
        </p:nvSpPr>
        <p:spPr>
          <a:xfrm rot="16200000">
            <a:off x="5956023" y="5335391"/>
            <a:ext cx="2146856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5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Solar/Electrical Energy</a:t>
            </a:r>
          </a:p>
        </p:txBody>
      </p:sp>
    </p:spTree>
    <p:extLst>
      <p:ext uri="{BB962C8B-B14F-4D97-AF65-F5344CB8AC3E}">
        <p14:creationId xmlns:p14="http://schemas.microsoft.com/office/powerpoint/2010/main" val="119467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Left-Right Arrow 80"/>
          <p:cNvSpPr/>
          <p:nvPr/>
        </p:nvSpPr>
        <p:spPr>
          <a:xfrm rot="5400000">
            <a:off x="3655321" y="4258502"/>
            <a:ext cx="694766" cy="228601"/>
          </a:xfrm>
          <a:prstGeom prst="leftRightArrow">
            <a:avLst/>
          </a:prstGeom>
          <a:gradFill>
            <a:gsLst>
              <a:gs pos="0">
                <a:srgbClr val="FF00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00B050"/>
              </a:gs>
            </a:gsLst>
            <a:lin ang="5400000" scaled="0"/>
          </a:gradFill>
          <a:ln cmpd="sng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Title 2"/>
          <p:cNvSpPr txBox="1">
            <a:spLocks/>
          </p:cNvSpPr>
          <p:nvPr/>
        </p:nvSpPr>
        <p:spPr>
          <a:xfrm>
            <a:off x="6760960" y="3562348"/>
            <a:ext cx="1935365" cy="17145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smtClean="0"/>
              <a:t>Browser        Interface</a:t>
            </a:r>
            <a:endParaRPr lang="en-US" sz="14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048" y="5415792"/>
            <a:ext cx="1679925" cy="1213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530" y="5105400"/>
            <a:ext cx="880203" cy="5544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61" y="3756408"/>
            <a:ext cx="1924050" cy="6127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 Application Overview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776731"/>
            <a:ext cx="2289773" cy="12903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408" y="1373883"/>
            <a:ext cx="2891192" cy="26515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5" name="Title 2"/>
          <p:cNvSpPr txBox="1">
            <a:spLocks/>
          </p:cNvSpPr>
          <p:nvPr/>
        </p:nvSpPr>
        <p:spPr>
          <a:xfrm>
            <a:off x="2671408" y="1066800"/>
            <a:ext cx="2891192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Central Data Engineering</a:t>
            </a:r>
            <a:endParaRPr lang="en-US" dirty="0"/>
          </a:p>
        </p:txBody>
      </p:sp>
      <p:sp>
        <p:nvSpPr>
          <p:cNvPr id="16" name="Title 2"/>
          <p:cNvSpPr txBox="1">
            <a:spLocks/>
          </p:cNvSpPr>
          <p:nvPr/>
        </p:nvSpPr>
        <p:spPr>
          <a:xfrm>
            <a:off x="6553193" y="1524000"/>
            <a:ext cx="2289773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4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/>
              <a:t>RAM Web Portal</a:t>
            </a:r>
            <a:endParaRPr lang="en-US" sz="4000" dirty="0"/>
          </a:p>
        </p:txBody>
      </p:sp>
      <p:sp>
        <p:nvSpPr>
          <p:cNvPr id="19" name="Title 2"/>
          <p:cNvSpPr txBox="1">
            <a:spLocks/>
          </p:cNvSpPr>
          <p:nvPr/>
        </p:nvSpPr>
        <p:spPr>
          <a:xfrm>
            <a:off x="7086599" y="5085117"/>
            <a:ext cx="1609725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App      Users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142625" y="1695450"/>
            <a:ext cx="519258" cy="15590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5562600" y="2286000"/>
            <a:ext cx="960783" cy="228600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Left-Right Arrow 26"/>
          <p:cNvSpPr/>
          <p:nvPr/>
        </p:nvSpPr>
        <p:spPr>
          <a:xfrm rot="5400000">
            <a:off x="7357568" y="3268461"/>
            <a:ext cx="681027" cy="278203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8" name="Left-Right Arrow 27"/>
          <p:cNvSpPr/>
          <p:nvPr/>
        </p:nvSpPr>
        <p:spPr>
          <a:xfrm rot="5400000">
            <a:off x="7174763" y="4753376"/>
            <a:ext cx="1046631" cy="278203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33600" y="1944161"/>
            <a:ext cx="537808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1" y="4198624"/>
            <a:ext cx="926297" cy="5466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38" name="Straight Arrow Connector 37"/>
          <p:cNvCxnSpPr>
            <a:endCxn id="8194" idx="0"/>
          </p:cNvCxnSpPr>
          <p:nvPr/>
        </p:nvCxnSpPr>
        <p:spPr>
          <a:xfrm rot="16200000" flipH="1">
            <a:off x="5405548" y="3578422"/>
            <a:ext cx="777254" cy="463150"/>
          </a:xfrm>
          <a:prstGeom prst="bentConnector3">
            <a:avLst>
              <a:gd name="adj1" fmla="val 2207"/>
            </a:avLst>
          </a:prstGeom>
          <a:ln w="1905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720184"/>
            <a:ext cx="4648395" cy="198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" name="Elbow Connector 70"/>
          <p:cNvCxnSpPr>
            <a:stCxn id="8194" idx="2"/>
            <a:endCxn id="1030" idx="1"/>
          </p:cNvCxnSpPr>
          <p:nvPr/>
        </p:nvCxnSpPr>
        <p:spPr>
          <a:xfrm rot="16200000" flipH="1">
            <a:off x="5831976" y="4939066"/>
            <a:ext cx="637328" cy="249780"/>
          </a:xfrm>
          <a:prstGeom prst="bentConnector2">
            <a:avLst/>
          </a:prstGeom>
          <a:ln w="1905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itle 2"/>
          <p:cNvSpPr txBox="1">
            <a:spLocks/>
          </p:cNvSpPr>
          <p:nvPr/>
        </p:nvSpPr>
        <p:spPr>
          <a:xfrm>
            <a:off x="3402629" y="4204426"/>
            <a:ext cx="1978996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SERIS      Interface(Ext)</a:t>
            </a:r>
            <a:endParaRPr lang="en-US" sz="1400" dirty="0"/>
          </a:p>
        </p:txBody>
      </p:sp>
      <p:sp>
        <p:nvSpPr>
          <p:cNvPr id="83" name="Title 2"/>
          <p:cNvSpPr txBox="1">
            <a:spLocks/>
          </p:cNvSpPr>
          <p:nvPr/>
        </p:nvSpPr>
        <p:spPr>
          <a:xfrm>
            <a:off x="5495393" y="3153385"/>
            <a:ext cx="597564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Alerts</a:t>
            </a:r>
            <a:endParaRPr lang="en-US" sz="1400" dirty="0"/>
          </a:p>
        </p:txBody>
      </p:sp>
      <p:sp>
        <p:nvSpPr>
          <p:cNvPr id="84" name="Title 2"/>
          <p:cNvSpPr txBox="1">
            <a:spLocks/>
          </p:cNvSpPr>
          <p:nvPr/>
        </p:nvSpPr>
        <p:spPr>
          <a:xfrm>
            <a:off x="19050" y="1078608"/>
            <a:ext cx="1501542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PV System(s)</a:t>
            </a:r>
            <a:endParaRPr lang="en-US" dirty="0"/>
          </a:p>
        </p:txBody>
      </p:sp>
      <p:sp>
        <p:nvSpPr>
          <p:cNvPr id="85" name="Title 2"/>
          <p:cNvSpPr txBox="1">
            <a:spLocks/>
          </p:cNvSpPr>
          <p:nvPr/>
        </p:nvSpPr>
        <p:spPr>
          <a:xfrm>
            <a:off x="744756" y="2791274"/>
            <a:ext cx="1501542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/>
              <a:t>IoT Sensors</a:t>
            </a:r>
            <a:endParaRPr lang="en-US" dirty="0"/>
          </a:p>
        </p:txBody>
      </p:sp>
      <p:sp>
        <p:nvSpPr>
          <p:cNvPr id="86" name="Title 2"/>
          <p:cNvSpPr txBox="1">
            <a:spLocks/>
          </p:cNvSpPr>
          <p:nvPr/>
        </p:nvSpPr>
        <p:spPr>
          <a:xfrm>
            <a:off x="248553" y="2972859"/>
            <a:ext cx="2054594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7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(</a:t>
            </a:r>
            <a:r>
              <a:rPr lang="en-US" sz="1400" dirty="0" smtClean="0"/>
              <a:t>Temp, Light, Current, Voltage.,)</a:t>
            </a:r>
            <a:endParaRPr lang="en-US" sz="1400" dirty="0"/>
          </a:p>
        </p:txBody>
      </p:sp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25" y="1373883"/>
            <a:ext cx="1752600" cy="11405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50" y="1650108"/>
            <a:ext cx="1752600" cy="11405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76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5791200" cy="5257800"/>
          </a:xfrm>
        </p:spPr>
        <p:txBody>
          <a:bodyPr vert="horz" anchor="t">
            <a:normAutofit lnSpcReduction="10000"/>
          </a:bodyPr>
          <a:lstStyle/>
          <a:p>
            <a:r>
              <a:rPr lang="en-US" sz="2400" dirty="0" smtClean="0"/>
              <a:t>Web portal</a:t>
            </a:r>
          </a:p>
          <a:p>
            <a:pPr lvl="1"/>
            <a:r>
              <a:rPr lang="en-US" sz="2000" dirty="0" smtClean="0"/>
              <a:t>Browser Interface – </a:t>
            </a:r>
            <a:r>
              <a:rPr lang="en-GB" sz="2000" dirty="0" smtClean="0"/>
              <a:t>Users </a:t>
            </a:r>
            <a:r>
              <a:rPr lang="en-GB" sz="2000" dirty="0"/>
              <a:t>access the application’s web-portal via a standard browser interface with an active internet connection</a:t>
            </a:r>
            <a:endParaRPr lang="en-US" sz="2000" dirty="0" smtClean="0"/>
          </a:p>
          <a:p>
            <a:pPr lvl="1"/>
            <a:r>
              <a:rPr lang="en-US" sz="2000" dirty="0" smtClean="0"/>
              <a:t>User login and Access control mapping – </a:t>
            </a:r>
            <a:r>
              <a:rPr lang="en-GB" sz="2000" dirty="0" smtClean="0"/>
              <a:t>The </a:t>
            </a:r>
            <a:r>
              <a:rPr lang="en-GB" sz="2000" dirty="0"/>
              <a:t>system allows authorised user(s) to access the </a:t>
            </a:r>
            <a:r>
              <a:rPr lang="en-GB" sz="2000" dirty="0" smtClean="0"/>
              <a:t>application. </a:t>
            </a:r>
            <a:r>
              <a:rPr lang="en-GB" sz="2000" dirty="0"/>
              <a:t>After authentication user will have access to main menu. Availability of menu functions depends on user’s level of access.  </a:t>
            </a:r>
            <a:endParaRPr lang="en-GB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sz="2400" dirty="0" smtClean="0"/>
              <a:t>SERIS Interface</a:t>
            </a:r>
          </a:p>
          <a:p>
            <a:pPr lvl="1"/>
            <a:r>
              <a:rPr lang="en-US" sz="2000" dirty="0"/>
              <a:t>The interface between the application and SERIS central monitoring system. This interface enables communication and interaction between the proposed application and the SERIS Central Monitoring system </a:t>
            </a:r>
            <a:endParaRPr lang="en-US" sz="2000" dirty="0" smtClean="0"/>
          </a:p>
          <a:p>
            <a:pPr lvl="1"/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Scope – Web portal &amp; SERIS Interface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131572"/>
            <a:ext cx="2289773" cy="12903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733800"/>
            <a:ext cx="2289773" cy="2435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964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Team Structure</a:t>
            </a:r>
            <a:endParaRPr lang="en-US" dirty="0"/>
          </a:p>
        </p:txBody>
      </p: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716941" y="1084022"/>
            <a:ext cx="5073170" cy="5334001"/>
            <a:chOff x="1415" y="2747"/>
            <a:chExt cx="10641" cy="10458"/>
          </a:xfrm>
        </p:grpSpPr>
        <p:sp>
          <p:nvSpPr>
            <p:cNvPr id="8" name="Text Box 64"/>
            <p:cNvSpPr txBox="1">
              <a:spLocks noChangeArrowheads="1"/>
            </p:cNvSpPr>
            <p:nvPr/>
          </p:nvSpPr>
          <p:spPr bwMode="auto">
            <a:xfrm>
              <a:off x="4997" y="3591"/>
              <a:ext cx="2310" cy="1290"/>
            </a:xfrm>
            <a:prstGeom prst="rect">
              <a:avLst/>
            </a:prstGeom>
            <a:solidFill>
              <a:srgbClr val="70AD47"/>
            </a:solidFill>
            <a:ln w="38100">
              <a:miter lim="800000"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70AD47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37562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Project Manager</a:t>
              </a:r>
              <a:endPara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 Box 63"/>
            <p:cNvSpPr txBox="1">
              <a:spLocks noChangeArrowheads="1"/>
            </p:cNvSpPr>
            <p:nvPr/>
          </p:nvSpPr>
          <p:spPr bwMode="auto">
            <a:xfrm>
              <a:off x="4899" y="7381"/>
              <a:ext cx="2459" cy="1399"/>
            </a:xfrm>
            <a:prstGeom prst="rect">
              <a:avLst/>
            </a:prstGeom>
            <a:solidFill>
              <a:srgbClr val="70AD47"/>
            </a:solidFill>
            <a:ln w="38100">
              <a:miter lim="800000"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70AD47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37562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System Architect</a:t>
              </a:r>
              <a:endPara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 Box 62"/>
            <p:cNvSpPr txBox="1">
              <a:spLocks noChangeArrowheads="1"/>
            </p:cNvSpPr>
            <p:nvPr/>
          </p:nvSpPr>
          <p:spPr bwMode="auto">
            <a:xfrm>
              <a:off x="1415" y="7381"/>
              <a:ext cx="2642" cy="1399"/>
            </a:xfrm>
            <a:prstGeom prst="rect">
              <a:avLst/>
            </a:prstGeom>
            <a:solidFill>
              <a:srgbClr val="70AD47"/>
            </a:solidFill>
            <a:ln w="38100">
              <a:miter lim="800000"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70AD47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37562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Quality Assurance Manager</a:t>
              </a:r>
              <a:endPara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Text Box 61"/>
            <p:cNvSpPr txBox="1">
              <a:spLocks noChangeArrowheads="1"/>
            </p:cNvSpPr>
            <p:nvPr/>
          </p:nvSpPr>
          <p:spPr bwMode="auto">
            <a:xfrm>
              <a:off x="8044" y="7381"/>
              <a:ext cx="2371" cy="1399"/>
            </a:xfrm>
            <a:prstGeom prst="rect">
              <a:avLst/>
            </a:prstGeom>
            <a:solidFill>
              <a:srgbClr val="70AD47"/>
            </a:solidFill>
            <a:ln w="38100">
              <a:miter lim="800000"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70AD47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37562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System Analyst</a:t>
              </a:r>
              <a:endPara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 Box 60"/>
            <p:cNvSpPr txBox="1">
              <a:spLocks noChangeArrowheads="1"/>
            </p:cNvSpPr>
            <p:nvPr/>
          </p:nvSpPr>
          <p:spPr bwMode="auto">
            <a:xfrm>
              <a:off x="4899" y="11901"/>
              <a:ext cx="2525" cy="1304"/>
            </a:xfrm>
            <a:prstGeom prst="rect">
              <a:avLst/>
            </a:prstGeom>
            <a:solidFill>
              <a:srgbClr val="70AD47"/>
            </a:solidFill>
            <a:ln w="38100">
              <a:miter lim="800000"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70AD47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37562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Software Engineers</a:t>
              </a:r>
              <a:endPara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 Box 59"/>
            <p:cNvSpPr txBox="1">
              <a:spLocks noChangeArrowheads="1"/>
            </p:cNvSpPr>
            <p:nvPr/>
          </p:nvSpPr>
          <p:spPr bwMode="auto">
            <a:xfrm>
              <a:off x="4899" y="9633"/>
              <a:ext cx="2459" cy="1386"/>
            </a:xfrm>
            <a:prstGeom prst="rect">
              <a:avLst/>
            </a:prstGeom>
            <a:solidFill>
              <a:srgbClr val="70AD47"/>
            </a:solidFill>
            <a:ln w="38100">
              <a:miter lim="800000"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70AD47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37562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Lead Developer</a:t>
              </a:r>
              <a:endPara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 Box 58"/>
            <p:cNvSpPr txBox="1">
              <a:spLocks noChangeArrowheads="1"/>
            </p:cNvSpPr>
            <p:nvPr/>
          </p:nvSpPr>
          <p:spPr bwMode="auto">
            <a:xfrm>
              <a:off x="8274" y="2747"/>
              <a:ext cx="2914" cy="1489"/>
            </a:xfrm>
            <a:prstGeom prst="rect">
              <a:avLst/>
            </a:prstGeom>
            <a:solidFill>
              <a:srgbClr val="0070C0"/>
            </a:solidFill>
            <a:ln w="38100">
              <a:miter lim="800000"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7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37562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SERIS</a:t>
              </a:r>
              <a:endPara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Head of Solar System Technology Group (</a:t>
              </a:r>
              <a:r>
                <a:rPr kumimoji="0" lang="en-US" altLang="en-US" sz="10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Dr.Zhao</a:t>
              </a:r>
              <a:r>
                <a:rPr kumimoji="0" lang="en-US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 Lu)</a:t>
              </a:r>
              <a:endPara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 Box 57"/>
            <p:cNvSpPr txBox="1">
              <a:spLocks noChangeArrowheads="1"/>
            </p:cNvSpPr>
            <p:nvPr/>
          </p:nvSpPr>
          <p:spPr bwMode="auto">
            <a:xfrm>
              <a:off x="8261" y="4651"/>
              <a:ext cx="2941" cy="1200"/>
            </a:xfrm>
            <a:prstGeom prst="rect">
              <a:avLst/>
            </a:prstGeom>
            <a:solidFill>
              <a:srgbClr val="0070C0"/>
            </a:solidFill>
            <a:ln w="38100">
              <a:miter lim="800000"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7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37562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SERIS</a:t>
              </a:r>
              <a:endPara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Technical Specialist (</a:t>
              </a:r>
              <a:r>
                <a:rPr kumimoji="0" lang="en-US" altLang="en-US" sz="10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Soe</a:t>
              </a:r>
              <a:r>
                <a:rPr kumimoji="0" lang="en-US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 </a:t>
              </a:r>
              <a:r>
                <a:rPr kumimoji="0" lang="en-US" altLang="en-US" sz="10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Pyae</a:t>
              </a:r>
              <a:r>
                <a:rPr kumimoji="0" lang="en-US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)</a:t>
              </a:r>
              <a:endPara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 Box 56"/>
            <p:cNvSpPr txBox="1">
              <a:spLocks noChangeArrowheads="1"/>
            </p:cNvSpPr>
            <p:nvPr/>
          </p:nvSpPr>
          <p:spPr bwMode="auto">
            <a:xfrm>
              <a:off x="9685" y="9633"/>
              <a:ext cx="2371" cy="1426"/>
            </a:xfrm>
            <a:prstGeom prst="rect">
              <a:avLst/>
            </a:prstGeom>
            <a:solidFill>
              <a:srgbClr val="70AD47"/>
            </a:solidFill>
            <a:ln w="38100">
              <a:miter lim="800000"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70AD47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37562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Change Manager</a:t>
              </a:r>
              <a:endPara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55"/>
            <p:cNvSpPr txBox="1">
              <a:spLocks noChangeArrowheads="1"/>
            </p:cNvSpPr>
            <p:nvPr/>
          </p:nvSpPr>
          <p:spPr bwMode="auto">
            <a:xfrm>
              <a:off x="1493" y="11873"/>
              <a:ext cx="2533" cy="1304"/>
            </a:xfrm>
            <a:prstGeom prst="rect">
              <a:avLst/>
            </a:prstGeom>
            <a:solidFill>
              <a:srgbClr val="70AD47"/>
            </a:solidFill>
            <a:ln w="38100">
              <a:miter lim="800000"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70AD47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37562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Software Testers</a:t>
              </a:r>
              <a:endPara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AutoShape 54"/>
            <p:cNvSpPr>
              <a:spLocks noChangeShapeType="1"/>
            </p:cNvSpPr>
            <p:nvPr/>
          </p:nvSpPr>
          <p:spPr bwMode="auto">
            <a:xfrm flipV="1">
              <a:off x="6149" y="8778"/>
              <a:ext cx="0" cy="7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AutoShape 53"/>
            <p:cNvSpPr>
              <a:spLocks noChangeShapeType="1"/>
            </p:cNvSpPr>
            <p:nvPr/>
          </p:nvSpPr>
          <p:spPr bwMode="auto">
            <a:xfrm flipV="1">
              <a:off x="6149" y="11017"/>
              <a:ext cx="0" cy="7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AutoShape 52"/>
            <p:cNvSpPr>
              <a:spLocks noChangeShapeType="1"/>
            </p:cNvSpPr>
            <p:nvPr/>
          </p:nvSpPr>
          <p:spPr bwMode="auto">
            <a:xfrm flipV="1">
              <a:off x="2778" y="8778"/>
              <a:ext cx="0" cy="3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1" name="Group 20"/>
            <p:cNvGrpSpPr>
              <a:grpSpLocks/>
            </p:cNvGrpSpPr>
            <p:nvPr/>
          </p:nvGrpSpPr>
          <p:grpSpPr bwMode="auto">
            <a:xfrm>
              <a:off x="7307" y="3279"/>
              <a:ext cx="954" cy="1820"/>
              <a:chOff x="6633" y="3641"/>
              <a:chExt cx="954" cy="1820"/>
            </a:xfrm>
          </p:grpSpPr>
          <p:sp>
            <p:nvSpPr>
              <p:cNvPr id="29" name="AutoShape 51"/>
              <p:cNvSpPr>
                <a:spLocks noChangeShapeType="1"/>
              </p:cNvSpPr>
              <p:nvPr/>
            </p:nvSpPr>
            <p:spPr bwMode="auto">
              <a:xfrm>
                <a:off x="6633" y="4584"/>
                <a:ext cx="649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AutoShape 50"/>
              <p:cNvSpPr>
                <a:spLocks noChangeShapeType="1"/>
              </p:cNvSpPr>
              <p:nvPr/>
            </p:nvSpPr>
            <p:spPr bwMode="auto">
              <a:xfrm flipH="1">
                <a:off x="7282" y="3641"/>
                <a:ext cx="30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AutoShape 49"/>
              <p:cNvSpPr>
                <a:spLocks noChangeShapeType="1"/>
              </p:cNvSpPr>
              <p:nvPr/>
            </p:nvSpPr>
            <p:spPr bwMode="auto">
              <a:xfrm flipH="1">
                <a:off x="7282" y="5461"/>
                <a:ext cx="30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AutoShape 48"/>
              <p:cNvSpPr>
                <a:spLocks noChangeShapeType="1"/>
              </p:cNvSpPr>
              <p:nvPr/>
            </p:nvSpPr>
            <p:spPr bwMode="auto">
              <a:xfrm>
                <a:off x="7282" y="3641"/>
                <a:ext cx="0" cy="18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" name="Group 40"/>
            <p:cNvGrpSpPr>
              <a:grpSpLocks/>
            </p:cNvGrpSpPr>
            <p:nvPr/>
          </p:nvGrpSpPr>
          <p:grpSpPr bwMode="auto">
            <a:xfrm>
              <a:off x="2739" y="4881"/>
              <a:ext cx="8114" cy="4658"/>
              <a:chOff x="2739" y="4881"/>
              <a:chExt cx="8114" cy="4658"/>
            </a:xfrm>
          </p:grpSpPr>
          <p:sp>
            <p:nvSpPr>
              <p:cNvPr id="23" name="AutoShape 46"/>
              <p:cNvSpPr>
                <a:spLocks noChangeShapeType="1"/>
              </p:cNvSpPr>
              <p:nvPr/>
            </p:nvSpPr>
            <p:spPr bwMode="auto">
              <a:xfrm flipV="1">
                <a:off x="10853" y="6512"/>
                <a:ext cx="0" cy="302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AutoShape 45"/>
              <p:cNvSpPr>
                <a:spLocks noChangeShapeType="1"/>
              </p:cNvSpPr>
              <p:nvPr/>
            </p:nvSpPr>
            <p:spPr bwMode="auto">
              <a:xfrm flipV="1">
                <a:off x="2739" y="6512"/>
                <a:ext cx="0" cy="7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AutoShape 44"/>
              <p:cNvSpPr>
                <a:spLocks noChangeShapeType="1"/>
              </p:cNvSpPr>
              <p:nvPr/>
            </p:nvSpPr>
            <p:spPr bwMode="auto">
              <a:xfrm flipV="1">
                <a:off x="6149" y="6512"/>
                <a:ext cx="0" cy="7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AutoShape 43"/>
              <p:cNvSpPr>
                <a:spLocks noChangeShapeType="1"/>
              </p:cNvSpPr>
              <p:nvPr/>
            </p:nvSpPr>
            <p:spPr bwMode="auto">
              <a:xfrm flipV="1">
                <a:off x="9219" y="6512"/>
                <a:ext cx="0" cy="7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AutoShape 42"/>
              <p:cNvSpPr>
                <a:spLocks noChangeShapeType="1"/>
              </p:cNvSpPr>
              <p:nvPr/>
            </p:nvSpPr>
            <p:spPr bwMode="auto">
              <a:xfrm>
                <a:off x="2739" y="6512"/>
                <a:ext cx="811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AutoShape 41"/>
              <p:cNvSpPr>
                <a:spLocks noChangeShapeType="1"/>
              </p:cNvSpPr>
              <p:nvPr/>
            </p:nvSpPr>
            <p:spPr bwMode="auto">
              <a:xfrm flipV="1">
                <a:off x="6149" y="4881"/>
                <a:ext cx="0" cy="163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33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988074"/>
            <a:ext cx="1844366" cy="13932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5" name="Text Box 64"/>
          <p:cNvSpPr txBox="1">
            <a:spLocks noChangeArrowheads="1"/>
          </p:cNvSpPr>
          <p:nvPr/>
        </p:nvSpPr>
        <p:spPr bwMode="auto">
          <a:xfrm>
            <a:off x="914400" y="1482340"/>
            <a:ext cx="1219200" cy="657952"/>
          </a:xfrm>
          <a:prstGeom prst="rect">
            <a:avLst/>
          </a:prstGeom>
          <a:solidFill>
            <a:srgbClr val="00B0F0"/>
          </a:solidFill>
          <a:ln w="38100"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00B0F0"/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ISS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Project Guide  (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Heng</a:t>
            </a:r>
            <a:r>
              <a:rPr kumimoji="0" lang="en-US" altLang="en-US" sz="10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Boon </a:t>
            </a:r>
            <a:r>
              <a:rPr kumimoji="0" lang="en-US" altLang="en-US" sz="1000" b="1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Kui</a:t>
            </a:r>
            <a:r>
              <a:rPr kumimoji="0" lang="en-US" altLang="en-US" sz="10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)</a:t>
            </a:r>
            <a:endParaRPr kumimoji="0" lang="en-US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36" name="AutoShape 51"/>
          <p:cNvSpPr>
            <a:spLocks noChangeShapeType="1"/>
          </p:cNvSpPr>
          <p:nvPr/>
        </p:nvSpPr>
        <p:spPr bwMode="auto">
          <a:xfrm>
            <a:off x="2133600" y="1799797"/>
            <a:ext cx="30941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079004"/>
              </p:ext>
            </p:extLst>
          </p:nvPr>
        </p:nvGraphicFramePr>
        <p:xfrm>
          <a:off x="5867400" y="2667187"/>
          <a:ext cx="3124200" cy="3449228"/>
        </p:xfrm>
        <a:graphic>
          <a:graphicData uri="http://schemas.openxmlformats.org/drawingml/2006/table">
            <a:tbl>
              <a:tblPr firstRow="1" firstCol="1" bandRow="1"/>
              <a:tblGrid>
                <a:gridCol w="1568323"/>
                <a:gridCol w="1555877"/>
              </a:tblGrid>
              <a:tr h="212206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b="1" kern="5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 25 – PT 07</a:t>
                      </a:r>
                      <a:endParaRPr lang="en-GB" sz="1200" kern="5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094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000" b="1" kern="50" dirty="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Responsibility</a:t>
                      </a:r>
                      <a:endParaRPr lang="en-GB" sz="1200" kern="50" dirty="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000" b="1" kern="50" dirty="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Name</a:t>
                      </a:r>
                      <a:endParaRPr lang="en-GB" sz="1200" kern="50" dirty="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584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Project Manager</a:t>
                      </a:r>
                      <a:endParaRPr lang="en-GB" sz="1200" kern="50" dirty="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Kaung Myat Bo</a:t>
                      </a:r>
                      <a:endParaRPr lang="en-GB" sz="1200" kern="5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Project Liaison</a:t>
                      </a:r>
                      <a:endParaRPr lang="en-GB" sz="1200" kern="5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Kaung Myat Bo</a:t>
                      </a:r>
                      <a:endParaRPr lang="en-GB" sz="1200" kern="5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System Architect</a:t>
                      </a:r>
                      <a:endParaRPr lang="en-GB" sz="1200" kern="5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Treza Bawm Win</a:t>
                      </a:r>
                      <a:endParaRPr lang="en-GB" sz="1200" kern="5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Quality Manager</a:t>
                      </a:r>
                      <a:endParaRPr lang="en-GB" sz="1200" kern="5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Nay Lin Aung</a:t>
                      </a:r>
                      <a:endParaRPr lang="en-GB" sz="1200" kern="5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Technical Leader</a:t>
                      </a:r>
                      <a:endParaRPr lang="en-GB" sz="1200" kern="5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Gao Zhiyu</a:t>
                      </a:r>
                      <a:endParaRPr lang="en-GB" sz="1200" kern="5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System Analyst</a:t>
                      </a:r>
                      <a:endParaRPr lang="en-GB" sz="1200" kern="5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strike="dblStrike" kern="50" baseline="0" dirty="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Vincent Agnes </a:t>
                      </a:r>
                      <a:r>
                        <a:rPr lang="en-SG" sz="1200" strike="dblStrike" kern="50" baseline="0" dirty="0" err="1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Evangelin</a:t>
                      </a:r>
                      <a:endParaRPr lang="en-GB" sz="1200" strike="dblStrike" kern="50" baseline="0" dirty="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414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Change Manager</a:t>
                      </a:r>
                      <a:endParaRPr lang="en-GB" sz="1200" kern="5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 smtClean="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Balasubramanian Narasimhan</a:t>
                      </a:r>
                      <a:endParaRPr lang="en-GB" sz="1200" kern="50" dirty="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8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Developers/Software Engineers/Testers</a:t>
                      </a:r>
                      <a:endParaRPr lang="en-GB" sz="1200" kern="5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 err="1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Kaung</a:t>
                      </a:r>
                      <a:r>
                        <a:rPr lang="en-SG" sz="1200" kern="50" dirty="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SG" sz="1200" kern="50" dirty="0" err="1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Myat</a:t>
                      </a:r>
                      <a:r>
                        <a:rPr lang="en-SG" sz="1200" kern="50" dirty="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Bo, Nay Lin Aung, </a:t>
                      </a:r>
                      <a:r>
                        <a:rPr lang="en-SG" sz="1200" kern="50" dirty="0" err="1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Treza</a:t>
                      </a:r>
                      <a:r>
                        <a:rPr lang="en-SG" sz="1200" kern="50" dirty="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SG" sz="1200" kern="50" dirty="0" err="1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Bawm</a:t>
                      </a:r>
                      <a:r>
                        <a:rPr lang="en-SG" sz="1200" kern="50" dirty="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Win, Gao </a:t>
                      </a:r>
                      <a:r>
                        <a:rPr lang="en-SG" sz="1200" kern="50" dirty="0" err="1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Zhiyu</a:t>
                      </a:r>
                      <a:r>
                        <a:rPr lang="en-SG" sz="1200" kern="5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SG" sz="1200" strike="sngStrike" kern="5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Vincent Agnes </a:t>
                      </a:r>
                      <a:r>
                        <a:rPr lang="en-SG" sz="1200" strike="sngStrike" kern="5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Evangelin</a:t>
                      </a:r>
                      <a:r>
                        <a:rPr lang="en-SG" sz="1200" kern="5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SG" sz="1200" kern="50" dirty="0" smtClean="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Balasubramanian Narasimhan</a:t>
                      </a:r>
                      <a:endParaRPr lang="en-GB" sz="1200" kern="50" dirty="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06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 and Increments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78486"/>
              </p:ext>
            </p:extLst>
          </p:nvPr>
        </p:nvGraphicFramePr>
        <p:xfrm>
          <a:off x="457200" y="1219200"/>
          <a:ext cx="8077200" cy="4693097"/>
        </p:xfrm>
        <a:graphic>
          <a:graphicData uri="http://schemas.openxmlformats.org/drawingml/2006/table">
            <a:tbl>
              <a:tblPr/>
              <a:tblGrid>
                <a:gridCol w="2590800"/>
                <a:gridCol w="2819400"/>
                <a:gridCol w="2667000"/>
              </a:tblGrid>
              <a:tr h="6392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Planning &amp;</a:t>
                      </a:r>
                      <a:r>
                        <a:rPr lang="en-SG" sz="1400" b="1" kern="50" baseline="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Feasibility Phase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Increment</a:t>
                      </a:r>
                      <a:r>
                        <a:rPr lang="en-SG" sz="1400" b="1" kern="50" baseline="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1 Development Phase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Increment 2 Development Phase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332543">
                <a:tc>
                  <a:txBody>
                    <a:bodyPr/>
                    <a:lstStyle/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Project Plan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 smtClean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Quality Plan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 smtClean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User Requirements Specification (URS)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 smtClean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 Case Model Survey (UCMS)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 smtClean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Prototyping Study Report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 smtClean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High-Level Design Spec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Requirements Model Report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High-Level Design Spec(revised)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Design Model Report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System Test Documentation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Acceptance Test Documentation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Project Plan (revised)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User Guide</a:t>
                      </a: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Requirements Model Report (finalized)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High-Level Design Spec(finalized)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Design Model Report (finalized)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System Test Doc (finalized)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Acceptance Test Doc (finalized)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User Guide (finalized)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Final System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End of Project Report</a:t>
                      </a: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83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Technical Deliverables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602133"/>
              </p:ext>
            </p:extLst>
          </p:nvPr>
        </p:nvGraphicFramePr>
        <p:xfrm>
          <a:off x="304800" y="1066800"/>
          <a:ext cx="8534400" cy="4257692"/>
        </p:xfrm>
        <a:graphic>
          <a:graphicData uri="http://schemas.openxmlformats.org/drawingml/2006/table">
            <a:tbl>
              <a:tblPr/>
              <a:tblGrid>
                <a:gridCol w="2037032"/>
                <a:gridCol w="3824630"/>
                <a:gridCol w="2672738"/>
              </a:tblGrid>
              <a:tr h="355709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File Category</a:t>
                      </a:r>
                      <a:endParaRPr lang="en-US" sz="1400" b="1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File Reference</a:t>
                      </a:r>
                      <a:endParaRPr lang="en-US" sz="1400" b="1" kern="5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File Description</a:t>
                      </a:r>
                      <a:endParaRPr lang="en-US" sz="1400" b="1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</a:tr>
              <a:tr h="15492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Work Files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/TECH/TWORK/KMB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/TECH/TWORK/NAYLA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/TECH/TWORK/TREZA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/TECH/TWORK/GAOZY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/TECH/TWORK/BALA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/TECH/TEST/UT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/TECH/TEST/ST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/TECH/TEST/UAT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Kaung’s Workfile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Nay’sWorkfile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Treza’s Workfile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Gao’sWorkfile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Bala’sWorkfile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Module/Unit Testing Workfile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System Testing Workfile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Acceptance Testing Workfile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Technical Specifications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/SPEC/REQUIREMENT/URS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/SPEC/REQUIREMENT/UIS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/TECH/DESIGN/HLD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/TECH/USER/API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/TECH/DEPLOY/DPC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User Requirement Spec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User Interface Spec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High Level Design Specification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Programmer’s Manual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Deployment Document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4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User Documents</a:t>
                      </a:r>
                      <a:endParaRPr lang="en-US" sz="14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/TECH/USER/UG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User’s Manual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26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Software  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Configuration 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Management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/TECH/LOGS/TC.1 </a:t>
                      </a: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/TECH/LOGS/TC.2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 LOGS/TC.3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/TECH/LOGS/TC.4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Observation Reports/Error Log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Change Record in Change Log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Testing &amp; Verification Log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Configuration Log of all versions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16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304219"/>
              </p:ext>
            </p:extLst>
          </p:nvPr>
        </p:nvGraphicFramePr>
        <p:xfrm>
          <a:off x="533400" y="1219200"/>
          <a:ext cx="8077199" cy="3502743"/>
        </p:xfrm>
        <a:graphic>
          <a:graphicData uri="http://schemas.openxmlformats.org/drawingml/2006/table">
            <a:tbl>
              <a:tblPr/>
              <a:tblGrid>
                <a:gridCol w="1563964"/>
                <a:gridCol w="3836137"/>
                <a:gridCol w="2677098"/>
              </a:tblGrid>
              <a:tr h="3982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File Category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File Reference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File Description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8209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Project Communication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/MGMT/MEETING/EC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/MGMT/MEETING/ /IC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/MGMT/MEETING/AUM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/MGMT/PLAN/WIF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External Correspondence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Internal Correspondence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Audit  Minutes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Work Instruction Forms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Plans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/MGMT/PLAN/PP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/MGMT/QUALITY/MTP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/MGMT/QUALITY/UTP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/MGMT/QUALITY/STP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/MGMT/QUALITY/ATP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Project Plan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Master Test Plan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Module/Unit Test Plan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System Test Plan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Acceptance Test Plan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Quality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//MGMT/QUALITY/QP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MGMT/QUALITY/PFP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MGMT/QUALITY/CP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Quality Assurance  Plan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Project Procedures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Configuration Procedures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9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Reporting and 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Progress Control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/MGMT/PLAN/TR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/MGMT/PLAN/PR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Time Reports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Progress Reports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Deliverables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024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990600"/>
            <a:ext cx="8317705" cy="5486400"/>
          </a:xfrm>
        </p:spPr>
        <p:txBody>
          <a:bodyPr vert="horz" anchor="t">
            <a:normAutofit/>
          </a:bodyPr>
          <a:lstStyle/>
          <a:p>
            <a:r>
              <a:rPr lang="en-US" sz="2400" dirty="0"/>
              <a:t>Singapore’s national institute for applied solar energy research </a:t>
            </a:r>
            <a:endParaRPr lang="en-US" sz="2400" dirty="0" smtClean="0"/>
          </a:p>
          <a:p>
            <a:pPr lvl="1"/>
            <a:r>
              <a:rPr lang="en-US" sz="2200" dirty="0" smtClean="0"/>
              <a:t>Is dedicated to research</a:t>
            </a:r>
            <a:r>
              <a:rPr lang="en-US" sz="2200" dirty="0"/>
              <a:t>, development, testing and consulting on solar energy technologies and their integration into power systems and </a:t>
            </a:r>
            <a:r>
              <a:rPr lang="en-US" sz="2200" dirty="0" smtClean="0"/>
              <a:t>buildings</a:t>
            </a:r>
          </a:p>
          <a:p>
            <a:pPr lvl="1"/>
            <a:r>
              <a:rPr lang="en-US" sz="2200" dirty="0" smtClean="0"/>
              <a:t>is </a:t>
            </a:r>
            <a:r>
              <a:rPr lang="en-US" sz="2200" dirty="0"/>
              <a:t>globally active but focuses on technologies and services for tropical regions, in particular for Singapore and South-East </a:t>
            </a:r>
            <a:r>
              <a:rPr lang="en-US" sz="2200" dirty="0" smtClean="0"/>
              <a:t>Asia </a:t>
            </a:r>
          </a:p>
          <a:p>
            <a:pPr lvl="1"/>
            <a:r>
              <a:rPr lang="en-US" sz="2200" dirty="0" smtClean="0"/>
              <a:t>is </a:t>
            </a:r>
            <a:r>
              <a:rPr lang="en-US" sz="2200" dirty="0"/>
              <a:t>jointly sponsored by Singapore’s National Research Foundation (NRF) - via the Singapore </a:t>
            </a:r>
            <a:r>
              <a:rPr lang="en-US" sz="2200" dirty="0" smtClean="0"/>
              <a:t>EDB, </a:t>
            </a:r>
            <a:r>
              <a:rPr lang="en-US" sz="2200" dirty="0"/>
              <a:t>and NUS </a:t>
            </a:r>
            <a:endParaRPr lang="en-US" sz="2200" dirty="0" smtClean="0"/>
          </a:p>
          <a:p>
            <a:r>
              <a:rPr lang="en-US" sz="2600" dirty="0" smtClean="0"/>
              <a:t>Campus located </a:t>
            </a:r>
            <a:r>
              <a:rPr lang="en-US" sz="2600" dirty="0"/>
              <a:t>at </a:t>
            </a:r>
            <a:r>
              <a:rPr lang="en-US" sz="2600" dirty="0" smtClean="0"/>
              <a:t>NUS</a:t>
            </a:r>
          </a:p>
          <a:p>
            <a:r>
              <a:rPr lang="en-US" sz="2600" dirty="0" smtClean="0"/>
              <a:t>National Solar Repo. of SG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Sponsor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52400"/>
            <a:ext cx="30289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012" y="4191001"/>
            <a:ext cx="4594634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72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6781800" cy="457200"/>
          </a:xfrm>
          <a:noFill/>
          <a:ln>
            <a:noFill/>
          </a:ln>
        </p:spPr>
        <p:txBody>
          <a:bodyPr vert="horz" anchor="t"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Real-time Analytical Monitoring 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Application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609600" y="2514600"/>
            <a:ext cx="8153400" cy="3886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b="1" dirty="0" smtClean="0"/>
              <a:t>Cloud Platform:</a:t>
            </a:r>
            <a:r>
              <a:rPr lang="en-US" dirty="0" smtClean="0"/>
              <a:t>  An integrated cloud platform to support and meet the application's requirements</a:t>
            </a:r>
          </a:p>
          <a:p>
            <a:pPr lvl="1">
              <a:spcAft>
                <a:spcPts val="600"/>
              </a:spcAft>
            </a:pPr>
            <a:r>
              <a:rPr lang="en-US" b="1" dirty="0" smtClean="0"/>
              <a:t>Web portal:</a:t>
            </a:r>
            <a:r>
              <a:rPr lang="en-US" dirty="0" smtClean="0"/>
              <a:t> </a:t>
            </a:r>
            <a:r>
              <a:rPr lang="en-US" dirty="0"/>
              <a:t>A web portal for users to access the application </a:t>
            </a:r>
            <a:r>
              <a:rPr lang="en-US" dirty="0" smtClean="0"/>
              <a:t>components</a:t>
            </a:r>
            <a:endParaRPr lang="en-US" dirty="0"/>
          </a:p>
          <a:p>
            <a:pPr lvl="1">
              <a:spcAft>
                <a:spcPts val="600"/>
              </a:spcAft>
            </a:pPr>
            <a:r>
              <a:rPr lang="en-US" b="1" dirty="0"/>
              <a:t>Data Engineering </a:t>
            </a:r>
            <a:r>
              <a:rPr lang="en-US" b="1" dirty="0" smtClean="0"/>
              <a:t>&amp; Visualization:</a:t>
            </a:r>
            <a:r>
              <a:rPr lang="en-US" dirty="0" smtClean="0"/>
              <a:t> </a:t>
            </a:r>
            <a:r>
              <a:rPr lang="en-US" dirty="0"/>
              <a:t>A cloud based application that can record, transform and report the data sent from PV </a:t>
            </a:r>
            <a:r>
              <a:rPr lang="en-US" dirty="0" smtClean="0"/>
              <a:t>systems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990600"/>
            <a:ext cx="2233550" cy="1532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457200" y="1295400"/>
            <a:ext cx="6172200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To develop a cloud based platform for integrating and managing real-time analytical monitoring of PV systems performance</a:t>
            </a:r>
          </a:p>
        </p:txBody>
      </p:sp>
    </p:spTree>
    <p:extLst>
      <p:ext uri="{BB962C8B-B14F-4D97-AF65-F5344CB8AC3E}">
        <p14:creationId xmlns:p14="http://schemas.microsoft.com/office/powerpoint/2010/main" val="76182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897345"/>
            <a:ext cx="2474157" cy="146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55000" cy="5562600"/>
          </a:xfrm>
        </p:spPr>
        <p:txBody>
          <a:bodyPr vert="horz" anchor="t">
            <a:normAutofit/>
          </a:bodyPr>
          <a:lstStyle/>
          <a:p>
            <a:r>
              <a:rPr lang="en-US" sz="2400" b="1" dirty="0" smtClean="0"/>
              <a:t>A Web </a:t>
            </a:r>
            <a:r>
              <a:rPr lang="en-US" sz="2400" b="1" dirty="0"/>
              <a:t>portal </a:t>
            </a:r>
            <a:r>
              <a:rPr lang="en-US" sz="2400" dirty="0"/>
              <a:t>– A web portal for users to access the application components</a:t>
            </a:r>
          </a:p>
          <a:p>
            <a:pPr lvl="1"/>
            <a:r>
              <a:rPr lang="en-US" sz="2300" dirty="0" smtClean="0"/>
              <a:t>User </a:t>
            </a:r>
            <a:r>
              <a:rPr lang="en-US" sz="2300" dirty="0"/>
              <a:t>Management</a:t>
            </a:r>
          </a:p>
          <a:p>
            <a:pPr lvl="1"/>
            <a:r>
              <a:rPr lang="en-US" sz="2300" dirty="0" smtClean="0"/>
              <a:t>Device &amp; Station </a:t>
            </a:r>
            <a:r>
              <a:rPr lang="en-US" sz="2300" dirty="0"/>
              <a:t>configurations</a:t>
            </a:r>
          </a:p>
          <a:p>
            <a:pPr lvl="1"/>
            <a:r>
              <a:rPr lang="en-US" sz="2300" dirty="0" smtClean="0"/>
              <a:t>Report configuration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b="1" dirty="0" smtClean="0"/>
              <a:t>Central </a:t>
            </a:r>
            <a:r>
              <a:rPr lang="en-US" sz="2400" b="1" dirty="0"/>
              <a:t>Data </a:t>
            </a:r>
            <a:r>
              <a:rPr lang="en-US" sz="2400" b="1" dirty="0" smtClean="0"/>
              <a:t>Engineering </a:t>
            </a:r>
            <a:r>
              <a:rPr lang="en-US" sz="2400" dirty="0"/>
              <a:t>– A cloud based application that can record, transform and report the data sent from PV systems.</a:t>
            </a:r>
          </a:p>
          <a:p>
            <a:pPr lvl="1">
              <a:spcAft>
                <a:spcPts val="600"/>
              </a:spcAft>
            </a:pPr>
            <a:r>
              <a:rPr lang="en-US" sz="2300" b="1" dirty="0" smtClean="0"/>
              <a:t>Data </a:t>
            </a:r>
            <a:r>
              <a:rPr lang="en-US" sz="2300" b="1" dirty="0"/>
              <a:t>Capture </a:t>
            </a:r>
            <a:r>
              <a:rPr lang="en-US" sz="2300" dirty="0"/>
              <a:t>– Cloud based components that captures and records the incoming data </a:t>
            </a:r>
            <a:r>
              <a:rPr lang="en-US" sz="2300" dirty="0" smtClean="0"/>
              <a:t> </a:t>
            </a:r>
            <a:r>
              <a:rPr lang="en-US" sz="2300" dirty="0"/>
              <a:t>sent from </a:t>
            </a:r>
            <a:r>
              <a:rPr lang="en-US" sz="2300" dirty="0" smtClean="0"/>
              <a:t>sensors</a:t>
            </a:r>
            <a:endParaRPr lang="en-US" sz="2300" dirty="0"/>
          </a:p>
          <a:p>
            <a:pPr lvl="1">
              <a:spcAft>
                <a:spcPts val="600"/>
              </a:spcAft>
            </a:pPr>
            <a:r>
              <a:rPr lang="en-US" sz="2300" b="1" dirty="0" smtClean="0"/>
              <a:t>Data Visualization </a:t>
            </a:r>
            <a:r>
              <a:rPr lang="en-US" sz="2300" dirty="0" smtClean="0"/>
              <a:t>– </a:t>
            </a:r>
            <a:r>
              <a:rPr lang="en-US" sz="2300" dirty="0"/>
              <a:t>Cloud based </a:t>
            </a:r>
            <a:r>
              <a:rPr lang="en-US" sz="2300" dirty="0" smtClean="0"/>
              <a:t>visualization component </a:t>
            </a:r>
            <a:r>
              <a:rPr lang="en-US" sz="2300" dirty="0"/>
              <a:t>that performs back-end </a:t>
            </a:r>
            <a:r>
              <a:rPr lang="en-US" sz="2300" dirty="0" smtClean="0"/>
              <a:t>calculations </a:t>
            </a:r>
            <a:r>
              <a:rPr lang="en-US" sz="2300" dirty="0"/>
              <a:t>and make it available for </a:t>
            </a:r>
            <a:r>
              <a:rPr lang="en-US" sz="2300" dirty="0" smtClean="0"/>
              <a:t>front-end visualization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37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1523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Case Model</a:t>
            </a:r>
            <a:endParaRPr lang="en-GB" dirty="0"/>
          </a:p>
        </p:txBody>
      </p:sp>
      <p:pic>
        <p:nvPicPr>
          <p:cNvPr id="7" name="Picture 5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398"/>
            <a:ext cx="6934200" cy="6477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891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52399"/>
            <a:ext cx="6096000" cy="66647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" y="1523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Case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831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990600"/>
            <a:ext cx="6019800" cy="2133600"/>
          </a:xfrm>
        </p:spPr>
        <p:txBody>
          <a:bodyPr vert="horz" anchor="t">
            <a:normAutofit fontScale="92500" lnSpcReduction="20000"/>
          </a:bodyPr>
          <a:lstStyle/>
          <a:p>
            <a:r>
              <a:rPr lang="en-US" sz="2400" dirty="0"/>
              <a:t>RUP – Rational Unified </a:t>
            </a:r>
            <a:r>
              <a:rPr lang="en-US" sz="2400" dirty="0" smtClean="0"/>
              <a:t>Process</a:t>
            </a:r>
          </a:p>
          <a:p>
            <a:pPr lvl="1"/>
            <a:r>
              <a:rPr lang="en-US" sz="2000" dirty="0" smtClean="0"/>
              <a:t>A well defined SE Process; Static dim(organized into workflows, activities, process disciplines, artefacts and roles) &amp; Dynamic dim(Time)</a:t>
            </a:r>
            <a:endParaRPr lang="en-US" sz="2000" dirty="0"/>
          </a:p>
          <a:p>
            <a:r>
              <a:rPr lang="en-US" sz="2400" dirty="0" smtClean="0"/>
              <a:t>RUP and Iterative Development</a:t>
            </a:r>
          </a:p>
          <a:p>
            <a:pPr lvl="1"/>
            <a:r>
              <a:rPr lang="en-US" sz="2000" dirty="0" smtClean="0"/>
              <a:t>Planning &amp; Feasibility</a:t>
            </a:r>
          </a:p>
          <a:p>
            <a:pPr lvl="1"/>
            <a:r>
              <a:rPr lang="en-US" sz="2000" dirty="0" smtClean="0"/>
              <a:t>Increment 1 &amp; 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Methodology – RUP and Iterative Dev.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990600"/>
            <a:ext cx="2895600" cy="17833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203530"/>
            <a:ext cx="3588818" cy="24352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287" y="2819400"/>
            <a:ext cx="5340513" cy="381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08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heme/theme1.xml><?xml version="1.0" encoding="utf-8"?>
<a:theme xmlns:a="http://schemas.openxmlformats.org/drawingml/2006/main" name="Introducing PowerPoint 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IntroducingPowerPoint2010</Template>
  <TotalTime>0</TotalTime>
  <Words>1516</Words>
  <Application>Microsoft Office PowerPoint</Application>
  <PresentationFormat>On-screen Show (4:3)</PresentationFormat>
  <Paragraphs>466</Paragraphs>
  <Slides>37</Slides>
  <Notes>30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Introducing PowerPoint 2010</vt:lpstr>
      <vt:lpstr>Worksheet</vt:lpstr>
      <vt:lpstr>Packager Shell Object</vt:lpstr>
      <vt:lpstr>Real-time Analytical Monitoring Application</vt:lpstr>
      <vt:lpstr>Team Members (6...5...4)</vt:lpstr>
      <vt:lpstr>Agenda</vt:lpstr>
      <vt:lpstr>Project Sponsor</vt:lpstr>
      <vt:lpstr>Project Objectives</vt:lpstr>
      <vt:lpstr>Requirements Overview</vt:lpstr>
      <vt:lpstr>PowerPoint Presentation</vt:lpstr>
      <vt:lpstr>PowerPoint Presentation</vt:lpstr>
      <vt:lpstr>Project Methodology – RUP and Iterative Dev.</vt:lpstr>
      <vt:lpstr>Deliverables and Increments</vt:lpstr>
      <vt:lpstr>Prototype</vt:lpstr>
      <vt:lpstr>Project Effort Estimation</vt:lpstr>
      <vt:lpstr>Project Status (Timeline)</vt:lpstr>
      <vt:lpstr>Project Effort</vt:lpstr>
      <vt:lpstr>Project Status (Control, Tracking and Reporting)</vt:lpstr>
      <vt:lpstr>PowerPoint Presentation</vt:lpstr>
      <vt:lpstr>Architecture &amp; Technologies Used </vt:lpstr>
      <vt:lpstr>High Level Design </vt:lpstr>
      <vt:lpstr>PowerPoint Presentation</vt:lpstr>
      <vt:lpstr>Risk Register</vt:lpstr>
      <vt:lpstr>Project Status (Timeline)</vt:lpstr>
      <vt:lpstr>Project Effort</vt:lpstr>
      <vt:lpstr>Project Status (Control, Tracking and Reporting)</vt:lpstr>
      <vt:lpstr>Q &amp; A</vt:lpstr>
      <vt:lpstr>PowerPoint Presentation</vt:lpstr>
      <vt:lpstr>Use Case (cont..)</vt:lpstr>
      <vt:lpstr>Use Case (cont..)</vt:lpstr>
      <vt:lpstr>Use Case (cont..)</vt:lpstr>
      <vt:lpstr>Quality Management Process</vt:lpstr>
      <vt:lpstr>Project Sponsor</vt:lpstr>
      <vt:lpstr>SERIS/NSR PV Systems</vt:lpstr>
      <vt:lpstr>RAM Application Overview</vt:lpstr>
      <vt:lpstr>Project Scope – Web portal &amp; SERIS Interface</vt:lpstr>
      <vt:lpstr>Project Team Structure</vt:lpstr>
      <vt:lpstr>Deliverables and Increments</vt:lpstr>
      <vt:lpstr>Technical Deliverables</vt:lpstr>
      <vt:lpstr>Management Deliverables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2018-04-13T02:51:09Z</dcterms:created>
  <dcterms:modified xsi:type="dcterms:W3CDTF">2019-01-27T12:41:07Z</dcterms:modified>
</cp:coreProperties>
</file>