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310" r:id="rId5"/>
    <p:sldId id="311" r:id="rId6"/>
    <p:sldId id="256" r:id="rId7"/>
    <p:sldId id="257" r:id="rId8"/>
    <p:sldId id="258" r:id="rId9"/>
    <p:sldId id="287" r:id="rId10"/>
    <p:sldId id="290" r:id="rId11"/>
    <p:sldId id="261" r:id="rId12"/>
    <p:sldId id="263" r:id="rId13"/>
    <p:sldId id="264" r:id="rId14"/>
    <p:sldId id="309" r:id="rId15"/>
    <p:sldId id="268" r:id="rId16"/>
    <p:sldId id="269" r:id="rId17"/>
    <p:sldId id="308" r:id="rId18"/>
    <p:sldId id="302" r:id="rId19"/>
    <p:sldId id="300" r:id="rId20"/>
    <p:sldId id="301" r:id="rId21"/>
    <p:sldId id="31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2574" autoAdjust="0"/>
  </p:normalViewPr>
  <p:slideViewPr>
    <p:cSldViewPr snapToGrid="0" snapToObjects="1">
      <p:cViewPr>
        <p:scale>
          <a:sx n="116" d="100"/>
          <a:sy n="116" d="100"/>
        </p:scale>
        <p:origin x="-68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79E30-A0B5-6D4C-88D4-8CCA0F382A1B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661C5-4E33-9546-9190-9249A7921F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40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Op welke plaatsen kan je javascript zetten?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661C5-4E33-9546-9190-9249A7921F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componenten</a:t>
            </a:r>
            <a:r>
              <a:rPr lang="en-US" baseline="0" dirty="0" smtClean="0"/>
              <a:t> van de </a:t>
            </a:r>
            <a:r>
              <a:rPr lang="en-US" baseline="0" dirty="0" err="1" smtClean="0"/>
              <a:t>webpagina</a:t>
            </a:r>
            <a:r>
              <a:rPr lang="en-US" baseline="0" dirty="0" smtClean="0"/>
              <a:t> en de browser </a:t>
            </a:r>
            <a:r>
              <a:rPr lang="en-US" baseline="0" dirty="0" err="1" smtClean="0"/>
              <a:t>zelf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gerepresenteerd</a:t>
            </a:r>
            <a:r>
              <a:rPr lang="en-US" baseline="0" dirty="0" smtClean="0"/>
              <a:t> door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661C5-4E33-9546-9190-9249A7921F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70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Eigenschap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gegeven</a:t>
            </a:r>
            <a:r>
              <a:rPr lang="en-US" dirty="0" smtClean="0"/>
              <a:t> object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benaderd</a:t>
            </a:r>
            <a:r>
              <a:rPr lang="en-US" dirty="0" smtClean="0"/>
              <a:t> door de </a:t>
            </a:r>
            <a:r>
              <a:rPr lang="en-US" dirty="0" err="1" smtClean="0"/>
              <a:t>naam</a:t>
            </a:r>
            <a:r>
              <a:rPr lang="en-US" dirty="0" smtClean="0"/>
              <a:t> van het object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specificeren</a:t>
            </a:r>
            <a:r>
              <a:rPr lang="en-US" dirty="0" smtClean="0"/>
              <a:t>, </a:t>
            </a:r>
            <a:r>
              <a:rPr lang="en-US" dirty="0" err="1" smtClean="0"/>
              <a:t>daar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punt </a:t>
            </a:r>
            <a:r>
              <a:rPr lang="en-US" dirty="0" err="1" smtClean="0"/>
              <a:t>achter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plaatsen</a:t>
            </a:r>
            <a:r>
              <a:rPr lang="en-US" dirty="0" smtClean="0"/>
              <a:t> en </a:t>
            </a:r>
            <a:r>
              <a:rPr lang="en-US" dirty="0" err="1" smtClean="0"/>
              <a:t>vervolgens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naam</a:t>
            </a:r>
            <a:r>
              <a:rPr lang="en-US" baseline="0" dirty="0" smtClean="0"/>
              <a:t> van de </a:t>
            </a:r>
            <a:r>
              <a:rPr lang="en-US" baseline="0" dirty="0" err="1" smtClean="0"/>
              <a:t>eigenschap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geven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Net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CSS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elke</a:t>
            </a:r>
            <a:r>
              <a:rPr lang="en-US" baseline="0" dirty="0" smtClean="0"/>
              <a:t> regel code </a:t>
            </a:r>
            <a:r>
              <a:rPr lang="en-US" baseline="0" dirty="0" err="1" smtClean="0"/>
              <a:t>afgesloten</a:t>
            </a:r>
            <a:r>
              <a:rPr lang="en-US" baseline="0" dirty="0" smtClean="0"/>
              <a:t> met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661C5-4E33-9546-9190-9249A7921F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36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Functie</a:t>
            </a:r>
            <a:r>
              <a:rPr lang="en-US" dirty="0" smtClean="0"/>
              <a:t> die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object </a:t>
            </a:r>
            <a:r>
              <a:rPr lang="en-US" dirty="0" err="1" smtClean="0"/>
              <a:t>gebonden</a:t>
            </a:r>
            <a:r>
              <a:rPr lang="en-US" dirty="0" smtClean="0"/>
              <a:t> 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661C5-4E33-9546-9190-9249A7921F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10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661C5-4E33-9546-9190-9249A7921F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55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Bij 'alle elementen'</a:t>
            </a:r>
            <a:r>
              <a:rPr lang="nl-NL" baseline="0" dirty="0" smtClean="0"/>
              <a:t> krijg je dus een lijst, die je als array kan uitlezen: </a:t>
            </a:r>
            <a:r>
              <a:rPr lang="nl-NL" baseline="0" dirty="0" err="1" smtClean="0"/>
              <a:t>nodelist</a:t>
            </a:r>
            <a:r>
              <a:rPr lang="nl-NL" baseline="0" dirty="0" smtClean="0"/>
              <a:t>[i]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661C5-4E33-9546-9190-9249A7921F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43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Camelcasing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661C5-4E33-9546-9190-9249A7921F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7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2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4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7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1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5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2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7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1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t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cademy.com" TargetMode="External"/><Relationship Id="rId3" Type="http://schemas.openxmlformats.org/officeDocument/2006/relationships/hyperlink" Target="https://github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Robot Spel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Geef mij </a:t>
            </a:r>
            <a:r>
              <a:rPr lang="nl-NL" dirty="0" smtClean="0"/>
              <a:t>instructies </a:t>
            </a:r>
            <a:r>
              <a:rPr lang="nl-NL" dirty="0"/>
              <a:t>om een woord op het bord schrijven</a:t>
            </a:r>
          </a:p>
          <a:p>
            <a:endParaRPr lang="nl-NL" dirty="0"/>
          </a:p>
        </p:txBody>
      </p:sp>
      <p:pic>
        <p:nvPicPr>
          <p:cNvPr id="4" name="Afbeelding 3" descr="Forbidden_Planet_20_robby_robo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64" y="3168352"/>
            <a:ext cx="2817740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3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Methoden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noProof="0" smtClean="0"/>
              <a:t>Opdracht die een object kan uitvoeren</a:t>
            </a:r>
          </a:p>
          <a:p>
            <a:pPr lvl="1"/>
            <a:endParaRPr lang="nl-NL" noProof="0" smtClean="0"/>
          </a:p>
          <a:p>
            <a:pPr lvl="1"/>
            <a:r>
              <a:rPr lang="nl-NL" noProof="0" smtClean="0"/>
              <a:t>Voorbeeld</a:t>
            </a:r>
          </a:p>
          <a:p>
            <a:pPr lvl="2"/>
            <a:r>
              <a:rPr lang="nl-NL" noProof="0" smtClean="0"/>
              <a:t>document.write(“&lt;h1&gt;Hello World&lt;/h1&gt;”);</a:t>
            </a:r>
          </a:p>
          <a:p>
            <a:pPr lvl="2"/>
            <a:endParaRPr lang="nl-NL" noProof="0" smtClean="0"/>
          </a:p>
          <a:p>
            <a:pPr lvl="1"/>
            <a:r>
              <a:rPr lang="nl-NL" noProof="0" smtClean="0"/>
              <a:t>Andere methodes</a:t>
            </a:r>
          </a:p>
          <a:p>
            <a:pPr lvl="2"/>
            <a:r>
              <a:rPr lang="nl-NL" sz="2000" noProof="0" smtClean="0"/>
              <a:t>alert(“tekst”) – Toon een waarschuwingsvenster</a:t>
            </a:r>
          </a:p>
          <a:p>
            <a:pPr lvl="2"/>
            <a:r>
              <a:rPr lang="nl-NL" sz="2000" noProof="0" smtClean="0"/>
              <a:t>prompt(“tekst”, “waarde”) – Stel de gebruiker een vraag</a:t>
            </a:r>
          </a:p>
          <a:p>
            <a:pPr lvl="2"/>
            <a:r>
              <a:rPr lang="nl-NL" sz="2000" noProof="0" smtClean="0"/>
              <a:t>confirm(“tekst”) – Laat een bevestigingsvenster zien</a:t>
            </a:r>
          </a:p>
        </p:txBody>
      </p:sp>
    </p:spTree>
    <p:extLst>
      <p:ext uri="{BB962C8B-B14F-4D97-AF65-F5344CB8AC3E}">
        <p14:creationId xmlns:p14="http://schemas.microsoft.com/office/powerpoint/2010/main" val="844101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endParaRPr lang="nl-NL" dirty="0"/>
          </a:p>
        </p:txBody>
      </p:sp>
      <p:pic>
        <p:nvPicPr>
          <p:cNvPr id="5" name="Afbeelding 4" descr="Screen Shot 2015-11-10 at 17.43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994266"/>
            <a:ext cx="76327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8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Soort boomstructuur waarbij elke tak van de boom een object is welke door javascript benadert en gemanipuleerd kan worden</a:t>
            </a:r>
            <a:endParaRPr lang="nl-NL" noProof="0" dirty="0"/>
          </a:p>
        </p:txBody>
      </p:sp>
      <p:pic>
        <p:nvPicPr>
          <p:cNvPr id="4" name="Picture 3" descr="redesign2_0607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12" y="3474935"/>
            <a:ext cx="5226726" cy="294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1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59"/>
            <a:ext cx="8229600" cy="728877"/>
          </a:xfrm>
        </p:spPr>
        <p:txBody>
          <a:bodyPr>
            <a:normAutofit fontScale="90000"/>
          </a:bodyPr>
          <a:lstStyle/>
          <a:p>
            <a:r>
              <a:rPr lang="nl-NL" noProof="0" dirty="0" smtClean="0"/>
              <a:t>DOM-</a:t>
            </a:r>
            <a:r>
              <a:rPr lang="nl-NL" noProof="0" dirty="0" err="1" smtClean="0"/>
              <a:t>opdracten</a:t>
            </a:r>
            <a:endParaRPr lang="nl-NL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263019"/>
              </p:ext>
            </p:extLst>
          </p:nvPr>
        </p:nvGraphicFramePr>
        <p:xfrm>
          <a:off x="457200" y="934720"/>
          <a:ext cx="8032794" cy="581336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2066"/>
                <a:gridCol w="4900728"/>
              </a:tblGrid>
              <a:tr h="452969"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getElementById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Vindt</a:t>
                      </a:r>
                      <a:r>
                        <a:rPr lang="en-US" sz="1600" b="0" dirty="0" smtClean="0"/>
                        <a:t> element in de </a:t>
                      </a:r>
                      <a:r>
                        <a:rPr lang="en-US" sz="1600" b="0" dirty="0" err="1" smtClean="0"/>
                        <a:t>boomstructuur</a:t>
                      </a:r>
                      <a:r>
                        <a:rPr lang="en-US" sz="1600" b="0" dirty="0" smtClean="0"/>
                        <a:t> met </a:t>
                      </a:r>
                      <a:r>
                        <a:rPr lang="en-US" sz="1600" b="0" dirty="0" err="1" smtClean="0"/>
                        <a:t>aangegeven</a:t>
                      </a:r>
                      <a:r>
                        <a:rPr lang="en-US" sz="1600" b="0" dirty="0" smtClean="0"/>
                        <a:t> id</a:t>
                      </a:r>
                      <a:endParaRPr lang="en-US" sz="1600" b="0" dirty="0"/>
                    </a:p>
                  </a:txBody>
                  <a:tcPr/>
                </a:tc>
              </a:tr>
              <a:tr h="48320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getElementsByTagName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Vindt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alle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elementen</a:t>
                      </a:r>
                      <a:r>
                        <a:rPr lang="en-US" sz="1600" dirty="0" smtClean="0"/>
                        <a:t> van de </a:t>
                      </a:r>
                      <a:r>
                        <a:rPr lang="en-US" sz="1600" dirty="0" err="1" smtClean="0"/>
                        <a:t>aangegeven</a:t>
                      </a:r>
                      <a:r>
                        <a:rPr lang="en-US" sz="1600" dirty="0" smtClean="0"/>
                        <a:t> tag</a:t>
                      </a:r>
                      <a:endParaRPr lang="en-US" sz="1600" dirty="0"/>
                    </a:p>
                  </a:txBody>
                  <a:tcPr/>
                </a:tc>
              </a:tr>
              <a:tr h="72371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getElementsByClassName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Vindt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alle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elementen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waarop</a:t>
                      </a:r>
                      <a:r>
                        <a:rPr lang="en-US" sz="1600" baseline="0" dirty="0" smtClean="0"/>
                        <a:t> de CSS-</a:t>
                      </a:r>
                      <a:r>
                        <a:rPr lang="en-US" sz="1600" baseline="0" dirty="0" err="1" smtClean="0"/>
                        <a:t>klasse</a:t>
                      </a:r>
                      <a:r>
                        <a:rPr lang="en-US" sz="1600" baseline="0" dirty="0" smtClean="0"/>
                        <a:t> van </a:t>
                      </a:r>
                      <a:r>
                        <a:rPr lang="en-US" sz="1600" baseline="0" dirty="0" err="1" smtClean="0"/>
                        <a:t>toepassing</a:t>
                      </a:r>
                      <a:r>
                        <a:rPr lang="en-US" sz="1600" baseline="0" dirty="0" smtClean="0"/>
                        <a:t> is</a:t>
                      </a:r>
                      <a:endParaRPr lang="en-US" sz="1600" dirty="0"/>
                    </a:p>
                  </a:txBody>
                  <a:tcPr/>
                </a:tc>
              </a:tr>
              <a:tr h="41929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querySelector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Vindt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alle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elementen</a:t>
                      </a:r>
                      <a:r>
                        <a:rPr lang="en-US" sz="1600" dirty="0" smtClean="0"/>
                        <a:t> op basis van CSS selectors (</a:t>
                      </a:r>
                      <a:r>
                        <a:rPr lang="en-US" sz="1600" dirty="0" err="1" smtClean="0"/>
                        <a:t>vergelijkbaar</a:t>
                      </a:r>
                      <a:r>
                        <a:rPr lang="en-US" sz="1600" baseline="0" dirty="0" smtClean="0"/>
                        <a:t> met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jQuery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4192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appendChild</a:t>
                      </a:r>
                      <a:r>
                        <a:rPr lang="en-US" sz="16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Voegt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een</a:t>
                      </a:r>
                      <a:r>
                        <a:rPr lang="en-US" sz="1600" dirty="0" smtClean="0"/>
                        <a:t> child-node</a:t>
                      </a:r>
                      <a:r>
                        <a:rPr lang="en-US" sz="1600" baseline="0" dirty="0" smtClean="0"/>
                        <a:t> toe </a:t>
                      </a:r>
                      <a:r>
                        <a:rPr lang="en-US" sz="1600" baseline="0" dirty="0" err="1" smtClean="0"/>
                        <a:t>als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laatste</a:t>
                      </a:r>
                      <a:r>
                        <a:rPr lang="en-US" sz="1600" baseline="0" dirty="0" smtClean="0"/>
                        <a:t> node </a:t>
                      </a:r>
                      <a:r>
                        <a:rPr lang="en-US" sz="1600" baseline="0" dirty="0" err="1" smtClean="0"/>
                        <a:t>aan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een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aangegeven</a:t>
                      </a:r>
                      <a:r>
                        <a:rPr lang="en-US" sz="1600" baseline="0" dirty="0" smtClean="0"/>
                        <a:t> element</a:t>
                      </a:r>
                      <a:endParaRPr lang="en-US" sz="1600" dirty="0" smtClean="0"/>
                    </a:p>
                  </a:txBody>
                  <a:tcPr/>
                </a:tc>
              </a:tr>
              <a:tr h="4192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removeChild</a:t>
                      </a:r>
                      <a:r>
                        <a:rPr lang="en-US" sz="16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Verwijdert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een</a:t>
                      </a:r>
                      <a:r>
                        <a:rPr lang="en-US" sz="1600" dirty="0" smtClean="0"/>
                        <a:t> child-node</a:t>
                      </a:r>
                      <a:r>
                        <a:rPr lang="en-US" sz="1600" baseline="0" dirty="0" smtClean="0"/>
                        <a:t> van </a:t>
                      </a:r>
                      <a:r>
                        <a:rPr lang="en-US" sz="1600" baseline="0" dirty="0" err="1" smtClean="0"/>
                        <a:t>een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aangegeven</a:t>
                      </a:r>
                      <a:r>
                        <a:rPr lang="en-US" sz="1600" baseline="0" dirty="0" smtClean="0"/>
                        <a:t> element</a:t>
                      </a:r>
                      <a:endParaRPr lang="en-US" sz="1600" dirty="0" smtClean="0"/>
                    </a:p>
                  </a:txBody>
                  <a:tcPr/>
                </a:tc>
              </a:tr>
              <a:tr h="41929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replaceChild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Vervang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een</a:t>
                      </a:r>
                      <a:r>
                        <a:rPr lang="en-US" sz="1600" dirty="0" smtClean="0"/>
                        <a:t> child-node door </a:t>
                      </a:r>
                      <a:r>
                        <a:rPr lang="en-US" sz="1600" dirty="0" err="1" smtClean="0"/>
                        <a:t>een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ander</a:t>
                      </a:r>
                      <a:endParaRPr lang="en-US" sz="1600" dirty="0"/>
                    </a:p>
                  </a:txBody>
                  <a:tcPr/>
                </a:tc>
              </a:tr>
              <a:tr h="4192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parentNode</a:t>
                      </a:r>
                      <a:r>
                        <a:rPr lang="en-US" sz="16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Vindt</a:t>
                      </a:r>
                      <a:r>
                        <a:rPr lang="en-US" sz="1600" dirty="0" smtClean="0"/>
                        <a:t> het parent-element van het </a:t>
                      </a:r>
                      <a:r>
                        <a:rPr lang="en-US" sz="1600" dirty="0" err="1" smtClean="0"/>
                        <a:t>huidige</a:t>
                      </a:r>
                      <a:r>
                        <a:rPr lang="en-US" sz="1600" baseline="0" dirty="0" smtClean="0"/>
                        <a:t> element</a:t>
                      </a:r>
                      <a:endParaRPr lang="en-US" sz="1600" dirty="0"/>
                    </a:p>
                  </a:txBody>
                  <a:tcPr/>
                </a:tc>
              </a:tr>
              <a:tr h="4192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nextSibling</a:t>
                      </a:r>
                      <a:r>
                        <a:rPr lang="en-US" sz="16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Vindt</a:t>
                      </a:r>
                      <a:r>
                        <a:rPr lang="en-US" sz="1600" dirty="0" smtClean="0"/>
                        <a:t> het </a:t>
                      </a:r>
                      <a:r>
                        <a:rPr lang="en-US" sz="1600" dirty="0" err="1" smtClean="0"/>
                        <a:t>volgende</a:t>
                      </a:r>
                      <a:r>
                        <a:rPr lang="en-US" sz="1600" dirty="0" smtClean="0"/>
                        <a:t> element op </a:t>
                      </a:r>
                      <a:r>
                        <a:rPr lang="en-US" sz="1600" dirty="0" err="1" smtClean="0"/>
                        <a:t>hetzelfde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niveau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als</a:t>
                      </a:r>
                      <a:r>
                        <a:rPr lang="en-US" sz="1600" baseline="0" dirty="0" smtClean="0"/>
                        <a:t> het </a:t>
                      </a:r>
                      <a:r>
                        <a:rPr lang="en-US" sz="1600" baseline="0" dirty="0" err="1" smtClean="0"/>
                        <a:t>huidige</a:t>
                      </a:r>
                      <a:r>
                        <a:rPr lang="en-US" sz="1600" baseline="0" dirty="0" smtClean="0"/>
                        <a:t> element</a:t>
                      </a:r>
                      <a:endParaRPr lang="en-US" sz="1600" dirty="0"/>
                    </a:p>
                  </a:txBody>
                  <a:tcPr/>
                </a:tc>
              </a:tr>
              <a:tr h="4192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previousSibling</a:t>
                      </a:r>
                      <a:r>
                        <a:rPr lang="en-US" sz="16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Vindt</a:t>
                      </a:r>
                      <a:r>
                        <a:rPr lang="en-US" sz="1600" dirty="0" smtClean="0"/>
                        <a:t> het </a:t>
                      </a:r>
                      <a:r>
                        <a:rPr lang="en-US" sz="1600" dirty="0" err="1" smtClean="0"/>
                        <a:t>vorige</a:t>
                      </a:r>
                      <a:r>
                        <a:rPr lang="en-US" sz="1600" dirty="0" smtClean="0"/>
                        <a:t> element op </a:t>
                      </a:r>
                      <a:r>
                        <a:rPr lang="en-US" sz="1600" dirty="0" err="1" smtClean="0"/>
                        <a:t>hetzelfde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niveau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als</a:t>
                      </a:r>
                      <a:r>
                        <a:rPr lang="en-US" sz="1600" baseline="0" dirty="0" smtClean="0"/>
                        <a:t> het </a:t>
                      </a:r>
                      <a:r>
                        <a:rPr lang="en-US" sz="1600" baseline="0" dirty="0" err="1" smtClean="0"/>
                        <a:t>huidige</a:t>
                      </a:r>
                      <a:r>
                        <a:rPr lang="en-US" sz="1600" baseline="0" dirty="0" smtClean="0"/>
                        <a:t> element</a:t>
                      </a:r>
                      <a:endParaRPr lang="en-US" sz="16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insertBefore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Voegt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een</a:t>
                      </a:r>
                      <a:r>
                        <a:rPr lang="en-US" sz="1600" dirty="0" smtClean="0"/>
                        <a:t> node toe, </a:t>
                      </a:r>
                      <a:r>
                        <a:rPr lang="en-US" sz="1600" dirty="0" err="1" smtClean="0"/>
                        <a:t>voorafgaand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een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aangegeven</a:t>
                      </a:r>
                      <a:r>
                        <a:rPr lang="en-US" sz="1600" baseline="0" dirty="0" smtClean="0"/>
                        <a:t> node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76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Kern begrippen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0000"/>
                </a:solidFill>
              </a:rPr>
              <a:t>Variabele</a:t>
            </a:r>
          </a:p>
          <a:p>
            <a:r>
              <a:rPr lang="nl-NL" dirty="0" smtClean="0"/>
              <a:t>Functies</a:t>
            </a:r>
          </a:p>
          <a:p>
            <a:r>
              <a:rPr lang="nl-NL" dirty="0" err="1">
                <a:latin typeface="Calibri" charset="0"/>
              </a:rPr>
              <a:t>Conditional</a:t>
            </a:r>
            <a:r>
              <a:rPr lang="nl-NL" dirty="0">
                <a:latin typeface="Calibri" charset="0"/>
              </a:rPr>
              <a:t> </a:t>
            </a:r>
            <a:r>
              <a:rPr lang="nl-NL" dirty="0" smtClean="0">
                <a:latin typeface="Calibri" charset="0"/>
              </a:rPr>
              <a:t>statements</a:t>
            </a:r>
          </a:p>
          <a:p>
            <a:r>
              <a:rPr lang="nl-NL" dirty="0" smtClean="0">
                <a:latin typeface="Calibri" charset="0"/>
              </a:rPr>
              <a:t>Herhalingen</a:t>
            </a:r>
          </a:p>
          <a:p>
            <a:r>
              <a:rPr lang="nl-NL" dirty="0" smtClean="0">
                <a:latin typeface="Calibri" charset="0"/>
              </a:rPr>
              <a:t>Events</a:t>
            </a:r>
          </a:p>
          <a:p>
            <a:r>
              <a:rPr lang="nl-NL" dirty="0" smtClean="0">
                <a:latin typeface="Calibri" charset="0"/>
              </a:rPr>
              <a:t>Arrays (lijsten)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925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Calibri" charset="0"/>
              </a:rPr>
              <a:t>Variabele</a:t>
            </a:r>
          </a:p>
        </p:txBody>
      </p:sp>
      <p:sp>
        <p:nvSpPr>
          <p:cNvPr id="34818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Arial" charset="0"/>
              <a:buNone/>
            </a:pPr>
            <a:r>
              <a:rPr lang="nl-NL" dirty="0">
                <a:latin typeface="Calibri" charset="0"/>
              </a:rPr>
              <a:t>					(toekenning)</a:t>
            </a:r>
          </a:p>
          <a:p>
            <a:pPr marL="0" indent="0">
              <a:buFont typeface="Arial" charset="0"/>
              <a:buNone/>
            </a:pPr>
            <a:endParaRPr lang="nl-NL" dirty="0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nl-NL" dirty="0">
                <a:latin typeface="Calibri" charset="0"/>
              </a:rPr>
              <a:t>var </a:t>
            </a:r>
            <a:r>
              <a:rPr lang="nl-NL" dirty="0" err="1">
                <a:latin typeface="Calibri" charset="0"/>
              </a:rPr>
              <a:t>variabeleNaam</a:t>
            </a:r>
            <a:r>
              <a:rPr lang="nl-NL" dirty="0">
                <a:latin typeface="Calibri" charset="0"/>
              </a:rPr>
              <a:t> =  </a:t>
            </a:r>
            <a:r>
              <a:rPr lang="nl-NL" dirty="0" smtClean="0">
                <a:latin typeface="Calibri" charset="0"/>
              </a:rPr>
              <a:t>"tekst";</a:t>
            </a:r>
            <a:endParaRPr lang="nl-NL" dirty="0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nl-NL" dirty="0">
                <a:latin typeface="Calibri" charset="0"/>
              </a:rPr>
              <a:t>								</a:t>
            </a:r>
            <a:endParaRPr lang="nl-NL" dirty="0" smtClean="0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nl-NL" dirty="0">
                <a:latin typeface="Calibri" charset="0"/>
              </a:rPr>
              <a:t>	</a:t>
            </a:r>
            <a:r>
              <a:rPr lang="nl-NL" dirty="0" smtClean="0">
                <a:latin typeface="Calibri" charset="0"/>
              </a:rPr>
              <a:t>							getal</a:t>
            </a:r>
            <a:endParaRPr lang="nl-NL" dirty="0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nl-NL" dirty="0">
                <a:latin typeface="Calibri" charset="0"/>
              </a:rPr>
              <a:t>								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boolean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 (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true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/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false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								array	(verzameling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nl-NL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								functie</a:t>
            </a:r>
          </a:p>
          <a:p>
            <a:pPr marL="0" indent="0">
              <a:buNone/>
            </a:pP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	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							object</a:t>
            </a:r>
            <a:endParaRPr lang="nl-NL" dirty="0">
              <a:solidFill>
                <a:schemeClr val="bg1">
                  <a:lumMod val="50000"/>
                </a:schemeClr>
              </a:solidFill>
              <a:latin typeface="Calibri" charset="0"/>
            </a:endParaRPr>
          </a:p>
        </p:txBody>
      </p:sp>
      <p:sp>
        <p:nvSpPr>
          <p:cNvPr id="4" name="Ronde pijl 3"/>
          <p:cNvSpPr/>
          <p:nvPr/>
        </p:nvSpPr>
        <p:spPr>
          <a:xfrm flipH="1">
            <a:off x="3550178" y="2189245"/>
            <a:ext cx="722312" cy="709613"/>
          </a:xfrm>
          <a:prstGeom prst="circular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3997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Calibri" charset="0"/>
              </a:rPr>
              <a:t>Comments</a:t>
            </a:r>
          </a:p>
        </p:txBody>
      </p:sp>
      <p:sp>
        <p:nvSpPr>
          <p:cNvPr id="32770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charset="0"/>
              <a:buNone/>
            </a:pPr>
            <a:r>
              <a:rPr lang="nl-NL">
                <a:latin typeface="Calibri" charset="0"/>
              </a:rPr>
              <a:t>HTML</a:t>
            </a:r>
          </a:p>
          <a:p>
            <a:pPr marL="0" indent="0">
              <a:buFont typeface="Arial" charset="0"/>
              <a:buNone/>
            </a:pPr>
            <a:r>
              <a:rPr lang="nl-NL">
                <a:latin typeface="Calibri" charset="0"/>
              </a:rPr>
              <a:t>	&lt;!--  commentaar regels </a:t>
            </a:r>
            <a:r>
              <a:rPr lang="nl-NL">
                <a:latin typeface="Calibri" charset="0"/>
                <a:sym typeface="Wingdings" charset="0"/>
              </a:rPr>
              <a:t>--&gt;</a:t>
            </a:r>
          </a:p>
          <a:p>
            <a:pPr marL="0" indent="0">
              <a:buFont typeface="Arial" charset="0"/>
              <a:buNone/>
            </a:pPr>
            <a:endParaRPr lang="nl-NL">
              <a:latin typeface="Calibri" charset="0"/>
              <a:sym typeface="Wingdings" charset="0"/>
            </a:endParaRPr>
          </a:p>
          <a:p>
            <a:pPr marL="0" indent="0">
              <a:buFont typeface="Arial" charset="0"/>
              <a:buNone/>
            </a:pPr>
            <a:r>
              <a:rPr lang="nl-NL">
                <a:latin typeface="Calibri" charset="0"/>
                <a:sym typeface="Wingdings" charset="0"/>
              </a:rPr>
              <a:t>Javascript/jQuery</a:t>
            </a:r>
          </a:p>
          <a:p>
            <a:pPr marL="0" indent="0">
              <a:buFont typeface="Arial" charset="0"/>
              <a:buNone/>
            </a:pPr>
            <a:r>
              <a:rPr lang="nl-NL">
                <a:latin typeface="Calibri" charset="0"/>
                <a:sym typeface="Wingdings" charset="0"/>
              </a:rPr>
              <a:t>	//enkele commentaar regel</a:t>
            </a:r>
          </a:p>
          <a:p>
            <a:pPr marL="0" indent="0">
              <a:buFont typeface="Arial" charset="0"/>
              <a:buNone/>
            </a:pPr>
            <a:r>
              <a:rPr lang="nl-NL">
                <a:latin typeface="Calibri" charset="0"/>
                <a:sym typeface="Wingdings" charset="0"/>
              </a:rPr>
              <a:t>	/* meerdere</a:t>
            </a:r>
          </a:p>
          <a:p>
            <a:pPr marL="0" indent="0">
              <a:buFont typeface="Arial" charset="0"/>
              <a:buNone/>
            </a:pPr>
            <a:r>
              <a:rPr lang="nl-NL">
                <a:latin typeface="Calibri" charset="0"/>
                <a:sym typeface="Wingdings" charset="0"/>
              </a:rPr>
              <a:t>	Commentaar</a:t>
            </a:r>
          </a:p>
          <a:p>
            <a:pPr marL="0" indent="0">
              <a:buFont typeface="Arial" charset="0"/>
              <a:buNone/>
            </a:pPr>
            <a:r>
              <a:rPr lang="nl-NL">
                <a:latin typeface="Calibri" charset="0"/>
                <a:sym typeface="Wingdings" charset="0"/>
              </a:rPr>
              <a:t>	Regels */</a:t>
            </a:r>
            <a:endParaRPr lang="nl-NL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57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Calibri" charset="0"/>
              </a:rPr>
              <a:t>Belangrijk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nl-NL" dirty="0" smtClean="0"/>
              <a:t>Elke opdracht eindigt met een puntkomma 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nl-NL" dirty="0" smtClean="0"/>
              <a:t>Javascript is hoofdlettergevoelig.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nl-NL" dirty="0" smtClean="0"/>
              <a:t>Voeg commentaarregels toe.</a:t>
            </a:r>
          </a:p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461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Huiswerk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sz="2800" dirty="0" smtClean="0"/>
              <a:t>Studiehandleiding lezen</a:t>
            </a:r>
          </a:p>
          <a:p>
            <a:r>
              <a:rPr lang="nl-NL" sz="2800" dirty="0" smtClean="0"/>
              <a:t>Account aanmaken op </a:t>
            </a:r>
            <a:r>
              <a:rPr lang="nl-NL" sz="2800" dirty="0" smtClean="0">
                <a:hlinkClick r:id="rId2"/>
              </a:rPr>
              <a:t>https://codecademy.com</a:t>
            </a:r>
            <a:endParaRPr lang="nl-NL" sz="2800" dirty="0" smtClean="0"/>
          </a:p>
          <a:p>
            <a:r>
              <a:rPr lang="nl-NL" sz="2800" dirty="0"/>
              <a:t>Account aanmaken op </a:t>
            </a:r>
            <a:r>
              <a:rPr lang="nl-NL" sz="2800" dirty="0">
                <a:hlinkClick r:id="rId3"/>
              </a:rPr>
              <a:t>https:/</a:t>
            </a:r>
            <a:r>
              <a:rPr lang="nl-NL" sz="2800" dirty="0" smtClean="0">
                <a:hlinkClick r:id="rId3"/>
              </a:rPr>
              <a:t>/github.com</a:t>
            </a:r>
            <a:r>
              <a:rPr lang="nl-NL" sz="2800" dirty="0" smtClean="0"/>
              <a:t> </a:t>
            </a:r>
          </a:p>
          <a:p>
            <a:endParaRPr lang="nl-NL" sz="2800" dirty="0" smtClean="0"/>
          </a:p>
          <a:p>
            <a:r>
              <a:rPr lang="nl-NL" sz="2800" dirty="0" smtClean="0"/>
              <a:t>Opgave 2 : </a:t>
            </a:r>
            <a:r>
              <a:rPr lang="en-US" sz="2800" dirty="0" smtClean="0"/>
              <a:t>Celsius </a:t>
            </a:r>
            <a:r>
              <a:rPr lang="en-US" sz="2800" dirty="0" err="1"/>
              <a:t>naar</a:t>
            </a:r>
            <a:r>
              <a:rPr lang="en-US" sz="2800" dirty="0"/>
              <a:t> Fahrenheit </a:t>
            </a:r>
            <a:endParaRPr lang="nl-NL" sz="2800" dirty="0"/>
          </a:p>
          <a:p>
            <a:r>
              <a:rPr lang="nl-NL" sz="2800" dirty="0" smtClean="0"/>
              <a:t>Starten met Javascript op </a:t>
            </a:r>
            <a:r>
              <a:rPr lang="nl-NL" sz="2800" dirty="0" err="1" smtClean="0"/>
              <a:t>Codecademy.com</a:t>
            </a:r>
            <a:endParaRPr lang="nl-NL" sz="2800" dirty="0" smtClean="0"/>
          </a:p>
          <a:p>
            <a:endParaRPr lang="nl-NL" sz="2800" dirty="0"/>
          </a:p>
          <a:p>
            <a:r>
              <a:rPr lang="nl-NL" sz="2800" dirty="0" smtClean="0"/>
              <a:t>Vragen over planning, </a:t>
            </a:r>
            <a:r>
              <a:rPr lang="nl-NL" sz="2800" dirty="0" err="1" smtClean="0"/>
              <a:t>etc</a:t>
            </a:r>
            <a:r>
              <a:rPr lang="nl-NL" sz="2800" dirty="0" smtClean="0"/>
              <a:t>:</a:t>
            </a:r>
          </a:p>
          <a:p>
            <a:pPr marL="0" indent="0">
              <a:buNone/>
            </a:pPr>
            <a:r>
              <a:rPr lang="nl-NL" sz="2800" dirty="0" smtClean="0"/>
              <a:t>    </a:t>
            </a:r>
            <a:r>
              <a:rPr lang="nl-NL" sz="2800" dirty="0" err="1" smtClean="0"/>
              <a:t>joost.waardenburg@hu.nl</a:t>
            </a:r>
            <a:endParaRPr lang="nl-NL" sz="2800" dirty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167917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Kern begrippen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Variabele</a:t>
            </a:r>
          </a:p>
          <a:p>
            <a:r>
              <a:rPr lang="nl-NL" dirty="0" smtClean="0"/>
              <a:t>Functies</a:t>
            </a:r>
          </a:p>
          <a:p>
            <a:r>
              <a:rPr lang="nl-NL" dirty="0" err="1">
                <a:latin typeface="Calibri" charset="0"/>
              </a:rPr>
              <a:t>Conditional</a:t>
            </a:r>
            <a:r>
              <a:rPr lang="nl-NL" dirty="0">
                <a:latin typeface="Calibri" charset="0"/>
              </a:rPr>
              <a:t> </a:t>
            </a:r>
            <a:r>
              <a:rPr lang="nl-NL" dirty="0" smtClean="0">
                <a:latin typeface="Calibri" charset="0"/>
              </a:rPr>
              <a:t>statements</a:t>
            </a:r>
          </a:p>
          <a:p>
            <a:r>
              <a:rPr lang="nl-NL" dirty="0" smtClean="0">
                <a:latin typeface="Calibri" charset="0"/>
              </a:rPr>
              <a:t>Herhalingen</a:t>
            </a:r>
          </a:p>
          <a:p>
            <a:r>
              <a:rPr lang="nl-NL" dirty="0" smtClean="0">
                <a:latin typeface="Calibri" charset="0"/>
              </a:rPr>
              <a:t>Events</a:t>
            </a:r>
          </a:p>
          <a:p>
            <a:r>
              <a:rPr lang="nl-NL" dirty="0" smtClean="0">
                <a:latin typeface="Calibri" charset="0"/>
              </a:rPr>
              <a:t>Arrays (lijsten)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504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84165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esign2_0107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0" y="661589"/>
            <a:ext cx="8196471" cy="530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56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Javascript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noProof="0" dirty="0" smtClean="0"/>
              <a:t>Gedrag of interactie aan webpagina’s toevoegen</a:t>
            </a:r>
          </a:p>
          <a:p>
            <a:pPr lvl="1"/>
            <a:r>
              <a:rPr lang="nl-NL" noProof="0" dirty="0" smtClean="0"/>
              <a:t>Formuliervalidatie</a:t>
            </a:r>
          </a:p>
          <a:p>
            <a:pPr lvl="1"/>
            <a:r>
              <a:rPr lang="nl-NL" noProof="0" dirty="0" smtClean="0"/>
              <a:t>Cookies</a:t>
            </a:r>
          </a:p>
          <a:p>
            <a:pPr lvl="1"/>
            <a:r>
              <a:rPr lang="nl-NL" noProof="0" dirty="0" err="1" smtClean="0"/>
              <a:t>Floats</a:t>
            </a:r>
            <a:r>
              <a:rPr lang="nl-NL" noProof="0" dirty="0" smtClean="0"/>
              <a:t>/pop-</a:t>
            </a:r>
            <a:r>
              <a:rPr lang="nl-NL" noProof="0" dirty="0" err="1" smtClean="0"/>
              <a:t>up’s</a:t>
            </a:r>
            <a:endParaRPr lang="nl-NL" noProof="0" dirty="0" smtClean="0"/>
          </a:p>
          <a:p>
            <a:pPr lvl="1"/>
            <a:r>
              <a:rPr lang="nl-NL" noProof="0" dirty="0" smtClean="0"/>
              <a:t>Dynamische menu’s en afbeeldingen</a:t>
            </a:r>
          </a:p>
          <a:p>
            <a:pPr lvl="1"/>
            <a:r>
              <a:rPr lang="nl-NL" noProof="0" dirty="0" smtClean="0"/>
              <a:t>Aanpassingen van stijlen en animatie</a:t>
            </a:r>
          </a:p>
          <a:p>
            <a:pPr lvl="1"/>
            <a:r>
              <a:rPr lang="nl-NL" noProof="0" dirty="0" smtClean="0"/>
              <a:t>Ajax-</a:t>
            </a:r>
            <a:r>
              <a:rPr lang="nl-NL" noProof="0" dirty="0" err="1" smtClean="0"/>
              <a:t>webapplicaties</a:t>
            </a:r>
            <a:endParaRPr lang="nl-NL" noProof="0" dirty="0" smtClean="0"/>
          </a:p>
          <a:p>
            <a:pPr lvl="1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8143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DOM</a:t>
            </a:r>
            <a:endParaRPr lang="nl-NL" dirty="0"/>
          </a:p>
        </p:txBody>
      </p:sp>
      <p:pic>
        <p:nvPicPr>
          <p:cNvPr id="4" name="Content Placeholder 3" descr="Schermafbeelding 2011-11-28 om 13.29.2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81" b="-24281"/>
          <a:stretch>
            <a:fillRect/>
          </a:stretch>
        </p:blipFill>
        <p:spPr>
          <a:xfrm>
            <a:off x="4766837" y="973372"/>
            <a:ext cx="3447893" cy="5522440"/>
          </a:xfrm>
        </p:spPr>
      </p:pic>
      <p:sp>
        <p:nvSpPr>
          <p:cNvPr id="7" name="TextBox 6"/>
          <p:cNvSpPr txBox="1"/>
          <p:nvPr/>
        </p:nvSpPr>
        <p:spPr>
          <a:xfrm>
            <a:off x="457200" y="1962970"/>
            <a:ext cx="37158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Het </a:t>
            </a:r>
            <a:r>
              <a:rPr lang="nl-NL" sz="2800" b="1" dirty="0"/>
              <a:t>D</a:t>
            </a:r>
            <a:r>
              <a:rPr lang="nl-NL" sz="2800" dirty="0"/>
              <a:t>ocument </a:t>
            </a:r>
            <a:r>
              <a:rPr lang="nl-NL" sz="2800" b="1" dirty="0"/>
              <a:t>O</a:t>
            </a:r>
            <a:r>
              <a:rPr lang="nl-NL" sz="2800" dirty="0"/>
              <a:t>bject </a:t>
            </a:r>
            <a:r>
              <a:rPr lang="nl-NL" sz="2800" b="1" dirty="0"/>
              <a:t>M</a:t>
            </a:r>
            <a:r>
              <a:rPr lang="nl-NL" sz="2800" dirty="0"/>
              <a:t>odel is een platform- en taalonafhankelijke interface die er voort zorgt dat programma’s en scripts de inhoud, structuur en stijl van het document kunnen  bewerken </a:t>
            </a:r>
          </a:p>
        </p:txBody>
      </p:sp>
    </p:spTree>
    <p:extLst>
      <p:ext uri="{BB962C8B-B14F-4D97-AF65-F5344CB8AC3E}">
        <p14:creationId xmlns:p14="http://schemas.microsoft.com/office/powerpoint/2010/main" val="136714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Document object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4000" dirty="0" smtClean="0"/>
              <a:t>voorbeeld</a:t>
            </a:r>
          </a:p>
          <a:p>
            <a:pPr marL="1714500" lvl="4" indent="0">
              <a:buNone/>
            </a:pPr>
            <a:endParaRPr lang="nl-NL" sz="2800" dirty="0"/>
          </a:p>
        </p:txBody>
      </p:sp>
      <p:pic>
        <p:nvPicPr>
          <p:cNvPr id="6" name="Afbeelding 5" descr="Screen Shot 2015-11-10 at 17.33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50" y="2327963"/>
            <a:ext cx="5727700" cy="2679700"/>
          </a:xfrm>
          <a:prstGeom prst="rect">
            <a:avLst/>
          </a:prstGeom>
        </p:spPr>
      </p:pic>
      <p:pic>
        <p:nvPicPr>
          <p:cNvPr id="9" name="Afbeelding 8" descr="Screen Shot 2015-11-10 at 17.36.0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95"/>
          <a:stretch/>
        </p:blipFill>
        <p:spPr>
          <a:xfrm>
            <a:off x="1708150" y="5289271"/>
            <a:ext cx="57277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0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Objecten</a:t>
            </a:r>
            <a:endParaRPr lang="nl-NL" noProof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078258"/>
              </p:ext>
            </p:extLst>
          </p:nvPr>
        </p:nvGraphicFramePr>
        <p:xfrm>
          <a:off x="457200" y="2154972"/>
          <a:ext cx="8229600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9551"/>
                <a:gridCol w="65700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functie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betekenis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navigator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Informatie</a:t>
                      </a:r>
                      <a:r>
                        <a:rPr lang="en-US" dirty="0" smtClean="0"/>
                        <a:t> over de browser </a:t>
                      </a:r>
                      <a:r>
                        <a:rPr lang="en-US" dirty="0" err="1" smtClean="0"/>
                        <a:t>zelf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zoals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welke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versie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welk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besturingssysteem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Informatie</a:t>
                      </a:r>
                      <a:r>
                        <a:rPr lang="en-US" dirty="0" smtClean="0"/>
                        <a:t> over het </a:t>
                      </a:r>
                      <a:r>
                        <a:rPr lang="en-US" dirty="0" err="1" smtClean="0"/>
                        <a:t>browservenster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zoals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dimensie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status, </a:t>
                      </a:r>
                      <a:r>
                        <a:rPr lang="en-US" baseline="0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Het HTML-document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zelf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alles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wat</a:t>
                      </a:r>
                      <a:r>
                        <a:rPr lang="en-US" baseline="0" dirty="0" smtClean="0"/>
                        <a:t> in het </a:t>
                      </a:r>
                      <a:r>
                        <a:rPr lang="en-US" baseline="0" dirty="0" err="1" smtClean="0"/>
                        <a:t>venster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getoond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wordt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Lijst</a:t>
                      </a:r>
                      <a:r>
                        <a:rPr lang="en-US" baseline="0" dirty="0" smtClean="0"/>
                        <a:t> van </a:t>
                      </a:r>
                      <a:r>
                        <a:rPr lang="en-US" baseline="0" dirty="0" err="1" smtClean="0"/>
                        <a:t>bezochte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pagina’s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Huidige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Representeert</a:t>
                      </a:r>
                      <a:r>
                        <a:rPr lang="en-US" baseline="0" dirty="0" smtClean="0"/>
                        <a:t> het </a:t>
                      </a:r>
                      <a:r>
                        <a:rPr lang="en-US" baseline="0" dirty="0" err="1" smtClean="0"/>
                        <a:t>formulier</a:t>
                      </a:r>
                      <a:r>
                        <a:rPr lang="en-US" baseline="0" dirty="0" smtClean="0"/>
                        <a:t> op de </a:t>
                      </a:r>
                      <a:r>
                        <a:rPr lang="en-US" baseline="0" dirty="0" err="1" smtClean="0"/>
                        <a:t>webpagina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44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Eigenschappen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noProof="0" dirty="0" smtClean="0"/>
              <a:t>Objecten vertellen iets over de componenten waaruit een webpagina is opgebouwd.</a:t>
            </a:r>
          </a:p>
          <a:p>
            <a:r>
              <a:rPr lang="nl-NL" noProof="0" dirty="0" smtClean="0"/>
              <a:t>Eigenschappen vertellen iets over de manier waarop die componenten zijn vormgegeven</a:t>
            </a:r>
          </a:p>
          <a:p>
            <a:endParaRPr lang="nl-NL" noProof="0" dirty="0" smtClean="0"/>
          </a:p>
          <a:p>
            <a:pPr lvl="1"/>
            <a:r>
              <a:rPr lang="nl-NL" noProof="0" dirty="0" smtClean="0"/>
              <a:t>Voorbeeld</a:t>
            </a:r>
          </a:p>
          <a:p>
            <a:pPr marL="914400" lvl="2" indent="0">
              <a:buNone/>
            </a:pPr>
            <a:endParaRPr lang="nl-NL" noProof="0" dirty="0" smtClean="0"/>
          </a:p>
          <a:p>
            <a:pPr marL="914400" lvl="2" indent="0">
              <a:buNone/>
            </a:pPr>
            <a:r>
              <a:rPr lang="nl-NL" noProof="0" dirty="0" smtClean="0"/>
              <a:t>document</a:t>
            </a:r>
            <a:r>
              <a:rPr lang="nl-NL" dirty="0" smtClean="0"/>
              <a:t>.</a:t>
            </a:r>
            <a:r>
              <a:rPr lang="nl-NL" dirty="0" err="1" smtClean="0"/>
              <a:t>body.style.backgroundColor</a:t>
            </a:r>
            <a:r>
              <a:rPr lang="nl-NL" dirty="0" smtClean="0"/>
              <a:t> </a:t>
            </a:r>
            <a:r>
              <a:rPr lang="nl-NL" noProof="0" dirty="0" smtClean="0"/>
              <a:t>= “black”;</a:t>
            </a:r>
          </a:p>
        </p:txBody>
      </p:sp>
    </p:spTree>
    <p:extLst>
      <p:ext uri="{BB962C8B-B14F-4D97-AF65-F5344CB8AC3E}">
        <p14:creationId xmlns:p14="http://schemas.microsoft.com/office/powerpoint/2010/main" val="3621414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ACE74BB81C7745BA7B58BEAAEF441C" ma:contentTypeVersion="3" ma:contentTypeDescription="Een nieuw document maken." ma:contentTypeScope="" ma:versionID="2f424b56d0428f6e3d1766f412c1607b">
  <xsd:schema xmlns:xsd="http://www.w3.org/2001/XMLSchema" xmlns:xs="http://www.w3.org/2001/XMLSchema" xmlns:p="http://schemas.microsoft.com/office/2006/metadata/properties" xmlns:ns2="291AED29-547A-4C50-A33D-1A79B42E0E36" xmlns:ns3="3af82eb7-62dc-41c4-bd9e-d3622e0d9138" targetNamespace="http://schemas.microsoft.com/office/2006/metadata/properties" ma:root="true" ma:fieldsID="654e9c8c71a142d479b92dea8172d137" ns2:_="" ns3:_="">
    <xsd:import namespace="291AED29-547A-4C50-A33D-1A79B42E0E36"/>
    <xsd:import namespace="3af82eb7-62dc-41c4-bd9e-d3622e0d9138"/>
    <xsd:element name="properties">
      <xsd:complexType>
        <xsd:sequence>
          <xsd:element name="documentManagement">
            <xsd:complexType>
              <xsd:all>
                <xsd:element ref="ns2:categorie" minOccurs="0"/>
                <xsd:element ref="ns3:groep" minOccurs="0"/>
                <xsd:element ref="ns3:onderde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1AED29-547A-4C50-A33D-1A79B42E0E36" elementFormDefault="qualified">
    <xsd:import namespace="http://schemas.microsoft.com/office/2006/documentManagement/types"/>
    <xsd:import namespace="http://schemas.microsoft.com/office/infopath/2007/PartnerControls"/>
    <xsd:element name="categorie" ma:index="8" nillable="true" ma:displayName="Categorie" ma:default="cursushandleiding" ma:description="Hier staat de categorie waaronder het studiemateriaal valt." ma:format="Dropdown" ma:internalName="categorie">
      <xsd:simpleType>
        <xsd:restriction base="dms:Choice">
          <xsd:enumeration value="cursushandleiding"/>
          <xsd:enumeration value="presentaties colleges"/>
          <xsd:enumeration value="proeftentamen"/>
          <xsd:enumeration value="lesmateriaa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82eb7-62dc-41c4-bd9e-d3622e0d9138" elementFormDefault="qualified">
    <xsd:import namespace="http://schemas.microsoft.com/office/2006/documentManagement/types"/>
    <xsd:import namespace="http://schemas.microsoft.com/office/infopath/2007/PartnerControls"/>
    <xsd:element name="groep" ma:index="11" nillable="true" ma:displayName="groep" ma:internalName="groep">
      <xsd:simpleType>
        <xsd:restriction base="dms:Text">
          <xsd:maxLength value="255"/>
        </xsd:restriction>
      </xsd:simpleType>
    </xsd:element>
    <xsd:element name="onderdeel" ma:index="12" nillable="true" ma:displayName="onderdeel" ma:default="Mobiel" ma:format="Dropdown" ma:internalName="onderdeel">
      <xsd:simpleType>
        <xsd:restriction base="dms:Choice">
          <xsd:enumeration value="Film"/>
          <xsd:enumeration value="Mobie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ie xmlns="291AED29-547A-4C50-A33D-1A79B42E0E36">presentaties colleges</categorie>
    <groep xmlns="3af82eb7-62dc-41c4-bd9e-d3622e0d9138" xsi:nil="true"/>
    <onderdeel xmlns="3af82eb7-62dc-41c4-bd9e-d3622e0d9138">Mobiel</onderdeel>
  </documentManagement>
</p:properties>
</file>

<file path=customXml/itemProps1.xml><?xml version="1.0" encoding="utf-8"?>
<ds:datastoreItem xmlns:ds="http://schemas.openxmlformats.org/officeDocument/2006/customXml" ds:itemID="{1757A074-2E1A-4793-BCBA-E6151C659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1AED29-547A-4C50-A33D-1A79B42E0E36"/>
    <ds:schemaRef ds:uri="3af82eb7-62dc-41c4-bd9e-d3622e0d91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FDB0E-06E8-45F3-B91D-A97EF23392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B7CBA1-9DF2-44E9-9A5C-F1D39F05534E}">
  <ds:schemaRefs>
    <ds:schemaRef ds:uri="http://schemas.microsoft.com/office/2006/metadata/properties"/>
    <ds:schemaRef ds:uri="http://schemas.microsoft.com/office/infopath/2007/PartnerControls"/>
    <ds:schemaRef ds:uri="291AED29-547A-4C50-A33D-1A79B42E0E36"/>
    <ds:schemaRef ds:uri="3af82eb7-62dc-41c4-bd9e-d3622e0d913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6666</TotalTime>
  <Words>583</Words>
  <Application>Microsoft Macintosh PowerPoint</Application>
  <PresentationFormat>Diavoorstelling (4:3)</PresentationFormat>
  <Paragraphs>134</Paragraphs>
  <Slides>18</Slides>
  <Notes>7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Office Theme</vt:lpstr>
      <vt:lpstr>Robot Spel</vt:lpstr>
      <vt:lpstr>Kern begrippen</vt:lpstr>
      <vt:lpstr>Javascript</vt:lpstr>
      <vt:lpstr>PowerPoint-presentatie</vt:lpstr>
      <vt:lpstr>Javascript</vt:lpstr>
      <vt:lpstr>DOM</vt:lpstr>
      <vt:lpstr>Document object</vt:lpstr>
      <vt:lpstr>Objecten</vt:lpstr>
      <vt:lpstr>Eigenschappen</vt:lpstr>
      <vt:lpstr>Methoden</vt:lpstr>
      <vt:lpstr>Document</vt:lpstr>
      <vt:lpstr>Document</vt:lpstr>
      <vt:lpstr>DOM-opdracten</vt:lpstr>
      <vt:lpstr>Kern begrippen</vt:lpstr>
      <vt:lpstr>Variabele</vt:lpstr>
      <vt:lpstr>Comments</vt:lpstr>
      <vt:lpstr>Belangrijk</vt:lpstr>
      <vt:lpstr>Huiswerk</vt:lpstr>
    </vt:vector>
  </TitlesOfParts>
  <Company>Hogeschool Utrecht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Guus Koning</dc:creator>
  <cp:lastModifiedBy>Ronald van Essen</cp:lastModifiedBy>
  <cp:revision>68</cp:revision>
  <dcterms:created xsi:type="dcterms:W3CDTF">2011-10-01T18:19:16Z</dcterms:created>
  <dcterms:modified xsi:type="dcterms:W3CDTF">2015-11-14T13:19:22Z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0x010100C4ACE74BB81C7745BA7B58BEAAEF441C</vt:lpwstr>
  </property>
</Properties>
</file>