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310" r:id="rId5"/>
    <p:sldId id="313" r:id="rId6"/>
    <p:sldId id="264" r:id="rId7"/>
    <p:sldId id="301" r:id="rId8"/>
    <p:sldId id="300" r:id="rId9"/>
    <p:sldId id="302" r:id="rId10"/>
    <p:sldId id="323" r:id="rId11"/>
    <p:sldId id="312" r:id="rId12"/>
    <p:sldId id="315" r:id="rId13"/>
    <p:sldId id="314" r:id="rId14"/>
    <p:sldId id="324" r:id="rId15"/>
    <p:sldId id="311" r:id="rId16"/>
    <p:sldId id="317" r:id="rId17"/>
    <p:sldId id="318" r:id="rId18"/>
    <p:sldId id="332" r:id="rId19"/>
    <p:sldId id="333" r:id="rId20"/>
    <p:sldId id="321" r:id="rId21"/>
    <p:sldId id="335" r:id="rId22"/>
    <p:sldId id="319" r:id="rId23"/>
    <p:sldId id="320" r:id="rId24"/>
    <p:sldId id="322" r:id="rId25"/>
    <p:sldId id="325" r:id="rId26"/>
    <p:sldId id="329" r:id="rId27"/>
    <p:sldId id="328" r:id="rId28"/>
    <p:sldId id="326" r:id="rId29"/>
    <p:sldId id="327" r:id="rId30"/>
    <p:sldId id="330" r:id="rId31"/>
    <p:sldId id="33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574" autoAdjust="0"/>
  </p:normalViewPr>
  <p:slideViewPr>
    <p:cSldViewPr snapToGrid="0" snapToObjects="1">
      <p:cViewPr>
        <p:scale>
          <a:sx n="116" d="100"/>
          <a:sy n="116" d="100"/>
        </p:scale>
        <p:origin x="-688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79E30-A0B5-6D4C-88D4-8CCA0F382A1B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661C5-4E33-9546-9190-9249A7921F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Kennis gemaakt met Robby en algemene programmeer principes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4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if</a:t>
            </a:r>
            <a:r>
              <a:rPr lang="nl-NL" baseline="0" dirty="0" smtClean="0"/>
              <a:t> </a:t>
            </a:r>
            <a:r>
              <a:rPr lang="is-IS" baseline="0" dirty="0" smtClean="0"/>
              <a:t>… then</a:t>
            </a:r>
          </a:p>
          <a:p>
            <a:r>
              <a:rPr lang="nl-NL" baseline="0" dirty="0" smtClean="0"/>
              <a:t>e</a:t>
            </a:r>
            <a:r>
              <a:rPr lang="is-IS" baseline="0" dirty="0" smtClean="0"/>
              <a:t>lse ...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= toekenning</a:t>
            </a:r>
          </a:p>
          <a:p>
            <a:r>
              <a:rPr lang="nl-NL" dirty="0" smtClean="0"/>
              <a:t>==</a:t>
            </a:r>
            <a:r>
              <a:rPr lang="nl-NL" baseline="0" dirty="0" smtClean="0"/>
              <a:t> vergelijking</a:t>
            </a:r>
          </a:p>
          <a:p>
            <a:r>
              <a:rPr lang="nl-NL" baseline="0" dirty="0" smtClean="0"/>
              <a:t>=== vergelijking (waarbij ook gekeken wordt of ze van hetzelfde type zijn (zie uitleg bij </a:t>
            </a:r>
            <a:r>
              <a:rPr lang="nl-NL" baseline="0" dirty="0" err="1" smtClean="0"/>
              <a:t>codecademy</a:t>
            </a:r>
            <a:r>
              <a:rPr lang="nl-NL" baseline="0" dirty="0" smtClean="0"/>
              <a:t> oefeningen)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http://www.w3schools.com/</a:t>
            </a:r>
            <a:r>
              <a:rPr lang="nl-NL" dirty="0" err="1" smtClean="0"/>
              <a:t>js</a:t>
            </a:r>
            <a:r>
              <a:rPr lang="nl-NL" dirty="0" smtClean="0"/>
              <a:t>/</a:t>
            </a:r>
            <a:r>
              <a:rPr lang="nl-NL" dirty="0" err="1" smtClean="0"/>
              <a:t>js_comparisons.asp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Javascript sluit het beste aan op ervaring (html, </a:t>
            </a:r>
            <a:r>
              <a:rPr lang="nl-NL" dirty="0" err="1" smtClean="0"/>
              <a:t>css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5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Naamgeving: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camelCasing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Tekst met </a:t>
            </a:r>
            <a:r>
              <a:rPr lang="nl-NL" dirty="0" err="1" smtClean="0"/>
              <a:t>quotes</a:t>
            </a:r>
            <a:endParaRPr lang="nl-NL" dirty="0" smtClean="0"/>
          </a:p>
          <a:p>
            <a:r>
              <a:rPr lang="nl-NL" dirty="0" smtClean="0"/>
              <a:t>Getallen (punt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ipv</a:t>
            </a:r>
            <a:r>
              <a:rPr lang="nl-NL" baseline="0" dirty="0" smtClean="0"/>
              <a:t> komma)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5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Probeer het volgende:</a:t>
            </a:r>
          </a:p>
          <a:p>
            <a:r>
              <a:rPr lang="nl-NL" dirty="0" err="1" smtClean="0"/>
              <a:t>console.log</a:t>
            </a:r>
            <a:r>
              <a:rPr lang="nl-NL" dirty="0" smtClean="0"/>
              <a:t>("Bericht voor in de console</a:t>
            </a:r>
            <a:r>
              <a:rPr lang="nl-NL" baseline="0" dirty="0" smtClean="0"/>
              <a:t>.";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Eerst</a:t>
            </a:r>
            <a:r>
              <a:rPr lang="nl-NL" baseline="0" dirty="0" smtClean="0"/>
              <a:t> in pseudo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HMVDWOA</a:t>
            </a:r>
          </a:p>
          <a:p>
            <a:r>
              <a:rPr lang="nl-NL" dirty="0" smtClean="0"/>
              <a:t>http://www.w3schools.com/</a:t>
            </a:r>
            <a:r>
              <a:rPr lang="nl-NL" dirty="0" err="1" smtClean="0"/>
              <a:t>js</a:t>
            </a:r>
            <a:r>
              <a:rPr lang="nl-NL" dirty="0" smtClean="0"/>
              <a:t>/</a:t>
            </a:r>
            <a:r>
              <a:rPr lang="nl-NL" dirty="0" err="1" smtClean="0"/>
              <a:t>js_operators.asp</a:t>
            </a:r>
            <a:endParaRPr lang="nl-NL" dirty="0" smtClean="0"/>
          </a:p>
          <a:p>
            <a:r>
              <a:rPr lang="nl-NL" dirty="0" smtClean="0"/>
              <a:t>+ kan twee dingen, getallen optellen, maar ook tekst aan</a:t>
            </a:r>
            <a:r>
              <a:rPr lang="nl-NL" baseline="0" dirty="0" smtClean="0"/>
              <a:t> elkaar plakken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= toekenning</a:t>
            </a:r>
          </a:p>
          <a:p>
            <a:r>
              <a:rPr lang="nl-NL" dirty="0" smtClean="0"/>
              <a:t>==</a:t>
            </a:r>
            <a:r>
              <a:rPr lang="nl-NL" baseline="0" dirty="0" smtClean="0"/>
              <a:t> vergelijking</a:t>
            </a:r>
          </a:p>
          <a:p>
            <a:r>
              <a:rPr lang="nl-NL" baseline="0" dirty="0" smtClean="0"/>
              <a:t>=== vergelijking (waarbij ook gekeken wordt of ze van hetzelfde type zijn (zie uitleg bij </a:t>
            </a:r>
            <a:r>
              <a:rPr lang="nl-NL" baseline="0" dirty="0" err="1" smtClean="0"/>
              <a:t>codecademy</a:t>
            </a:r>
            <a:r>
              <a:rPr lang="nl-NL" baseline="0" dirty="0" smtClean="0"/>
              <a:t> oefeningen))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661C5-4E33-9546-9190-9249A7921F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4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5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38D6-BB04-A147-B395-33F9C968630D}" type="datetimeFigureOut">
              <a:rPr lang="en-US" smtClean="0"/>
              <a:t>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91CF-C77C-634C-8980-BEFBB255EF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cademy.com" TargetMode="External"/><Relationship Id="rId3" Type="http://schemas.openxmlformats.org/officeDocument/2006/relationships/hyperlink" Target="https://github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forms/ywkR94Mtu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Robby de Robot</a:t>
            </a:r>
            <a:endParaRPr lang="nl-NL" dirty="0"/>
          </a:p>
        </p:txBody>
      </p:sp>
      <p:pic>
        <p:nvPicPr>
          <p:cNvPr id="4" name="Afbeelding 3" descr="Forbidden_Planet_20_robby_rob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0" y="1547942"/>
            <a:ext cx="2817740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3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Uitwerking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Opgave 2 - Celsius naar Fahrenheit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516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Arithmetic</a:t>
            </a:r>
            <a:r>
              <a:rPr lang="nl-NL" dirty="0"/>
              <a:t> Operators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80872" y="1600200"/>
            <a:ext cx="7405927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+	</a:t>
            </a:r>
            <a:r>
              <a:rPr lang="nl-NL" dirty="0" err="1"/>
              <a:t>Addition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-	</a:t>
            </a:r>
            <a:r>
              <a:rPr lang="nl-NL" dirty="0" err="1"/>
              <a:t>Subtraction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*	</a:t>
            </a:r>
            <a:r>
              <a:rPr lang="nl-NL" dirty="0" err="1"/>
              <a:t>Multiplication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/	</a:t>
            </a:r>
            <a:r>
              <a:rPr lang="nl-NL" dirty="0" err="1"/>
              <a:t>Division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8545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Kern begrippen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Variabele</a:t>
            </a:r>
          </a:p>
          <a:p>
            <a:r>
              <a:rPr lang="nl-NL" dirty="0" err="1" smtClean="0">
                <a:solidFill>
                  <a:srgbClr val="FF0000"/>
                </a:solidFill>
                <a:latin typeface="Calibri" charset="0"/>
              </a:rPr>
              <a:t>Conditional</a:t>
            </a:r>
            <a:r>
              <a:rPr lang="nl-NL" dirty="0" smtClean="0">
                <a:solidFill>
                  <a:srgbClr val="FF0000"/>
                </a:solidFill>
                <a:latin typeface="Calibri" charset="0"/>
              </a:rPr>
              <a:t> statements</a:t>
            </a:r>
          </a:p>
          <a:p>
            <a:r>
              <a:rPr lang="nl-NL" dirty="0" smtClean="0">
                <a:solidFill>
                  <a:srgbClr val="7F7F7F"/>
                </a:solidFill>
              </a:rPr>
              <a:t>Functies</a:t>
            </a:r>
            <a:endParaRPr lang="nl-NL" dirty="0" smtClean="0">
              <a:solidFill>
                <a:srgbClr val="FF0000"/>
              </a:solidFill>
              <a:latin typeface="Calibri" charset="0"/>
            </a:endParaRPr>
          </a:p>
          <a:p>
            <a:r>
              <a:rPr lang="nl-NL" dirty="0" smtClean="0">
                <a:solidFill>
                  <a:srgbClr val="7F7F7F"/>
                </a:solidFill>
                <a:latin typeface="Calibri" charset="0"/>
              </a:rPr>
              <a:t>Events</a:t>
            </a:r>
          </a:p>
          <a:p>
            <a:r>
              <a:rPr lang="nl-NL" dirty="0" smtClean="0">
                <a:solidFill>
                  <a:srgbClr val="7F7F7F"/>
                </a:solidFill>
                <a:latin typeface="Calibri" charset="0"/>
              </a:rPr>
              <a:t>Herhalingen</a:t>
            </a:r>
          </a:p>
          <a:p>
            <a:r>
              <a:rPr lang="nl-NL" dirty="0" smtClean="0">
                <a:solidFill>
                  <a:srgbClr val="7F7F7F"/>
                </a:solidFill>
                <a:latin typeface="Calibri" charset="0"/>
              </a:rPr>
              <a:t>Arrays (lijsten)</a:t>
            </a:r>
            <a:endParaRPr lang="nl-NL" dirty="0" smtClean="0">
              <a:solidFill>
                <a:srgbClr val="7F7F7F"/>
              </a:solidFill>
            </a:endParaRP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504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</a:rPr>
              <a:t>Conditional</a:t>
            </a:r>
            <a:r>
              <a:rPr lang="nl-NL" dirty="0">
                <a:latin typeface="Calibri" charset="0"/>
              </a:rPr>
              <a:t> statements</a:t>
            </a:r>
          </a:p>
        </p:txBody>
      </p:sp>
      <p:sp>
        <p:nvSpPr>
          <p:cNvPr id="41986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08544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Pseudo code:</a:t>
            </a:r>
          </a:p>
          <a:p>
            <a:pPr marL="0" indent="0">
              <a:buFont typeface="Arial" charset="0"/>
              <a:buNone/>
            </a:pP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Als (iets waar is) </a:t>
            </a: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doe </a:t>
            </a:r>
            <a:r>
              <a:rPr lang="nl-NL" dirty="0" smtClean="0">
                <a:latin typeface="Calibri" charset="0"/>
              </a:rPr>
              <a:t>iets</a:t>
            </a:r>
            <a:endParaRPr lang="nl-NL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6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if</a:t>
            </a:r>
            <a:r>
              <a:rPr lang="nl-NL" sz="2400" dirty="0"/>
              <a:t>(bezoeker == "docent"){	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	</a:t>
            </a:r>
            <a:r>
              <a:rPr lang="nl-NL" sz="2400" dirty="0" smtClean="0"/>
              <a:t>alert</a:t>
            </a:r>
            <a:r>
              <a:rPr lang="nl-NL" sz="2400" dirty="0"/>
              <a:t>("Welkom docent, wat wilt u doen?")</a:t>
            </a:r>
            <a:r>
              <a:rPr lang="nl-NL" sz="2400" dirty="0" smtClean="0"/>
              <a:t>;</a:t>
            </a:r>
          </a:p>
          <a:p>
            <a:pPr marL="0" indent="0">
              <a:buNone/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4" name="Tekstvak 3"/>
          <p:cNvSpPr txBox="1"/>
          <p:nvPr/>
        </p:nvSpPr>
        <p:spPr>
          <a:xfrm>
            <a:off x="1532667" y="874435"/>
            <a:ext cx="13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vergelijking</a:t>
            </a:r>
            <a:endParaRPr lang="nl-NL" dirty="0"/>
          </a:p>
        </p:txBody>
      </p:sp>
      <p:sp>
        <p:nvSpPr>
          <p:cNvPr id="5" name="Ronde pijl 4"/>
          <p:cNvSpPr/>
          <p:nvPr/>
        </p:nvSpPr>
        <p:spPr>
          <a:xfrm flipH="1">
            <a:off x="1819587" y="1245393"/>
            <a:ext cx="722312" cy="7096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95991"/>
              <a:gd name="adj5" fmla="val 125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Ronde pijl 5"/>
          <p:cNvSpPr/>
          <p:nvPr/>
        </p:nvSpPr>
        <p:spPr>
          <a:xfrm>
            <a:off x="1833370" y="1245393"/>
            <a:ext cx="715963" cy="7096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95991"/>
              <a:gd name="adj5" fmla="val 125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72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</a:rPr>
              <a:t>Conditional</a:t>
            </a:r>
            <a:r>
              <a:rPr lang="nl-NL" dirty="0">
                <a:latin typeface="Calibri" charset="0"/>
              </a:rPr>
              <a:t> statements</a:t>
            </a:r>
          </a:p>
        </p:txBody>
      </p:sp>
      <p:sp>
        <p:nvSpPr>
          <p:cNvPr id="41986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08544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Pseudo code:</a:t>
            </a:r>
          </a:p>
          <a:p>
            <a:pPr marL="0" indent="0">
              <a:buFont typeface="Arial" charset="0"/>
              <a:buNone/>
            </a:pP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Als (iets waar is) </a:t>
            </a: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doe iets</a:t>
            </a: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Anders</a:t>
            </a: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doe </a:t>
            </a:r>
            <a:r>
              <a:rPr lang="nl-NL" dirty="0" smtClean="0">
                <a:latin typeface="Calibri" charset="0"/>
              </a:rPr>
              <a:t>iets anders</a:t>
            </a:r>
            <a:endParaRPr lang="nl-NL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if</a:t>
            </a:r>
            <a:r>
              <a:rPr lang="nl-NL" sz="2400" dirty="0"/>
              <a:t>(bezoeker == "docent"){	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	</a:t>
            </a:r>
            <a:r>
              <a:rPr lang="nl-NL" sz="2400" dirty="0" smtClean="0"/>
              <a:t>alert</a:t>
            </a:r>
            <a:r>
              <a:rPr lang="nl-NL" sz="2400" dirty="0"/>
              <a:t>("Welkom docent, wat wilt u doen?")</a:t>
            </a:r>
            <a:r>
              <a:rPr lang="nl-NL" sz="2400" dirty="0" smtClean="0"/>
              <a:t>;</a:t>
            </a:r>
          </a:p>
          <a:p>
            <a:pPr marL="0" indent="0">
              <a:buNone/>
            </a:pPr>
            <a:r>
              <a:rPr lang="nl-NL" sz="2400" dirty="0" smtClean="0"/>
              <a:t>} </a:t>
            </a:r>
            <a:r>
              <a:rPr lang="nl-NL" sz="2400" dirty="0" err="1"/>
              <a:t>else</a:t>
            </a:r>
            <a:r>
              <a:rPr lang="nl-NL" sz="2400" dirty="0"/>
              <a:t> </a:t>
            </a:r>
            <a:r>
              <a:rPr lang="nl-NL" sz="2400" dirty="0" smtClean="0"/>
              <a:t>{</a:t>
            </a:r>
          </a:p>
          <a:p>
            <a:pPr marL="0" indent="0">
              <a:buNone/>
            </a:pPr>
            <a:r>
              <a:rPr lang="nl-NL" sz="2400" dirty="0"/>
              <a:t>	alert("Welkom student, welke cursus wil je openen?")</a:t>
            </a:r>
            <a:r>
              <a:rPr lang="nl-NL" sz="2400" dirty="0" smtClean="0"/>
              <a:t>;</a:t>
            </a:r>
          </a:p>
          <a:p>
            <a:pPr marL="0" indent="0">
              <a:buNone/>
            </a:pPr>
            <a:r>
              <a:rPr lang="nl-NL" sz="2400" dirty="0" smtClean="0"/>
              <a:t>}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4" name="Tekstvak 3"/>
          <p:cNvSpPr txBox="1"/>
          <p:nvPr/>
        </p:nvSpPr>
        <p:spPr>
          <a:xfrm>
            <a:off x="1532667" y="874435"/>
            <a:ext cx="13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vergelijking</a:t>
            </a:r>
            <a:endParaRPr lang="nl-NL" dirty="0"/>
          </a:p>
        </p:txBody>
      </p:sp>
      <p:sp>
        <p:nvSpPr>
          <p:cNvPr id="6" name="Ronde pijl 5"/>
          <p:cNvSpPr/>
          <p:nvPr/>
        </p:nvSpPr>
        <p:spPr>
          <a:xfrm flipH="1">
            <a:off x="1819587" y="1245393"/>
            <a:ext cx="722312" cy="7096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95991"/>
              <a:gd name="adj5" fmla="val 125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Ronde pijl 6"/>
          <p:cNvSpPr/>
          <p:nvPr/>
        </p:nvSpPr>
        <p:spPr>
          <a:xfrm>
            <a:off x="1833370" y="1245393"/>
            <a:ext cx="715963" cy="7096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95991"/>
              <a:gd name="adj5" fmla="val 125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90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>
          <a:xfrm>
            <a:off x="457200" y="296863"/>
            <a:ext cx="8229600" cy="1143000"/>
          </a:xfrm>
        </p:spPr>
        <p:txBody>
          <a:bodyPr/>
          <a:lstStyle/>
          <a:p>
            <a:r>
              <a:rPr lang="nl-NL">
                <a:latin typeface="Calibri" charset="0"/>
              </a:rPr>
              <a:t>Conditional operators</a:t>
            </a:r>
          </a:p>
        </p:txBody>
      </p:sp>
      <p:sp>
        <p:nvSpPr>
          <p:cNvPr id="4403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nl-NL" sz="2000" dirty="0">
              <a:solidFill>
                <a:srgbClr val="FF0000"/>
              </a:solidFill>
              <a:latin typeface="Calibri" charset="0"/>
            </a:endParaRP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>
                <a:latin typeface="Calibri" charset="0"/>
              </a:rPr>
              <a:t>==      </a:t>
            </a:r>
            <a:r>
              <a:rPr lang="en-US" sz="2000" dirty="0">
                <a:latin typeface="Calibri" charset="0"/>
              </a:rPr>
              <a:t>Is equal to</a:t>
            </a: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>
                <a:latin typeface="Calibri" charset="0"/>
              </a:rPr>
              <a:t>!=       </a:t>
            </a:r>
            <a:r>
              <a:rPr lang="en-US" sz="2000" dirty="0">
                <a:latin typeface="Calibri" charset="0"/>
              </a:rPr>
              <a:t>Is not equal to</a:t>
            </a: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>
                <a:latin typeface="Calibri" charset="0"/>
              </a:rPr>
              <a:t>&lt;        </a:t>
            </a:r>
            <a:r>
              <a:rPr lang="en-US" sz="2000" dirty="0">
                <a:latin typeface="Calibri" charset="0"/>
              </a:rPr>
              <a:t>Is less than</a:t>
            </a: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dirty="0">
                <a:latin typeface="Calibri" charset="0"/>
              </a:rPr>
              <a:t>&gt; 	  Is greater than</a:t>
            </a: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>
                <a:latin typeface="Calibri" charset="0"/>
              </a:rPr>
              <a:t>&gt;=      </a:t>
            </a:r>
            <a:r>
              <a:rPr lang="en-US" sz="2000" dirty="0">
                <a:latin typeface="Calibri" charset="0"/>
              </a:rPr>
              <a:t>Is greater than or equal to</a:t>
            </a: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>
                <a:latin typeface="Calibri" charset="0"/>
              </a:rPr>
              <a:t>&lt;=      </a:t>
            </a:r>
            <a:r>
              <a:rPr lang="en-US" sz="2000" dirty="0">
                <a:latin typeface="Calibri" charset="0"/>
              </a:rPr>
              <a:t>Is less than or equal to</a:t>
            </a:r>
          </a:p>
          <a:p>
            <a:pPr marL="0" indent="0">
              <a:buFont typeface="Arial" charset="0"/>
              <a:buNone/>
            </a:pPr>
            <a:endParaRPr lang="nl-NL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0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>
          <a:xfrm>
            <a:off x="457200" y="296863"/>
            <a:ext cx="8229600" cy="1143000"/>
          </a:xfrm>
        </p:spPr>
        <p:txBody>
          <a:bodyPr/>
          <a:lstStyle/>
          <a:p>
            <a:r>
              <a:rPr lang="nl-NL" dirty="0" err="1" smtClean="0">
                <a:latin typeface="Calibri" charset="0"/>
              </a:rPr>
              <a:t>Logical</a:t>
            </a:r>
            <a:r>
              <a:rPr lang="nl-NL" dirty="0" smtClean="0">
                <a:latin typeface="Calibri" charset="0"/>
              </a:rPr>
              <a:t> </a:t>
            </a:r>
            <a:r>
              <a:rPr lang="nl-NL" dirty="0">
                <a:latin typeface="Calibri" charset="0"/>
              </a:rPr>
              <a:t>operators</a:t>
            </a:r>
          </a:p>
        </p:txBody>
      </p:sp>
      <p:sp>
        <p:nvSpPr>
          <p:cNvPr id="4403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nl-NL" sz="2000" dirty="0">
              <a:solidFill>
                <a:srgbClr val="FF0000"/>
              </a:solidFill>
              <a:latin typeface="Calibri" charset="0"/>
            </a:endParaRP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 smtClean="0">
                <a:latin typeface="Calibri" charset="0"/>
              </a:rPr>
              <a:t>					&amp;&amp;	 	AND</a:t>
            </a: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 smtClean="0">
                <a:latin typeface="Calibri" charset="0"/>
              </a:rPr>
              <a:t>					II		OR</a:t>
            </a:r>
          </a:p>
          <a:p>
            <a:pPr marL="914400" lvl="2" indent="0" eaLnBrk="1" hangingPunct="1">
              <a:buFont typeface="Arial" charset="0"/>
              <a:buNone/>
            </a:pPr>
            <a:r>
              <a:rPr lang="en-US" sz="2000" b="1" dirty="0" smtClean="0">
                <a:latin typeface="Calibri" charset="0"/>
              </a:rPr>
              <a:t>					!		NOT</a:t>
            </a:r>
          </a:p>
        </p:txBody>
      </p:sp>
    </p:spTree>
    <p:extLst>
      <p:ext uri="{BB962C8B-B14F-4D97-AF65-F5344CB8AC3E}">
        <p14:creationId xmlns:p14="http://schemas.microsoft.com/office/powerpoint/2010/main" val="42750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Logica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wife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her </a:t>
            </a:r>
            <a:r>
              <a:rPr lang="nl-NL" dirty="0" err="1"/>
              <a:t>husband</a:t>
            </a:r>
            <a:r>
              <a:rPr lang="nl-NL" dirty="0"/>
              <a:t>, a computer </a:t>
            </a:r>
            <a:r>
              <a:rPr lang="nl-NL" dirty="0" err="1"/>
              <a:t>programmer</a:t>
            </a:r>
            <a:r>
              <a:rPr lang="nl-NL" dirty="0"/>
              <a:t>, “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please</a:t>
            </a:r>
            <a:r>
              <a:rPr lang="nl-NL" dirty="0"/>
              <a:t> go </a:t>
            </a:r>
            <a:r>
              <a:rPr lang="nl-NL" dirty="0" err="1"/>
              <a:t>to</a:t>
            </a:r>
            <a:r>
              <a:rPr lang="nl-NL" dirty="0"/>
              <a:t> the store </a:t>
            </a:r>
            <a:r>
              <a:rPr lang="nl-NL" dirty="0" err="1"/>
              <a:t>for</a:t>
            </a:r>
            <a:r>
              <a:rPr lang="nl-NL" dirty="0"/>
              <a:t> 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 a </a:t>
            </a:r>
            <a:r>
              <a:rPr lang="nl-NL" dirty="0" err="1"/>
              <a:t>carton</a:t>
            </a:r>
            <a:r>
              <a:rPr lang="nl-NL" dirty="0"/>
              <a:t> of </a:t>
            </a:r>
            <a:r>
              <a:rPr lang="nl-NL" dirty="0" err="1"/>
              <a:t>milk</a:t>
            </a:r>
            <a:r>
              <a:rPr lang="nl-NL" dirty="0"/>
              <a:t>?  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have </a:t>
            </a:r>
            <a:r>
              <a:rPr lang="nl-NL" dirty="0" err="1"/>
              <a:t>eggs</a:t>
            </a:r>
            <a:r>
              <a:rPr lang="nl-NL" dirty="0"/>
              <a:t>, get </a:t>
            </a:r>
            <a:r>
              <a:rPr lang="nl-NL" dirty="0" err="1"/>
              <a:t>six</a:t>
            </a:r>
            <a:r>
              <a:rPr lang="nl-NL" dirty="0"/>
              <a:t>.”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817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623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Logica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 short time later the </a:t>
            </a:r>
            <a:r>
              <a:rPr lang="nl-NL" dirty="0" err="1"/>
              <a:t>husband</a:t>
            </a:r>
            <a:r>
              <a:rPr lang="nl-NL" dirty="0"/>
              <a:t> </a:t>
            </a:r>
            <a:r>
              <a:rPr lang="nl-NL" dirty="0" err="1"/>
              <a:t>comes</a:t>
            </a:r>
            <a:r>
              <a:rPr lang="nl-NL" dirty="0"/>
              <a:t> back </a:t>
            </a:r>
            <a:r>
              <a:rPr lang="nl-NL" dirty="0" err="1"/>
              <a:t>with</a:t>
            </a:r>
            <a:r>
              <a:rPr lang="nl-NL" dirty="0"/>
              <a:t> 6 </a:t>
            </a:r>
            <a:r>
              <a:rPr lang="nl-NL" dirty="0" err="1"/>
              <a:t>cartons</a:t>
            </a:r>
            <a:r>
              <a:rPr lang="nl-NL" dirty="0"/>
              <a:t> of </a:t>
            </a:r>
            <a:r>
              <a:rPr lang="nl-NL" dirty="0" err="1"/>
              <a:t>milk</a:t>
            </a:r>
            <a:r>
              <a:rPr lang="nl-NL" dirty="0"/>
              <a:t>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wife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him</a:t>
            </a:r>
            <a:r>
              <a:rPr lang="nl-NL" dirty="0"/>
              <a:t>, “</a:t>
            </a:r>
            <a:r>
              <a:rPr lang="nl-NL" dirty="0" err="1"/>
              <a:t>Why</a:t>
            </a:r>
            <a:r>
              <a:rPr lang="nl-NL" dirty="0"/>
              <a:t> the </a:t>
            </a:r>
            <a:r>
              <a:rPr lang="nl-NL" dirty="0" err="1"/>
              <a:t>hell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 6 </a:t>
            </a:r>
            <a:r>
              <a:rPr lang="nl-NL" dirty="0" err="1"/>
              <a:t>cartons</a:t>
            </a:r>
            <a:r>
              <a:rPr lang="nl-NL" dirty="0"/>
              <a:t> of </a:t>
            </a:r>
            <a:r>
              <a:rPr lang="nl-NL" dirty="0" err="1"/>
              <a:t>milk</a:t>
            </a:r>
            <a:r>
              <a:rPr lang="nl-NL" dirty="0"/>
              <a:t>?”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He </a:t>
            </a:r>
            <a:r>
              <a:rPr lang="nl-NL" dirty="0" err="1"/>
              <a:t>replied</a:t>
            </a:r>
            <a:r>
              <a:rPr lang="nl-NL" dirty="0"/>
              <a:t>, “</a:t>
            </a:r>
            <a:r>
              <a:rPr lang="nl-NL" dirty="0" err="1"/>
              <a:t>They</a:t>
            </a:r>
            <a:r>
              <a:rPr lang="nl-NL" dirty="0"/>
              <a:t> had </a:t>
            </a:r>
            <a:r>
              <a:rPr lang="nl-NL" dirty="0" err="1"/>
              <a:t>eggs</a:t>
            </a:r>
            <a:r>
              <a:rPr lang="nl-NL" dirty="0"/>
              <a:t>.”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131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Schrijf een programma die de waarden vanuit de  prompt(); worden opgeslagen in twee variabelen. </a:t>
            </a:r>
            <a:endParaRPr lang="nl-NL" dirty="0" smtClean="0"/>
          </a:p>
          <a:p>
            <a:r>
              <a:rPr lang="nl-NL" dirty="0" smtClean="0"/>
              <a:t>Vergelijk </a:t>
            </a:r>
            <a:r>
              <a:rPr lang="nl-NL" dirty="0"/>
              <a:t>de twee scores, en geef via een alert() weer of team 1 of team 2 gewonnen heeft. </a:t>
            </a:r>
            <a:endParaRPr lang="nl-NL" dirty="0" smtClean="0"/>
          </a:p>
          <a:p>
            <a:r>
              <a:rPr lang="nl-NL" dirty="0" smtClean="0"/>
              <a:t>Als </a:t>
            </a:r>
            <a:r>
              <a:rPr lang="nl-NL" dirty="0"/>
              <a:t>het gelijkspel is, geef dit dan ook aan.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3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 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bepalen</a:t>
            </a:r>
            <a:r>
              <a:rPr lang="en-US" dirty="0"/>
              <a:t> of je </a:t>
            </a:r>
            <a:r>
              <a:rPr lang="en-US" dirty="0" err="1"/>
              <a:t>bezorgkosten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betalen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bestelling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aankoopbedrag</a:t>
            </a:r>
            <a:r>
              <a:rPr lang="en-US" dirty="0"/>
              <a:t> 25.00 euro of </a:t>
            </a:r>
            <a:r>
              <a:rPr lang="en-US" dirty="0" err="1"/>
              <a:t>hoger</a:t>
            </a:r>
            <a:r>
              <a:rPr lang="en-US" dirty="0"/>
              <a:t> is,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je </a:t>
            </a:r>
            <a:r>
              <a:rPr lang="en-US" dirty="0" err="1"/>
              <a:t>bestelling</a:t>
            </a:r>
            <a:r>
              <a:rPr lang="en-US" dirty="0"/>
              <a:t> gratis </a:t>
            </a:r>
            <a:r>
              <a:rPr lang="en-US" dirty="0" err="1"/>
              <a:t>bezorgd</a:t>
            </a:r>
            <a:r>
              <a:rPr lang="en-US" dirty="0"/>
              <a:t>.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het </a:t>
            </a:r>
            <a:r>
              <a:rPr lang="en-US" dirty="0" err="1"/>
              <a:t>geval</a:t>
            </a:r>
            <a:r>
              <a:rPr lang="en-US" dirty="0"/>
              <a:t> is, </a:t>
            </a:r>
            <a:r>
              <a:rPr lang="en-US" dirty="0" err="1"/>
              <a:t>betaal</a:t>
            </a:r>
            <a:r>
              <a:rPr lang="en-US" dirty="0"/>
              <a:t> je 3.95 </a:t>
            </a:r>
            <a:r>
              <a:rPr lang="en-US" dirty="0" err="1"/>
              <a:t>bezorgkosten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92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 Variabelen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string 		tekst</a:t>
            </a:r>
          </a:p>
          <a:p>
            <a:r>
              <a:rPr lang="nl-NL" dirty="0"/>
              <a:t>i</a:t>
            </a:r>
            <a:r>
              <a:rPr lang="nl-NL" dirty="0" smtClean="0"/>
              <a:t>nt			gehele getallen (ook negatief)</a:t>
            </a:r>
          </a:p>
          <a:p>
            <a:r>
              <a:rPr lang="nl-NL" dirty="0" err="1" smtClean="0"/>
              <a:t>float</a:t>
            </a:r>
            <a:r>
              <a:rPr lang="nl-NL" dirty="0" smtClean="0"/>
              <a:t>		komma getallen (ook negatief)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251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Meer Functies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</a:t>
            </a:r>
            <a:r>
              <a:rPr lang="nl-NL" dirty="0" err="1" smtClean="0"/>
              <a:t>ypeof</a:t>
            </a:r>
            <a:r>
              <a:rPr lang="nl-NL" dirty="0" smtClean="0"/>
              <a:t>()  		bepaal het type</a:t>
            </a:r>
          </a:p>
          <a:p>
            <a:endParaRPr lang="nl-NL" dirty="0"/>
          </a:p>
          <a:p>
            <a:r>
              <a:rPr lang="nl-NL" dirty="0" err="1" smtClean="0"/>
              <a:t>parseInt</a:t>
            </a:r>
            <a:r>
              <a:rPr lang="nl-NL" dirty="0" smtClean="0"/>
              <a:t>() </a:t>
            </a:r>
            <a:r>
              <a:rPr lang="nl-NL" dirty="0"/>
              <a:t>	</a:t>
            </a:r>
            <a:r>
              <a:rPr lang="nl-NL" dirty="0" smtClean="0"/>
              <a:t>	maak er een integer van</a:t>
            </a:r>
          </a:p>
          <a:p>
            <a:r>
              <a:rPr lang="nl-NL" dirty="0" err="1" smtClean="0"/>
              <a:t>parseFloat</a:t>
            </a:r>
            <a:r>
              <a:rPr lang="nl-NL" dirty="0" smtClean="0"/>
              <a:t>() 	maak er een </a:t>
            </a:r>
            <a:r>
              <a:rPr lang="nl-NL" dirty="0" err="1" smtClean="0"/>
              <a:t>float</a:t>
            </a:r>
            <a:r>
              <a:rPr lang="nl-NL" dirty="0" smtClean="0"/>
              <a:t> van</a:t>
            </a:r>
          </a:p>
        </p:txBody>
      </p:sp>
    </p:spTree>
    <p:extLst>
      <p:ext uri="{BB962C8B-B14F-4D97-AF65-F5344CB8AC3E}">
        <p14:creationId xmlns:p14="http://schemas.microsoft.com/office/powerpoint/2010/main" val="13387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SHL</a:t>
            </a:r>
            <a:endParaRPr lang="nl-NL" dirty="0"/>
          </a:p>
        </p:txBody>
      </p:sp>
      <p:pic>
        <p:nvPicPr>
          <p:cNvPr id="4" name="Afbeelding 3" descr="Screen Shot 2015-11-14 at 14.3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5" y="1914824"/>
            <a:ext cx="6382463" cy="1640186"/>
          </a:xfrm>
          <a:prstGeom prst="rect">
            <a:avLst/>
          </a:prstGeom>
        </p:spPr>
      </p:pic>
      <p:pic>
        <p:nvPicPr>
          <p:cNvPr id="5" name="Afbeelding 4" descr="Screen Shot 2015-11-14 at 14.30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4" y="4068639"/>
            <a:ext cx="6382463" cy="8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Voorbeelden eindopdracht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111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Opgave 3 en 4 gemaakt -&gt;</a:t>
            </a:r>
          </a:p>
          <a:p>
            <a:r>
              <a:rPr lang="nl-NL" dirty="0" smtClean="0"/>
              <a:t>Hoe vertaal je dit naar bijv. een inlogscherm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682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Codecademy</a:t>
            </a:r>
            <a:r>
              <a:rPr lang="nl-NL" dirty="0" smtClean="0"/>
              <a:t> Javascript oefeningen maken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(zie SHL)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05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smtClean="0"/>
              <a:t>Tot nu toe gebruikt: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sz="2400" noProof="0" dirty="0" err="1" smtClean="0"/>
              <a:t>document.write</a:t>
            </a:r>
            <a:r>
              <a:rPr lang="nl-NL" sz="2400" noProof="0" dirty="0" smtClean="0"/>
              <a:t>("&lt;h1&gt;</a:t>
            </a:r>
            <a:r>
              <a:rPr lang="nl-NL" sz="2400" noProof="0" dirty="0" err="1" smtClean="0"/>
              <a:t>Hello</a:t>
            </a:r>
            <a:r>
              <a:rPr lang="nl-NL" sz="2400" noProof="0" dirty="0" smtClean="0"/>
              <a:t> World&lt;/h1&gt;");</a:t>
            </a:r>
          </a:p>
          <a:p>
            <a:pPr lvl="2"/>
            <a:endParaRPr lang="nl-NL" noProof="0" dirty="0" smtClean="0"/>
          </a:p>
          <a:p>
            <a:pPr lvl="1"/>
            <a:r>
              <a:rPr lang="nl-NL" sz="2400" dirty="0"/>
              <a:t>a</a:t>
            </a:r>
            <a:r>
              <a:rPr lang="nl-NL" sz="2400" noProof="0" dirty="0" err="1" smtClean="0"/>
              <a:t>lert</a:t>
            </a:r>
            <a:r>
              <a:rPr lang="nl-NL" sz="2400" noProof="0" dirty="0" smtClean="0"/>
              <a:t>("tekst</a:t>
            </a:r>
            <a:r>
              <a:rPr lang="nl-NL" sz="2400" dirty="0"/>
              <a:t>"</a:t>
            </a:r>
            <a:r>
              <a:rPr lang="nl-NL" sz="2400" noProof="0" dirty="0" smtClean="0"/>
              <a:t>) – Toon een waarschuwingsvenster</a:t>
            </a:r>
          </a:p>
          <a:p>
            <a:pPr lvl="1"/>
            <a:r>
              <a:rPr lang="nl-NL" sz="2400" noProof="0" dirty="0" smtClean="0"/>
              <a:t>prompt("tekst", "waarde") – Stel de gebruiker een vraag</a:t>
            </a:r>
          </a:p>
          <a:p>
            <a:pPr lvl="1"/>
            <a:r>
              <a:rPr lang="nl-NL" sz="2400" noProof="0" dirty="0" err="1" smtClean="0"/>
              <a:t>confirm</a:t>
            </a:r>
            <a:r>
              <a:rPr lang="nl-NL" sz="2400" noProof="0" dirty="0" smtClean="0"/>
              <a:t>("tekst") – Laat een bevestigingsvenster zien</a:t>
            </a:r>
          </a:p>
        </p:txBody>
      </p:sp>
    </p:spTree>
    <p:extLst>
      <p:ext uri="{BB962C8B-B14F-4D97-AF65-F5344CB8AC3E}">
        <p14:creationId xmlns:p14="http://schemas.microsoft.com/office/powerpoint/2010/main" val="84410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Belangrijk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nl-NL" dirty="0" smtClean="0"/>
              <a:t>Elke instructie eindigt met een puntkomma 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nl-NL" dirty="0" smtClean="0"/>
              <a:t>Javascript is hoofdlettergevoelig.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nl-NL" dirty="0" smtClean="0"/>
              <a:t>Voeg commentaarregels toe.</a:t>
            </a:r>
          </a:p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461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 charset="0"/>
              </a:rPr>
              <a:t>Comments</a:t>
            </a:r>
          </a:p>
        </p:txBody>
      </p:sp>
      <p:sp>
        <p:nvSpPr>
          <p:cNvPr id="32770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</a:rPr>
              <a:t>HTML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</a:rPr>
              <a:t>	&lt;!--  commentaar regels </a:t>
            </a:r>
            <a:r>
              <a:rPr lang="nl-NL">
                <a:latin typeface="Calibri" charset="0"/>
                <a:sym typeface="Wingdings" charset="0"/>
              </a:rPr>
              <a:t>--&gt;</a:t>
            </a:r>
          </a:p>
          <a:p>
            <a:pPr marL="0" indent="0">
              <a:buFont typeface="Arial" charset="0"/>
              <a:buNone/>
            </a:pPr>
            <a:endParaRPr lang="nl-NL">
              <a:latin typeface="Calibri" charset="0"/>
              <a:sym typeface="Wingdings" charset="0"/>
            </a:endParaRP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Javascript/jQuery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//enkele commentaar regel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/* meerdere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Commentaar</a:t>
            </a:r>
          </a:p>
          <a:p>
            <a:pPr marL="0" indent="0">
              <a:buFont typeface="Arial" charset="0"/>
              <a:buNone/>
            </a:pPr>
            <a:r>
              <a:rPr lang="nl-NL">
                <a:latin typeface="Calibri" charset="0"/>
                <a:sym typeface="Wingdings" charset="0"/>
              </a:rPr>
              <a:t>	Regels */</a:t>
            </a:r>
            <a:endParaRPr lang="nl-NL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7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charset="0"/>
              </a:rPr>
              <a:t>Variabele</a:t>
            </a:r>
          </a:p>
        </p:txBody>
      </p:sp>
      <p:sp>
        <p:nvSpPr>
          <p:cNvPr id="34818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				(toekenning)</a:t>
            </a:r>
          </a:p>
          <a:p>
            <a:pPr marL="0" indent="0">
              <a:buFont typeface="Arial" charset="0"/>
              <a:buNone/>
            </a:pP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var </a:t>
            </a:r>
            <a:r>
              <a:rPr lang="nl-NL" dirty="0" err="1">
                <a:latin typeface="Calibri" charset="0"/>
              </a:rPr>
              <a:t>variabeleNaam</a:t>
            </a:r>
            <a:r>
              <a:rPr lang="nl-NL" dirty="0">
                <a:latin typeface="Calibri" charset="0"/>
              </a:rPr>
              <a:t> =  </a:t>
            </a:r>
            <a:r>
              <a:rPr lang="nl-NL" dirty="0" smtClean="0">
                <a:latin typeface="Calibri" charset="0"/>
              </a:rPr>
              <a:t>"tekst";</a:t>
            </a: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							</a:t>
            </a:r>
            <a:endParaRPr lang="nl-NL" dirty="0" smtClean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</a:t>
            </a:r>
            <a:r>
              <a:rPr lang="nl-NL" dirty="0" smtClean="0">
                <a:latin typeface="Calibri" charset="0"/>
              </a:rPr>
              <a:t>							getal (integer/</a:t>
            </a:r>
            <a:r>
              <a:rPr lang="nl-NL" dirty="0" err="1" smtClean="0">
                <a:latin typeface="Calibri" charset="0"/>
              </a:rPr>
              <a:t>float</a:t>
            </a:r>
            <a:r>
              <a:rPr lang="nl-NL" dirty="0" smtClean="0">
                <a:latin typeface="Calibri" charset="0"/>
              </a:rPr>
              <a:t>)</a:t>
            </a:r>
            <a:endParaRPr lang="nl-NL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nl-NL" dirty="0">
                <a:latin typeface="Calibri" charset="0"/>
              </a:rPr>
              <a:t>								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boolean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 (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true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/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false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							array	(verzameling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							functie</a:t>
            </a:r>
          </a:p>
          <a:p>
            <a:pPr marL="0" indent="0">
              <a:buNone/>
            </a:pP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							object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" name="Ronde pijl 3"/>
          <p:cNvSpPr/>
          <p:nvPr/>
        </p:nvSpPr>
        <p:spPr>
          <a:xfrm flipH="1">
            <a:off x="3550178" y="2189245"/>
            <a:ext cx="722312" cy="709613"/>
          </a:xfrm>
          <a:prstGeom prst="circular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99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Fouten opsporen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Kleur in editor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Melding in de console</a:t>
            </a:r>
          </a:p>
          <a:p>
            <a:endParaRPr lang="nl-NL" dirty="0"/>
          </a:p>
        </p:txBody>
      </p:sp>
      <p:pic>
        <p:nvPicPr>
          <p:cNvPr id="4" name="Afbeelding 3" descr="Screen Shot 2015-11-12 at 21.56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6" y="2244487"/>
            <a:ext cx="7558381" cy="1496373"/>
          </a:xfrm>
          <a:prstGeom prst="rect">
            <a:avLst/>
          </a:prstGeom>
        </p:spPr>
      </p:pic>
      <p:pic>
        <p:nvPicPr>
          <p:cNvPr id="5" name="Afbeelding 4" descr="Screen Shot 2014-03-27 at 21.49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6" y="4498070"/>
            <a:ext cx="7480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 gedaan?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Studiehandleiding gelezen?</a:t>
            </a:r>
          </a:p>
          <a:p>
            <a:r>
              <a:rPr lang="nl-NL" sz="2800" dirty="0" smtClean="0"/>
              <a:t>Account aangemaakt op </a:t>
            </a:r>
            <a:r>
              <a:rPr lang="nl-NL" sz="2800" dirty="0" smtClean="0">
                <a:hlinkClick r:id="rId2"/>
              </a:rPr>
              <a:t>https://codecademy.com</a:t>
            </a:r>
            <a:r>
              <a:rPr lang="nl-NL" sz="2800" dirty="0"/>
              <a:t> </a:t>
            </a:r>
            <a:r>
              <a:rPr lang="nl-NL" sz="2800" dirty="0" smtClean="0"/>
              <a:t>?</a:t>
            </a:r>
          </a:p>
          <a:p>
            <a:r>
              <a:rPr lang="nl-NL" sz="2800" dirty="0"/>
              <a:t>Account </a:t>
            </a:r>
            <a:r>
              <a:rPr lang="nl-NL" sz="2800" dirty="0" smtClean="0"/>
              <a:t>aangemaakt </a:t>
            </a:r>
            <a:r>
              <a:rPr lang="nl-NL" sz="2800" dirty="0"/>
              <a:t>op </a:t>
            </a:r>
            <a:r>
              <a:rPr lang="nl-NL" sz="2800" dirty="0">
                <a:hlinkClick r:id="rId3"/>
              </a:rPr>
              <a:t>https:/</a:t>
            </a:r>
            <a:r>
              <a:rPr lang="nl-NL" sz="2800" dirty="0" smtClean="0">
                <a:hlinkClick r:id="rId3"/>
              </a:rPr>
              <a:t>/github.com</a:t>
            </a:r>
            <a:r>
              <a:rPr lang="nl-NL" sz="2800" dirty="0" smtClean="0"/>
              <a:t> ?</a:t>
            </a:r>
          </a:p>
          <a:p>
            <a:endParaRPr lang="nl-NL" sz="2800" dirty="0" smtClean="0"/>
          </a:p>
          <a:p>
            <a:r>
              <a:rPr lang="nl-NL" sz="2800" dirty="0" smtClean="0"/>
              <a:t>Opgave 2 : </a:t>
            </a:r>
            <a:r>
              <a:rPr lang="en-US" sz="2800" dirty="0" smtClean="0"/>
              <a:t>Celsius </a:t>
            </a:r>
            <a:r>
              <a:rPr lang="en-US" sz="2800" dirty="0" err="1"/>
              <a:t>naar</a:t>
            </a:r>
            <a:r>
              <a:rPr lang="en-US" sz="2800" dirty="0"/>
              <a:t> Fahrenheit </a:t>
            </a:r>
            <a:r>
              <a:rPr lang="en-US" sz="2800" dirty="0" err="1" smtClean="0"/>
              <a:t>gelukt</a:t>
            </a:r>
            <a:r>
              <a:rPr lang="en-US" sz="2800" dirty="0" smtClean="0"/>
              <a:t>?</a:t>
            </a:r>
            <a:endParaRPr lang="nl-NL" sz="2800" dirty="0"/>
          </a:p>
          <a:p>
            <a:r>
              <a:rPr lang="nl-NL" sz="2800" dirty="0" smtClean="0"/>
              <a:t>Gestart met Javascript op </a:t>
            </a:r>
            <a:r>
              <a:rPr lang="nl-NL" sz="2800" dirty="0" err="1" smtClean="0"/>
              <a:t>Codecademy.com</a:t>
            </a:r>
            <a:r>
              <a:rPr lang="nl-NL" sz="2800" dirty="0" smtClean="0"/>
              <a:t>?</a:t>
            </a:r>
          </a:p>
          <a:p>
            <a:pPr marL="0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67917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Account gegevens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Invullen op:</a:t>
            </a:r>
          </a:p>
          <a:p>
            <a:r>
              <a:rPr lang="nl-NL" u="sng" dirty="0">
                <a:hlinkClick r:id="rId2"/>
              </a:rPr>
              <a:t>http://goo.gl/forms/ywkR94Mtu0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871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CE74BB81C7745BA7B58BEAAEF441C" ma:contentTypeVersion="3" ma:contentTypeDescription="Een nieuw document maken." ma:contentTypeScope="" ma:versionID="2f424b56d0428f6e3d1766f412c1607b">
  <xsd:schema xmlns:xsd="http://www.w3.org/2001/XMLSchema" xmlns:xs="http://www.w3.org/2001/XMLSchema" xmlns:p="http://schemas.microsoft.com/office/2006/metadata/properties" xmlns:ns2="291AED29-547A-4C50-A33D-1A79B42E0E36" xmlns:ns3="3af82eb7-62dc-41c4-bd9e-d3622e0d9138" targetNamespace="http://schemas.microsoft.com/office/2006/metadata/properties" ma:root="true" ma:fieldsID="654e9c8c71a142d479b92dea8172d137" ns2:_="" ns3:_="">
    <xsd:import namespace="291AED29-547A-4C50-A33D-1A79B42E0E36"/>
    <xsd:import namespace="3af82eb7-62dc-41c4-bd9e-d3622e0d9138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3:groep" minOccurs="0"/>
                <xsd:element ref="ns3:onderde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AED29-547A-4C50-A33D-1A79B42E0E36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cursushandleiding" ma:description="Hier staat de categorie waaronder het studiemateriaal valt." ma:format="Dropdown" ma:internalName="categorie">
      <xsd:simpleType>
        <xsd:restriction base="dms:Choice">
          <xsd:enumeration value="cursushandleiding"/>
          <xsd:enumeration value="presentaties colleges"/>
          <xsd:enumeration value="proeftentamen"/>
          <xsd:enumeration value="lesmateria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82eb7-62dc-41c4-bd9e-d3622e0d9138" elementFormDefault="qualified">
    <xsd:import namespace="http://schemas.microsoft.com/office/2006/documentManagement/types"/>
    <xsd:import namespace="http://schemas.microsoft.com/office/infopath/2007/PartnerControls"/>
    <xsd:element name="groep" ma:index="11" nillable="true" ma:displayName="groep" ma:internalName="groep">
      <xsd:simpleType>
        <xsd:restriction base="dms:Text">
          <xsd:maxLength value="255"/>
        </xsd:restriction>
      </xsd:simpleType>
    </xsd:element>
    <xsd:element name="onderdeel" ma:index="12" nillable="true" ma:displayName="onderdeel" ma:default="Mobiel" ma:format="Dropdown" ma:internalName="onderdeel">
      <xsd:simpleType>
        <xsd:restriction base="dms:Choice">
          <xsd:enumeration value="Film"/>
          <xsd:enumeration value="Mobi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ie xmlns="291AED29-547A-4C50-A33D-1A79B42E0E36">presentaties colleges</categorie>
    <groep xmlns="3af82eb7-62dc-41c4-bd9e-d3622e0d9138" xsi:nil="true"/>
    <onderdeel xmlns="3af82eb7-62dc-41c4-bd9e-d3622e0d9138">Mobiel</onderdeel>
  </documentManagement>
</p:properties>
</file>

<file path=customXml/itemProps1.xml><?xml version="1.0" encoding="utf-8"?>
<ds:datastoreItem xmlns:ds="http://schemas.openxmlformats.org/officeDocument/2006/customXml" ds:itemID="{1757A074-2E1A-4793-BCBA-E6151C659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1AED29-547A-4C50-A33D-1A79B42E0E36"/>
    <ds:schemaRef ds:uri="3af82eb7-62dc-41c4-bd9e-d3622e0d9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FDB0E-06E8-45F3-B91D-A97EF23392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7CBA1-9DF2-44E9-9A5C-F1D39F05534E}">
  <ds:schemaRefs>
    <ds:schemaRef ds:uri="http://schemas.microsoft.com/office/2006/metadata/properties"/>
    <ds:schemaRef ds:uri="http://schemas.microsoft.com/office/infopath/2007/PartnerControls"/>
    <ds:schemaRef ds:uri="291AED29-547A-4C50-A33D-1A79B42E0E36"/>
    <ds:schemaRef ds:uri="3af82eb7-62dc-41c4-bd9e-d3622e0d91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610</Words>
  <Application>Microsoft Macintosh PowerPoint</Application>
  <PresentationFormat>Diavoorstelling (4:3)</PresentationFormat>
  <Paragraphs>163</Paragraphs>
  <Slides>28</Slides>
  <Notes>12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29" baseType="lpstr">
      <vt:lpstr>Office Theme</vt:lpstr>
      <vt:lpstr>Robby de Robot</vt:lpstr>
      <vt:lpstr>Javascript</vt:lpstr>
      <vt:lpstr>Tot nu toe gebruikt:</vt:lpstr>
      <vt:lpstr>Belangrijk</vt:lpstr>
      <vt:lpstr>Comments</vt:lpstr>
      <vt:lpstr>Variabele</vt:lpstr>
      <vt:lpstr>Fouten opsporen</vt:lpstr>
      <vt:lpstr>Huiswerk gedaan?</vt:lpstr>
      <vt:lpstr>Account gegevens</vt:lpstr>
      <vt:lpstr>Uitwerking</vt:lpstr>
      <vt:lpstr>Arithmetic Operators</vt:lpstr>
      <vt:lpstr>Kern begrippen</vt:lpstr>
      <vt:lpstr>Conditional statements</vt:lpstr>
      <vt:lpstr>Voorbeeld</vt:lpstr>
      <vt:lpstr>Conditional statements</vt:lpstr>
      <vt:lpstr>Voorbeeld</vt:lpstr>
      <vt:lpstr>Conditional operators</vt:lpstr>
      <vt:lpstr>Logical operators</vt:lpstr>
      <vt:lpstr>Logica</vt:lpstr>
      <vt:lpstr>Logica</vt:lpstr>
      <vt:lpstr>Opgave 3</vt:lpstr>
      <vt:lpstr>Opgave 4</vt:lpstr>
      <vt:lpstr>Type Variabelen</vt:lpstr>
      <vt:lpstr>Meer Functies</vt:lpstr>
      <vt:lpstr>SHL</vt:lpstr>
      <vt:lpstr>Voorbeelden eindopdracht</vt:lpstr>
      <vt:lpstr>Reflectie</vt:lpstr>
      <vt:lpstr>Huiswerk</vt:lpstr>
    </vt:vector>
  </TitlesOfParts>
  <Company>Hogeschool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Guus Koning</dc:creator>
  <cp:lastModifiedBy>Ronald van Essen</cp:lastModifiedBy>
  <cp:revision>84</cp:revision>
  <dcterms:created xsi:type="dcterms:W3CDTF">2011-10-01T18:19:16Z</dcterms:created>
  <dcterms:modified xsi:type="dcterms:W3CDTF">2015-11-14T13:32:23Z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0x010100C4ACE74BB81C7745BA7B58BEAAEF441C</vt:lpwstr>
  </property>
</Properties>
</file>