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7" r:id="rId5"/>
  </p:sldMasterIdLst>
  <p:notesMasterIdLst>
    <p:notesMasterId r:id="rId19"/>
  </p:notesMasterIdLst>
  <p:sldIdLst>
    <p:sldId id="256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59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62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25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87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648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809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972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134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296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16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117">
          <p15:clr>
            <a:srgbClr val="A4A3A4"/>
          </p15:clr>
        </p15:guide>
        <p15:guide id="6" orient="horz" pos="630">
          <p15:clr>
            <a:srgbClr val="A4A3A4"/>
          </p15:clr>
        </p15:guide>
        <p15:guide id="7" pos="340">
          <p15:clr>
            <a:srgbClr val="A4A3A4"/>
          </p15:clr>
        </p15:guide>
        <p15:guide id="8" pos="5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000"/>
    <a:srgbClr val="E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51" d="100"/>
          <a:sy n="151" d="100"/>
        </p:scale>
        <p:origin x="510" y="138"/>
      </p:cViewPr>
      <p:guideLst>
        <p:guide orient="horz" pos="2160"/>
        <p:guide pos="2880"/>
        <p:guide orient="horz" pos="716"/>
        <p:guide orient="horz" pos="395"/>
        <p:guide orient="horz" pos="3117"/>
        <p:guide orient="horz" pos="630"/>
        <p:guide pos="34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5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93726-DB4E-4E3B-B301-08615F64B677}" type="datetimeFigureOut">
              <a:rPr lang="de-CH" smtClean="0"/>
              <a:t>15.04.2020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80A5-F847-49D3-81EF-336668894A9D}" type="slidenum">
              <a:rPr lang="de-CH" smtClean="0"/>
              <a:t>‹N›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386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8162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6325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487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2648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809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8972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134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296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80A5-F847-49D3-81EF-336668894A9D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86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3579862"/>
            <a:ext cx="8274540" cy="460800"/>
          </a:xfrm>
        </p:spPr>
        <p:txBody>
          <a:bodyPr wrap="square"/>
          <a:lstStyle>
            <a:lvl1pPr>
              <a:defRPr sz="3000"/>
            </a:lvl1pPr>
          </a:lstStyle>
          <a:p>
            <a:r>
              <a:rPr lang="de-DE" dirty="0"/>
              <a:t>Dies ist der Titel der Präsentation.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3599" y="4141462"/>
            <a:ext cx="8275053" cy="244800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de-DE" dirty="0"/>
              <a:t>Name Vortragender, Ort, Datum</a:t>
            </a:r>
          </a:p>
        </p:txBody>
      </p:sp>
      <p:pic>
        <p:nvPicPr>
          <p:cNvPr id="4" name="Logo_SBB_Cargo_D" hidden="1">
            <a:extLst>
              <a:ext uri="{FF2B5EF4-FFF2-40B4-BE49-F238E27FC236}">
                <a16:creationId xmlns:a16="http://schemas.microsoft.com/office/drawing/2014/main" id="{EE6A846E-FFDC-4636-B971-92215806F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5" name="Logo_SBB_Cargo_H" hidden="1">
            <a:extLst>
              <a:ext uri="{FF2B5EF4-FFF2-40B4-BE49-F238E27FC236}">
                <a16:creationId xmlns:a16="http://schemas.microsoft.com/office/drawing/2014/main" id="{412E2250-6FCC-421A-895D-4FBDAB7368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7" name="Logo_SBB_CargoInt_D" hidden="1">
            <a:extLst>
              <a:ext uri="{FF2B5EF4-FFF2-40B4-BE49-F238E27FC236}">
                <a16:creationId xmlns:a16="http://schemas.microsoft.com/office/drawing/2014/main" id="{EFF1882B-601E-421B-8CD9-BC36308953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13"/>
            <a:ext cx="3162837" cy="234062"/>
          </a:xfrm>
          <a:prstGeom prst="rect">
            <a:avLst/>
          </a:prstGeom>
        </p:spPr>
      </p:pic>
      <p:pic>
        <p:nvPicPr>
          <p:cNvPr id="8" name="Logo_SBB_CargoInt_H" hidden="1">
            <a:extLst>
              <a:ext uri="{FF2B5EF4-FFF2-40B4-BE49-F238E27FC236}">
                <a16:creationId xmlns:a16="http://schemas.microsoft.com/office/drawing/2014/main" id="{13966A66-44EB-4089-BB9B-5E88F060073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00"/>
            <a:ext cx="3162837" cy="234062"/>
          </a:xfrm>
          <a:prstGeom prst="rect">
            <a:avLst/>
          </a:prstGeom>
        </p:spPr>
      </p:pic>
      <p:pic>
        <p:nvPicPr>
          <p:cNvPr id="9" name="Logo_SBB_Standard_D" hidden="1">
            <a:extLst>
              <a:ext uri="{FF2B5EF4-FFF2-40B4-BE49-F238E27FC236}">
                <a16:creationId xmlns:a16="http://schemas.microsoft.com/office/drawing/2014/main" id="{A2C0EE81-74D3-4894-8536-82B010157F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324000"/>
            <a:ext cx="2105319" cy="235301"/>
          </a:xfrm>
          <a:prstGeom prst="rect">
            <a:avLst/>
          </a:prstGeom>
        </p:spPr>
      </p:pic>
      <p:pic>
        <p:nvPicPr>
          <p:cNvPr id="10" name="Logo_SBB_Standard_H">
            <a:extLst>
              <a:ext uri="{FF2B5EF4-FFF2-40B4-BE49-F238E27FC236}">
                <a16:creationId xmlns:a16="http://schemas.microsoft.com/office/drawing/2014/main" id="{2470208F-A15C-4C0F-9FD1-3CC76EF6D5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2" y="324000"/>
            <a:ext cx="2093681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8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SBB_Symbol">
            <a:extLst>
              <a:ext uri="{FF2B5EF4-FFF2-40B4-BE49-F238E27FC236}">
                <a16:creationId xmlns:a16="http://schemas.microsoft.com/office/drawing/2014/main" id="{C55278FF-3F13-4F04-BFA6-4D49C8DADB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8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"/>
          <p:cNvSpPr/>
          <p:nvPr userDrawn="1"/>
        </p:nvSpPr>
        <p:spPr bwMode="ltGray">
          <a:xfrm>
            <a:off x="-5751" y="586596"/>
            <a:ext cx="7694762" cy="4560498"/>
          </a:xfrm>
          <a:custGeom>
            <a:avLst/>
            <a:gdLst>
              <a:gd name="connsiteX0" fmla="*/ 7694762 w 7694762"/>
              <a:gd name="connsiteY0" fmla="*/ 1368725 h 4560498"/>
              <a:gd name="connsiteX1" fmla="*/ 7694762 w 7694762"/>
              <a:gd name="connsiteY1" fmla="*/ 4560498 h 4560498"/>
              <a:gd name="connsiteX2" fmla="*/ 0 w 7694762"/>
              <a:gd name="connsiteY2" fmla="*/ 4560498 h 4560498"/>
              <a:gd name="connsiteX3" fmla="*/ 0 w 7694762"/>
              <a:gd name="connsiteY3" fmla="*/ 0 h 4560498"/>
              <a:gd name="connsiteX4" fmla="*/ 7694762 w 7694762"/>
              <a:gd name="connsiteY4" fmla="*/ 1368725 h 456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4762" h="4560498">
                <a:moveTo>
                  <a:pt x="7694762" y="1368725"/>
                </a:moveTo>
                <a:lnTo>
                  <a:pt x="7694762" y="4560498"/>
                </a:lnTo>
                <a:lnTo>
                  <a:pt x="0" y="4560498"/>
                </a:lnTo>
                <a:lnTo>
                  <a:pt x="0" y="0"/>
                </a:lnTo>
                <a:lnTo>
                  <a:pt x="7694762" y="1368725"/>
                </a:lnTo>
                <a:close/>
              </a:path>
            </a:pathLst>
          </a:custGeom>
          <a:solidFill>
            <a:srgbClr val="E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40000" y="1962000"/>
            <a:ext cx="6913140" cy="2988000"/>
          </a:xfrm>
          <a:prstGeom prst="rect">
            <a:avLst/>
          </a:prstGeom>
        </p:spPr>
        <p:txBody>
          <a:bodyPr wrap="square" bIns="0" anchor="t" anchorCtr="0">
            <a:noAutofit/>
          </a:bodyPr>
          <a:lstStyle>
            <a:lvl1pPr algn="l">
              <a:lnSpc>
                <a:spcPct val="100000"/>
              </a:lnSpc>
              <a:defRPr sz="3200" b="0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Der Kapiteltext hat maximal 3 Zeilen.</a:t>
            </a:r>
          </a:p>
        </p:txBody>
      </p:sp>
      <p:pic>
        <p:nvPicPr>
          <p:cNvPr id="4" name="Logo_SBB_Symbol">
            <a:extLst>
              <a:ext uri="{FF2B5EF4-FFF2-40B4-BE49-F238E27FC236}">
                <a16:creationId xmlns:a16="http://schemas.microsoft.com/office/drawing/2014/main" id="{69BA78CF-CC2D-4B72-81CD-B590B9E07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0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1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/>
          <p:nvPr userDrawn="1"/>
        </p:nvSpPr>
        <p:spPr>
          <a:xfrm>
            <a:off x="-14400" y="595309"/>
            <a:ext cx="3506279" cy="3651675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7" name="Freeform 1"/>
          <p:cNvSpPr>
            <a:spLocks/>
          </p:cNvSpPr>
          <p:nvPr userDrawn="1"/>
        </p:nvSpPr>
        <p:spPr>
          <a:xfrm>
            <a:off x="-14400" y="595309"/>
            <a:ext cx="3506279" cy="3651675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30" y="1207378"/>
            <a:ext cx="2953071" cy="2372484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400" b="1" baseline="0">
                <a:solidFill>
                  <a:srgbClr val="FFFFFF"/>
                </a:solidFill>
              </a:defRPr>
            </a:lvl1pPr>
          </a:lstStyle>
          <a:p>
            <a:r>
              <a:rPr lang="de-CH" dirty="0"/>
              <a:t>Fügen Sie hier Ihren Text ein. Mehrere Zeilen sind möglich.</a:t>
            </a:r>
          </a:p>
        </p:txBody>
      </p:sp>
      <p:pic>
        <p:nvPicPr>
          <p:cNvPr id="5" name="Logo_SBB_Symbol">
            <a:extLst>
              <a:ext uri="{FF2B5EF4-FFF2-40B4-BE49-F238E27FC236}">
                <a16:creationId xmlns:a16="http://schemas.microsoft.com/office/drawing/2014/main" id="{4620A341-5696-4DBC-9BA9-4AE19CE248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6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2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"/>
          <p:cNvSpPr/>
          <p:nvPr userDrawn="1"/>
        </p:nvSpPr>
        <p:spPr bwMode="ltGray">
          <a:xfrm>
            <a:off x="-5751" y="598098"/>
            <a:ext cx="3525328" cy="4543245"/>
          </a:xfrm>
          <a:custGeom>
            <a:avLst/>
            <a:gdLst>
              <a:gd name="connsiteX0" fmla="*/ 3525328 w 3525328"/>
              <a:gd name="connsiteY0" fmla="*/ 626853 h 4543245"/>
              <a:gd name="connsiteX1" fmla="*/ 3525328 w 3525328"/>
              <a:gd name="connsiteY1" fmla="*/ 4203940 h 4543245"/>
              <a:gd name="connsiteX2" fmla="*/ 1639019 w 3525328"/>
              <a:gd name="connsiteY2" fmla="*/ 4543245 h 4543245"/>
              <a:gd name="connsiteX3" fmla="*/ 0 w 3525328"/>
              <a:gd name="connsiteY3" fmla="*/ 4543245 h 4543245"/>
              <a:gd name="connsiteX4" fmla="*/ 0 w 3525328"/>
              <a:gd name="connsiteY4" fmla="*/ 0 h 4543245"/>
              <a:gd name="connsiteX5" fmla="*/ 3525328 w 3525328"/>
              <a:gd name="connsiteY5" fmla="*/ 626853 h 454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5328" h="4543245">
                <a:moveTo>
                  <a:pt x="3525328" y="626853"/>
                </a:moveTo>
                <a:lnTo>
                  <a:pt x="3525328" y="4203940"/>
                </a:lnTo>
                <a:lnTo>
                  <a:pt x="1639019" y="4543245"/>
                </a:lnTo>
                <a:lnTo>
                  <a:pt x="0" y="4543245"/>
                </a:lnTo>
                <a:lnTo>
                  <a:pt x="0" y="0"/>
                </a:lnTo>
                <a:lnTo>
                  <a:pt x="3525328" y="626853"/>
                </a:ln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11" name="Freeform 1"/>
          <p:cNvSpPr>
            <a:spLocks/>
          </p:cNvSpPr>
          <p:nvPr userDrawn="1"/>
        </p:nvSpPr>
        <p:spPr bwMode="ltGray">
          <a:xfrm>
            <a:off x="-5751" y="598098"/>
            <a:ext cx="3525328" cy="4543245"/>
          </a:xfrm>
          <a:custGeom>
            <a:avLst/>
            <a:gdLst>
              <a:gd name="connsiteX0" fmla="*/ 3525328 w 3525328"/>
              <a:gd name="connsiteY0" fmla="*/ 626853 h 4543245"/>
              <a:gd name="connsiteX1" fmla="*/ 3525328 w 3525328"/>
              <a:gd name="connsiteY1" fmla="*/ 4203940 h 4543245"/>
              <a:gd name="connsiteX2" fmla="*/ 1639019 w 3525328"/>
              <a:gd name="connsiteY2" fmla="*/ 4543245 h 4543245"/>
              <a:gd name="connsiteX3" fmla="*/ 0 w 3525328"/>
              <a:gd name="connsiteY3" fmla="*/ 4543245 h 4543245"/>
              <a:gd name="connsiteX4" fmla="*/ 0 w 3525328"/>
              <a:gd name="connsiteY4" fmla="*/ 0 h 4543245"/>
              <a:gd name="connsiteX5" fmla="*/ 3525328 w 3525328"/>
              <a:gd name="connsiteY5" fmla="*/ 626853 h 454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5328" h="4543245">
                <a:moveTo>
                  <a:pt x="3525328" y="626853"/>
                </a:moveTo>
                <a:lnTo>
                  <a:pt x="3525328" y="4203940"/>
                </a:lnTo>
                <a:lnTo>
                  <a:pt x="1639019" y="4543245"/>
                </a:lnTo>
                <a:lnTo>
                  <a:pt x="0" y="4543245"/>
                </a:lnTo>
                <a:lnTo>
                  <a:pt x="0" y="0"/>
                </a:lnTo>
                <a:lnTo>
                  <a:pt x="3525328" y="626853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1233992"/>
            <a:ext cx="2953072" cy="3385542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400" b="1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Fügen Sie hier Ihren Text ein. Mehrere Zeilen sind möglich.</a:t>
            </a:r>
          </a:p>
        </p:txBody>
      </p:sp>
      <p:pic>
        <p:nvPicPr>
          <p:cNvPr id="5" name="Logo_SBB_Symbol">
            <a:extLst>
              <a:ext uri="{FF2B5EF4-FFF2-40B4-BE49-F238E27FC236}">
                <a16:creationId xmlns:a16="http://schemas.microsoft.com/office/drawing/2014/main" id="{0DAC85A2-2540-4A41-AD82-500D72C817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3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/>
          <p:nvPr userDrawn="1"/>
        </p:nvSpPr>
        <p:spPr bwMode="ltGray">
          <a:xfrm>
            <a:off x="-5751" y="3324045"/>
            <a:ext cx="6090249" cy="1823049"/>
          </a:xfrm>
          <a:custGeom>
            <a:avLst/>
            <a:gdLst>
              <a:gd name="connsiteX0" fmla="*/ 6090249 w 6090249"/>
              <a:gd name="connsiteY0" fmla="*/ 632604 h 1823049"/>
              <a:gd name="connsiteX1" fmla="*/ 6090249 w 6090249"/>
              <a:gd name="connsiteY1" fmla="*/ 1823049 h 1823049"/>
              <a:gd name="connsiteX2" fmla="*/ 0 w 6090249"/>
              <a:gd name="connsiteY2" fmla="*/ 1823049 h 1823049"/>
              <a:gd name="connsiteX3" fmla="*/ 0 w 6090249"/>
              <a:gd name="connsiteY3" fmla="*/ 0 h 1823049"/>
              <a:gd name="connsiteX4" fmla="*/ 6090249 w 6090249"/>
              <a:gd name="connsiteY4" fmla="*/ 632604 h 182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0249" h="1823049">
                <a:moveTo>
                  <a:pt x="6090249" y="632604"/>
                </a:moveTo>
                <a:lnTo>
                  <a:pt x="6090249" y="1823049"/>
                </a:lnTo>
                <a:lnTo>
                  <a:pt x="0" y="1823049"/>
                </a:lnTo>
                <a:lnTo>
                  <a:pt x="0" y="0"/>
                </a:lnTo>
                <a:lnTo>
                  <a:pt x="6090249" y="632604"/>
                </a:ln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8" name="Freeform 1"/>
          <p:cNvSpPr>
            <a:spLocks/>
          </p:cNvSpPr>
          <p:nvPr userDrawn="1"/>
        </p:nvSpPr>
        <p:spPr bwMode="ltGray">
          <a:xfrm>
            <a:off x="-5751" y="3324045"/>
            <a:ext cx="6090249" cy="1823049"/>
          </a:xfrm>
          <a:custGeom>
            <a:avLst/>
            <a:gdLst>
              <a:gd name="connsiteX0" fmla="*/ 6090249 w 6090249"/>
              <a:gd name="connsiteY0" fmla="*/ 632604 h 1823049"/>
              <a:gd name="connsiteX1" fmla="*/ 6090249 w 6090249"/>
              <a:gd name="connsiteY1" fmla="*/ 1823049 h 1823049"/>
              <a:gd name="connsiteX2" fmla="*/ 0 w 6090249"/>
              <a:gd name="connsiteY2" fmla="*/ 1823049 h 1823049"/>
              <a:gd name="connsiteX3" fmla="*/ 0 w 6090249"/>
              <a:gd name="connsiteY3" fmla="*/ 0 h 1823049"/>
              <a:gd name="connsiteX4" fmla="*/ 6090249 w 6090249"/>
              <a:gd name="connsiteY4" fmla="*/ 632604 h 182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0249" h="1823049">
                <a:moveTo>
                  <a:pt x="6090249" y="632604"/>
                </a:moveTo>
                <a:lnTo>
                  <a:pt x="6090249" y="1823049"/>
                </a:lnTo>
                <a:lnTo>
                  <a:pt x="0" y="1823049"/>
                </a:lnTo>
                <a:lnTo>
                  <a:pt x="0" y="0"/>
                </a:lnTo>
                <a:lnTo>
                  <a:pt x="6090249" y="632604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850" y="4158982"/>
            <a:ext cx="5472286" cy="789256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400" b="1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Fügen Sie hier Ihren Text ein. </a:t>
            </a:r>
            <a:br>
              <a:rPr lang="de-CH" noProof="0" dirty="0"/>
            </a:br>
            <a:r>
              <a:rPr lang="de-CH" noProof="0" dirty="0"/>
              <a:t>Zwei Zeilen sind möglich.</a:t>
            </a:r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0400E809-12DA-4150-AF82-E56B11024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32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/>
          <p:nvPr userDrawn="1"/>
        </p:nvSpPr>
        <p:spPr bwMode="ltGray">
          <a:xfrm>
            <a:off x="-3810" y="3322320"/>
            <a:ext cx="6092190" cy="1824990"/>
          </a:xfrm>
          <a:custGeom>
            <a:avLst/>
            <a:gdLst>
              <a:gd name="connsiteX0" fmla="*/ 6092190 w 6092190"/>
              <a:gd name="connsiteY0" fmla="*/ 640080 h 1824990"/>
              <a:gd name="connsiteX1" fmla="*/ 6092190 w 6092190"/>
              <a:gd name="connsiteY1" fmla="*/ 1824990 h 1824990"/>
              <a:gd name="connsiteX2" fmla="*/ 0 w 6092190"/>
              <a:gd name="connsiteY2" fmla="*/ 1824990 h 1824990"/>
              <a:gd name="connsiteX3" fmla="*/ 0 w 6092190"/>
              <a:gd name="connsiteY3" fmla="*/ 0 h 1824990"/>
              <a:gd name="connsiteX4" fmla="*/ 6092190 w 6092190"/>
              <a:gd name="connsiteY4" fmla="*/ 640080 h 182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2190" h="1824990">
                <a:moveTo>
                  <a:pt x="6092190" y="640080"/>
                </a:moveTo>
                <a:lnTo>
                  <a:pt x="6092190" y="1824990"/>
                </a:lnTo>
                <a:lnTo>
                  <a:pt x="0" y="1824990"/>
                </a:lnTo>
                <a:lnTo>
                  <a:pt x="0" y="0"/>
                </a:lnTo>
                <a:lnTo>
                  <a:pt x="6092190" y="640080"/>
                </a:ln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8" name="Freeform 1"/>
          <p:cNvSpPr>
            <a:spLocks/>
          </p:cNvSpPr>
          <p:nvPr userDrawn="1"/>
        </p:nvSpPr>
        <p:spPr bwMode="ltGray">
          <a:xfrm>
            <a:off x="-3810" y="3322320"/>
            <a:ext cx="6092190" cy="1824990"/>
          </a:xfrm>
          <a:custGeom>
            <a:avLst/>
            <a:gdLst>
              <a:gd name="connsiteX0" fmla="*/ 6092190 w 6092190"/>
              <a:gd name="connsiteY0" fmla="*/ 640080 h 1824990"/>
              <a:gd name="connsiteX1" fmla="*/ 6092190 w 6092190"/>
              <a:gd name="connsiteY1" fmla="*/ 1824990 h 1824990"/>
              <a:gd name="connsiteX2" fmla="*/ 0 w 6092190"/>
              <a:gd name="connsiteY2" fmla="*/ 1824990 h 1824990"/>
              <a:gd name="connsiteX3" fmla="*/ 0 w 6092190"/>
              <a:gd name="connsiteY3" fmla="*/ 0 h 1824990"/>
              <a:gd name="connsiteX4" fmla="*/ 6092190 w 6092190"/>
              <a:gd name="connsiteY4" fmla="*/ 640080 h 182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2190" h="1824990">
                <a:moveTo>
                  <a:pt x="6092190" y="640080"/>
                </a:moveTo>
                <a:lnTo>
                  <a:pt x="6092190" y="1824990"/>
                </a:lnTo>
                <a:lnTo>
                  <a:pt x="0" y="1824990"/>
                </a:lnTo>
                <a:lnTo>
                  <a:pt x="0" y="0"/>
                </a:lnTo>
                <a:lnTo>
                  <a:pt x="6092190" y="640080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850" y="4230766"/>
            <a:ext cx="5472286" cy="717472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800" b="1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Danke für Ihre Aufmerksamkeit.</a:t>
            </a:r>
          </a:p>
        </p:txBody>
      </p:sp>
      <p:pic>
        <p:nvPicPr>
          <p:cNvPr id="6" name="Logo_SBB_Cargo_D" hidden="1">
            <a:extLst>
              <a:ext uri="{FF2B5EF4-FFF2-40B4-BE49-F238E27FC236}">
                <a16:creationId xmlns:a16="http://schemas.microsoft.com/office/drawing/2014/main" id="{D4065558-8A0D-47BF-AD5E-F38F93391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7" name="Logo_SBB_Cargo_H" hidden="1">
            <a:extLst>
              <a:ext uri="{FF2B5EF4-FFF2-40B4-BE49-F238E27FC236}">
                <a16:creationId xmlns:a16="http://schemas.microsoft.com/office/drawing/2014/main" id="{A838A69E-C97D-4929-9329-46E4FEFFCC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9" name="Logo_SBB_CargoInt_D" hidden="1">
            <a:extLst>
              <a:ext uri="{FF2B5EF4-FFF2-40B4-BE49-F238E27FC236}">
                <a16:creationId xmlns:a16="http://schemas.microsoft.com/office/drawing/2014/main" id="{B0B99F17-3089-4684-AF63-D1C50A5678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13"/>
            <a:ext cx="3162837" cy="234062"/>
          </a:xfrm>
          <a:prstGeom prst="rect">
            <a:avLst/>
          </a:prstGeom>
        </p:spPr>
      </p:pic>
      <p:pic>
        <p:nvPicPr>
          <p:cNvPr id="10" name="Logo_SBB_CargoInt_H" hidden="1">
            <a:extLst>
              <a:ext uri="{FF2B5EF4-FFF2-40B4-BE49-F238E27FC236}">
                <a16:creationId xmlns:a16="http://schemas.microsoft.com/office/drawing/2014/main" id="{85D83D19-9785-4C17-BB76-59F2555371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00"/>
            <a:ext cx="3162837" cy="234062"/>
          </a:xfrm>
          <a:prstGeom prst="rect">
            <a:avLst/>
          </a:prstGeom>
        </p:spPr>
      </p:pic>
      <p:pic>
        <p:nvPicPr>
          <p:cNvPr id="11" name="Logo_SBB_Standard_D" hidden="1">
            <a:extLst>
              <a:ext uri="{FF2B5EF4-FFF2-40B4-BE49-F238E27FC236}">
                <a16:creationId xmlns:a16="http://schemas.microsoft.com/office/drawing/2014/main" id="{860C43D7-48AF-4534-8923-B9081EB74F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324000"/>
            <a:ext cx="2105319" cy="235301"/>
          </a:xfrm>
          <a:prstGeom prst="rect">
            <a:avLst/>
          </a:prstGeom>
        </p:spPr>
      </p:pic>
      <p:pic>
        <p:nvPicPr>
          <p:cNvPr id="12" name="Logo_SBB_Standard_H">
            <a:extLst>
              <a:ext uri="{FF2B5EF4-FFF2-40B4-BE49-F238E27FC236}">
                <a16:creationId xmlns:a16="http://schemas.microsoft.com/office/drawing/2014/main" id="{03945263-FDE4-4196-982D-DC754FE51E4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2" y="324000"/>
            <a:ext cx="2093681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0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Logo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/>
          <p:cNvSpPr>
            <a:spLocks/>
          </p:cNvSpPr>
          <p:nvPr userDrawn="1"/>
        </p:nvSpPr>
        <p:spPr>
          <a:xfrm>
            <a:off x="-14400" y="576672"/>
            <a:ext cx="3506280" cy="3651676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9" name="Freeform 1"/>
          <p:cNvSpPr/>
          <p:nvPr userDrawn="1"/>
        </p:nvSpPr>
        <p:spPr>
          <a:xfrm>
            <a:off x="-14400" y="576671"/>
            <a:ext cx="3506279" cy="3651675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529" y="3081150"/>
            <a:ext cx="2952000" cy="486000"/>
          </a:xfrm>
          <a:prstGeom prst="rect">
            <a:avLst/>
          </a:prstGeom>
        </p:spPr>
        <p:txBody>
          <a:bodyPr vert="horz"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  <a:lvl2pPr marL="408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/>
              <a:t>Name Vortragender, Ort, Datum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3529" y="1187550"/>
            <a:ext cx="2952000" cy="1598400"/>
          </a:xfrm>
          <a:prstGeom prst="rect">
            <a:avLst/>
          </a:prstGeom>
        </p:spPr>
        <p:txBody>
          <a:bodyPr vert="horz" wrap="square" bIns="0">
            <a:noAutofit/>
          </a:bodyPr>
          <a:lstStyle>
            <a:lvl1pPr>
              <a:lnSpc>
                <a:spcPct val="100000"/>
              </a:lnSpc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Dies ist der Titel der Präsentation.</a:t>
            </a:r>
          </a:p>
        </p:txBody>
      </p:sp>
      <p:pic>
        <p:nvPicPr>
          <p:cNvPr id="6" name="Logo_SBB_Cargo_D" hidden="1">
            <a:extLst>
              <a:ext uri="{FF2B5EF4-FFF2-40B4-BE49-F238E27FC236}">
                <a16:creationId xmlns:a16="http://schemas.microsoft.com/office/drawing/2014/main" id="{CC98CB06-C3A4-4B7F-BEBD-55BC66C124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10" name="Logo_SBB_Cargo_H" hidden="1">
            <a:extLst>
              <a:ext uri="{FF2B5EF4-FFF2-40B4-BE49-F238E27FC236}">
                <a16:creationId xmlns:a16="http://schemas.microsoft.com/office/drawing/2014/main" id="{4135C476-AE98-4106-8AE0-13D2AE743A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11" name="Logo_SBB_CargoInt_D" hidden="1">
            <a:extLst>
              <a:ext uri="{FF2B5EF4-FFF2-40B4-BE49-F238E27FC236}">
                <a16:creationId xmlns:a16="http://schemas.microsoft.com/office/drawing/2014/main" id="{FD12A7B3-71B9-494B-91E8-8FFF57D1E0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13"/>
            <a:ext cx="3162837" cy="234062"/>
          </a:xfrm>
          <a:prstGeom prst="rect">
            <a:avLst/>
          </a:prstGeom>
        </p:spPr>
      </p:pic>
      <p:pic>
        <p:nvPicPr>
          <p:cNvPr id="12" name="Logo_SBB_CargoInt_H" hidden="1">
            <a:extLst>
              <a:ext uri="{FF2B5EF4-FFF2-40B4-BE49-F238E27FC236}">
                <a16:creationId xmlns:a16="http://schemas.microsoft.com/office/drawing/2014/main" id="{131A7DC8-9674-490D-A909-613CE2451C2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00"/>
            <a:ext cx="3162837" cy="234062"/>
          </a:xfrm>
          <a:prstGeom prst="rect">
            <a:avLst/>
          </a:prstGeom>
        </p:spPr>
      </p:pic>
      <p:pic>
        <p:nvPicPr>
          <p:cNvPr id="13" name="Logo_SBB_Standard_D" hidden="1">
            <a:extLst>
              <a:ext uri="{FF2B5EF4-FFF2-40B4-BE49-F238E27FC236}">
                <a16:creationId xmlns:a16="http://schemas.microsoft.com/office/drawing/2014/main" id="{846D5CAE-9CEF-48FD-827D-D7616C83ECB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324000"/>
            <a:ext cx="2105319" cy="235301"/>
          </a:xfrm>
          <a:prstGeom prst="rect">
            <a:avLst/>
          </a:prstGeom>
        </p:spPr>
      </p:pic>
      <p:pic>
        <p:nvPicPr>
          <p:cNvPr id="14" name="Logo_SBB_Standard_H">
            <a:extLst>
              <a:ext uri="{FF2B5EF4-FFF2-40B4-BE49-F238E27FC236}">
                <a16:creationId xmlns:a16="http://schemas.microsoft.com/office/drawing/2014/main" id="{1A09026F-AB72-4393-BAF3-D0CF774B48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2" y="324000"/>
            <a:ext cx="2093681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Agenda.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‹N›</a:t>
            </a:fld>
            <a:endParaRPr lang="de-CH" dirty="0"/>
          </a:p>
        </p:txBody>
      </p:sp>
      <p:sp>
        <p:nvSpPr>
          <p:cNvPr id="8" name="Agenda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9"/>
            <a:ext cx="8279411" cy="3816350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buSzPct val="100000"/>
              <a:buFont typeface="+mj-lt"/>
              <a:buAutoNum type="arabicPeriod"/>
              <a:defRPr/>
            </a:lvl1pPr>
            <a:lvl2pPr marL="542925" indent="-276225">
              <a:spcBef>
                <a:spcPts val="600"/>
              </a:spcBef>
              <a:defRPr/>
            </a:lvl2pPr>
            <a:lvl3pPr marL="808038" indent="-265113">
              <a:spcBef>
                <a:spcPts val="600"/>
              </a:spcBef>
              <a:tabLst/>
              <a:defRPr/>
            </a:lvl3pPr>
            <a:lvl4pPr marL="1073150" indent="-265113">
              <a:spcBef>
                <a:spcPts val="600"/>
              </a:spcBef>
              <a:tabLst/>
              <a:defRPr/>
            </a:lvl4pPr>
            <a:lvl5pPr marL="1339850" indent="-266700">
              <a:spcBef>
                <a:spcPts val="600"/>
              </a:spcBef>
              <a:defRPr/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dirty="0"/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32278952-E884-4B4A-871D-42F338B3E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‹N›</a:t>
            </a:fld>
            <a:endParaRPr lang="de-CH" dirty="0"/>
          </a:p>
        </p:txBody>
      </p:sp>
      <p:sp>
        <p:nvSpPr>
          <p:cNvPr id="7" name="Agenda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7"/>
            <a:ext cx="8280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E59F5921-86CF-4E9B-A505-04830F74C0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9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Zweispaltige Textfolie.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7"/>
            <a:ext cx="4032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88000" y="1131888"/>
            <a:ext cx="4032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9" name="Logo_SBB_Symbol">
            <a:extLst>
              <a:ext uri="{FF2B5EF4-FFF2-40B4-BE49-F238E27FC236}">
                <a16:creationId xmlns:a16="http://schemas.microsoft.com/office/drawing/2014/main" id="{C346BCAC-1E9D-4596-9ACA-18319FE92E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Objektfolie.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‹N›</a:t>
            </a:fld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39749" y="1131888"/>
            <a:ext cx="8280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7E10FE14-391B-401F-99CE-D50508294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Objektfolie.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‹N›</a:t>
            </a:fld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39749" y="1850400"/>
            <a:ext cx="8280000" cy="30960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31888"/>
            <a:ext cx="8278813" cy="640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Text durch Klicken hinzufügen</a:t>
            </a:r>
          </a:p>
        </p:txBody>
      </p:sp>
      <p:pic>
        <p:nvPicPr>
          <p:cNvPr id="9" name="Logo_SBB_Symbol">
            <a:extLst>
              <a:ext uri="{FF2B5EF4-FFF2-40B4-BE49-F238E27FC236}">
                <a16:creationId xmlns:a16="http://schemas.microsoft.com/office/drawing/2014/main" id="{0D917B75-7E27-45DF-8CD5-2AD4188F42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Textfolie mit Bild.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7"/>
            <a:ext cx="5148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5832000" y="1131888"/>
            <a:ext cx="3312000" cy="3816350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Klicken Sie hier, um ein Bild einzufügen</a:t>
            </a:r>
          </a:p>
        </p:txBody>
      </p:sp>
      <p:pic>
        <p:nvPicPr>
          <p:cNvPr id="8" name="Logo_SBB_Symbol">
            <a:extLst>
              <a:ext uri="{FF2B5EF4-FFF2-40B4-BE49-F238E27FC236}">
                <a16:creationId xmlns:a16="http://schemas.microsoft.com/office/drawing/2014/main" id="{80677793-ADFC-4517-B0B5-B82B75B2BC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7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Textfolie mit Bild.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66800" y="1131887"/>
            <a:ext cx="53532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31590"/>
            <a:ext cx="3312000" cy="3816350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Klicken Sie hier, um ein Bild einzufügen</a:t>
            </a:r>
          </a:p>
        </p:txBody>
      </p:sp>
      <p:pic>
        <p:nvPicPr>
          <p:cNvPr id="8" name="Logo_SBB_Symbol">
            <a:extLst>
              <a:ext uri="{FF2B5EF4-FFF2-40B4-BE49-F238E27FC236}">
                <a16:creationId xmlns:a16="http://schemas.microsoft.com/office/drawing/2014/main" id="{3CEA8AC4-6E4B-49CB-8DA7-6A86A278B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2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000" y="4946400"/>
            <a:ext cx="8017200" cy="197100"/>
          </a:xfrm>
          <a:prstGeom prst="rect">
            <a:avLst/>
          </a:prstGeom>
        </p:spPr>
        <p:txBody>
          <a:bodyPr vert="horz" wrap="square" lIns="0" tIns="46800" rIns="0" bIns="46800" rtlCol="0" anchor="t" anchorCtr="0">
            <a:noAutofit/>
          </a:bodyPr>
          <a:lstStyle>
            <a:lvl1pPr algn="r">
              <a:defRPr sz="6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2400" y="4946400"/>
            <a:ext cx="237600" cy="197100"/>
          </a:xfrm>
          <a:prstGeom prst="rect">
            <a:avLst/>
          </a:prstGeom>
        </p:spPr>
        <p:txBody>
          <a:bodyPr vert="horz" wrap="square" lIns="0" tIns="46800" rIns="0" bIns="46800" rtlCol="0" anchor="t" anchorCtr="0">
            <a:noAutofit/>
          </a:bodyPr>
          <a:lstStyle>
            <a:lvl1pPr algn="r">
              <a:defRPr sz="6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115662-413A-4888-B9BC-797CDE14544F}" type="slidenum">
              <a:rPr lang="de-CH" smtClean="0"/>
              <a:pPr/>
              <a:t>‹N›</a:t>
            </a:fld>
            <a:endParaRPr lang="de-CH" dirty="0"/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40000" y="626400"/>
            <a:ext cx="8280150" cy="3708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40000" y="1134000"/>
            <a:ext cx="8280000" cy="380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36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686" r:id="rId12"/>
    <p:sldLayoutId id="2147483687" r:id="rId13"/>
    <p:sldLayoutId id="2147483688" r:id="rId14"/>
    <p:sldLayoutId id="2147483702" r:id="rId15"/>
  </p:sldLayoutIdLst>
  <p:hf hdr="0" dt="0"/>
  <p:txStyles>
    <p:titleStyle>
      <a:lvl1pPr algn="l" defTabSz="81632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8000" indent="-288000" algn="l" defTabSz="816325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SzPct val="80000"/>
        <a:buFont typeface="Wingdings 3" pitchFamily="18" charset="2"/>
        <a:buChar char="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2925" indent="-277813" algn="l" defTabSz="816325" rtl="0" eaLnBrk="1" latinLnBrk="0" hangingPunct="1">
        <a:lnSpc>
          <a:spcPct val="100000"/>
        </a:lnSpc>
        <a:spcBef>
          <a:spcPts val="600"/>
        </a:spcBef>
        <a:buClr>
          <a:srgbClr val="000000"/>
        </a:buClr>
        <a:buSzPct val="80000"/>
        <a:buFont typeface="Arial" pitchFamily="34" charset="0"/>
        <a:buChar char="•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8038" indent="-265113" algn="l" defTabSz="816325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Symbol" pitchFamily="18" charset="2"/>
        <a:buChar char="-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73150" indent="-265113" algn="l" defTabSz="816325" rtl="0" eaLnBrk="1" latinLnBrk="0" hangingPunct="1">
        <a:lnSpc>
          <a:spcPct val="100000"/>
        </a:lnSpc>
        <a:spcBef>
          <a:spcPts val="600"/>
        </a:spcBef>
        <a:buClr>
          <a:srgbClr val="2D327D"/>
        </a:buClr>
        <a:buSzPct val="90000"/>
        <a:buFont typeface="Symbol" panose="05050102010706020507" pitchFamily="18" charset="2"/>
        <a:buChar char="-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9850" indent="-266700" algn="l" defTabSz="816325" rtl="0" eaLnBrk="1" latinLnBrk="0" hangingPunct="1">
        <a:lnSpc>
          <a:spcPct val="100000"/>
        </a:lnSpc>
        <a:spcBef>
          <a:spcPts val="600"/>
        </a:spcBef>
        <a:buClr>
          <a:srgbClr val="2D327D"/>
        </a:buClr>
        <a:buSzPct val="90000"/>
        <a:buFont typeface="Symbol" panose="05050102010706020507" pitchFamily="18" charset="2"/>
        <a:buChar char="-"/>
        <a:defRPr lang="de-CH" sz="2000" kern="1200" noProof="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244891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54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16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377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2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25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87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48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09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72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34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96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00400" y="2071688"/>
            <a:ext cx="301569" cy="214312"/>
          </a:xfrm>
          <a:prstGeom prst="rect">
            <a:avLst/>
          </a:prstGeom>
          <a:noFill/>
          <a:ln>
            <a:noFill/>
          </a:ln>
        </p:spPr>
        <p:txBody>
          <a:bodyPr wrap="square" lIns="32130" tIns="32130" rIns="32130" bIns="32130" rtlCol="0">
            <a:noAutofit/>
          </a:bodyPr>
          <a:lstStyle/>
          <a:p>
            <a:pPr marL="306122" indent="-306122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de-CH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Oriented</a:t>
            </a:r>
            <a:r>
              <a:rPr lang="de-CH" dirty="0"/>
              <a:t> </a:t>
            </a:r>
            <a:r>
              <a:rPr lang="de-CH" dirty="0" err="1"/>
              <a:t>Programming</a:t>
            </a:r>
            <a:endParaRPr lang="de-CH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23529" y="1261382"/>
            <a:ext cx="2952000" cy="1598400"/>
          </a:xfrm>
        </p:spPr>
        <p:txBody>
          <a:bodyPr/>
          <a:lstStyle/>
          <a:p>
            <a:r>
              <a:rPr lang="de-CH" dirty="0"/>
              <a:t>Java 8</a:t>
            </a:r>
          </a:p>
        </p:txBody>
      </p:sp>
    </p:spTree>
    <p:extLst>
      <p:ext uri="{BB962C8B-B14F-4D97-AF65-F5344CB8AC3E}">
        <p14:creationId xmlns:p14="http://schemas.microsoft.com/office/powerpoint/2010/main" val="347266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A6220-75B9-4A9C-B08A-35616021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Pros</a:t>
            </a:r>
            <a:r>
              <a:rPr lang="it-IT" dirty="0"/>
              <a:t> &amp; Cons: Stream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9A7BA0-5F71-4B6D-8AD4-81B189223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DB1746-C6A4-48C6-9D37-0C658E71C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06032AC-F2BB-486D-BBF1-CAF59667CF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err="1"/>
              <a:t>Pros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mutability</a:t>
            </a:r>
            <a:r>
              <a:rPr lang="it-IT" dirty="0"/>
              <a:t>: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modify</a:t>
            </a:r>
            <a:r>
              <a:rPr lang="it-IT" dirty="0"/>
              <a:t> the input</a:t>
            </a:r>
          </a:p>
          <a:p>
            <a:pPr lvl="1"/>
            <a:r>
              <a:rPr lang="it-IT" dirty="0" err="1"/>
              <a:t>Looser</a:t>
            </a:r>
            <a:r>
              <a:rPr lang="it-IT" dirty="0"/>
              <a:t> </a:t>
            </a:r>
            <a:r>
              <a:rPr lang="it-IT" dirty="0" err="1"/>
              <a:t>coupling</a:t>
            </a:r>
            <a:r>
              <a:rPr lang="it-IT" dirty="0"/>
              <a:t>: code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know the stream source</a:t>
            </a:r>
          </a:p>
          <a:p>
            <a:pPr lvl="1"/>
            <a:r>
              <a:rPr lang="it-IT" dirty="0"/>
              <a:t>Better </a:t>
            </a:r>
            <a:r>
              <a:rPr lang="it-IT" dirty="0" err="1"/>
              <a:t>readibility</a:t>
            </a:r>
            <a:r>
              <a:rPr lang="it-IT" dirty="0"/>
              <a:t>: the API </a:t>
            </a:r>
            <a:r>
              <a:rPr lang="it-IT" dirty="0" err="1"/>
              <a:t>exposed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self-</a:t>
            </a:r>
            <a:r>
              <a:rPr lang="it-IT" dirty="0" err="1"/>
              <a:t>explanatory</a:t>
            </a:r>
            <a:r>
              <a:rPr lang="it-IT" dirty="0"/>
              <a:t> names</a:t>
            </a:r>
          </a:p>
          <a:p>
            <a:endParaRPr lang="it-IT" dirty="0"/>
          </a:p>
          <a:p>
            <a:r>
              <a:rPr lang="it-IT" dirty="0"/>
              <a:t>Cons:</a:t>
            </a:r>
          </a:p>
          <a:p>
            <a:pPr lvl="1"/>
            <a:r>
              <a:rPr lang="it-IT" dirty="0"/>
              <a:t>Performance: iterative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faster</a:t>
            </a:r>
            <a:endParaRPr lang="it-IT" dirty="0"/>
          </a:p>
          <a:p>
            <a:pPr lvl="1"/>
            <a:r>
              <a:rPr lang="it-IT" dirty="0"/>
              <a:t>Debug: a stream </a:t>
            </a:r>
            <a:r>
              <a:rPr lang="it-IT" dirty="0" err="1"/>
              <a:t>consumes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and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lazily</a:t>
            </a:r>
            <a:r>
              <a:rPr lang="it-IT" dirty="0"/>
              <a:t> </a:t>
            </a:r>
            <a:r>
              <a:rPr lang="it-IT" dirty="0" err="1"/>
              <a:t>evaluated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372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FFE1F-F122-4DEA-A33B-A813FA48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Pros</a:t>
            </a:r>
            <a:r>
              <a:rPr lang="it-IT" dirty="0"/>
              <a:t> &amp; Cons: Optional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D92779-F8D6-43D6-99CB-2A4B69057C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027723-2B49-4C69-BA58-809967BDA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DCC360-9DFF-4E94-8C1C-70DD58A5D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err="1"/>
              <a:t>Pros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Null</a:t>
            </a:r>
            <a:r>
              <a:rPr lang="it-IT" dirty="0"/>
              <a:t> </a:t>
            </a:r>
            <a:r>
              <a:rPr lang="it-IT" dirty="0" err="1"/>
              <a:t>safe</a:t>
            </a:r>
            <a:r>
              <a:rPr lang="it-IT" dirty="0"/>
              <a:t>: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usages</a:t>
            </a:r>
            <a:r>
              <a:rPr lang="it-IT" dirty="0"/>
              <a:t> of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/>
              <a:t>Better </a:t>
            </a:r>
            <a:r>
              <a:rPr lang="it-IT" dirty="0" err="1"/>
              <a:t>readibility</a:t>
            </a:r>
            <a:r>
              <a:rPr lang="it-IT" dirty="0"/>
              <a:t>: one-</a:t>
            </a:r>
            <a:r>
              <a:rPr lang="it-IT" dirty="0" err="1"/>
              <a:t>liners</a:t>
            </a:r>
            <a:r>
              <a:rPr lang="it-IT" dirty="0"/>
              <a:t> with </a:t>
            </a:r>
            <a:r>
              <a:rPr lang="it-IT" dirty="0" err="1"/>
              <a:t>expressive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and </a:t>
            </a:r>
            <a:r>
              <a:rPr lang="it-IT" dirty="0" err="1"/>
              <a:t>faster</a:t>
            </a:r>
            <a:r>
              <a:rPr lang="it-IT" dirty="0"/>
              <a:t> to </a:t>
            </a:r>
            <a:r>
              <a:rPr lang="it-IT" dirty="0" err="1"/>
              <a:t>read</a:t>
            </a:r>
            <a:r>
              <a:rPr lang="it-IT" dirty="0"/>
              <a:t> and </a:t>
            </a:r>
            <a:r>
              <a:rPr lang="it-IT" dirty="0" err="1"/>
              <a:t>understand</a:t>
            </a:r>
            <a:endParaRPr lang="it-IT" dirty="0"/>
          </a:p>
          <a:p>
            <a:pPr lvl="1"/>
            <a:r>
              <a:rPr lang="it-IT" dirty="0"/>
              <a:t>Streams: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optimal</a:t>
            </a:r>
            <a:r>
              <a:rPr lang="it-IT" dirty="0"/>
              <a:t> support with </a:t>
            </a:r>
            <a:r>
              <a:rPr lang="it-IT" dirty="0" err="1"/>
              <a:t>them</a:t>
            </a:r>
            <a:endParaRPr lang="it-IT" dirty="0"/>
          </a:p>
          <a:p>
            <a:endParaRPr lang="it-IT" dirty="0"/>
          </a:p>
          <a:p>
            <a:r>
              <a:rPr lang="it-IT" dirty="0"/>
              <a:t>Cons:</a:t>
            </a:r>
          </a:p>
          <a:p>
            <a:pPr lvl="1"/>
            <a:r>
              <a:rPr lang="it-IT" dirty="0" err="1"/>
              <a:t>Serialization</a:t>
            </a:r>
            <a:r>
              <a:rPr lang="it-IT" dirty="0"/>
              <a:t>: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serializable</a:t>
            </a:r>
            <a:r>
              <a:rPr lang="it-IT" dirty="0"/>
              <a:t>, so be </a:t>
            </a:r>
            <a:r>
              <a:rPr lang="it-IT" dirty="0" err="1"/>
              <a:t>aware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class field</a:t>
            </a:r>
          </a:p>
        </p:txBody>
      </p:sp>
    </p:spTree>
    <p:extLst>
      <p:ext uri="{BB962C8B-B14F-4D97-AF65-F5344CB8AC3E}">
        <p14:creationId xmlns:p14="http://schemas.microsoft.com/office/powerpoint/2010/main" val="153131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4FE9A-77FD-4B10-A72F-4E7BDB8A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Pros</a:t>
            </a:r>
            <a:r>
              <a:rPr lang="it-IT" dirty="0"/>
              <a:t> &amp; Cons: </a:t>
            </a:r>
            <a:r>
              <a:rPr lang="it-IT" dirty="0" err="1"/>
              <a:t>Recursion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28F59D0-C94E-43A5-8EF4-FF76FED1D6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36FD9F-7FF4-491E-A0FF-B26C3876AB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C46449-4BCC-4A43-9F8A-8D2965A71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err="1"/>
              <a:t>Pros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Better </a:t>
            </a:r>
            <a:r>
              <a:rPr lang="it-IT" dirty="0" err="1"/>
              <a:t>readibility</a:t>
            </a:r>
            <a:r>
              <a:rPr lang="it-IT" dirty="0"/>
              <a:t>: </a:t>
            </a:r>
            <a:r>
              <a:rPr lang="it-IT" dirty="0" err="1"/>
              <a:t>it’s</a:t>
            </a:r>
            <a:r>
              <a:rPr lang="it-IT" dirty="0"/>
              <a:t> easy to </a:t>
            </a:r>
            <a:r>
              <a:rPr lang="it-IT" dirty="0" err="1"/>
              <a:t>understand</a:t>
            </a:r>
            <a:r>
              <a:rPr lang="it-IT" dirty="0"/>
              <a:t> the </a:t>
            </a:r>
            <a:r>
              <a:rPr lang="it-IT" dirty="0" err="1"/>
              <a:t>focal</a:t>
            </a:r>
            <a:r>
              <a:rPr lang="it-IT" dirty="0"/>
              <a:t> point (the recursive call)</a:t>
            </a:r>
          </a:p>
          <a:p>
            <a:pPr lvl="1"/>
            <a:r>
              <a:rPr lang="it-IT" dirty="0" err="1"/>
              <a:t>Efficiency</a:t>
            </a:r>
            <a:r>
              <a:rPr lang="it-IT" dirty="0"/>
              <a:t>: with </a:t>
            </a:r>
            <a:r>
              <a:rPr lang="it-IT" dirty="0" err="1"/>
              <a:t>tail</a:t>
            </a:r>
            <a:r>
              <a:rPr lang="it-IT" dirty="0"/>
              <a:t> </a:t>
            </a:r>
            <a:r>
              <a:rPr lang="it-IT" dirty="0" err="1"/>
              <a:t>recursion</a:t>
            </a:r>
            <a:r>
              <a:rPr lang="it-IT" dirty="0"/>
              <a:t> and </a:t>
            </a:r>
            <a:r>
              <a:rPr lang="it-IT" dirty="0" err="1"/>
              <a:t>memoization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massive slow-</a:t>
            </a:r>
            <a:r>
              <a:rPr lang="it-IT" dirty="0" err="1"/>
              <a:t>downs</a:t>
            </a:r>
            <a:endParaRPr lang="it-IT" dirty="0"/>
          </a:p>
          <a:p>
            <a:endParaRPr lang="it-IT" dirty="0"/>
          </a:p>
          <a:p>
            <a:r>
              <a:rPr lang="it-IT" dirty="0"/>
              <a:t>Cons:</a:t>
            </a:r>
          </a:p>
          <a:p>
            <a:pPr lvl="1"/>
            <a:r>
              <a:rPr lang="it-IT" dirty="0"/>
              <a:t>Hard for </a:t>
            </a:r>
            <a:r>
              <a:rPr lang="it-IT" dirty="0" err="1"/>
              <a:t>beginners</a:t>
            </a:r>
            <a:r>
              <a:rPr lang="it-IT" dirty="0"/>
              <a:t>: thinking in a recursive way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simple</a:t>
            </a:r>
            <a:endParaRPr lang="it-IT" dirty="0"/>
          </a:p>
          <a:p>
            <a:pPr lvl="1"/>
            <a:r>
              <a:rPr lang="it-IT" dirty="0" err="1"/>
              <a:t>Optimizations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optimized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good performances</a:t>
            </a:r>
          </a:p>
        </p:txBody>
      </p:sp>
    </p:spTree>
    <p:extLst>
      <p:ext uri="{BB962C8B-B14F-4D97-AF65-F5344CB8AC3E}">
        <p14:creationId xmlns:p14="http://schemas.microsoft.com/office/powerpoint/2010/main" val="348890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attention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791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noProof="0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pPr/>
              <a:t>2</a:t>
            </a:fld>
            <a:endParaRPr lang="de-CH" noProof="0" dirty="0"/>
          </a:p>
        </p:txBody>
      </p:sp>
      <p:sp>
        <p:nvSpPr>
          <p:cNvPr id="7" name="Agenda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&amp; OOP</a:t>
            </a:r>
          </a:p>
          <a:p>
            <a:endParaRPr lang="de-CH" dirty="0"/>
          </a:p>
          <a:p>
            <a:r>
              <a:rPr lang="de-CH" dirty="0"/>
              <a:t>Features in Java 8</a:t>
            </a:r>
          </a:p>
          <a:p>
            <a:pPr lvl="1"/>
            <a:r>
              <a:rPr lang="de-CH" dirty="0" err="1"/>
              <a:t>Functional</a:t>
            </a:r>
            <a:r>
              <a:rPr lang="de-CH" dirty="0"/>
              <a:t> Interfaces</a:t>
            </a:r>
          </a:p>
          <a:p>
            <a:pPr lvl="1"/>
            <a:r>
              <a:rPr lang="de-CH" dirty="0"/>
              <a:t>Stream</a:t>
            </a:r>
          </a:p>
          <a:p>
            <a:pPr lvl="1"/>
            <a:r>
              <a:rPr lang="de-CH" dirty="0"/>
              <a:t>Optional</a:t>
            </a:r>
          </a:p>
          <a:p>
            <a:endParaRPr lang="de-CH" dirty="0"/>
          </a:p>
          <a:p>
            <a:r>
              <a:rPr lang="de-CH" dirty="0"/>
              <a:t>Pros &amp; </a:t>
            </a:r>
            <a:r>
              <a:rPr lang="de-CH" dirty="0" err="1"/>
              <a:t>Cons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359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&amp; OOP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 numCol="2" spcCol="360000"/>
          <a:lstStyle/>
          <a:p>
            <a:pPr algn="just"/>
            <a:endParaRPr lang="de-CH" dirty="0"/>
          </a:p>
          <a:p>
            <a:pPr algn="just"/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:</a:t>
            </a:r>
          </a:p>
          <a:p>
            <a:pPr lvl="1" algn="just"/>
            <a:r>
              <a:rPr lang="de-CH" dirty="0" err="1"/>
              <a:t>Emphasises</a:t>
            </a:r>
            <a:r>
              <a:rPr lang="de-CH" dirty="0"/>
              <a:t> on </a:t>
            </a:r>
            <a:r>
              <a:rPr lang="de-CH" dirty="0" err="1"/>
              <a:t>evaluation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functions</a:t>
            </a:r>
            <a:endParaRPr lang="de-CH" dirty="0"/>
          </a:p>
          <a:p>
            <a:pPr lvl="1" algn="just"/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immutable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pPr lvl="1" algn="just"/>
            <a:r>
              <a:rPr lang="de-CH" dirty="0" err="1"/>
              <a:t>Follows</a:t>
            </a:r>
            <a:r>
              <a:rPr lang="de-CH" dirty="0"/>
              <a:t> </a:t>
            </a:r>
            <a:r>
              <a:rPr lang="de-CH" dirty="0" err="1"/>
              <a:t>declarative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</a:t>
            </a:r>
            <a:r>
              <a:rPr lang="de-CH" dirty="0" err="1"/>
              <a:t>model</a:t>
            </a:r>
            <a:endParaRPr lang="de-CH" dirty="0"/>
          </a:p>
          <a:p>
            <a:pPr lvl="1" algn="just"/>
            <a:r>
              <a:rPr lang="de-CH" dirty="0" err="1"/>
              <a:t>Recursion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iterate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pPr marL="0" indent="0" algn="just">
              <a:buNone/>
            </a:pPr>
            <a:endParaRPr lang="de-CH" dirty="0"/>
          </a:p>
          <a:p>
            <a:pPr algn="just"/>
            <a:endParaRPr lang="de-CH" dirty="0"/>
          </a:p>
          <a:p>
            <a:pPr algn="just"/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Oriented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:</a:t>
            </a:r>
          </a:p>
          <a:p>
            <a:pPr lvl="1" algn="just"/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objects</a:t>
            </a:r>
            <a:endParaRPr lang="de-CH" dirty="0"/>
          </a:p>
          <a:p>
            <a:pPr lvl="1" algn="just"/>
            <a:r>
              <a:rPr lang="de-CH" dirty="0" err="1"/>
              <a:t>Uses</a:t>
            </a:r>
            <a:r>
              <a:rPr lang="de-CH" dirty="0"/>
              <a:t> mutable </a:t>
            </a:r>
            <a:r>
              <a:rPr lang="de-CH" dirty="0" err="1"/>
              <a:t>data</a:t>
            </a:r>
            <a:endParaRPr lang="de-CH" dirty="0"/>
          </a:p>
          <a:p>
            <a:pPr lvl="1" algn="just"/>
            <a:r>
              <a:rPr lang="de-CH" dirty="0" err="1"/>
              <a:t>Follows</a:t>
            </a:r>
            <a:r>
              <a:rPr lang="de-CH" dirty="0"/>
              <a:t> imperative </a:t>
            </a:r>
            <a:r>
              <a:rPr lang="de-CH" dirty="0" err="1"/>
              <a:t>programming</a:t>
            </a:r>
            <a:r>
              <a:rPr lang="de-CH" dirty="0"/>
              <a:t> </a:t>
            </a:r>
            <a:r>
              <a:rPr lang="de-CH" dirty="0" err="1"/>
              <a:t>model</a:t>
            </a:r>
            <a:endParaRPr lang="de-CH" dirty="0"/>
          </a:p>
          <a:p>
            <a:pPr lvl="1" algn="just"/>
            <a:r>
              <a:rPr lang="de-CH" dirty="0"/>
              <a:t>Loops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iterate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152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EB0CB-FE64-4729-8330-0097FC7F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 in Java 8 –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Interfaces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9B0F20-F86E-4994-ACE2-8E0824AAB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3CF537-A421-4A63-B608-7BD625B8C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D2EBFCD-EAF7-46E3-9BF6-D14F7E19A0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err="1"/>
              <a:t>Function</a:t>
            </a:r>
            <a:r>
              <a:rPr lang="it-IT" dirty="0"/>
              <a:t>: takes an input and </a:t>
            </a:r>
            <a:r>
              <a:rPr lang="it-IT" dirty="0" err="1"/>
              <a:t>returns</a:t>
            </a:r>
            <a:r>
              <a:rPr lang="it-IT" dirty="0"/>
              <a:t> an output; a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operation</a:t>
            </a:r>
            <a:endParaRPr lang="it-IT" dirty="0"/>
          </a:p>
          <a:p>
            <a:endParaRPr lang="it-IT" dirty="0"/>
          </a:p>
          <a:p>
            <a:r>
              <a:rPr lang="it-IT" dirty="0"/>
              <a:t>Predicate: takes an input and </a:t>
            </a:r>
            <a:r>
              <a:rPr lang="it-IT" dirty="0" err="1"/>
              <a:t>returns</a:t>
            </a:r>
            <a:r>
              <a:rPr lang="it-IT" dirty="0"/>
              <a:t> a </a:t>
            </a:r>
            <a:r>
              <a:rPr lang="it-IT" dirty="0" err="1"/>
              <a:t>boolean</a:t>
            </a:r>
            <a:r>
              <a:rPr lang="it-IT" dirty="0"/>
              <a:t>;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for filters and checks</a:t>
            </a:r>
          </a:p>
          <a:p>
            <a:endParaRPr lang="it-IT" dirty="0"/>
          </a:p>
          <a:p>
            <a:r>
              <a:rPr lang="it-IT" dirty="0" err="1"/>
              <a:t>UnaryOperator</a:t>
            </a:r>
            <a:r>
              <a:rPr lang="it-IT" dirty="0"/>
              <a:t>: takes an input and </a:t>
            </a:r>
            <a:r>
              <a:rPr lang="it-IT" dirty="0" err="1"/>
              <a:t>returns</a:t>
            </a:r>
            <a:r>
              <a:rPr lang="it-IT" dirty="0"/>
              <a:t> an output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37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EB0CB-FE64-4729-8330-0097FC7F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 in Java 8 –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Interfaces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9B0F20-F86E-4994-ACE2-8E0824AAB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3CF537-A421-4A63-B608-7BD625B8C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D2EBFCD-EAF7-46E3-9BF6-D14F7E19A0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err="1"/>
              <a:t>BinaryOperator</a:t>
            </a:r>
            <a:r>
              <a:rPr lang="it-IT" dirty="0"/>
              <a:t>: takes </a:t>
            </a:r>
            <a:r>
              <a:rPr lang="it-IT" dirty="0" err="1"/>
              <a:t>two</a:t>
            </a:r>
            <a:r>
              <a:rPr lang="it-IT" dirty="0"/>
              <a:t> inputs and </a:t>
            </a:r>
            <a:r>
              <a:rPr lang="it-IT" dirty="0" err="1"/>
              <a:t>returns</a:t>
            </a:r>
            <a:r>
              <a:rPr lang="it-IT" dirty="0"/>
              <a:t> an output,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endParaRPr lang="it-IT" dirty="0"/>
          </a:p>
          <a:p>
            <a:r>
              <a:rPr lang="it-IT" dirty="0"/>
              <a:t>Supplier: takes no input, </a:t>
            </a:r>
            <a:r>
              <a:rPr lang="it-IT" dirty="0" err="1"/>
              <a:t>it</a:t>
            </a:r>
            <a:r>
              <a:rPr lang="it-IT" dirty="0"/>
              <a:t> just </a:t>
            </a:r>
            <a:r>
              <a:rPr lang="it-IT" dirty="0" err="1"/>
              <a:t>returns</a:t>
            </a:r>
            <a:r>
              <a:rPr lang="it-IT" dirty="0"/>
              <a:t> an output</a:t>
            </a:r>
          </a:p>
          <a:p>
            <a:endParaRPr lang="it-IT" dirty="0"/>
          </a:p>
          <a:p>
            <a:r>
              <a:rPr lang="it-IT" dirty="0"/>
              <a:t>Consumer: takes an input and </a:t>
            </a:r>
            <a:r>
              <a:rPr lang="it-IT" dirty="0" err="1"/>
              <a:t>consumes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returning</a:t>
            </a:r>
            <a:r>
              <a:rPr lang="it-IT" dirty="0"/>
              <a:t> an output</a:t>
            </a:r>
          </a:p>
        </p:txBody>
      </p:sp>
    </p:spTree>
    <p:extLst>
      <p:ext uri="{BB962C8B-B14F-4D97-AF65-F5344CB8AC3E}">
        <p14:creationId xmlns:p14="http://schemas.microsoft.com/office/powerpoint/2010/main" val="211169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EB0CB-FE64-4729-8330-0097FC7F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 in Java 8 – Stream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9B0F20-F86E-4994-ACE2-8E0824AAB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3CF537-A421-4A63-B608-7BD625B8C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D2EBFCD-EAF7-46E3-9BF6-D14F7E19A0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Streams are </a:t>
            </a:r>
            <a:r>
              <a:rPr lang="it-IT" dirty="0" err="1"/>
              <a:t>not</a:t>
            </a:r>
            <a:r>
              <a:rPr lang="it-IT" dirty="0"/>
              <a:t> data </a:t>
            </a:r>
            <a:r>
              <a:rPr lang="it-IT" dirty="0" err="1"/>
              <a:t>structures</a:t>
            </a:r>
            <a:r>
              <a:rPr lang="it-IT" dirty="0"/>
              <a:t>: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acquire</a:t>
            </a:r>
            <a:r>
              <a:rPr lang="it-IT" dirty="0"/>
              <a:t> inputs from </a:t>
            </a:r>
            <a:r>
              <a:rPr lang="it-IT" dirty="0" err="1"/>
              <a:t>collections</a:t>
            </a:r>
            <a:r>
              <a:rPr lang="it-IT" dirty="0"/>
              <a:t>, arrays or I/O </a:t>
            </a:r>
            <a:r>
              <a:rPr lang="it-IT" dirty="0" err="1"/>
              <a:t>channels</a:t>
            </a:r>
            <a:r>
              <a:rPr lang="it-IT" dirty="0"/>
              <a:t> and </a:t>
            </a:r>
            <a:r>
              <a:rPr lang="it-IT" dirty="0" err="1"/>
              <a:t>expose</a:t>
            </a:r>
            <a:r>
              <a:rPr lang="it-IT" dirty="0"/>
              <a:t> a set of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be </a:t>
            </a:r>
            <a:r>
              <a:rPr lang="it-IT" dirty="0" err="1"/>
              <a:t>pipelined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the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original</a:t>
            </a:r>
            <a:r>
              <a:rPr lang="it-IT" dirty="0"/>
              <a:t> data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provided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of the </a:t>
            </a:r>
            <a:r>
              <a:rPr lang="it-IT" dirty="0" err="1"/>
              <a:t>pipelined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operations</a:t>
            </a:r>
            <a:r>
              <a:rPr lang="it-IT" dirty="0"/>
              <a:t>: intermediate and terminal</a:t>
            </a:r>
          </a:p>
        </p:txBody>
      </p:sp>
    </p:spTree>
    <p:extLst>
      <p:ext uri="{BB962C8B-B14F-4D97-AF65-F5344CB8AC3E}">
        <p14:creationId xmlns:p14="http://schemas.microsoft.com/office/powerpoint/2010/main" val="211474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EB0CB-FE64-4729-8330-0097FC7F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 in Java 8 – Stream (Intermediate Operations)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9B0F20-F86E-4994-ACE2-8E0824AAB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3CF537-A421-4A63-B608-7BD625B8C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D2EBFCD-EAF7-46E3-9BF6-D14F7E19A0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Intermediate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a new stream on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further</a:t>
            </a:r>
            <a:r>
              <a:rPr lang="it-IT" dirty="0"/>
              <a:t> processing can be </a:t>
            </a:r>
            <a:r>
              <a:rPr lang="it-IT" dirty="0" err="1"/>
              <a:t>done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lazy</a:t>
            </a:r>
            <a:r>
              <a:rPr lang="it-IT" dirty="0"/>
              <a:t>, so </a:t>
            </a:r>
            <a:r>
              <a:rPr lang="it-IT" dirty="0" err="1"/>
              <a:t>they’re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executed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of a processing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needed</a:t>
            </a:r>
            <a:endParaRPr lang="it-IT" dirty="0"/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result</a:t>
            </a:r>
            <a:r>
              <a:rPr lang="it-IT" dirty="0"/>
              <a:t> of a pipeline of intermediate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returned</a:t>
            </a:r>
            <a:r>
              <a:rPr lang="it-IT" dirty="0"/>
              <a:t> by a terminal </a:t>
            </a:r>
            <a:r>
              <a:rPr lang="it-IT" dirty="0" err="1"/>
              <a:t>operation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651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A7E87C-C88A-44C5-8FDA-05658622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 in Java 8 – Stream (Terminal Operations)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24D65F-7B69-4EFC-88B3-3863DF80AF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5D8AB3-0964-4768-B7C5-35D906EB0B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F78DE92-30D3-416D-A360-1B3CFFE091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computation</a:t>
            </a:r>
            <a:r>
              <a:rPr lang="it-IT" dirty="0"/>
              <a:t> on the source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terminal </a:t>
            </a:r>
            <a:r>
              <a:rPr lang="it-IT" dirty="0" err="1"/>
              <a:t>operation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initiated</a:t>
            </a:r>
            <a:endParaRPr lang="it-IT" dirty="0"/>
          </a:p>
          <a:p>
            <a:endParaRPr lang="it-IT" dirty="0"/>
          </a:p>
          <a:p>
            <a:r>
              <a:rPr lang="it-IT" dirty="0"/>
              <a:t>Source </a:t>
            </a:r>
            <a:r>
              <a:rPr lang="it-IT" dirty="0" err="1"/>
              <a:t>elements</a:t>
            </a:r>
            <a:r>
              <a:rPr lang="it-IT" dirty="0"/>
              <a:t> are </a:t>
            </a:r>
            <a:r>
              <a:rPr lang="it-IT" dirty="0" err="1"/>
              <a:t>consumed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needed</a:t>
            </a:r>
            <a:endParaRPr lang="it-IT" dirty="0"/>
          </a:p>
          <a:p>
            <a:endParaRPr lang="it-IT" dirty="0"/>
          </a:p>
          <a:p>
            <a:r>
              <a:rPr lang="it-IT" dirty="0"/>
              <a:t>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terminal </a:t>
            </a:r>
            <a:r>
              <a:rPr lang="it-IT" dirty="0" err="1"/>
              <a:t>operations</a:t>
            </a:r>
            <a:r>
              <a:rPr lang="it-IT" dirty="0"/>
              <a:t> are:</a:t>
            </a:r>
          </a:p>
          <a:p>
            <a:pPr lvl="1"/>
            <a:r>
              <a:rPr lang="it-IT" dirty="0" err="1"/>
              <a:t>Collect</a:t>
            </a:r>
            <a:endParaRPr lang="it-IT" dirty="0"/>
          </a:p>
          <a:p>
            <a:pPr lvl="1"/>
            <a:r>
              <a:rPr lang="it-IT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9184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A7E87C-C88A-44C5-8FDA-05658622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 in Java 8 – Optional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24D65F-7B69-4EFC-88B3-3863DF80AF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Division • Abteilung oder Bereich • DD.MM.YY</a:t>
            </a:r>
            <a:endParaRPr lang="de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5D8AB3-0964-4768-B7C5-35D906EB0B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F78DE92-30D3-416D-A360-1B3CFFE091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Optional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type-level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for </a:t>
            </a:r>
            <a:r>
              <a:rPr lang="it-IT" dirty="0" err="1"/>
              <a:t>avoiding</a:t>
            </a:r>
            <a:r>
              <a:rPr lang="it-IT" dirty="0"/>
              <a:t> the </a:t>
            </a:r>
            <a:r>
              <a:rPr lang="it-IT" dirty="0" err="1"/>
              <a:t>NullPointerException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wraps</a:t>
            </a:r>
            <a:r>
              <a:rPr lang="it-IT" dirty="0"/>
              <a:t> a </a:t>
            </a:r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, giving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possibilities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value</a:t>
            </a:r>
            <a:r>
              <a:rPr lang="it-IT" dirty="0"/>
              <a:t> inside the Optional</a:t>
            </a:r>
          </a:p>
          <a:p>
            <a:pPr lvl="1"/>
            <a:r>
              <a:rPr lang="it-IT" dirty="0"/>
              <a:t>The Optional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empty</a:t>
            </a:r>
            <a:r>
              <a:rPr lang="it-IT" dirty="0"/>
              <a:t> (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having</a:t>
            </a:r>
            <a:r>
              <a:rPr lang="it-IT" dirty="0"/>
              <a:t> a </a:t>
            </a:r>
            <a:r>
              <a:rPr lang="it-IT" dirty="0" err="1"/>
              <a:t>null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A set of </a:t>
            </a:r>
            <a:r>
              <a:rPr lang="it-IT" dirty="0" err="1"/>
              <a:t>operations</a:t>
            </a:r>
            <a:r>
              <a:rPr lang="it-IT" dirty="0"/>
              <a:t> are </a:t>
            </a:r>
            <a:r>
              <a:rPr lang="it-IT" dirty="0" err="1"/>
              <a:t>exposed</a:t>
            </a:r>
            <a:r>
              <a:rPr lang="it-IT" dirty="0"/>
              <a:t> to </a:t>
            </a:r>
            <a:r>
              <a:rPr lang="it-IT" dirty="0" err="1"/>
              <a:t>execute</a:t>
            </a:r>
            <a:r>
              <a:rPr lang="it-IT" dirty="0"/>
              <a:t> </a:t>
            </a:r>
            <a:r>
              <a:rPr lang="it-IT" dirty="0" err="1"/>
              <a:t>conditional</a:t>
            </a:r>
            <a:r>
              <a:rPr lang="it-IT" dirty="0"/>
              <a:t> actions, to </a:t>
            </a:r>
            <a:r>
              <a:rPr lang="it-IT" dirty="0" err="1"/>
              <a:t>give</a:t>
            </a:r>
            <a:r>
              <a:rPr lang="it-IT" dirty="0"/>
              <a:t> default </a:t>
            </a:r>
            <a:r>
              <a:rPr lang="it-IT" dirty="0" err="1"/>
              <a:t>values</a:t>
            </a:r>
            <a:r>
              <a:rPr lang="it-IT" dirty="0"/>
              <a:t>, and so on;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like </a:t>
            </a:r>
            <a:r>
              <a:rPr lang="it-IT" dirty="0" err="1"/>
              <a:t>map</a:t>
            </a:r>
            <a:r>
              <a:rPr lang="it-IT" dirty="0"/>
              <a:t> and filter are </a:t>
            </a:r>
            <a:r>
              <a:rPr lang="it-IT" dirty="0" err="1"/>
              <a:t>available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1609013"/>
      </p:ext>
    </p:extLst>
  </p:cSld>
  <p:clrMapOvr>
    <a:masterClrMapping/>
  </p:clrMapOvr>
</p:sld>
</file>

<file path=ppt/theme/theme1.xml><?xml version="1.0" encoding="utf-8"?>
<a:theme xmlns:a="http://schemas.openxmlformats.org/drawingml/2006/main" name="20170515_PPT-Vorlage_NEU_16-9">
  <a:themeElements>
    <a:clrScheme name="SBB">
      <a:dk1>
        <a:srgbClr val="000000"/>
      </a:dk1>
      <a:lt1>
        <a:srgbClr val="FFFFFF"/>
      </a:lt1>
      <a:dk2>
        <a:srgbClr val="B7B7B7"/>
      </a:dk2>
      <a:lt2>
        <a:srgbClr val="4C4C4C"/>
      </a:lt2>
      <a:accent1>
        <a:srgbClr val="ABADCB"/>
      </a:accent1>
      <a:accent2>
        <a:srgbClr val="6C6FA4"/>
      </a:accent2>
      <a:accent3>
        <a:srgbClr val="2D327D"/>
      </a:accent3>
      <a:accent4>
        <a:srgbClr val="FF9999"/>
      </a:accent4>
      <a:accent5>
        <a:srgbClr val="FF4C4C"/>
      </a:accent5>
      <a:accent6>
        <a:srgbClr val="FF0000"/>
      </a:accent6>
      <a:hlink>
        <a:srgbClr val="2D327D"/>
      </a:hlink>
      <a:folHlink>
        <a:srgbClr val="2D327D"/>
      </a:folHlink>
    </a:clrScheme>
    <a:fontScheme name="S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wrap="square" lIns="36000" tIns="36000" rIns="36000" bIns="36000" rtlCol="0" anchor="t" anchorCtr="0">
        <a:normAutofit/>
      </a:bodyPr>
      <a:lstStyle>
        <a:defPPr algn="ctr">
          <a:defRPr sz="24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B7B7B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noProof="0" dirty="0" smtClean="0"/>
        </a:defPPr>
      </a:lstStyle>
    </a:txDef>
  </a:objectDefaults>
  <a:extraClrSchemeLst>
    <a:extraClrScheme>
      <a:clrScheme name="SBB">
        <a:dk1>
          <a:sysClr val="windowText" lastClr="000000"/>
        </a:dk1>
        <a:lt1>
          <a:sysClr val="window" lastClr="FFFFFF"/>
        </a:lt1>
        <a:dk2>
          <a:srgbClr val="B7B7B7"/>
        </a:dk2>
        <a:lt2>
          <a:srgbClr val="4C4C4C"/>
        </a:lt2>
        <a:accent1>
          <a:srgbClr val="ABADCB"/>
        </a:accent1>
        <a:accent2>
          <a:srgbClr val="6C6FA4"/>
        </a:accent2>
        <a:accent3>
          <a:srgbClr val="2D327D"/>
        </a:accent3>
        <a:accent4>
          <a:srgbClr val="FF9999"/>
        </a:accent4>
        <a:accent5>
          <a:srgbClr val="FF4C4C"/>
        </a:accent5>
        <a:accent6>
          <a:srgbClr val="EB0000"/>
        </a:accent6>
        <a:hlink>
          <a:srgbClr val="2D327D"/>
        </a:hlink>
        <a:folHlink>
          <a:srgbClr val="D5D6E5"/>
        </a:folHlink>
      </a:clrScheme>
    </a:extraClrScheme>
  </a:extraClrSchemeLst>
  <a:extLst>
    <a:ext uri="{05A4C25C-085E-4340-85A3-A5531E510DB2}">
      <thm15:themeFamily xmlns:thm15="http://schemas.microsoft.com/office/thememl/2012/main" name="20171027_PPT-Vorlage_NEU_16-9_DE.potx" id="{0F39B86A-6FEA-4482-98DD-A0AF78DA8361}" vid="{2F05930E-573E-4379-8421-B361C9D363B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Standard- und SharePoint-Bibliothekseigenschaften</tns:defaultPropertyEditorNamespace>
</tns:customPropertyEdito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04D8F1F28BAE44B24A8409A91B811E" ma:contentTypeVersion="6" ma:contentTypeDescription="Create a new document." ma:contentTypeScope="" ma:versionID="60ae0ea3d183180d97a8d641019bbef7">
  <xsd:schema xmlns:xsd="http://www.w3.org/2001/XMLSchema" xmlns:xs="http://www.w3.org/2001/XMLSchema" xmlns:p="http://schemas.microsoft.com/office/2006/metadata/properties" xmlns:ns2="9f2978cc-3e47-403a-b2fe-91b6bff435b7" xmlns:ns3="http://schemas.microsoft.com/sharepoint/v3/fields" targetNamespace="http://schemas.microsoft.com/office/2006/metadata/properties" ma:root="true" ma:fieldsID="7514fa4a44f273ba96655ebcdeba5ee6" ns2:_="" ns3:_="">
    <xsd:import namespace="9f2978cc-3e47-403a-b2fe-91b6bff435b7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Vertraulichkeit" minOccurs="0"/>
                <xsd:element ref="ns3: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2978cc-3e47-403a-b2fe-91b6bff435b7" elementFormDefault="qualified">
    <xsd:import namespace="http://schemas.microsoft.com/office/2006/documentManagement/types"/>
    <xsd:import namespace="http://schemas.microsoft.com/office/infopath/2007/PartnerControls"/>
    <xsd:element name="Vertraulichkeit" ma:index="8" nillable="true" ma:displayName="Vertraulichkeit" ma:default="Intern" ma:format="Dropdown" ma:internalName="Vertraulichkeit">
      <xsd:simpleType>
        <xsd:restriction base="dms:Choice">
          <xsd:enumeration value="Öffentlich"/>
          <xsd:enumeration value="Intern"/>
          <xsd:enumeration value="Vertrauli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9" nillable="true" ma:displayName="Status" ma:default="in Arbeit" ma:format="Dropdown" ma:internalName="_Status">
      <xsd:simpleType>
        <xsd:union memberTypes="dms:Text">
          <xsd:simpleType>
            <xsd:restriction base="dms:Choice">
              <xsd:enumeration value="in Arbeit"/>
              <xsd:enumeration value="Freigegeben"/>
              <xsd:enumeration value="Ungültig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traulichkeit xmlns="9f2978cc-3e47-403a-b2fe-91b6bff435b7">Intern</Vertraulichkeit>
    <_Status xmlns="http://schemas.microsoft.com/sharepoint/v3/fields">in Arbeit</_Statu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6F925D-5B5E-4ED9-8F1A-0031942F8FB6}">
  <ds:schemaRefs>
    <ds:schemaRef ds:uri="http://schemas.microsoft.com/office/2006/customDocumentInformationPanel"/>
  </ds:schemaRefs>
</ds:datastoreItem>
</file>

<file path=customXml/itemProps2.xml><?xml version="1.0" encoding="utf-8"?>
<ds:datastoreItem xmlns:ds="http://schemas.openxmlformats.org/officeDocument/2006/customXml" ds:itemID="{EBCA1DE9-B506-4531-9DCE-66A5ADFA05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2978cc-3e47-403a-b2fe-91b6bff435b7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BBA91C-7362-4181-84E0-BA62D80F712B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sharepoint/v3/fields"/>
    <ds:schemaRef ds:uri="9f2978cc-3e47-403a-b2fe-91b6bff435b7"/>
  </ds:schemaRefs>
</ds:datastoreItem>
</file>

<file path=customXml/itemProps4.xml><?xml version="1.0" encoding="utf-8"?>
<ds:datastoreItem xmlns:ds="http://schemas.openxmlformats.org/officeDocument/2006/customXml" ds:itemID="{49478669-F5C7-40B1-91DE-3FFEA2EC19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20171027_PPT-Vorlage_NEU_16-9_DE</Template>
  <TotalTime>1407</TotalTime>
  <Words>746</Words>
  <Application>Microsoft Office PowerPoint</Application>
  <PresentationFormat>Presentazione su schermo (16:9)</PresentationFormat>
  <Paragraphs>124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Wingdings</vt:lpstr>
      <vt:lpstr>Wingdings 3</vt:lpstr>
      <vt:lpstr>Symbol</vt:lpstr>
      <vt:lpstr>20170515_PPT-Vorlage_NEU_16-9</vt:lpstr>
      <vt:lpstr>Java 8</vt:lpstr>
      <vt:lpstr>Agenda </vt:lpstr>
      <vt:lpstr>Functional Programming &amp; OOP</vt:lpstr>
      <vt:lpstr>Features in Java 8 – Functional Interfaces</vt:lpstr>
      <vt:lpstr>Features in Java 8 – Functional Interfaces</vt:lpstr>
      <vt:lpstr>Features in Java 8 – Stream</vt:lpstr>
      <vt:lpstr>Features in Java 8 – Stream (Intermediate Operations)</vt:lpstr>
      <vt:lpstr>Features in Java 8 – Stream (Terminal Operations)</vt:lpstr>
      <vt:lpstr>Features in Java 8 – Optional</vt:lpstr>
      <vt:lpstr>Pros &amp; Cons: Stream</vt:lpstr>
      <vt:lpstr>Pros &amp; Cons: Optional</vt:lpstr>
      <vt:lpstr>Pros &amp; Cons: Recursion</vt:lpstr>
      <vt:lpstr>Thank you for your attention</vt:lpstr>
    </vt:vector>
  </TitlesOfParts>
  <Company>SBB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Sergas Andrea (IT-SWE-CC1-JV2 - Extern)</dc:creator>
  <cp:lastModifiedBy>Andrea Sergas</cp:lastModifiedBy>
  <cp:revision>35</cp:revision>
  <dcterms:created xsi:type="dcterms:W3CDTF">2020-04-07T07:29:12Z</dcterms:created>
  <dcterms:modified xsi:type="dcterms:W3CDTF">2020-04-15T13:25:26Z</dcterms:modified>
  <cp:contentStatus>1;#In Arbeit|5da52893-878e-4f16-8c0f-6f1d371a87cc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0x0101009104D8F1F28BAE44B24A8409A91B811E</vt:lpwstr>
  </property>
  <property fmtid="{D5CDD505-2E9C-101B-9397-08002B2CF9AE}" pid="3" name="SBB">
    <vt:lpwstr>1</vt:lpwstr>
  </property>
  <property fmtid="{D5CDD505-2E9C-101B-9397-08002B2CF9AE}" pid="4" name="_dlc_DocIdItemGuid">
    <vt:lpwstr>e5b36f05-320b-4d62-8807-a49de0780757</vt:lpwstr>
  </property>
  <property fmtid="{D5CDD505-2E9C-101B-9397-08002B2CF9AE}" pid="5" name="Confidentiality">
    <vt:lpwstr>2;#Intern|62a0be02-f36a-4921-b808-50c565cb6ae4</vt:lpwstr>
  </property>
  <property fmtid="{D5CDD505-2E9C-101B-9397-08002B2CF9AE}" pid="6" name="Status">
    <vt:lpwstr>1;#In Arbeit|5da52893-878e-4f16-8c0f-6f1d371a87cc</vt:lpwstr>
  </property>
  <property fmtid="{D5CDD505-2E9C-101B-9397-08002B2CF9AE}" pid="7" name="Keyword">
    <vt:lpwstr/>
  </property>
  <property fmtid="{D5CDD505-2E9C-101B-9397-08002B2CF9AE}" pid="8" name="Status_0">
    <vt:lpwstr>In Arbeit|5da52893-878e-4f16-8c0f-6f1d371a87cc</vt:lpwstr>
  </property>
  <property fmtid="{D5CDD505-2E9C-101B-9397-08002B2CF9AE}" pid="9" name="Confidentiality_0">
    <vt:lpwstr>Intern|62a0be02-f36a-4921-b808-50c565cb6ae4</vt:lpwstr>
  </property>
  <property fmtid="{D5CDD505-2E9C-101B-9397-08002B2CF9AE}" pid="10" name="DocumentOwner">
    <vt:lpwstr/>
  </property>
  <property fmtid="{D5CDD505-2E9C-101B-9397-08002B2CF9AE}" pid="11" name="AuthorisedAudience">
    <vt:lpwstr/>
  </property>
  <property fmtid="{D5CDD505-2E9C-101B-9397-08002B2CF9AE}" pid="12" name="Keyword_0">
    <vt:lpwstr/>
  </property>
  <property fmtid="{D5CDD505-2E9C-101B-9397-08002B2CF9AE}" pid="13" name="MP_InheritedTags">
    <vt:lpwstr/>
  </property>
  <property fmtid="{D5CDD505-2E9C-101B-9397-08002B2CF9AE}" pid="14" name="DateSHPTitle">
    <vt:lpwstr>10/26/2018 1:41:18 PM</vt:lpwstr>
  </property>
  <property fmtid="{D5CDD505-2E9C-101B-9397-08002B2CF9AE}" pid="15" name="TmpVertraulichkeit">
    <vt:lpwstr>Intern</vt:lpwstr>
  </property>
  <property fmtid="{D5CDD505-2E9C-101B-9397-08002B2CF9AE}" pid="16" name="TmpStatus">
    <vt:lpwstr>in Arbeit</vt:lpwstr>
  </property>
  <property fmtid="{D5CDD505-2E9C-101B-9397-08002B2CF9AE}" pid="17" name="DateBDPTitle">
    <vt:lpwstr>10/26/2018 1:19:07 PM</vt:lpwstr>
  </property>
  <property fmtid="{D5CDD505-2E9C-101B-9397-08002B2CF9AE}" pid="18" name="ValueBDPTitle">
    <vt:lpwstr>PowerPoint-Präsentation</vt:lpwstr>
  </property>
  <property fmtid="{D5CDD505-2E9C-101B-9397-08002B2CF9AE}" pid="19" name="ValueSHPTitle">
    <vt:lpwstr>PowerPoint-Präsentation</vt:lpwstr>
  </property>
</Properties>
</file>