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32"/>
  </p:notesMasterIdLst>
  <p:sldIdLst>
    <p:sldId id="256" r:id="rId2"/>
    <p:sldId id="262" r:id="rId3"/>
    <p:sldId id="263" r:id="rId4"/>
    <p:sldId id="264" r:id="rId5"/>
    <p:sldId id="265" r:id="rId6"/>
    <p:sldId id="270" r:id="rId7"/>
    <p:sldId id="272" r:id="rId8"/>
    <p:sldId id="273" r:id="rId9"/>
    <p:sldId id="274" r:id="rId10"/>
    <p:sldId id="275" r:id="rId11"/>
    <p:sldId id="276" r:id="rId12"/>
    <p:sldId id="258" r:id="rId13"/>
    <p:sldId id="281" r:id="rId14"/>
    <p:sldId id="285" r:id="rId15"/>
    <p:sldId id="286" r:id="rId16"/>
    <p:sldId id="287" r:id="rId17"/>
    <p:sldId id="280" r:id="rId18"/>
    <p:sldId id="288" r:id="rId19"/>
    <p:sldId id="259" r:id="rId20"/>
    <p:sldId id="297" r:id="rId21"/>
    <p:sldId id="298" r:id="rId22"/>
    <p:sldId id="260" r:id="rId23"/>
    <p:sldId id="300" r:id="rId24"/>
    <p:sldId id="277" r:id="rId25"/>
    <p:sldId id="290" r:id="rId26"/>
    <p:sldId id="293" r:id="rId27"/>
    <p:sldId id="292" r:id="rId28"/>
    <p:sldId id="294" r:id="rId29"/>
    <p:sldId id="296"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9965" autoAdjust="0"/>
  </p:normalViewPr>
  <p:slideViewPr>
    <p:cSldViewPr snapToGrid="0">
      <p:cViewPr varScale="1">
        <p:scale>
          <a:sx n="69" d="100"/>
          <a:sy n="69" d="100"/>
        </p:scale>
        <p:origin x="69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F05BB-6F2C-4468-B30F-9103E8BDF77D}"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34238-7EFA-4144-933F-F52834DF61B3}" type="slidenum">
              <a:rPr lang="en-US" smtClean="0"/>
              <a:t>‹#›</a:t>
            </a:fld>
            <a:endParaRPr lang="en-US"/>
          </a:p>
        </p:txBody>
      </p:sp>
    </p:spTree>
    <p:extLst>
      <p:ext uri="{BB962C8B-B14F-4D97-AF65-F5344CB8AC3E}">
        <p14:creationId xmlns:p14="http://schemas.microsoft.com/office/powerpoint/2010/main" val="135515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Slide</a:t>
            </a:r>
          </a:p>
        </p:txBody>
      </p:sp>
      <p:sp>
        <p:nvSpPr>
          <p:cNvPr id="4" name="Slide Number Placeholder 3"/>
          <p:cNvSpPr>
            <a:spLocks noGrp="1"/>
          </p:cNvSpPr>
          <p:nvPr>
            <p:ph type="sldNum" sz="quarter" idx="5"/>
          </p:nvPr>
        </p:nvSpPr>
        <p:spPr/>
        <p:txBody>
          <a:bodyPr/>
          <a:lstStyle/>
          <a:p>
            <a:fld id="{E2434238-7EFA-4144-933F-F52834DF61B3}" type="slidenum">
              <a:rPr lang="en-US" smtClean="0"/>
              <a:t>3</a:t>
            </a:fld>
            <a:endParaRPr lang="en-US"/>
          </a:p>
        </p:txBody>
      </p:sp>
    </p:spTree>
    <p:extLst>
      <p:ext uri="{BB962C8B-B14F-4D97-AF65-F5344CB8AC3E}">
        <p14:creationId xmlns:p14="http://schemas.microsoft.com/office/powerpoint/2010/main" val="2348996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up something is on the scatterplot, the happier the country is. </a:t>
            </a:r>
          </a:p>
        </p:txBody>
      </p:sp>
      <p:sp>
        <p:nvSpPr>
          <p:cNvPr id="4" name="Slide Number Placeholder 3"/>
          <p:cNvSpPr>
            <a:spLocks noGrp="1"/>
          </p:cNvSpPr>
          <p:nvPr>
            <p:ph type="sldNum" sz="quarter" idx="5"/>
          </p:nvPr>
        </p:nvSpPr>
        <p:spPr/>
        <p:txBody>
          <a:bodyPr/>
          <a:lstStyle/>
          <a:p>
            <a:fld id="{E2434238-7EFA-4144-933F-F52834DF61B3}" type="slidenum">
              <a:rPr lang="en-US" smtClean="0"/>
              <a:t>14</a:t>
            </a:fld>
            <a:endParaRPr lang="en-US"/>
          </a:p>
        </p:txBody>
      </p:sp>
    </p:spTree>
    <p:extLst>
      <p:ext uri="{BB962C8B-B14F-4D97-AF65-F5344CB8AC3E}">
        <p14:creationId xmlns:p14="http://schemas.microsoft.com/office/powerpoint/2010/main" val="169853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further to the right that the country is plotted, the wealthier the country. </a:t>
            </a:r>
          </a:p>
        </p:txBody>
      </p:sp>
      <p:sp>
        <p:nvSpPr>
          <p:cNvPr id="4" name="Slide Number Placeholder 3"/>
          <p:cNvSpPr>
            <a:spLocks noGrp="1"/>
          </p:cNvSpPr>
          <p:nvPr>
            <p:ph type="sldNum" sz="quarter" idx="5"/>
          </p:nvPr>
        </p:nvSpPr>
        <p:spPr/>
        <p:txBody>
          <a:bodyPr/>
          <a:lstStyle/>
          <a:p>
            <a:fld id="{E2434238-7EFA-4144-933F-F52834DF61B3}" type="slidenum">
              <a:rPr lang="en-US" smtClean="0"/>
              <a:t>15</a:t>
            </a:fld>
            <a:endParaRPr lang="en-US"/>
          </a:p>
        </p:txBody>
      </p:sp>
    </p:spTree>
    <p:extLst>
      <p:ext uri="{BB962C8B-B14F-4D97-AF65-F5344CB8AC3E}">
        <p14:creationId xmlns:p14="http://schemas.microsoft.com/office/powerpoint/2010/main" val="1868340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line that goes between the two is testing for correlation (if they are related to one another). </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16</a:t>
            </a:fld>
            <a:endParaRPr lang="en-US"/>
          </a:p>
        </p:txBody>
      </p:sp>
    </p:spTree>
    <p:extLst>
      <p:ext uri="{BB962C8B-B14F-4D97-AF65-F5344CB8AC3E}">
        <p14:creationId xmlns:p14="http://schemas.microsoft.com/office/powerpoint/2010/main" val="3013768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a positive correlation between happiness and wealth overall of the country. Now, we found this because the correlation coefficient between </a:t>
            </a:r>
          </a:p>
          <a:p>
            <a:r>
              <a:rPr lang="en-US" dirty="0"/>
              <a:t>the two different factors being happiness and wealth was 0.70</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17</a:t>
            </a:fld>
            <a:endParaRPr lang="en-US"/>
          </a:p>
        </p:txBody>
      </p:sp>
    </p:spTree>
    <p:extLst>
      <p:ext uri="{BB962C8B-B14F-4D97-AF65-F5344CB8AC3E}">
        <p14:creationId xmlns:p14="http://schemas.microsoft.com/office/powerpoint/2010/main" val="738345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correlation coefficient is a measure of strength and direction of the linear relationship between two variables. In other words, the closer to one that the number is, the more positively correlated they are. Meaning, when one of the variables goes up, so does the other one.</a:t>
            </a:r>
          </a:p>
        </p:txBody>
      </p:sp>
      <p:sp>
        <p:nvSpPr>
          <p:cNvPr id="4" name="Slide Number Placeholder 3"/>
          <p:cNvSpPr>
            <a:spLocks noGrp="1"/>
          </p:cNvSpPr>
          <p:nvPr>
            <p:ph type="sldNum" sz="quarter" idx="5"/>
          </p:nvPr>
        </p:nvSpPr>
        <p:spPr/>
        <p:txBody>
          <a:bodyPr/>
          <a:lstStyle/>
          <a:p>
            <a:fld id="{E2434238-7EFA-4144-933F-F52834DF61B3}" type="slidenum">
              <a:rPr lang="en-US" smtClean="0"/>
              <a:t>18</a:t>
            </a:fld>
            <a:endParaRPr lang="en-US"/>
          </a:p>
        </p:txBody>
      </p:sp>
    </p:spTree>
    <p:extLst>
      <p:ext uri="{BB962C8B-B14F-4D97-AF65-F5344CB8AC3E}">
        <p14:creationId xmlns:p14="http://schemas.microsoft.com/office/powerpoint/2010/main" val="2218711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analyzed how the happiness of the country relates to the overall health of the country. Because if we know if health is related to happiness and we know that wealth is related to happiness, then we can infer additional information through that. So, we found that there is a stronger correlation between with a 0.71 correlation coefficient.</a:t>
            </a:r>
          </a:p>
        </p:txBody>
      </p:sp>
      <p:sp>
        <p:nvSpPr>
          <p:cNvPr id="4" name="Slide Number Placeholder 3"/>
          <p:cNvSpPr>
            <a:spLocks noGrp="1"/>
          </p:cNvSpPr>
          <p:nvPr>
            <p:ph type="sldNum" sz="quarter" idx="5"/>
          </p:nvPr>
        </p:nvSpPr>
        <p:spPr/>
        <p:txBody>
          <a:bodyPr/>
          <a:lstStyle/>
          <a:p>
            <a:fld id="{E2434238-7EFA-4144-933F-F52834DF61B3}" type="slidenum">
              <a:rPr lang="en-US" smtClean="0"/>
              <a:t>19</a:t>
            </a:fld>
            <a:endParaRPr lang="en-US"/>
          </a:p>
        </p:txBody>
      </p:sp>
    </p:spTree>
    <p:extLst>
      <p:ext uri="{BB962C8B-B14F-4D97-AF65-F5344CB8AC3E}">
        <p14:creationId xmlns:p14="http://schemas.microsoft.com/office/powerpoint/2010/main" val="2299030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find that there is a positive correlation between happiness and health, but the question remains, are happy people healthy or are healthy people happy? </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20</a:t>
            </a:fld>
            <a:endParaRPr lang="en-US"/>
          </a:p>
        </p:txBody>
      </p:sp>
    </p:spTree>
    <p:extLst>
      <p:ext uri="{BB962C8B-B14F-4D97-AF65-F5344CB8AC3E}">
        <p14:creationId xmlns:p14="http://schemas.microsoft.com/office/powerpoint/2010/main" val="3363038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what contributes to a longer life expectancy? If we know that longer life expectancy is related to happiness, what is it that helps create longer life expectancy within a country?</a:t>
            </a:r>
          </a:p>
        </p:txBody>
      </p:sp>
      <p:sp>
        <p:nvSpPr>
          <p:cNvPr id="4" name="Slide Number Placeholder 3"/>
          <p:cNvSpPr>
            <a:spLocks noGrp="1"/>
          </p:cNvSpPr>
          <p:nvPr>
            <p:ph type="sldNum" sz="quarter" idx="5"/>
          </p:nvPr>
        </p:nvSpPr>
        <p:spPr/>
        <p:txBody>
          <a:bodyPr/>
          <a:lstStyle/>
          <a:p>
            <a:fld id="{E2434238-7EFA-4144-933F-F52834DF61B3}" type="slidenum">
              <a:rPr lang="en-US" smtClean="0"/>
              <a:t>21</a:t>
            </a:fld>
            <a:endParaRPr lang="en-US"/>
          </a:p>
        </p:txBody>
      </p:sp>
    </p:spTree>
    <p:extLst>
      <p:ext uri="{BB962C8B-B14F-4D97-AF65-F5344CB8AC3E}">
        <p14:creationId xmlns:p14="http://schemas.microsoft.com/office/powerpoint/2010/main" val="2217291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found an even stronger correlation between GDP and health.</a:t>
            </a:r>
          </a:p>
        </p:txBody>
      </p:sp>
      <p:sp>
        <p:nvSpPr>
          <p:cNvPr id="4" name="Slide Number Placeholder 3"/>
          <p:cNvSpPr>
            <a:spLocks noGrp="1"/>
          </p:cNvSpPr>
          <p:nvPr>
            <p:ph type="sldNum" sz="quarter" idx="5"/>
          </p:nvPr>
        </p:nvSpPr>
        <p:spPr/>
        <p:txBody>
          <a:bodyPr/>
          <a:lstStyle/>
          <a:p>
            <a:fld id="{E2434238-7EFA-4144-933F-F52834DF61B3}" type="slidenum">
              <a:rPr lang="en-US" smtClean="0"/>
              <a:t>22</a:t>
            </a:fld>
            <a:endParaRPr lang="en-US"/>
          </a:p>
        </p:txBody>
      </p:sp>
    </p:spTree>
    <p:extLst>
      <p:ext uri="{BB962C8B-B14F-4D97-AF65-F5344CB8AC3E}">
        <p14:creationId xmlns:p14="http://schemas.microsoft.com/office/powerpoint/2010/main" val="75060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richer countries have a higher average happiness level.</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23</a:t>
            </a:fld>
            <a:endParaRPr lang="en-US"/>
          </a:p>
        </p:txBody>
      </p:sp>
    </p:spTree>
    <p:extLst>
      <p:ext uri="{BB962C8B-B14F-4D97-AF65-F5344CB8AC3E}">
        <p14:creationId xmlns:p14="http://schemas.microsoft.com/office/powerpoint/2010/main" val="123276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Slide</a:t>
            </a:r>
          </a:p>
        </p:txBody>
      </p:sp>
      <p:sp>
        <p:nvSpPr>
          <p:cNvPr id="4" name="Slide Number Placeholder 3"/>
          <p:cNvSpPr>
            <a:spLocks noGrp="1"/>
          </p:cNvSpPr>
          <p:nvPr>
            <p:ph type="sldNum" sz="quarter" idx="5"/>
          </p:nvPr>
        </p:nvSpPr>
        <p:spPr/>
        <p:txBody>
          <a:bodyPr/>
          <a:lstStyle/>
          <a:p>
            <a:fld id="{E2434238-7EFA-4144-933F-F52834DF61B3}" type="slidenum">
              <a:rPr lang="en-US" smtClean="0"/>
              <a:t>5</a:t>
            </a:fld>
            <a:endParaRPr lang="en-US"/>
          </a:p>
        </p:txBody>
      </p:sp>
    </p:spTree>
    <p:extLst>
      <p:ext uri="{BB962C8B-B14F-4D97-AF65-F5344CB8AC3E}">
        <p14:creationId xmlns:p14="http://schemas.microsoft.com/office/powerpoint/2010/main" val="403168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said that the evidence suggests that wealth, health, and happiness all go together, but that does not mean that one causes the other, So there needs to be future analysis to understand any causal effects between them.</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27</a:t>
            </a:fld>
            <a:endParaRPr lang="en-US"/>
          </a:p>
        </p:txBody>
      </p:sp>
    </p:spTree>
    <p:extLst>
      <p:ext uri="{BB962C8B-B14F-4D97-AF65-F5344CB8AC3E}">
        <p14:creationId xmlns:p14="http://schemas.microsoft.com/office/powerpoint/2010/main" val="2191376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analyzed the data set, consisting of data collected from residents of European countries between 2015 and 2019. The data contained demographic and economic data for individuals within each country, including population, Gross Domestic Product (GDP), and the happiness score per person. </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6</a:t>
            </a:fld>
            <a:endParaRPr lang="en-US"/>
          </a:p>
        </p:txBody>
      </p:sp>
    </p:spTree>
    <p:extLst>
      <p:ext uri="{BB962C8B-B14F-4D97-AF65-F5344CB8AC3E}">
        <p14:creationId xmlns:p14="http://schemas.microsoft.com/office/powerpoint/2010/main" val="183981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began by creating a heat map of the happiness score for each country with the average of 5 years. Where the number within each country represents the overall score and the colors represent how high or how low the score is on a scale. So, the darker green the country is, the higher the numeric happiness score for that country. The deeper red that the country is, the lower the happiness score and overall numeric value. </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7</a:t>
            </a:fld>
            <a:endParaRPr lang="en-US"/>
          </a:p>
        </p:txBody>
      </p:sp>
    </p:spTree>
    <p:extLst>
      <p:ext uri="{BB962C8B-B14F-4D97-AF65-F5344CB8AC3E}">
        <p14:creationId xmlns:p14="http://schemas.microsoft.com/office/powerpoint/2010/main" val="235450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high and low scores are spread sporadically throughout the map, there is little correlation that we find between geographical location and </a:t>
            </a:r>
          </a:p>
          <a:p>
            <a:r>
              <a:rPr lang="en-US" dirty="0"/>
              <a:t>happiness. Finally, we concluded that the geographical location alone was not a strong indicator of happiness.</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8</a:t>
            </a:fld>
            <a:endParaRPr lang="en-US"/>
          </a:p>
        </p:txBody>
      </p:sp>
    </p:spTree>
    <p:extLst>
      <p:ext uri="{BB962C8B-B14F-4D97-AF65-F5344CB8AC3E}">
        <p14:creationId xmlns:p14="http://schemas.microsoft.com/office/powerpoint/2010/main" val="105512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high and low scores are spread sporadically throughout the map, there is little correlation that we find between geographical location and </a:t>
            </a:r>
          </a:p>
          <a:p>
            <a:r>
              <a:rPr lang="en-US" dirty="0"/>
              <a:t>happiness. Finally, we concluded that the geographical location alone was not a strong indicator of happiness.</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9</a:t>
            </a:fld>
            <a:endParaRPr lang="en-US"/>
          </a:p>
        </p:txBody>
      </p:sp>
    </p:spTree>
    <p:extLst>
      <p:ext uri="{BB962C8B-B14F-4D97-AF65-F5344CB8AC3E}">
        <p14:creationId xmlns:p14="http://schemas.microsoft.com/office/powerpoint/2010/main" val="1423231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high and low scores are spread sporadically throughout the map, there is little correlation that we find between geographical location and </a:t>
            </a:r>
          </a:p>
          <a:p>
            <a:r>
              <a:rPr lang="en-US" dirty="0"/>
              <a:t>happiness. Finally, we concluded that the geographical location alone was not a strong indicator of happiness.</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10</a:t>
            </a:fld>
            <a:endParaRPr lang="en-US"/>
          </a:p>
        </p:txBody>
      </p:sp>
    </p:spTree>
    <p:extLst>
      <p:ext uri="{BB962C8B-B14F-4D97-AF65-F5344CB8AC3E}">
        <p14:creationId xmlns:p14="http://schemas.microsoft.com/office/powerpoint/2010/main" val="15198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step was to identify the demographic and economic differences between the higher and lower countries to isolate the correlated features between them.</a:t>
            </a:r>
          </a:p>
          <a:p>
            <a:endParaRPr lang="en-US" dirty="0"/>
          </a:p>
        </p:txBody>
      </p:sp>
      <p:sp>
        <p:nvSpPr>
          <p:cNvPr id="4" name="Slide Number Placeholder 3"/>
          <p:cNvSpPr>
            <a:spLocks noGrp="1"/>
          </p:cNvSpPr>
          <p:nvPr>
            <p:ph type="sldNum" sz="quarter" idx="5"/>
          </p:nvPr>
        </p:nvSpPr>
        <p:spPr/>
        <p:txBody>
          <a:bodyPr/>
          <a:lstStyle/>
          <a:p>
            <a:fld id="{E2434238-7EFA-4144-933F-F52834DF61B3}" type="slidenum">
              <a:rPr lang="en-US" smtClean="0"/>
              <a:t>11</a:t>
            </a:fld>
            <a:endParaRPr lang="en-US"/>
          </a:p>
        </p:txBody>
      </p:sp>
    </p:spTree>
    <p:extLst>
      <p:ext uri="{BB962C8B-B14F-4D97-AF65-F5344CB8AC3E}">
        <p14:creationId xmlns:p14="http://schemas.microsoft.com/office/powerpoint/2010/main" val="2096187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created a scatterplot in which we plotted countries based on their happiness score and the population to see if there was a correlation between the two. </a:t>
            </a:r>
          </a:p>
        </p:txBody>
      </p:sp>
      <p:sp>
        <p:nvSpPr>
          <p:cNvPr id="4" name="Slide Number Placeholder 3"/>
          <p:cNvSpPr>
            <a:spLocks noGrp="1"/>
          </p:cNvSpPr>
          <p:nvPr>
            <p:ph type="sldNum" sz="quarter" idx="5"/>
          </p:nvPr>
        </p:nvSpPr>
        <p:spPr/>
        <p:txBody>
          <a:bodyPr/>
          <a:lstStyle/>
          <a:p>
            <a:fld id="{E2434238-7EFA-4144-933F-F52834DF61B3}" type="slidenum">
              <a:rPr lang="en-US" smtClean="0"/>
              <a:t>13</a:t>
            </a:fld>
            <a:endParaRPr lang="en-US"/>
          </a:p>
        </p:txBody>
      </p:sp>
    </p:spTree>
    <p:extLst>
      <p:ext uri="{BB962C8B-B14F-4D97-AF65-F5344CB8AC3E}">
        <p14:creationId xmlns:p14="http://schemas.microsoft.com/office/powerpoint/2010/main" val="208034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42F-D08D-052C-71BC-52DCF1682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23F3E-BD06-BCB1-060E-A082666C42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B5784-4461-FAFB-644A-7D8C79A8DFB3}"/>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5" name="Footer Placeholder 4">
            <a:extLst>
              <a:ext uri="{FF2B5EF4-FFF2-40B4-BE49-F238E27FC236}">
                <a16:creationId xmlns:a16="http://schemas.microsoft.com/office/drawing/2014/main" id="{C65CFDEC-7038-F320-7B1B-73964DDCC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C5C13-13F9-4647-A918-1BBC950A0A1F}"/>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3576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F36E-724A-8C86-140D-B2888FD8F1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07749-B9E0-69B2-1DC4-D98F74856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6F181-0476-E70D-2465-B05B0992EF56}"/>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5" name="Footer Placeholder 4">
            <a:extLst>
              <a:ext uri="{FF2B5EF4-FFF2-40B4-BE49-F238E27FC236}">
                <a16:creationId xmlns:a16="http://schemas.microsoft.com/office/drawing/2014/main" id="{5C8B1316-B279-8D55-0842-A59C0E341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915C4-9BC5-2670-6354-01F703A12F8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9119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585F7C-7E2E-0ADB-B034-30C19F872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101A03-710A-DF87-3ABB-675DC524EC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2B36-E0EC-4555-F3D5-41DD66E9B088}"/>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5" name="Footer Placeholder 4">
            <a:extLst>
              <a:ext uri="{FF2B5EF4-FFF2-40B4-BE49-F238E27FC236}">
                <a16:creationId xmlns:a16="http://schemas.microsoft.com/office/drawing/2014/main" id="{E0B7B972-DAAB-3D2F-5B06-CBFC42615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5DACB-E28F-5227-4CE3-04D4850D8E36}"/>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0532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0B9A-8B2E-B7B2-1E3D-79DECCDA67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D5CB5-CB30-B311-7E6A-71DB1F1EAE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EB2D2-48BA-0766-DB82-7FB314947273}"/>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5" name="Footer Placeholder 4">
            <a:extLst>
              <a:ext uri="{FF2B5EF4-FFF2-40B4-BE49-F238E27FC236}">
                <a16:creationId xmlns:a16="http://schemas.microsoft.com/office/drawing/2014/main" id="{4C1FB7FD-D68C-864E-7FD2-2ADD79768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74D86-7925-0192-303B-CC9399CC1E1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553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FA5F-EDB4-D45D-D2F9-F755BA9F5C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14D70-9791-D6AE-A9A3-6DC72C12BE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A0248-1151-B0D1-6D82-5DA0909CFB39}"/>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5" name="Footer Placeholder 4">
            <a:extLst>
              <a:ext uri="{FF2B5EF4-FFF2-40B4-BE49-F238E27FC236}">
                <a16:creationId xmlns:a16="http://schemas.microsoft.com/office/drawing/2014/main" id="{8BAD93D3-1D6A-094B-8CB2-8FD9E71C8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68A49-8A5C-B459-5F8B-D5AABAD852E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8262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508A-DBDE-87EB-45F9-4FF67739B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55295-5395-132E-BBDE-A08050C34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8D914F-EF89-70A7-DBE6-46C318166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06E49-A4B0-BD92-F064-D627137FCB47}"/>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6" name="Footer Placeholder 5">
            <a:extLst>
              <a:ext uri="{FF2B5EF4-FFF2-40B4-BE49-F238E27FC236}">
                <a16:creationId xmlns:a16="http://schemas.microsoft.com/office/drawing/2014/main" id="{C3576A1A-97ED-3F03-B60B-0DB6649D3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753F4-A268-0870-380C-4A05FA06D3DA}"/>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7441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F5EB-EB01-6317-3E36-B41C732466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92A97E-4094-B788-4344-351DECC45F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5BE3C-47F7-8EFD-1F0A-462D2169F3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A5B858-3617-E1F5-E262-861383CB7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89E08-42E2-B028-780B-5402D84A9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A5E4CA-07AA-9F73-340D-2CB57D1B4D31}"/>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8" name="Footer Placeholder 7">
            <a:extLst>
              <a:ext uri="{FF2B5EF4-FFF2-40B4-BE49-F238E27FC236}">
                <a16:creationId xmlns:a16="http://schemas.microsoft.com/office/drawing/2014/main" id="{74E7CFBF-3EFD-F7A4-6596-D460C90A5B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A2214-C022-2D2F-85A1-8E6D6403462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1366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5424-012E-0DC4-E259-B3B7EA2CDD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03E01E-A849-1D84-38CD-2DFD132F3A14}"/>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4" name="Footer Placeholder 3">
            <a:extLst>
              <a:ext uri="{FF2B5EF4-FFF2-40B4-BE49-F238E27FC236}">
                <a16:creationId xmlns:a16="http://schemas.microsoft.com/office/drawing/2014/main" id="{3833A50A-4CE8-3114-C98E-CB5FC6B947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69E482-2D9D-78F9-038D-802BE71A2EC2}"/>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4749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E3591-7C68-DEDF-12EF-0614F530A503}"/>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3" name="Footer Placeholder 2">
            <a:extLst>
              <a:ext uri="{FF2B5EF4-FFF2-40B4-BE49-F238E27FC236}">
                <a16:creationId xmlns:a16="http://schemas.microsoft.com/office/drawing/2014/main" id="{CFFF3B1D-BCBF-E724-3CEE-DD86C335CE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45CE2-92FF-E26C-FB65-75C1AC62C78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7653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B2D2-FE9F-029C-0DEA-EF8FD1CAB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5095B5-5496-C387-D37A-982A9B4B9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647A3-85BF-A2AC-CA18-6B1FBD2A8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B935-6942-71F3-5520-3E5DD57A06E6}"/>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6" name="Footer Placeholder 5">
            <a:extLst>
              <a:ext uri="{FF2B5EF4-FFF2-40B4-BE49-F238E27FC236}">
                <a16:creationId xmlns:a16="http://schemas.microsoft.com/office/drawing/2014/main" id="{2485FFF8-4792-E401-1AA0-DFB580B03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C09B5-E1D7-BD85-B3A7-41EFB8CD12F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1896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0644-2625-11A3-52BB-6E97BD1F2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CC2624-1110-075A-2362-81014DD93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A63ABC-F801-D49E-3648-FA2B06891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A713B-8457-F141-B88C-A9B69E468BDF}"/>
              </a:ext>
            </a:extLst>
          </p:cNvPr>
          <p:cNvSpPr>
            <a:spLocks noGrp="1"/>
          </p:cNvSpPr>
          <p:nvPr>
            <p:ph type="dt" sz="half" idx="10"/>
          </p:nvPr>
        </p:nvSpPr>
        <p:spPr/>
        <p:txBody>
          <a:bodyPr/>
          <a:lstStyle/>
          <a:p>
            <a:fld id="{EED1C14C-A143-42F5-B247-D0E800131009}" type="datetimeFigureOut">
              <a:rPr lang="en-US" smtClean="0"/>
              <a:t>6/7/2023</a:t>
            </a:fld>
            <a:endParaRPr lang="en-US"/>
          </a:p>
        </p:txBody>
      </p:sp>
      <p:sp>
        <p:nvSpPr>
          <p:cNvPr id="6" name="Footer Placeholder 5">
            <a:extLst>
              <a:ext uri="{FF2B5EF4-FFF2-40B4-BE49-F238E27FC236}">
                <a16:creationId xmlns:a16="http://schemas.microsoft.com/office/drawing/2014/main" id="{C28325E2-D9FD-6E6D-8C7E-C143D4083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EFF-C1EA-647E-45E4-95908ACCF702}"/>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6705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F0361-62DB-1783-2390-467800485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B2C3C4-07DE-2654-4B65-3FA18EA34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23D9F-3C9B-6B0E-0B43-EFE23B6A1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6/7/2023</a:t>
            </a:fld>
            <a:endParaRPr lang="en-US"/>
          </a:p>
        </p:txBody>
      </p:sp>
      <p:sp>
        <p:nvSpPr>
          <p:cNvPr id="5" name="Footer Placeholder 4">
            <a:extLst>
              <a:ext uri="{FF2B5EF4-FFF2-40B4-BE49-F238E27FC236}">
                <a16:creationId xmlns:a16="http://schemas.microsoft.com/office/drawing/2014/main" id="{0D580534-2541-675F-F04B-E868BA9AB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576E9-EBB9-15C2-F8C1-06306E19A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97956888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WorldHappiness_16861244394730/Story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75B9451-DB54-4679-835B-2232CA968F0A}"/>
              </a:ext>
            </a:extLst>
          </p:cNvPr>
          <p:cNvSpPr>
            <a:spLocks noGrp="1"/>
          </p:cNvSpPr>
          <p:nvPr>
            <p:ph type="ctrTitle"/>
          </p:nvPr>
        </p:nvSpPr>
        <p:spPr/>
        <p:txBody>
          <a:bodyPr/>
          <a:lstStyle/>
          <a:p>
            <a:r>
              <a:rPr lang="en-us" dirty="0">
                <a:hlinkClick r:id="rId2"/>
              </a:rPr>
              <a:t>World Happiness</a:t>
            </a:r>
          </a:p>
        </p:txBody>
      </p:sp>
      <p:sp>
        <p:nvSpPr>
          <p:cNvPr id="3" name="slide1">
            <a:extLst>
              <a:ext uri="{FF2B5EF4-FFF2-40B4-BE49-F238E27FC236}">
                <a16:creationId xmlns:a16="http://schemas.microsoft.com/office/drawing/2014/main" id="{8B071DA0-3BB0-4AF6-9D8A-2A32A8804D72}"/>
              </a:ext>
            </a:extLst>
          </p:cNvPr>
          <p:cNvSpPr>
            <a:spLocks noGrp="1"/>
          </p:cNvSpPr>
          <p:nvPr>
            <p:ph type="subTitle" idx="1"/>
          </p:nvPr>
        </p:nvSpPr>
        <p:spPr>
          <a:xfrm>
            <a:off x="523875" y="5597525"/>
            <a:ext cx="9144000" cy="784225"/>
          </a:xfrm>
        </p:spPr>
        <p:txBody>
          <a:bodyPr>
            <a:normAutofit/>
          </a:bodyPr>
          <a:lstStyle/>
          <a:p>
            <a:pPr algn="l"/>
            <a:r>
              <a:rPr lang="en-US" sz="1800" b="1" dirty="0"/>
              <a:t>Presented By</a:t>
            </a:r>
            <a:r>
              <a:rPr lang="en-US" sz="1800" dirty="0"/>
              <a:t>: Michael Anaga</a:t>
            </a:r>
          </a:p>
          <a:p>
            <a:pPr algn="l"/>
            <a:r>
              <a:rPr lang="en-US" sz="1800" b="1" dirty="0"/>
              <a:t>C</a:t>
            </a:r>
            <a:r>
              <a:rPr sz="1800" b="1" dirty="0"/>
              <a:t>reated on</a:t>
            </a:r>
            <a:r>
              <a:rPr sz="1800" dirty="0"/>
              <a:t>: 6/7/2023</a:t>
            </a:r>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6">
            <a:extLst>
              <a:ext uri="{FF2B5EF4-FFF2-40B4-BE49-F238E27FC236}">
                <a16:creationId xmlns:a16="http://schemas.microsoft.com/office/drawing/2014/main" id="{51CF898A-D749-4C13-B647-E8EF52389D02}"/>
              </a:ext>
            </a:extLst>
          </p:cNvPr>
          <p:cNvPicPr>
            <a:picLocks noChangeAspect="1"/>
          </p:cNvPicPr>
          <p:nvPr/>
        </p:nvPicPr>
        <p:blipFill rotWithShape="1">
          <a:blip r:embed="rId3">
            <a:extLst>
              <a:ext uri="{28A0092B-C50C-407E-A947-70E740481C1C}">
                <a14:useLocalDpi xmlns:a14="http://schemas.microsoft.com/office/drawing/2010/main" val="0"/>
              </a:ext>
            </a:extLst>
          </a:blip>
          <a:srcRect l="9699" t="18575" r="36464" b="3330"/>
          <a:stretch/>
        </p:blipFill>
        <p:spPr>
          <a:xfrm>
            <a:off x="5183188" y="2119948"/>
            <a:ext cx="6169024" cy="3749040"/>
          </a:xfrm>
          <a:prstGeom prst="rect">
            <a:avLst/>
          </a:prstGeom>
        </p:spPr>
      </p:pic>
      <p:sp>
        <p:nvSpPr>
          <p:cNvPr id="2" name="Title 1">
            <a:extLst>
              <a:ext uri="{FF2B5EF4-FFF2-40B4-BE49-F238E27FC236}">
                <a16:creationId xmlns:a16="http://schemas.microsoft.com/office/drawing/2014/main" id="{C888AC51-1650-1C0B-F25D-02ECADC3DE64}"/>
              </a:ext>
            </a:extLst>
          </p:cNvPr>
          <p:cNvSpPr>
            <a:spLocks noGrp="1"/>
          </p:cNvSpPr>
          <p:nvPr>
            <p:ph type="title"/>
          </p:nvPr>
        </p:nvSpPr>
        <p:spPr/>
        <p:txBody>
          <a:bodyPr>
            <a:normAutofit/>
          </a:bodyPr>
          <a:lstStyle/>
          <a:p>
            <a:r>
              <a:rPr lang="en-US" sz="4200" b="1" dirty="0">
                <a:solidFill>
                  <a:srgbClr val="0070C0"/>
                </a:solidFill>
              </a:rPr>
              <a:t>Geographic</a:t>
            </a:r>
          </a:p>
        </p:txBody>
      </p:sp>
      <p:sp>
        <p:nvSpPr>
          <p:cNvPr id="13" name="Text Placeholder 12">
            <a:extLst>
              <a:ext uri="{FF2B5EF4-FFF2-40B4-BE49-F238E27FC236}">
                <a16:creationId xmlns:a16="http://schemas.microsoft.com/office/drawing/2014/main" id="{A1613D11-477C-124F-2636-A31F490C5E88}"/>
              </a:ext>
            </a:extLst>
          </p:cNvPr>
          <p:cNvSpPr>
            <a:spLocks noGrp="1"/>
          </p:cNvSpPr>
          <p:nvPr>
            <p:ph type="body" sz="half" idx="2"/>
          </p:nvPr>
        </p:nvSpPr>
        <p:spPr/>
        <p:txBody>
          <a:bodyPr>
            <a:no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Happiness levels vary widely by country.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Little correlation that we find between geographical location and happiness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Geographical location alone was not a strong indicator of happiness.</a:t>
            </a:r>
          </a:p>
          <a:p>
            <a:pPr marL="285750" indent="-285750">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5CA5904C-3A46-C755-D5C7-A0959B077B99}"/>
              </a:ext>
            </a:extLst>
          </p:cNvPr>
          <p:cNvSpPr txBox="1"/>
          <p:nvPr/>
        </p:nvSpPr>
        <p:spPr>
          <a:xfrm>
            <a:off x="8022761" y="1473617"/>
            <a:ext cx="1295400" cy="646331"/>
          </a:xfrm>
          <a:prstGeom prst="rect">
            <a:avLst/>
          </a:prstGeom>
          <a:noFill/>
        </p:spPr>
        <p:txBody>
          <a:bodyPr wrap="square" rtlCol="0">
            <a:spAutoFit/>
          </a:bodyPr>
          <a:lstStyle/>
          <a:p>
            <a:pPr algn="ctr"/>
            <a:r>
              <a:rPr lang="en-US" b="1" i="1" dirty="0">
                <a:solidFill>
                  <a:schemeClr val="accent4"/>
                </a:solidFill>
              </a:rPr>
              <a:t>Happiness Score</a:t>
            </a:r>
          </a:p>
        </p:txBody>
      </p:sp>
      <p:pic>
        <p:nvPicPr>
          <p:cNvPr id="26" name="Graphic 25" descr="Line arrow: Straight with solid fill">
            <a:extLst>
              <a:ext uri="{FF2B5EF4-FFF2-40B4-BE49-F238E27FC236}">
                <a16:creationId xmlns:a16="http://schemas.microsoft.com/office/drawing/2014/main" id="{8866DE3E-1F1A-0447-3FA5-C170832D3E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624514">
            <a:off x="6084545" y="2228884"/>
            <a:ext cx="2506419" cy="698500"/>
          </a:xfrm>
          <a:prstGeom prst="rect">
            <a:avLst/>
          </a:prstGeom>
        </p:spPr>
      </p:pic>
    </p:spTree>
    <p:extLst>
      <p:ext uri="{BB962C8B-B14F-4D97-AF65-F5344CB8AC3E}">
        <p14:creationId xmlns:p14="http://schemas.microsoft.com/office/powerpoint/2010/main" val="66442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36FE8D-9D2B-618A-1033-C974CEF76032}"/>
              </a:ext>
            </a:extLst>
          </p:cNvPr>
          <p:cNvSpPr>
            <a:spLocks noGrp="1"/>
          </p:cNvSpPr>
          <p:nvPr>
            <p:ph type="title"/>
          </p:nvPr>
        </p:nvSpPr>
        <p:spPr/>
        <p:txBody>
          <a:bodyPr>
            <a:noAutofit/>
          </a:bodyPr>
          <a:lstStyle/>
          <a:p>
            <a:r>
              <a:rPr lang="en-US" sz="8000" dirty="0"/>
              <a:t>Happier countries:</a:t>
            </a:r>
          </a:p>
        </p:txBody>
      </p:sp>
      <p:sp>
        <p:nvSpPr>
          <p:cNvPr id="10" name="Text Placeholder 9">
            <a:extLst>
              <a:ext uri="{FF2B5EF4-FFF2-40B4-BE49-F238E27FC236}">
                <a16:creationId xmlns:a16="http://schemas.microsoft.com/office/drawing/2014/main" id="{1B85F892-88B7-FBAE-3E5A-4F6C819FE39B}"/>
              </a:ext>
            </a:extLst>
          </p:cNvPr>
          <p:cNvSpPr>
            <a:spLocks noGrp="1"/>
          </p:cNvSpPr>
          <p:nvPr>
            <p:ph type="body" idx="1"/>
          </p:nvPr>
        </p:nvSpPr>
        <p:spPr/>
        <p:txBody>
          <a:bodyPr/>
          <a:lstStyle/>
          <a:p>
            <a:r>
              <a:rPr lang="en-US" dirty="0"/>
              <a:t>Correlated demographics and economics?</a:t>
            </a:r>
          </a:p>
        </p:txBody>
      </p:sp>
    </p:spTree>
    <p:extLst>
      <p:ext uri="{BB962C8B-B14F-4D97-AF65-F5344CB8AC3E}">
        <p14:creationId xmlns:p14="http://schemas.microsoft.com/office/powerpoint/2010/main" val="416770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3">
            <a:extLst>
              <a:ext uri="{FF2B5EF4-FFF2-40B4-BE49-F238E27FC236}">
                <a16:creationId xmlns:a16="http://schemas.microsoft.com/office/drawing/2014/main" id="{767DCC79-BE9C-4836-BEE1-5CC8E63962D8}"/>
              </a:ext>
            </a:extLst>
          </p:cNvPr>
          <p:cNvPicPr>
            <a:picLocks noChangeAspect="1"/>
          </p:cNvPicPr>
          <p:nvPr/>
        </p:nvPicPr>
        <p:blipFill rotWithShape="1">
          <a:blip r:embed="rId2">
            <a:extLst>
              <a:ext uri="{28A0092B-C50C-407E-A947-70E740481C1C}">
                <a14:useLocalDpi xmlns:a14="http://schemas.microsoft.com/office/drawing/2010/main" val="0"/>
              </a:ext>
            </a:extLst>
          </a:blip>
          <a:srcRect r="58504"/>
          <a:stretch/>
        </p:blipFill>
        <p:spPr>
          <a:xfrm>
            <a:off x="5183188" y="232348"/>
            <a:ext cx="5352385" cy="5403850"/>
          </a:xfrm>
          <a:prstGeom prst="rect">
            <a:avLst/>
          </a:prstGeom>
        </p:spPr>
      </p:pic>
      <p:sp>
        <p:nvSpPr>
          <p:cNvPr id="9" name="Title 8">
            <a:extLst>
              <a:ext uri="{FF2B5EF4-FFF2-40B4-BE49-F238E27FC236}">
                <a16:creationId xmlns:a16="http://schemas.microsoft.com/office/drawing/2014/main" id="{A99993FB-73AC-DA7C-0BB4-E4C1E35314F2}"/>
              </a:ext>
            </a:extLst>
          </p:cNvPr>
          <p:cNvSpPr>
            <a:spLocks noGrp="1"/>
          </p:cNvSpPr>
          <p:nvPr>
            <p:ph type="title"/>
          </p:nvPr>
        </p:nvSpPr>
        <p:spPr/>
        <p:txBody>
          <a:bodyPr>
            <a:normAutofit/>
          </a:bodyPr>
          <a:lstStyle/>
          <a:p>
            <a:r>
              <a:rPr lang="en-US" sz="4200" b="1" dirty="0">
                <a:solidFill>
                  <a:srgbClr val="0070C0"/>
                </a:solidFill>
              </a:rPr>
              <a:t>Wealth</a:t>
            </a:r>
            <a:endParaRPr lang="en-US" sz="4200" b="1" dirty="0"/>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3">
            <a:extLst>
              <a:ext uri="{FF2B5EF4-FFF2-40B4-BE49-F238E27FC236}">
                <a16:creationId xmlns:a16="http://schemas.microsoft.com/office/drawing/2014/main" id="{767DCC79-BE9C-4836-BEE1-5CC8E63962D8}"/>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2640767" y="393492"/>
            <a:ext cx="6910466" cy="6071015"/>
          </a:xfrm>
          <a:prstGeom prst="rect">
            <a:avLst/>
          </a:prstGeom>
        </p:spPr>
      </p:pic>
    </p:spTree>
    <p:extLst>
      <p:ext uri="{BB962C8B-B14F-4D97-AF65-F5344CB8AC3E}">
        <p14:creationId xmlns:p14="http://schemas.microsoft.com/office/powerpoint/2010/main" val="243772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3">
            <a:extLst>
              <a:ext uri="{FF2B5EF4-FFF2-40B4-BE49-F238E27FC236}">
                <a16:creationId xmlns:a16="http://schemas.microsoft.com/office/drawing/2014/main" id="{767DCC79-BE9C-4836-BEE1-5CC8E63962D8}"/>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2640767" y="393492"/>
            <a:ext cx="6910466" cy="6071015"/>
          </a:xfrm>
          <a:prstGeom prst="rect">
            <a:avLst/>
          </a:prstGeom>
        </p:spPr>
      </p:pic>
      <p:pic>
        <p:nvPicPr>
          <p:cNvPr id="2" name="Graphic 1" descr="Line arrow: Straight with solid fill">
            <a:extLst>
              <a:ext uri="{FF2B5EF4-FFF2-40B4-BE49-F238E27FC236}">
                <a16:creationId xmlns:a16="http://schemas.microsoft.com/office/drawing/2014/main" id="{A43001AD-66B7-445C-621C-AE44927B34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432498" y="3065589"/>
            <a:ext cx="2928715" cy="726824"/>
          </a:xfrm>
          <a:prstGeom prst="rect">
            <a:avLst/>
          </a:prstGeom>
        </p:spPr>
      </p:pic>
      <p:sp>
        <p:nvSpPr>
          <p:cNvPr id="4" name="TextBox 3">
            <a:extLst>
              <a:ext uri="{FF2B5EF4-FFF2-40B4-BE49-F238E27FC236}">
                <a16:creationId xmlns:a16="http://schemas.microsoft.com/office/drawing/2014/main" id="{CE50D2C8-1559-78D5-11B8-01F579625E50}"/>
              </a:ext>
            </a:extLst>
          </p:cNvPr>
          <p:cNvSpPr txBox="1"/>
          <p:nvPr/>
        </p:nvSpPr>
        <p:spPr>
          <a:xfrm>
            <a:off x="2000172" y="1033983"/>
            <a:ext cx="1793366" cy="369332"/>
          </a:xfrm>
          <a:prstGeom prst="rect">
            <a:avLst/>
          </a:prstGeom>
          <a:noFill/>
        </p:spPr>
        <p:txBody>
          <a:bodyPr wrap="square">
            <a:spAutoFit/>
          </a:bodyPr>
          <a:lstStyle/>
          <a:p>
            <a:pPr algn="ctr"/>
            <a:r>
              <a:rPr lang="en-US" b="1" dirty="0">
                <a:solidFill>
                  <a:srgbClr val="00B050"/>
                </a:solidFill>
              </a:rPr>
              <a:t>Happier</a:t>
            </a:r>
          </a:p>
        </p:txBody>
      </p:sp>
    </p:spTree>
    <p:extLst>
      <p:ext uri="{BB962C8B-B14F-4D97-AF65-F5344CB8AC3E}">
        <p14:creationId xmlns:p14="http://schemas.microsoft.com/office/powerpoint/2010/main" val="148251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3">
            <a:extLst>
              <a:ext uri="{FF2B5EF4-FFF2-40B4-BE49-F238E27FC236}">
                <a16:creationId xmlns:a16="http://schemas.microsoft.com/office/drawing/2014/main" id="{767DCC79-BE9C-4836-BEE1-5CC8E63962D8}"/>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2640767" y="393492"/>
            <a:ext cx="6910466" cy="6071015"/>
          </a:xfrm>
          <a:prstGeom prst="rect">
            <a:avLst/>
          </a:prstGeom>
        </p:spPr>
      </p:pic>
      <p:pic>
        <p:nvPicPr>
          <p:cNvPr id="2" name="Graphic 1" descr="Line arrow: Straight with solid fill">
            <a:extLst>
              <a:ext uri="{FF2B5EF4-FFF2-40B4-BE49-F238E27FC236}">
                <a16:creationId xmlns:a16="http://schemas.microsoft.com/office/drawing/2014/main" id="{A43001AD-66B7-445C-621C-AE44927B34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432498" y="3065589"/>
            <a:ext cx="2928715" cy="726824"/>
          </a:xfrm>
          <a:prstGeom prst="rect">
            <a:avLst/>
          </a:prstGeom>
        </p:spPr>
      </p:pic>
      <p:sp>
        <p:nvSpPr>
          <p:cNvPr id="4" name="TextBox 3">
            <a:extLst>
              <a:ext uri="{FF2B5EF4-FFF2-40B4-BE49-F238E27FC236}">
                <a16:creationId xmlns:a16="http://schemas.microsoft.com/office/drawing/2014/main" id="{CE50D2C8-1559-78D5-11B8-01F579625E50}"/>
              </a:ext>
            </a:extLst>
          </p:cNvPr>
          <p:cNvSpPr txBox="1"/>
          <p:nvPr/>
        </p:nvSpPr>
        <p:spPr>
          <a:xfrm>
            <a:off x="2000172" y="1033983"/>
            <a:ext cx="1793366" cy="369332"/>
          </a:xfrm>
          <a:prstGeom prst="rect">
            <a:avLst/>
          </a:prstGeom>
          <a:noFill/>
        </p:spPr>
        <p:txBody>
          <a:bodyPr wrap="square">
            <a:spAutoFit/>
          </a:bodyPr>
          <a:lstStyle/>
          <a:p>
            <a:pPr algn="ctr"/>
            <a:r>
              <a:rPr lang="en-US" b="1" dirty="0">
                <a:solidFill>
                  <a:srgbClr val="00B050"/>
                </a:solidFill>
              </a:rPr>
              <a:t>Happier</a:t>
            </a:r>
          </a:p>
        </p:txBody>
      </p:sp>
      <p:pic>
        <p:nvPicPr>
          <p:cNvPr id="5" name="Graphic 4" descr="Line arrow: Straight with solid fill">
            <a:extLst>
              <a:ext uri="{FF2B5EF4-FFF2-40B4-BE49-F238E27FC236}">
                <a16:creationId xmlns:a16="http://schemas.microsoft.com/office/drawing/2014/main" id="{B59A9D47-05A6-B3E5-BB85-C874E38C05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230996" y="6290122"/>
            <a:ext cx="3234105" cy="698500"/>
          </a:xfrm>
          <a:prstGeom prst="rect">
            <a:avLst/>
          </a:prstGeom>
        </p:spPr>
      </p:pic>
      <p:sp>
        <p:nvSpPr>
          <p:cNvPr id="6" name="TextBox 5">
            <a:extLst>
              <a:ext uri="{FF2B5EF4-FFF2-40B4-BE49-F238E27FC236}">
                <a16:creationId xmlns:a16="http://schemas.microsoft.com/office/drawing/2014/main" id="{296987C4-E390-B6B5-97AA-38B93B0E16EB}"/>
              </a:ext>
            </a:extLst>
          </p:cNvPr>
          <p:cNvSpPr txBox="1"/>
          <p:nvPr/>
        </p:nvSpPr>
        <p:spPr>
          <a:xfrm>
            <a:off x="7244321" y="6399288"/>
            <a:ext cx="1793366" cy="369332"/>
          </a:xfrm>
          <a:prstGeom prst="rect">
            <a:avLst/>
          </a:prstGeom>
          <a:noFill/>
        </p:spPr>
        <p:txBody>
          <a:bodyPr wrap="square">
            <a:spAutoFit/>
          </a:bodyPr>
          <a:lstStyle/>
          <a:p>
            <a:pPr algn="ctr"/>
            <a:r>
              <a:rPr lang="en-US" b="1" dirty="0">
                <a:solidFill>
                  <a:srgbClr val="0070C0"/>
                </a:solidFill>
              </a:rPr>
              <a:t>Wealthier</a:t>
            </a:r>
          </a:p>
        </p:txBody>
      </p:sp>
    </p:spTree>
    <p:extLst>
      <p:ext uri="{BB962C8B-B14F-4D97-AF65-F5344CB8AC3E}">
        <p14:creationId xmlns:p14="http://schemas.microsoft.com/office/powerpoint/2010/main" val="177647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3">
            <a:extLst>
              <a:ext uri="{FF2B5EF4-FFF2-40B4-BE49-F238E27FC236}">
                <a16:creationId xmlns:a16="http://schemas.microsoft.com/office/drawing/2014/main" id="{767DCC79-BE9C-4836-BEE1-5CC8E63962D8}"/>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2640767" y="393492"/>
            <a:ext cx="6910466" cy="6071015"/>
          </a:xfrm>
          <a:prstGeom prst="rect">
            <a:avLst/>
          </a:prstGeom>
        </p:spPr>
      </p:pic>
      <p:pic>
        <p:nvPicPr>
          <p:cNvPr id="2" name="Graphic 1" descr="Line arrow: Straight with solid fill">
            <a:extLst>
              <a:ext uri="{FF2B5EF4-FFF2-40B4-BE49-F238E27FC236}">
                <a16:creationId xmlns:a16="http://schemas.microsoft.com/office/drawing/2014/main" id="{A43001AD-66B7-445C-621C-AE44927B34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432498" y="3065590"/>
            <a:ext cx="2928715" cy="726824"/>
          </a:xfrm>
          <a:prstGeom prst="rect">
            <a:avLst/>
          </a:prstGeom>
        </p:spPr>
      </p:pic>
      <p:sp>
        <p:nvSpPr>
          <p:cNvPr id="4" name="TextBox 3">
            <a:extLst>
              <a:ext uri="{FF2B5EF4-FFF2-40B4-BE49-F238E27FC236}">
                <a16:creationId xmlns:a16="http://schemas.microsoft.com/office/drawing/2014/main" id="{CE50D2C8-1559-78D5-11B8-01F579625E50}"/>
              </a:ext>
            </a:extLst>
          </p:cNvPr>
          <p:cNvSpPr txBox="1"/>
          <p:nvPr/>
        </p:nvSpPr>
        <p:spPr>
          <a:xfrm>
            <a:off x="2000172" y="1033983"/>
            <a:ext cx="1793366" cy="369332"/>
          </a:xfrm>
          <a:prstGeom prst="rect">
            <a:avLst/>
          </a:prstGeom>
          <a:noFill/>
        </p:spPr>
        <p:txBody>
          <a:bodyPr wrap="square">
            <a:spAutoFit/>
          </a:bodyPr>
          <a:lstStyle/>
          <a:p>
            <a:pPr algn="ctr"/>
            <a:r>
              <a:rPr lang="en-US" b="1" dirty="0">
                <a:solidFill>
                  <a:srgbClr val="00B050"/>
                </a:solidFill>
              </a:rPr>
              <a:t>Happier</a:t>
            </a:r>
          </a:p>
        </p:txBody>
      </p:sp>
      <p:pic>
        <p:nvPicPr>
          <p:cNvPr id="5" name="Graphic 4" descr="Line arrow: Straight with solid fill">
            <a:extLst>
              <a:ext uri="{FF2B5EF4-FFF2-40B4-BE49-F238E27FC236}">
                <a16:creationId xmlns:a16="http://schemas.microsoft.com/office/drawing/2014/main" id="{B59A9D47-05A6-B3E5-BB85-C874E38C05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230996" y="6290122"/>
            <a:ext cx="3234105" cy="698500"/>
          </a:xfrm>
          <a:prstGeom prst="rect">
            <a:avLst/>
          </a:prstGeom>
        </p:spPr>
      </p:pic>
      <p:sp>
        <p:nvSpPr>
          <p:cNvPr id="6" name="TextBox 5">
            <a:extLst>
              <a:ext uri="{FF2B5EF4-FFF2-40B4-BE49-F238E27FC236}">
                <a16:creationId xmlns:a16="http://schemas.microsoft.com/office/drawing/2014/main" id="{296987C4-E390-B6B5-97AA-38B93B0E16EB}"/>
              </a:ext>
            </a:extLst>
          </p:cNvPr>
          <p:cNvSpPr txBox="1"/>
          <p:nvPr/>
        </p:nvSpPr>
        <p:spPr>
          <a:xfrm>
            <a:off x="7244321" y="6399288"/>
            <a:ext cx="1793366" cy="369332"/>
          </a:xfrm>
          <a:prstGeom prst="rect">
            <a:avLst/>
          </a:prstGeom>
          <a:noFill/>
        </p:spPr>
        <p:txBody>
          <a:bodyPr wrap="square">
            <a:spAutoFit/>
          </a:bodyPr>
          <a:lstStyle/>
          <a:p>
            <a:pPr algn="ctr"/>
            <a:r>
              <a:rPr lang="en-US" b="1" dirty="0">
                <a:solidFill>
                  <a:srgbClr val="0070C0"/>
                </a:solidFill>
              </a:rPr>
              <a:t>Wealthier</a:t>
            </a:r>
          </a:p>
        </p:txBody>
      </p:sp>
      <p:sp>
        <p:nvSpPr>
          <p:cNvPr id="7" name="TextBox 6">
            <a:extLst>
              <a:ext uri="{FF2B5EF4-FFF2-40B4-BE49-F238E27FC236}">
                <a16:creationId xmlns:a16="http://schemas.microsoft.com/office/drawing/2014/main" id="{6CB98D52-EB2F-0236-30D5-E8333E6E5337}"/>
              </a:ext>
            </a:extLst>
          </p:cNvPr>
          <p:cNvSpPr txBox="1"/>
          <p:nvPr/>
        </p:nvSpPr>
        <p:spPr>
          <a:xfrm>
            <a:off x="6927499" y="492021"/>
            <a:ext cx="1897846" cy="646331"/>
          </a:xfrm>
          <a:prstGeom prst="rect">
            <a:avLst/>
          </a:prstGeom>
          <a:noFill/>
        </p:spPr>
        <p:txBody>
          <a:bodyPr wrap="square">
            <a:spAutoFit/>
          </a:bodyPr>
          <a:lstStyle/>
          <a:p>
            <a:pPr algn="ctr"/>
            <a:r>
              <a:rPr lang="en-US" b="1" dirty="0">
                <a:solidFill>
                  <a:schemeClr val="accent4"/>
                </a:solidFill>
              </a:rPr>
              <a:t>Testing for Linear Correlation</a:t>
            </a:r>
          </a:p>
        </p:txBody>
      </p:sp>
      <p:pic>
        <p:nvPicPr>
          <p:cNvPr id="8" name="Graphic 7" descr="Line arrow: Straight with solid fill">
            <a:extLst>
              <a:ext uri="{FF2B5EF4-FFF2-40B4-BE49-F238E27FC236}">
                <a16:creationId xmlns:a16="http://schemas.microsoft.com/office/drawing/2014/main" id="{9B0E65E9-5F95-EF21-2826-DF60E3E32E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411705">
            <a:off x="7260126" y="1150666"/>
            <a:ext cx="888147" cy="698500"/>
          </a:xfrm>
          <a:prstGeom prst="rect">
            <a:avLst/>
          </a:prstGeom>
        </p:spPr>
      </p:pic>
    </p:spTree>
    <p:extLst>
      <p:ext uri="{BB962C8B-B14F-4D97-AF65-F5344CB8AC3E}">
        <p14:creationId xmlns:p14="http://schemas.microsoft.com/office/powerpoint/2010/main" val="155201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3">
            <a:extLst>
              <a:ext uri="{FF2B5EF4-FFF2-40B4-BE49-F238E27FC236}">
                <a16:creationId xmlns:a16="http://schemas.microsoft.com/office/drawing/2014/main" id="{767DCC79-BE9C-4836-BEE1-5CC8E63962D8}"/>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5183188" y="176930"/>
            <a:ext cx="5352385" cy="5403850"/>
          </a:xfrm>
          <a:prstGeom prst="rect">
            <a:avLst/>
          </a:prstGeom>
        </p:spPr>
      </p:pic>
      <p:sp>
        <p:nvSpPr>
          <p:cNvPr id="9" name="Title 8">
            <a:extLst>
              <a:ext uri="{FF2B5EF4-FFF2-40B4-BE49-F238E27FC236}">
                <a16:creationId xmlns:a16="http://schemas.microsoft.com/office/drawing/2014/main" id="{A99993FB-73AC-DA7C-0BB4-E4C1E35314F2}"/>
              </a:ext>
            </a:extLst>
          </p:cNvPr>
          <p:cNvSpPr>
            <a:spLocks noGrp="1"/>
          </p:cNvSpPr>
          <p:nvPr>
            <p:ph type="title"/>
          </p:nvPr>
        </p:nvSpPr>
        <p:spPr/>
        <p:txBody>
          <a:bodyPr>
            <a:normAutofit/>
          </a:bodyPr>
          <a:lstStyle/>
          <a:p>
            <a:r>
              <a:rPr lang="en-US" sz="4200" b="1" dirty="0">
                <a:solidFill>
                  <a:srgbClr val="0070C0"/>
                </a:solidFill>
              </a:rPr>
              <a:t>Wealth</a:t>
            </a:r>
            <a:endParaRPr lang="en-US" sz="4200" b="1" dirty="0"/>
          </a:p>
        </p:txBody>
      </p:sp>
      <p:sp>
        <p:nvSpPr>
          <p:cNvPr id="11" name="Text Placeholder 10">
            <a:extLst>
              <a:ext uri="{FF2B5EF4-FFF2-40B4-BE49-F238E27FC236}">
                <a16:creationId xmlns:a16="http://schemas.microsoft.com/office/drawing/2014/main" id="{8D3B097B-B514-D40B-BE36-AEF387E20520}"/>
              </a:ext>
            </a:extLst>
          </p:cNvPr>
          <p:cNvSpPr>
            <a:spLocks noGrp="1"/>
          </p:cNvSpPr>
          <p:nvPr>
            <p:ph type="body" sz="half" idx="2"/>
          </p:nvPr>
        </p:nvSpPr>
        <p:spPr/>
        <p:txBody>
          <a:bodyPr>
            <a:norm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Positive correlation between </a:t>
            </a:r>
            <a:r>
              <a:rPr lang="en-US" sz="2000" b="1" dirty="0"/>
              <a:t>Happiness </a:t>
            </a:r>
            <a:r>
              <a:rPr lang="en-US" sz="2000" dirty="0"/>
              <a:t>and </a:t>
            </a:r>
            <a:r>
              <a:rPr lang="en-US" sz="2000" b="1" dirty="0"/>
              <a:t>Gross Domestic Product (GDP)</a:t>
            </a:r>
          </a:p>
        </p:txBody>
      </p:sp>
      <p:pic>
        <p:nvPicPr>
          <p:cNvPr id="12" name="Graphic 11" descr="Line arrow: Straight with solid fill">
            <a:extLst>
              <a:ext uri="{FF2B5EF4-FFF2-40B4-BE49-F238E27FC236}">
                <a16:creationId xmlns:a16="http://schemas.microsoft.com/office/drawing/2014/main" id="{A2B05A95-7993-3F99-B7ED-7626847DC0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4302699">
            <a:off x="6610977" y="1852994"/>
            <a:ext cx="1247787" cy="698500"/>
          </a:xfrm>
          <a:prstGeom prst="rect">
            <a:avLst/>
          </a:prstGeom>
        </p:spPr>
      </p:pic>
    </p:spTree>
    <p:extLst>
      <p:ext uri="{BB962C8B-B14F-4D97-AF65-F5344CB8AC3E}">
        <p14:creationId xmlns:p14="http://schemas.microsoft.com/office/powerpoint/2010/main" val="153552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3">
            <a:extLst>
              <a:ext uri="{FF2B5EF4-FFF2-40B4-BE49-F238E27FC236}">
                <a16:creationId xmlns:a16="http://schemas.microsoft.com/office/drawing/2014/main" id="{767DCC79-BE9C-4836-BEE1-5CC8E63962D8}"/>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5183188" y="176930"/>
            <a:ext cx="5352385" cy="5403850"/>
          </a:xfrm>
          <a:prstGeom prst="rect">
            <a:avLst/>
          </a:prstGeom>
        </p:spPr>
      </p:pic>
      <p:sp>
        <p:nvSpPr>
          <p:cNvPr id="9" name="Title 8">
            <a:extLst>
              <a:ext uri="{FF2B5EF4-FFF2-40B4-BE49-F238E27FC236}">
                <a16:creationId xmlns:a16="http://schemas.microsoft.com/office/drawing/2014/main" id="{A99993FB-73AC-DA7C-0BB4-E4C1E35314F2}"/>
              </a:ext>
            </a:extLst>
          </p:cNvPr>
          <p:cNvSpPr>
            <a:spLocks noGrp="1"/>
          </p:cNvSpPr>
          <p:nvPr>
            <p:ph type="title"/>
          </p:nvPr>
        </p:nvSpPr>
        <p:spPr/>
        <p:txBody>
          <a:bodyPr>
            <a:normAutofit/>
          </a:bodyPr>
          <a:lstStyle/>
          <a:p>
            <a:r>
              <a:rPr lang="en-US" sz="4200" b="1" dirty="0">
                <a:solidFill>
                  <a:srgbClr val="0070C0"/>
                </a:solidFill>
              </a:rPr>
              <a:t>Wealth</a:t>
            </a:r>
            <a:endParaRPr lang="en-US" sz="4200" b="1" dirty="0"/>
          </a:p>
        </p:txBody>
      </p:sp>
      <p:sp>
        <p:nvSpPr>
          <p:cNvPr id="11" name="Text Placeholder 10">
            <a:extLst>
              <a:ext uri="{FF2B5EF4-FFF2-40B4-BE49-F238E27FC236}">
                <a16:creationId xmlns:a16="http://schemas.microsoft.com/office/drawing/2014/main" id="{8D3B097B-B514-D40B-BE36-AEF387E20520}"/>
              </a:ext>
            </a:extLst>
          </p:cNvPr>
          <p:cNvSpPr>
            <a:spLocks noGrp="1"/>
          </p:cNvSpPr>
          <p:nvPr>
            <p:ph type="body" sz="half" idx="2"/>
          </p:nvPr>
        </p:nvSpPr>
        <p:spPr/>
        <p:txBody>
          <a:bodyPr>
            <a:norm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Positive correlation between </a:t>
            </a:r>
            <a:r>
              <a:rPr lang="en-US" sz="2000" b="1" dirty="0"/>
              <a:t>Happiness </a:t>
            </a:r>
            <a:r>
              <a:rPr lang="en-US" sz="2000" dirty="0"/>
              <a:t>and </a:t>
            </a:r>
            <a:r>
              <a:rPr lang="en-US" sz="2000" b="1" dirty="0"/>
              <a:t>Gross Domestic Product (GDP)</a:t>
            </a:r>
          </a:p>
        </p:txBody>
      </p:sp>
      <p:pic>
        <p:nvPicPr>
          <p:cNvPr id="12" name="Graphic 11" descr="Line arrow: Straight with solid fill">
            <a:extLst>
              <a:ext uri="{FF2B5EF4-FFF2-40B4-BE49-F238E27FC236}">
                <a16:creationId xmlns:a16="http://schemas.microsoft.com/office/drawing/2014/main" id="{A2B05A95-7993-3F99-B7ED-7626847DC0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4302699">
            <a:off x="6610977" y="1852994"/>
            <a:ext cx="1247787" cy="698500"/>
          </a:xfrm>
          <a:prstGeom prst="rect">
            <a:avLst/>
          </a:prstGeom>
        </p:spPr>
      </p:pic>
      <p:sp>
        <p:nvSpPr>
          <p:cNvPr id="15" name="TextBox 14">
            <a:extLst>
              <a:ext uri="{FF2B5EF4-FFF2-40B4-BE49-F238E27FC236}">
                <a16:creationId xmlns:a16="http://schemas.microsoft.com/office/drawing/2014/main" id="{4B6719CF-7E85-73CE-4D90-2FFF66454EE0}"/>
              </a:ext>
            </a:extLst>
          </p:cNvPr>
          <p:cNvSpPr txBox="1"/>
          <p:nvPr/>
        </p:nvSpPr>
        <p:spPr>
          <a:xfrm>
            <a:off x="7402180" y="642375"/>
            <a:ext cx="914400" cy="523220"/>
          </a:xfrm>
          <a:prstGeom prst="rect">
            <a:avLst/>
          </a:prstGeom>
          <a:noFill/>
        </p:spPr>
        <p:txBody>
          <a:bodyPr wrap="square" rtlCol="0">
            <a:spAutoFit/>
          </a:bodyPr>
          <a:lstStyle/>
          <a:p>
            <a:pPr algn="ctr"/>
            <a:r>
              <a:rPr lang="en-US" sz="2800" dirty="0"/>
              <a:t>0.70</a:t>
            </a:r>
          </a:p>
        </p:txBody>
      </p:sp>
    </p:spTree>
    <p:extLst>
      <p:ext uri="{BB962C8B-B14F-4D97-AF65-F5344CB8AC3E}">
        <p14:creationId xmlns:p14="http://schemas.microsoft.com/office/powerpoint/2010/main" val="200635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4">
            <a:extLst>
              <a:ext uri="{FF2B5EF4-FFF2-40B4-BE49-F238E27FC236}">
                <a16:creationId xmlns:a16="http://schemas.microsoft.com/office/drawing/2014/main" id="{757EEF71-1051-43BC-A048-783628D7D8EE}"/>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5183188" y="382250"/>
            <a:ext cx="5360249" cy="5411789"/>
          </a:xfrm>
          <a:prstGeom prst="rect">
            <a:avLst/>
          </a:prstGeom>
        </p:spPr>
      </p:pic>
      <p:sp>
        <p:nvSpPr>
          <p:cNvPr id="6" name="Title 5">
            <a:extLst>
              <a:ext uri="{FF2B5EF4-FFF2-40B4-BE49-F238E27FC236}">
                <a16:creationId xmlns:a16="http://schemas.microsoft.com/office/drawing/2014/main" id="{4A0EC49A-65BF-2519-E17B-A3D4AE07BCEF}"/>
              </a:ext>
            </a:extLst>
          </p:cNvPr>
          <p:cNvSpPr>
            <a:spLocks noGrp="1"/>
          </p:cNvSpPr>
          <p:nvPr>
            <p:ph type="title"/>
          </p:nvPr>
        </p:nvSpPr>
        <p:spPr/>
        <p:txBody>
          <a:bodyPr>
            <a:noAutofit/>
          </a:bodyPr>
          <a:lstStyle/>
          <a:p>
            <a:r>
              <a:rPr lang="en-US" sz="4200" b="1" dirty="0">
                <a:solidFill>
                  <a:srgbClr val="0070C0"/>
                </a:solidFill>
              </a:rPr>
              <a:t>Health</a:t>
            </a:r>
            <a:endParaRPr lang="en-US" sz="4200" dirty="0"/>
          </a:p>
        </p:txBody>
      </p:sp>
      <p:sp>
        <p:nvSpPr>
          <p:cNvPr id="8" name="Text Placeholder 7">
            <a:extLst>
              <a:ext uri="{FF2B5EF4-FFF2-40B4-BE49-F238E27FC236}">
                <a16:creationId xmlns:a16="http://schemas.microsoft.com/office/drawing/2014/main" id="{8E4FD0E8-FD43-9048-08DC-8FE0AADE0784}"/>
              </a:ext>
            </a:extLst>
          </p:cNvPr>
          <p:cNvSpPr>
            <a:spLocks noGrp="1"/>
          </p:cNvSpPr>
          <p:nvPr>
            <p:ph type="body" sz="half" idx="2"/>
          </p:nvPr>
        </p:nvSpPr>
        <p:spPr/>
        <p:txBody>
          <a:bodyPr>
            <a:normAutofit/>
          </a:bodyPr>
          <a:lstStyle/>
          <a:p>
            <a:endParaRPr lang="en-US" sz="2000" dirty="0"/>
          </a:p>
          <a:p>
            <a:pPr marL="285750" indent="-285750">
              <a:buFont typeface="Arial" panose="020B0604020202020204" pitchFamily="34" charset="0"/>
              <a:buChar char="•"/>
            </a:pPr>
            <a:r>
              <a:rPr lang="en-US" sz="2000" dirty="0"/>
              <a:t>Stronger correlation between </a:t>
            </a:r>
            <a:r>
              <a:rPr lang="en-US" sz="2000" b="1" dirty="0"/>
              <a:t>Happiness</a:t>
            </a:r>
            <a:r>
              <a:rPr lang="en-US" sz="2000" dirty="0"/>
              <a:t> and </a:t>
            </a:r>
            <a:r>
              <a:rPr lang="en-US" sz="2000" b="1" dirty="0"/>
              <a:t>Health (Life Expectancy)</a:t>
            </a:r>
          </a:p>
          <a:p>
            <a:endParaRPr lang="en-US" sz="2000" dirty="0"/>
          </a:p>
        </p:txBody>
      </p:sp>
      <p:sp>
        <p:nvSpPr>
          <p:cNvPr id="12" name="TextBox 11">
            <a:extLst>
              <a:ext uri="{FF2B5EF4-FFF2-40B4-BE49-F238E27FC236}">
                <a16:creationId xmlns:a16="http://schemas.microsoft.com/office/drawing/2014/main" id="{B605DD2A-CF9C-6447-117D-0D6A30D778DF}"/>
              </a:ext>
            </a:extLst>
          </p:cNvPr>
          <p:cNvSpPr txBox="1"/>
          <p:nvPr/>
        </p:nvSpPr>
        <p:spPr>
          <a:xfrm>
            <a:off x="4816562" y="802351"/>
            <a:ext cx="6093500" cy="523220"/>
          </a:xfrm>
          <a:prstGeom prst="rect">
            <a:avLst/>
          </a:prstGeom>
          <a:noFill/>
        </p:spPr>
        <p:txBody>
          <a:bodyPr wrap="square">
            <a:spAutoFit/>
          </a:bodyPr>
          <a:lstStyle/>
          <a:p>
            <a:pPr algn="ctr"/>
            <a:r>
              <a:rPr lang="en-US" sz="2800" dirty="0"/>
              <a:t>0.71</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16BB98-5636-9B5F-6121-7D9C06D6EFD0}"/>
              </a:ext>
            </a:extLst>
          </p:cNvPr>
          <p:cNvSpPr>
            <a:spLocks noGrp="1"/>
          </p:cNvSpPr>
          <p:nvPr>
            <p:ph type="title"/>
          </p:nvPr>
        </p:nvSpPr>
        <p:spPr>
          <a:xfrm>
            <a:off x="838200" y="365125"/>
            <a:ext cx="10515600" cy="563563"/>
          </a:xfrm>
        </p:spPr>
        <p:txBody>
          <a:bodyPr>
            <a:normAutofit fontScale="90000"/>
          </a:bodyPr>
          <a:lstStyle/>
          <a:p>
            <a:pPr algn="ctr"/>
            <a:r>
              <a:rPr lang="en-US" b="1" dirty="0"/>
              <a:t>Table of Contents</a:t>
            </a:r>
          </a:p>
        </p:txBody>
      </p:sp>
      <p:sp>
        <p:nvSpPr>
          <p:cNvPr id="5" name="Content Placeholder 4">
            <a:extLst>
              <a:ext uri="{FF2B5EF4-FFF2-40B4-BE49-F238E27FC236}">
                <a16:creationId xmlns:a16="http://schemas.microsoft.com/office/drawing/2014/main" id="{561246B6-68AB-E4AC-3DCC-37D78EEC3C71}"/>
              </a:ext>
            </a:extLst>
          </p:cNvPr>
          <p:cNvSpPr>
            <a:spLocks noGrp="1"/>
          </p:cNvSpPr>
          <p:nvPr>
            <p:ph idx="1"/>
          </p:nvPr>
        </p:nvSpPr>
        <p:spPr/>
        <p:txBody>
          <a:bodyPr/>
          <a:lstStyle/>
          <a:p>
            <a:pPr marL="0" indent="0">
              <a:buNone/>
            </a:pPr>
            <a:r>
              <a:rPr lang="en-US" b="1" dirty="0"/>
              <a:t>World Happiness</a:t>
            </a:r>
          </a:p>
          <a:p>
            <a:pPr marL="0" indent="0">
              <a:buNone/>
            </a:pPr>
            <a:endParaRPr lang="en-US" dirty="0"/>
          </a:p>
          <a:p>
            <a:r>
              <a:rPr lang="en-US" dirty="0"/>
              <a:t>Purpose Statement</a:t>
            </a:r>
          </a:p>
          <a:p>
            <a:r>
              <a:rPr lang="en-US" dirty="0"/>
              <a:t>Tell your story with Data</a:t>
            </a:r>
          </a:p>
          <a:p>
            <a:r>
              <a:rPr lang="en-US" dirty="0"/>
              <a:t>Conclusion</a:t>
            </a:r>
          </a:p>
          <a:p>
            <a:r>
              <a:rPr lang="en-US" dirty="0"/>
              <a:t>Appendix</a:t>
            </a:r>
          </a:p>
        </p:txBody>
      </p:sp>
    </p:spTree>
    <p:extLst>
      <p:ext uri="{BB962C8B-B14F-4D97-AF65-F5344CB8AC3E}">
        <p14:creationId xmlns:p14="http://schemas.microsoft.com/office/powerpoint/2010/main" val="53925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4">
            <a:extLst>
              <a:ext uri="{FF2B5EF4-FFF2-40B4-BE49-F238E27FC236}">
                <a16:creationId xmlns:a16="http://schemas.microsoft.com/office/drawing/2014/main" id="{757EEF71-1051-43BC-A048-783628D7D8EE}"/>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5183188" y="382250"/>
            <a:ext cx="5360249" cy="5411789"/>
          </a:xfrm>
          <a:prstGeom prst="rect">
            <a:avLst/>
          </a:prstGeom>
        </p:spPr>
      </p:pic>
      <p:sp>
        <p:nvSpPr>
          <p:cNvPr id="6" name="Title 5">
            <a:extLst>
              <a:ext uri="{FF2B5EF4-FFF2-40B4-BE49-F238E27FC236}">
                <a16:creationId xmlns:a16="http://schemas.microsoft.com/office/drawing/2014/main" id="{4A0EC49A-65BF-2519-E17B-A3D4AE07BCEF}"/>
              </a:ext>
            </a:extLst>
          </p:cNvPr>
          <p:cNvSpPr>
            <a:spLocks noGrp="1"/>
          </p:cNvSpPr>
          <p:nvPr>
            <p:ph type="title"/>
          </p:nvPr>
        </p:nvSpPr>
        <p:spPr/>
        <p:txBody>
          <a:bodyPr>
            <a:noAutofit/>
          </a:bodyPr>
          <a:lstStyle/>
          <a:p>
            <a:r>
              <a:rPr lang="en-US" sz="4200" b="1" dirty="0">
                <a:solidFill>
                  <a:srgbClr val="0070C0"/>
                </a:solidFill>
              </a:rPr>
              <a:t>Health</a:t>
            </a:r>
            <a:endParaRPr lang="en-US" sz="4200" dirty="0"/>
          </a:p>
        </p:txBody>
      </p:sp>
      <p:sp>
        <p:nvSpPr>
          <p:cNvPr id="8" name="Text Placeholder 7">
            <a:extLst>
              <a:ext uri="{FF2B5EF4-FFF2-40B4-BE49-F238E27FC236}">
                <a16:creationId xmlns:a16="http://schemas.microsoft.com/office/drawing/2014/main" id="{8E4FD0E8-FD43-9048-08DC-8FE0AADE0784}"/>
              </a:ext>
            </a:extLst>
          </p:cNvPr>
          <p:cNvSpPr>
            <a:spLocks noGrp="1"/>
          </p:cNvSpPr>
          <p:nvPr>
            <p:ph type="body" sz="half" idx="2"/>
          </p:nvPr>
        </p:nvSpPr>
        <p:spPr/>
        <p:txBody>
          <a:bodyPr>
            <a:normAutofit/>
          </a:bodyPr>
          <a:lstStyle/>
          <a:p>
            <a:endParaRPr lang="en-US" sz="2000" dirty="0"/>
          </a:p>
          <a:p>
            <a:pPr marL="285750" indent="-285750">
              <a:buFont typeface="Arial" panose="020B0604020202020204" pitchFamily="34" charset="0"/>
              <a:buChar char="•"/>
            </a:pPr>
            <a:r>
              <a:rPr lang="en-US" sz="2000" dirty="0"/>
              <a:t>Stronger correlation between </a:t>
            </a:r>
            <a:r>
              <a:rPr lang="en-US" sz="2000" b="1" dirty="0"/>
              <a:t>Happiness</a:t>
            </a:r>
            <a:r>
              <a:rPr lang="en-US" sz="2000" dirty="0"/>
              <a:t> and </a:t>
            </a:r>
            <a:r>
              <a:rPr lang="en-US" sz="2000" b="1" dirty="0"/>
              <a:t>Health (Life Expectancy)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Are </a:t>
            </a:r>
            <a:r>
              <a:rPr lang="en-US" sz="2000" b="1" dirty="0"/>
              <a:t>happy</a:t>
            </a:r>
            <a:r>
              <a:rPr lang="en-US" sz="2000" dirty="0"/>
              <a:t> people </a:t>
            </a:r>
            <a:r>
              <a:rPr lang="en-US" sz="2000" b="1" dirty="0"/>
              <a:t>healthy</a:t>
            </a:r>
            <a:r>
              <a:rPr lang="en-US" sz="2000" dirty="0"/>
              <a:t>, or are </a:t>
            </a:r>
            <a:r>
              <a:rPr lang="en-US" sz="2000" b="1" dirty="0"/>
              <a:t>healthy</a:t>
            </a:r>
            <a:r>
              <a:rPr lang="en-US" sz="2000" dirty="0"/>
              <a:t> people </a:t>
            </a:r>
            <a:r>
              <a:rPr lang="en-US" sz="2000" b="1" dirty="0"/>
              <a:t>happy</a:t>
            </a:r>
            <a:r>
              <a:rPr lang="en-US" sz="2000" dirty="0"/>
              <a:t>?</a:t>
            </a:r>
          </a:p>
        </p:txBody>
      </p:sp>
      <p:sp>
        <p:nvSpPr>
          <p:cNvPr id="12" name="TextBox 11">
            <a:extLst>
              <a:ext uri="{FF2B5EF4-FFF2-40B4-BE49-F238E27FC236}">
                <a16:creationId xmlns:a16="http://schemas.microsoft.com/office/drawing/2014/main" id="{B605DD2A-CF9C-6447-117D-0D6A30D778DF}"/>
              </a:ext>
            </a:extLst>
          </p:cNvPr>
          <p:cNvSpPr txBox="1"/>
          <p:nvPr/>
        </p:nvSpPr>
        <p:spPr>
          <a:xfrm>
            <a:off x="4816562" y="802351"/>
            <a:ext cx="6093500" cy="523220"/>
          </a:xfrm>
          <a:prstGeom prst="rect">
            <a:avLst/>
          </a:prstGeom>
          <a:noFill/>
        </p:spPr>
        <p:txBody>
          <a:bodyPr wrap="square">
            <a:spAutoFit/>
          </a:bodyPr>
          <a:lstStyle/>
          <a:p>
            <a:pPr algn="ctr"/>
            <a:r>
              <a:rPr lang="en-US" sz="2800" dirty="0"/>
              <a:t>0.71</a:t>
            </a:r>
          </a:p>
        </p:txBody>
      </p:sp>
    </p:spTree>
    <p:extLst>
      <p:ext uri="{BB962C8B-B14F-4D97-AF65-F5344CB8AC3E}">
        <p14:creationId xmlns:p14="http://schemas.microsoft.com/office/powerpoint/2010/main" val="391525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4">
            <a:extLst>
              <a:ext uri="{FF2B5EF4-FFF2-40B4-BE49-F238E27FC236}">
                <a16:creationId xmlns:a16="http://schemas.microsoft.com/office/drawing/2014/main" id="{757EEF71-1051-43BC-A048-783628D7D8EE}"/>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5183188" y="382250"/>
            <a:ext cx="5360249" cy="5411789"/>
          </a:xfrm>
          <a:prstGeom prst="rect">
            <a:avLst/>
          </a:prstGeom>
        </p:spPr>
      </p:pic>
      <p:sp>
        <p:nvSpPr>
          <p:cNvPr id="6" name="Title 5">
            <a:extLst>
              <a:ext uri="{FF2B5EF4-FFF2-40B4-BE49-F238E27FC236}">
                <a16:creationId xmlns:a16="http://schemas.microsoft.com/office/drawing/2014/main" id="{4A0EC49A-65BF-2519-E17B-A3D4AE07BCEF}"/>
              </a:ext>
            </a:extLst>
          </p:cNvPr>
          <p:cNvSpPr>
            <a:spLocks noGrp="1"/>
          </p:cNvSpPr>
          <p:nvPr>
            <p:ph type="title"/>
          </p:nvPr>
        </p:nvSpPr>
        <p:spPr/>
        <p:txBody>
          <a:bodyPr>
            <a:noAutofit/>
          </a:bodyPr>
          <a:lstStyle/>
          <a:p>
            <a:r>
              <a:rPr lang="en-US" sz="4200" b="1" dirty="0">
                <a:solidFill>
                  <a:srgbClr val="0070C0"/>
                </a:solidFill>
              </a:rPr>
              <a:t>Health</a:t>
            </a:r>
            <a:endParaRPr lang="en-US" sz="4200" dirty="0"/>
          </a:p>
        </p:txBody>
      </p:sp>
      <p:sp>
        <p:nvSpPr>
          <p:cNvPr id="8" name="Text Placeholder 7">
            <a:extLst>
              <a:ext uri="{FF2B5EF4-FFF2-40B4-BE49-F238E27FC236}">
                <a16:creationId xmlns:a16="http://schemas.microsoft.com/office/drawing/2014/main" id="{8E4FD0E8-FD43-9048-08DC-8FE0AADE0784}"/>
              </a:ext>
            </a:extLst>
          </p:cNvPr>
          <p:cNvSpPr>
            <a:spLocks noGrp="1"/>
          </p:cNvSpPr>
          <p:nvPr>
            <p:ph type="body" sz="half" idx="2"/>
          </p:nvPr>
        </p:nvSpPr>
        <p:spPr/>
        <p:txBody>
          <a:bodyPr>
            <a:normAutofit/>
          </a:bodyPr>
          <a:lstStyle/>
          <a:p>
            <a:endParaRPr lang="en-US" sz="2000" dirty="0"/>
          </a:p>
          <a:p>
            <a:pPr marL="285750" indent="-285750">
              <a:buFont typeface="Arial" panose="020B0604020202020204" pitchFamily="34" charset="0"/>
              <a:buChar char="•"/>
            </a:pPr>
            <a:r>
              <a:rPr lang="en-US" sz="2000" dirty="0"/>
              <a:t>Stronger correlation between </a:t>
            </a:r>
            <a:r>
              <a:rPr lang="en-US" sz="2000" b="1" dirty="0"/>
              <a:t>Happiness</a:t>
            </a:r>
            <a:r>
              <a:rPr lang="en-US" sz="2000" dirty="0"/>
              <a:t> and </a:t>
            </a:r>
            <a:r>
              <a:rPr lang="en-US" sz="2000" b="1" dirty="0"/>
              <a:t>Health (Life Expectancy)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Are </a:t>
            </a:r>
            <a:r>
              <a:rPr lang="en-US" sz="2000" b="1" dirty="0"/>
              <a:t>happy</a:t>
            </a:r>
            <a:r>
              <a:rPr lang="en-US" sz="2000" dirty="0"/>
              <a:t> people </a:t>
            </a:r>
            <a:r>
              <a:rPr lang="en-US" sz="2000" b="1" dirty="0"/>
              <a:t>healthy</a:t>
            </a:r>
            <a:r>
              <a:rPr lang="en-US" sz="2000" dirty="0"/>
              <a:t>, or are </a:t>
            </a:r>
            <a:r>
              <a:rPr lang="en-US" sz="2000" b="1" dirty="0"/>
              <a:t>healthy</a:t>
            </a:r>
            <a:r>
              <a:rPr lang="en-US" sz="2000" dirty="0"/>
              <a:t> people </a:t>
            </a:r>
            <a:r>
              <a:rPr lang="en-US" sz="2000" b="1" dirty="0"/>
              <a:t>happy</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contributes to a longer </a:t>
            </a:r>
            <a:r>
              <a:rPr lang="en-US" sz="2000" b="1" dirty="0"/>
              <a:t>life</a:t>
            </a:r>
            <a:r>
              <a:rPr lang="en-US" sz="2000" dirty="0"/>
              <a:t> </a:t>
            </a:r>
            <a:r>
              <a:rPr lang="en-US" sz="2000" b="1" dirty="0"/>
              <a:t>expectancy</a:t>
            </a:r>
            <a:r>
              <a:rPr lang="en-US" sz="2000" dirty="0"/>
              <a:t>?</a:t>
            </a:r>
          </a:p>
        </p:txBody>
      </p:sp>
      <p:sp>
        <p:nvSpPr>
          <p:cNvPr id="12" name="TextBox 11">
            <a:extLst>
              <a:ext uri="{FF2B5EF4-FFF2-40B4-BE49-F238E27FC236}">
                <a16:creationId xmlns:a16="http://schemas.microsoft.com/office/drawing/2014/main" id="{B605DD2A-CF9C-6447-117D-0D6A30D778DF}"/>
              </a:ext>
            </a:extLst>
          </p:cNvPr>
          <p:cNvSpPr txBox="1"/>
          <p:nvPr/>
        </p:nvSpPr>
        <p:spPr>
          <a:xfrm>
            <a:off x="4816562" y="802351"/>
            <a:ext cx="6093500" cy="523220"/>
          </a:xfrm>
          <a:prstGeom prst="rect">
            <a:avLst/>
          </a:prstGeom>
          <a:noFill/>
        </p:spPr>
        <p:txBody>
          <a:bodyPr wrap="square">
            <a:spAutoFit/>
          </a:bodyPr>
          <a:lstStyle/>
          <a:p>
            <a:pPr algn="ctr"/>
            <a:r>
              <a:rPr lang="en-US" sz="2800" dirty="0"/>
              <a:t>0.71</a:t>
            </a:r>
          </a:p>
        </p:txBody>
      </p:sp>
    </p:spTree>
    <p:extLst>
      <p:ext uri="{BB962C8B-B14F-4D97-AF65-F5344CB8AC3E}">
        <p14:creationId xmlns:p14="http://schemas.microsoft.com/office/powerpoint/2010/main" val="694556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5">
            <a:extLst>
              <a:ext uri="{FF2B5EF4-FFF2-40B4-BE49-F238E27FC236}">
                <a16:creationId xmlns:a16="http://schemas.microsoft.com/office/drawing/2014/main" id="{ADBDCE1A-9D42-40B0-A505-1F1D8C7737F5}"/>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5183188" y="382249"/>
            <a:ext cx="5360247" cy="5411788"/>
          </a:xfrm>
          <a:prstGeom prst="rect">
            <a:avLst/>
          </a:prstGeom>
        </p:spPr>
      </p:pic>
      <p:sp>
        <p:nvSpPr>
          <p:cNvPr id="6" name="Title 5">
            <a:extLst>
              <a:ext uri="{FF2B5EF4-FFF2-40B4-BE49-F238E27FC236}">
                <a16:creationId xmlns:a16="http://schemas.microsoft.com/office/drawing/2014/main" id="{8A46C851-1A4B-AAF0-A6D8-4618120B54FD}"/>
              </a:ext>
            </a:extLst>
          </p:cNvPr>
          <p:cNvSpPr>
            <a:spLocks noGrp="1"/>
          </p:cNvSpPr>
          <p:nvPr>
            <p:ph type="title"/>
          </p:nvPr>
        </p:nvSpPr>
        <p:spPr/>
        <p:txBody>
          <a:bodyPr>
            <a:normAutofit/>
          </a:bodyPr>
          <a:lstStyle/>
          <a:p>
            <a:r>
              <a:rPr lang="en-US" sz="4200" b="1" dirty="0">
                <a:solidFill>
                  <a:srgbClr val="0070C0"/>
                </a:solidFill>
              </a:rPr>
              <a:t>Wealth Vs Health </a:t>
            </a:r>
            <a:endParaRPr lang="en-US" sz="4200" dirty="0"/>
          </a:p>
        </p:txBody>
      </p:sp>
      <p:sp>
        <p:nvSpPr>
          <p:cNvPr id="8" name="Text Placeholder 7">
            <a:extLst>
              <a:ext uri="{FF2B5EF4-FFF2-40B4-BE49-F238E27FC236}">
                <a16:creationId xmlns:a16="http://schemas.microsoft.com/office/drawing/2014/main" id="{4915AD19-6C36-A0D8-1503-4F79774BB4CD}"/>
              </a:ext>
            </a:extLst>
          </p:cNvPr>
          <p:cNvSpPr>
            <a:spLocks noGrp="1"/>
          </p:cNvSpPr>
          <p:nvPr>
            <p:ph type="body" sz="half" idx="2"/>
          </p:nvPr>
        </p:nvSpPr>
        <p:spPr/>
        <p:txBody>
          <a:bodyPr>
            <a:norm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Even stronger correlation between </a:t>
            </a:r>
            <a:r>
              <a:rPr lang="en-US" sz="2000" b="1" dirty="0"/>
              <a:t>Gross Domestic Product (GDP) </a:t>
            </a:r>
            <a:r>
              <a:rPr lang="en-US" sz="2000" dirty="0"/>
              <a:t>and </a:t>
            </a:r>
            <a:r>
              <a:rPr lang="en-US" sz="2000" b="1" dirty="0"/>
              <a:t>Health (Life Expectancy)</a:t>
            </a:r>
          </a:p>
        </p:txBody>
      </p:sp>
      <p:sp>
        <p:nvSpPr>
          <p:cNvPr id="10" name="TextBox 9">
            <a:extLst>
              <a:ext uri="{FF2B5EF4-FFF2-40B4-BE49-F238E27FC236}">
                <a16:creationId xmlns:a16="http://schemas.microsoft.com/office/drawing/2014/main" id="{0A3871A8-172D-E484-25CF-38FBD50894BD}"/>
              </a:ext>
            </a:extLst>
          </p:cNvPr>
          <p:cNvSpPr txBox="1"/>
          <p:nvPr/>
        </p:nvSpPr>
        <p:spPr>
          <a:xfrm>
            <a:off x="4816561" y="734080"/>
            <a:ext cx="6093500" cy="523220"/>
          </a:xfrm>
          <a:prstGeom prst="rect">
            <a:avLst/>
          </a:prstGeom>
          <a:noFill/>
        </p:spPr>
        <p:txBody>
          <a:bodyPr wrap="square">
            <a:spAutoFit/>
          </a:bodyPr>
          <a:lstStyle/>
          <a:p>
            <a:pPr algn="ctr"/>
            <a:r>
              <a:rPr lang="en-US" sz="2800" dirty="0"/>
              <a:t>0.77</a:t>
            </a:r>
          </a:p>
        </p:txBody>
      </p:sp>
    </p:spTree>
    <p:extLst>
      <p:ext uri="{BB962C8B-B14F-4D97-AF65-F5344CB8AC3E}">
        <p14:creationId xmlns:p14="http://schemas.microsoft.com/office/powerpoint/2010/main" val="9599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5">
            <a:extLst>
              <a:ext uri="{FF2B5EF4-FFF2-40B4-BE49-F238E27FC236}">
                <a16:creationId xmlns:a16="http://schemas.microsoft.com/office/drawing/2014/main" id="{ADBDCE1A-9D42-40B0-A505-1F1D8C7737F5}"/>
              </a:ext>
            </a:extLst>
          </p:cNvPr>
          <p:cNvPicPr>
            <a:picLocks noChangeAspect="1"/>
          </p:cNvPicPr>
          <p:nvPr/>
        </p:nvPicPr>
        <p:blipFill rotWithShape="1">
          <a:blip r:embed="rId3">
            <a:extLst>
              <a:ext uri="{28A0092B-C50C-407E-A947-70E740481C1C}">
                <a14:useLocalDpi xmlns:a14="http://schemas.microsoft.com/office/drawing/2010/main" val="0"/>
              </a:ext>
            </a:extLst>
          </a:blip>
          <a:srcRect r="58504"/>
          <a:stretch/>
        </p:blipFill>
        <p:spPr>
          <a:xfrm>
            <a:off x="5183188" y="382249"/>
            <a:ext cx="5360247" cy="5411788"/>
          </a:xfrm>
          <a:prstGeom prst="rect">
            <a:avLst/>
          </a:prstGeom>
        </p:spPr>
      </p:pic>
      <p:sp>
        <p:nvSpPr>
          <p:cNvPr id="6" name="Title 5">
            <a:extLst>
              <a:ext uri="{FF2B5EF4-FFF2-40B4-BE49-F238E27FC236}">
                <a16:creationId xmlns:a16="http://schemas.microsoft.com/office/drawing/2014/main" id="{8A46C851-1A4B-AAF0-A6D8-4618120B54FD}"/>
              </a:ext>
            </a:extLst>
          </p:cNvPr>
          <p:cNvSpPr>
            <a:spLocks noGrp="1"/>
          </p:cNvSpPr>
          <p:nvPr>
            <p:ph type="title"/>
          </p:nvPr>
        </p:nvSpPr>
        <p:spPr/>
        <p:txBody>
          <a:bodyPr>
            <a:normAutofit/>
          </a:bodyPr>
          <a:lstStyle/>
          <a:p>
            <a:r>
              <a:rPr lang="en-US" sz="4200" b="1" dirty="0">
                <a:solidFill>
                  <a:srgbClr val="0070C0"/>
                </a:solidFill>
              </a:rPr>
              <a:t>Wealth Vs Health </a:t>
            </a:r>
            <a:endParaRPr lang="en-US" sz="4200" dirty="0"/>
          </a:p>
        </p:txBody>
      </p:sp>
      <p:sp>
        <p:nvSpPr>
          <p:cNvPr id="8" name="Text Placeholder 7">
            <a:extLst>
              <a:ext uri="{FF2B5EF4-FFF2-40B4-BE49-F238E27FC236}">
                <a16:creationId xmlns:a16="http://schemas.microsoft.com/office/drawing/2014/main" id="{4915AD19-6C36-A0D8-1503-4F79774BB4CD}"/>
              </a:ext>
            </a:extLst>
          </p:cNvPr>
          <p:cNvSpPr>
            <a:spLocks noGrp="1"/>
          </p:cNvSpPr>
          <p:nvPr>
            <p:ph type="body" sz="half" idx="2"/>
          </p:nvPr>
        </p:nvSpPr>
        <p:spPr/>
        <p:txBody>
          <a:bodyPr>
            <a:norm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Even stronger correlation between </a:t>
            </a:r>
            <a:r>
              <a:rPr lang="en-US" sz="2000" b="1" dirty="0"/>
              <a:t>Gross Domestic Product (GDP) </a:t>
            </a:r>
            <a:r>
              <a:rPr lang="en-US" sz="2000" dirty="0"/>
              <a:t>and </a:t>
            </a:r>
            <a:r>
              <a:rPr lang="en-US" sz="2000" b="1" dirty="0"/>
              <a:t>Health (Life Expectancy)</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Wealthy </a:t>
            </a:r>
            <a:r>
              <a:rPr lang="en-US" sz="2000" dirty="0"/>
              <a:t>and </a:t>
            </a:r>
            <a:r>
              <a:rPr lang="en-US" sz="2000" b="1" dirty="0"/>
              <a:t>healthy</a:t>
            </a:r>
            <a:r>
              <a:rPr lang="en-US" sz="2000" dirty="0"/>
              <a:t> countries have higher average </a:t>
            </a:r>
            <a:r>
              <a:rPr lang="en-US" sz="2000" b="1" dirty="0"/>
              <a:t>happiness levels</a:t>
            </a:r>
          </a:p>
        </p:txBody>
      </p:sp>
      <p:sp>
        <p:nvSpPr>
          <p:cNvPr id="10" name="TextBox 9">
            <a:extLst>
              <a:ext uri="{FF2B5EF4-FFF2-40B4-BE49-F238E27FC236}">
                <a16:creationId xmlns:a16="http://schemas.microsoft.com/office/drawing/2014/main" id="{0A3871A8-172D-E484-25CF-38FBD50894BD}"/>
              </a:ext>
            </a:extLst>
          </p:cNvPr>
          <p:cNvSpPr txBox="1"/>
          <p:nvPr/>
        </p:nvSpPr>
        <p:spPr>
          <a:xfrm>
            <a:off x="4816561" y="734080"/>
            <a:ext cx="6093500" cy="523220"/>
          </a:xfrm>
          <a:prstGeom prst="rect">
            <a:avLst/>
          </a:prstGeom>
          <a:noFill/>
        </p:spPr>
        <p:txBody>
          <a:bodyPr wrap="square">
            <a:spAutoFit/>
          </a:bodyPr>
          <a:lstStyle/>
          <a:p>
            <a:pPr algn="ctr"/>
            <a:r>
              <a:rPr lang="en-US" sz="2800" dirty="0"/>
              <a:t>0.77</a:t>
            </a:r>
          </a:p>
        </p:txBody>
      </p:sp>
    </p:spTree>
    <p:extLst>
      <p:ext uri="{BB962C8B-B14F-4D97-AF65-F5344CB8AC3E}">
        <p14:creationId xmlns:p14="http://schemas.microsoft.com/office/powerpoint/2010/main" val="298059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58288F-5E50-6DD1-FB5D-CF5A226F4EC8}"/>
              </a:ext>
            </a:extLst>
          </p:cNvPr>
          <p:cNvSpPr>
            <a:spLocks noGrp="1"/>
          </p:cNvSpPr>
          <p:nvPr>
            <p:ph type="title"/>
          </p:nvPr>
        </p:nvSpPr>
        <p:spPr/>
        <p:txBody>
          <a:bodyPr>
            <a:normAutofit/>
          </a:bodyPr>
          <a:lstStyle/>
          <a:p>
            <a:r>
              <a:rPr lang="en-US" sz="8000" dirty="0"/>
              <a:t>Conclusion</a:t>
            </a:r>
          </a:p>
        </p:txBody>
      </p:sp>
    </p:spTree>
    <p:extLst>
      <p:ext uri="{BB962C8B-B14F-4D97-AF65-F5344CB8AC3E}">
        <p14:creationId xmlns:p14="http://schemas.microsoft.com/office/powerpoint/2010/main" val="3674378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919825C-E9B8-CF25-5D01-13E9B6744A40}"/>
              </a:ext>
            </a:extLst>
          </p:cNvPr>
          <p:cNvSpPr/>
          <p:nvPr/>
        </p:nvSpPr>
        <p:spPr>
          <a:xfrm>
            <a:off x="1371598" y="1385451"/>
            <a:ext cx="1953491" cy="17636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1</a:t>
            </a:r>
          </a:p>
        </p:txBody>
      </p:sp>
      <p:sp>
        <p:nvSpPr>
          <p:cNvPr id="9" name="Text Placeholder 8">
            <a:extLst>
              <a:ext uri="{FF2B5EF4-FFF2-40B4-BE49-F238E27FC236}">
                <a16:creationId xmlns:a16="http://schemas.microsoft.com/office/drawing/2014/main" id="{2264F0AC-D4ED-1450-E209-148C982F8D2E}"/>
              </a:ext>
            </a:extLst>
          </p:cNvPr>
          <p:cNvSpPr>
            <a:spLocks noGrp="1"/>
          </p:cNvSpPr>
          <p:nvPr>
            <p:ph type="body" sz="half" idx="2"/>
          </p:nvPr>
        </p:nvSpPr>
        <p:spPr>
          <a:xfrm>
            <a:off x="897875" y="3429000"/>
            <a:ext cx="2900939" cy="2682443"/>
          </a:xfrm>
        </p:spPr>
        <p:txBody>
          <a:bodyPr>
            <a:normAutofit/>
          </a:bodyPr>
          <a:lstStyle/>
          <a:p>
            <a:r>
              <a:rPr lang="en-US" sz="2000" dirty="0">
                <a:solidFill>
                  <a:srgbClr val="0070C0"/>
                </a:solidFill>
              </a:rPr>
              <a:t>Wealthier</a:t>
            </a:r>
            <a:r>
              <a:rPr lang="en-US" sz="2000" dirty="0"/>
              <a:t> countries and economic growth tend to contribute to higher average </a:t>
            </a:r>
            <a:r>
              <a:rPr lang="en-US" sz="2000" dirty="0">
                <a:solidFill>
                  <a:srgbClr val="00B050"/>
                </a:solidFill>
              </a:rPr>
              <a:t>happiness</a:t>
            </a:r>
            <a:r>
              <a:rPr lang="en-US" sz="2000" dirty="0"/>
              <a:t> levels. </a:t>
            </a:r>
          </a:p>
        </p:txBody>
      </p:sp>
      <p:sp>
        <p:nvSpPr>
          <p:cNvPr id="2" name="TextBox 1">
            <a:extLst>
              <a:ext uri="{FF2B5EF4-FFF2-40B4-BE49-F238E27FC236}">
                <a16:creationId xmlns:a16="http://schemas.microsoft.com/office/drawing/2014/main" id="{9214B7D7-AD2A-A85A-2D62-C5E6C7E0E1A6}"/>
              </a:ext>
            </a:extLst>
          </p:cNvPr>
          <p:cNvSpPr txBox="1"/>
          <p:nvPr/>
        </p:nvSpPr>
        <p:spPr>
          <a:xfrm>
            <a:off x="4868933" y="148028"/>
            <a:ext cx="2772785" cy="584775"/>
          </a:xfrm>
          <a:prstGeom prst="rect">
            <a:avLst/>
          </a:prstGeom>
          <a:noFill/>
        </p:spPr>
        <p:txBody>
          <a:bodyPr wrap="square" rtlCol="0">
            <a:spAutoFit/>
          </a:bodyPr>
          <a:lstStyle/>
          <a:p>
            <a:pPr algn="ctr"/>
            <a:r>
              <a:rPr lang="en-US" sz="3200" dirty="0"/>
              <a:t>Conclusions</a:t>
            </a:r>
          </a:p>
        </p:txBody>
      </p:sp>
    </p:spTree>
    <p:extLst>
      <p:ext uri="{BB962C8B-B14F-4D97-AF65-F5344CB8AC3E}">
        <p14:creationId xmlns:p14="http://schemas.microsoft.com/office/powerpoint/2010/main" val="2240872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919825C-E9B8-CF25-5D01-13E9B6744A40}"/>
              </a:ext>
            </a:extLst>
          </p:cNvPr>
          <p:cNvSpPr/>
          <p:nvPr/>
        </p:nvSpPr>
        <p:spPr>
          <a:xfrm>
            <a:off x="1371598" y="1385451"/>
            <a:ext cx="1953491" cy="17636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1</a:t>
            </a:r>
          </a:p>
        </p:txBody>
      </p:sp>
      <p:sp>
        <p:nvSpPr>
          <p:cNvPr id="5" name="Oval 4">
            <a:extLst>
              <a:ext uri="{FF2B5EF4-FFF2-40B4-BE49-F238E27FC236}">
                <a16:creationId xmlns:a16="http://schemas.microsoft.com/office/drawing/2014/main" id="{2ACEB6F0-5036-4051-AE4D-F83530190AA6}"/>
              </a:ext>
            </a:extLst>
          </p:cNvPr>
          <p:cNvSpPr/>
          <p:nvPr/>
        </p:nvSpPr>
        <p:spPr>
          <a:xfrm>
            <a:off x="5278579" y="1371598"/>
            <a:ext cx="1953491" cy="17636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2</a:t>
            </a:r>
          </a:p>
        </p:txBody>
      </p:sp>
      <p:sp>
        <p:nvSpPr>
          <p:cNvPr id="9" name="Text Placeholder 8">
            <a:extLst>
              <a:ext uri="{FF2B5EF4-FFF2-40B4-BE49-F238E27FC236}">
                <a16:creationId xmlns:a16="http://schemas.microsoft.com/office/drawing/2014/main" id="{2264F0AC-D4ED-1450-E209-148C982F8D2E}"/>
              </a:ext>
            </a:extLst>
          </p:cNvPr>
          <p:cNvSpPr>
            <a:spLocks noGrp="1"/>
          </p:cNvSpPr>
          <p:nvPr>
            <p:ph type="body" sz="half" idx="2"/>
          </p:nvPr>
        </p:nvSpPr>
        <p:spPr>
          <a:xfrm>
            <a:off x="897875" y="3429000"/>
            <a:ext cx="2900939" cy="2682443"/>
          </a:xfrm>
        </p:spPr>
        <p:txBody>
          <a:bodyPr>
            <a:normAutofit/>
          </a:bodyPr>
          <a:lstStyle/>
          <a:p>
            <a:r>
              <a:rPr lang="en-US" sz="2000" dirty="0">
                <a:solidFill>
                  <a:srgbClr val="0070C0"/>
                </a:solidFill>
              </a:rPr>
              <a:t>Wealthier</a:t>
            </a:r>
            <a:r>
              <a:rPr lang="en-US" sz="2000" dirty="0"/>
              <a:t> countries and economic growth tend to contribute to higher average </a:t>
            </a:r>
            <a:r>
              <a:rPr lang="en-US" sz="2000" dirty="0">
                <a:solidFill>
                  <a:srgbClr val="00B050"/>
                </a:solidFill>
              </a:rPr>
              <a:t>happiness</a:t>
            </a:r>
            <a:r>
              <a:rPr lang="en-US" sz="2000" dirty="0"/>
              <a:t> levels. </a:t>
            </a:r>
          </a:p>
          <a:p>
            <a:endParaRPr lang="en-US" sz="2000" dirty="0"/>
          </a:p>
        </p:txBody>
      </p:sp>
      <p:sp>
        <p:nvSpPr>
          <p:cNvPr id="11" name="Text Placeholder 8">
            <a:extLst>
              <a:ext uri="{FF2B5EF4-FFF2-40B4-BE49-F238E27FC236}">
                <a16:creationId xmlns:a16="http://schemas.microsoft.com/office/drawing/2014/main" id="{E70BE433-A24C-FB59-59AA-209D5197AABA}"/>
              </a:ext>
            </a:extLst>
          </p:cNvPr>
          <p:cNvSpPr txBox="1">
            <a:spLocks/>
          </p:cNvSpPr>
          <p:nvPr/>
        </p:nvSpPr>
        <p:spPr>
          <a:xfrm>
            <a:off x="4804854" y="3435927"/>
            <a:ext cx="2900939" cy="26824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solidFill>
                  <a:srgbClr val="0070C0"/>
                </a:solidFill>
              </a:rPr>
              <a:t>Healthier</a:t>
            </a:r>
            <a:r>
              <a:rPr lang="en-US" sz="2000" dirty="0"/>
              <a:t> countries often have </a:t>
            </a:r>
            <a:r>
              <a:rPr lang="en-US" sz="2000" dirty="0">
                <a:solidFill>
                  <a:srgbClr val="00B050"/>
                </a:solidFill>
              </a:rPr>
              <a:t>happier </a:t>
            </a:r>
            <a:r>
              <a:rPr lang="en-US" sz="2000" dirty="0"/>
              <a:t>populations, and this correlation is often linked to their level of </a:t>
            </a:r>
            <a:r>
              <a:rPr lang="en-US" sz="2000" dirty="0">
                <a:solidFill>
                  <a:srgbClr val="0070C0"/>
                </a:solidFill>
              </a:rPr>
              <a:t>wealth.</a:t>
            </a:r>
          </a:p>
          <a:p>
            <a:endParaRPr lang="en-US" sz="2000" dirty="0">
              <a:solidFill>
                <a:srgbClr val="0070C0"/>
              </a:solidFill>
            </a:endParaRPr>
          </a:p>
          <a:p>
            <a:endParaRPr lang="en-US" sz="2000" dirty="0">
              <a:solidFill>
                <a:srgbClr val="0070C0"/>
              </a:solidFill>
            </a:endParaRPr>
          </a:p>
        </p:txBody>
      </p:sp>
      <p:sp>
        <p:nvSpPr>
          <p:cNvPr id="2" name="TextBox 1">
            <a:extLst>
              <a:ext uri="{FF2B5EF4-FFF2-40B4-BE49-F238E27FC236}">
                <a16:creationId xmlns:a16="http://schemas.microsoft.com/office/drawing/2014/main" id="{9214B7D7-AD2A-A85A-2D62-C5E6C7E0E1A6}"/>
              </a:ext>
            </a:extLst>
          </p:cNvPr>
          <p:cNvSpPr txBox="1"/>
          <p:nvPr/>
        </p:nvSpPr>
        <p:spPr>
          <a:xfrm>
            <a:off x="4868933" y="148028"/>
            <a:ext cx="2772785" cy="584775"/>
          </a:xfrm>
          <a:prstGeom prst="rect">
            <a:avLst/>
          </a:prstGeom>
          <a:noFill/>
        </p:spPr>
        <p:txBody>
          <a:bodyPr wrap="square" rtlCol="0">
            <a:spAutoFit/>
          </a:bodyPr>
          <a:lstStyle/>
          <a:p>
            <a:pPr algn="ctr"/>
            <a:r>
              <a:rPr lang="en-US" sz="3200" dirty="0"/>
              <a:t>Conclusions</a:t>
            </a:r>
          </a:p>
        </p:txBody>
      </p:sp>
    </p:spTree>
    <p:extLst>
      <p:ext uri="{BB962C8B-B14F-4D97-AF65-F5344CB8AC3E}">
        <p14:creationId xmlns:p14="http://schemas.microsoft.com/office/powerpoint/2010/main" val="282028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919825C-E9B8-CF25-5D01-13E9B6744A40}"/>
              </a:ext>
            </a:extLst>
          </p:cNvPr>
          <p:cNvSpPr/>
          <p:nvPr/>
        </p:nvSpPr>
        <p:spPr>
          <a:xfrm>
            <a:off x="1371598" y="1385451"/>
            <a:ext cx="1953491" cy="17636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1</a:t>
            </a:r>
          </a:p>
        </p:txBody>
      </p:sp>
      <p:sp>
        <p:nvSpPr>
          <p:cNvPr id="5" name="Oval 4">
            <a:extLst>
              <a:ext uri="{FF2B5EF4-FFF2-40B4-BE49-F238E27FC236}">
                <a16:creationId xmlns:a16="http://schemas.microsoft.com/office/drawing/2014/main" id="{2ACEB6F0-5036-4051-AE4D-F83530190AA6}"/>
              </a:ext>
            </a:extLst>
          </p:cNvPr>
          <p:cNvSpPr/>
          <p:nvPr/>
        </p:nvSpPr>
        <p:spPr>
          <a:xfrm>
            <a:off x="5278579" y="1371598"/>
            <a:ext cx="1953491" cy="17636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2</a:t>
            </a:r>
          </a:p>
        </p:txBody>
      </p:sp>
      <p:sp>
        <p:nvSpPr>
          <p:cNvPr id="6" name="Oval 5">
            <a:extLst>
              <a:ext uri="{FF2B5EF4-FFF2-40B4-BE49-F238E27FC236}">
                <a16:creationId xmlns:a16="http://schemas.microsoft.com/office/drawing/2014/main" id="{0A50C574-FE6C-F7F0-C514-B7D18AFCEDB4}"/>
              </a:ext>
            </a:extLst>
          </p:cNvPr>
          <p:cNvSpPr/>
          <p:nvPr/>
        </p:nvSpPr>
        <p:spPr>
          <a:xfrm>
            <a:off x="9185561" y="1371599"/>
            <a:ext cx="1953492" cy="17636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3</a:t>
            </a:r>
          </a:p>
        </p:txBody>
      </p:sp>
      <p:sp>
        <p:nvSpPr>
          <p:cNvPr id="9" name="Text Placeholder 8">
            <a:extLst>
              <a:ext uri="{FF2B5EF4-FFF2-40B4-BE49-F238E27FC236}">
                <a16:creationId xmlns:a16="http://schemas.microsoft.com/office/drawing/2014/main" id="{2264F0AC-D4ED-1450-E209-148C982F8D2E}"/>
              </a:ext>
            </a:extLst>
          </p:cNvPr>
          <p:cNvSpPr>
            <a:spLocks noGrp="1"/>
          </p:cNvSpPr>
          <p:nvPr>
            <p:ph type="body" sz="half" idx="2"/>
          </p:nvPr>
        </p:nvSpPr>
        <p:spPr>
          <a:xfrm>
            <a:off x="897873" y="3428999"/>
            <a:ext cx="2900939" cy="2682443"/>
          </a:xfrm>
        </p:spPr>
        <p:txBody>
          <a:bodyPr>
            <a:normAutofit/>
          </a:bodyPr>
          <a:lstStyle/>
          <a:p>
            <a:r>
              <a:rPr lang="en-US" sz="2000" dirty="0">
                <a:solidFill>
                  <a:srgbClr val="0070C0"/>
                </a:solidFill>
              </a:rPr>
              <a:t>Wealthier</a:t>
            </a:r>
            <a:r>
              <a:rPr lang="en-US" sz="2000" dirty="0"/>
              <a:t> countries and economic growth tend to contribute to higher average </a:t>
            </a:r>
            <a:r>
              <a:rPr lang="en-US" sz="2000" dirty="0">
                <a:solidFill>
                  <a:srgbClr val="00B050"/>
                </a:solidFill>
              </a:rPr>
              <a:t>happiness</a:t>
            </a:r>
            <a:r>
              <a:rPr lang="en-US" sz="2000" dirty="0"/>
              <a:t> levels. </a:t>
            </a:r>
          </a:p>
        </p:txBody>
      </p:sp>
      <p:sp>
        <p:nvSpPr>
          <p:cNvPr id="10" name="Text Placeholder 8">
            <a:extLst>
              <a:ext uri="{FF2B5EF4-FFF2-40B4-BE49-F238E27FC236}">
                <a16:creationId xmlns:a16="http://schemas.microsoft.com/office/drawing/2014/main" id="{328B97DF-9D87-DC8B-8DC4-1466ABFE619E}"/>
              </a:ext>
            </a:extLst>
          </p:cNvPr>
          <p:cNvSpPr txBox="1">
            <a:spLocks/>
          </p:cNvSpPr>
          <p:nvPr/>
        </p:nvSpPr>
        <p:spPr>
          <a:xfrm>
            <a:off x="8711837" y="3428999"/>
            <a:ext cx="2900939" cy="2682443"/>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t>*</a:t>
            </a:r>
            <a:r>
              <a:rPr lang="en-US" sz="2000" dirty="0">
                <a:solidFill>
                  <a:srgbClr val="0070C0"/>
                </a:solidFill>
              </a:rPr>
              <a:t>Wealth</a:t>
            </a:r>
            <a:r>
              <a:rPr lang="en-US" sz="2000" dirty="0"/>
              <a:t>, </a:t>
            </a:r>
            <a:r>
              <a:rPr lang="en-US" sz="2000" dirty="0">
                <a:solidFill>
                  <a:srgbClr val="0070C0"/>
                </a:solidFill>
              </a:rPr>
              <a:t>health</a:t>
            </a:r>
            <a:r>
              <a:rPr lang="en-US" sz="2000" dirty="0"/>
              <a:t>, and </a:t>
            </a:r>
            <a:r>
              <a:rPr lang="en-US" sz="2000" dirty="0">
                <a:solidFill>
                  <a:srgbClr val="00B050"/>
                </a:solidFill>
              </a:rPr>
              <a:t>happiness</a:t>
            </a:r>
            <a:r>
              <a:rPr lang="en-US" sz="2000" dirty="0"/>
              <a:t> are intertwined, as evidence suggests their close correlation.</a:t>
            </a:r>
          </a:p>
          <a:p>
            <a:endParaRPr lang="en-US" sz="2000" dirty="0"/>
          </a:p>
          <a:p>
            <a:endParaRPr lang="en-US" sz="2000" dirty="0"/>
          </a:p>
          <a:p>
            <a:pPr algn="ctr"/>
            <a:r>
              <a:rPr lang="en-US" sz="1400" dirty="0"/>
              <a:t>*Does not mean there is a causation.</a:t>
            </a:r>
          </a:p>
          <a:p>
            <a:pPr algn="ctr"/>
            <a:r>
              <a:rPr lang="en-US" sz="1400" dirty="0"/>
              <a:t>Further analysis needed.</a:t>
            </a:r>
          </a:p>
        </p:txBody>
      </p:sp>
      <p:sp>
        <p:nvSpPr>
          <p:cNvPr id="11" name="Text Placeholder 8">
            <a:extLst>
              <a:ext uri="{FF2B5EF4-FFF2-40B4-BE49-F238E27FC236}">
                <a16:creationId xmlns:a16="http://schemas.microsoft.com/office/drawing/2014/main" id="{E70BE433-A24C-FB59-59AA-209D5197AABA}"/>
              </a:ext>
            </a:extLst>
          </p:cNvPr>
          <p:cNvSpPr txBox="1">
            <a:spLocks/>
          </p:cNvSpPr>
          <p:nvPr/>
        </p:nvSpPr>
        <p:spPr>
          <a:xfrm>
            <a:off x="4804854" y="3428999"/>
            <a:ext cx="2900939" cy="26824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solidFill>
                  <a:srgbClr val="0070C0"/>
                </a:solidFill>
              </a:rPr>
              <a:t>Healthier</a:t>
            </a:r>
            <a:r>
              <a:rPr lang="en-US" sz="2000" dirty="0"/>
              <a:t> countries often have </a:t>
            </a:r>
            <a:r>
              <a:rPr lang="en-US" sz="2000" dirty="0">
                <a:solidFill>
                  <a:srgbClr val="00B050"/>
                </a:solidFill>
              </a:rPr>
              <a:t>happier </a:t>
            </a:r>
            <a:r>
              <a:rPr lang="en-US" sz="2000" dirty="0"/>
              <a:t>populations, and this correlation is often linked to their level of </a:t>
            </a:r>
            <a:r>
              <a:rPr lang="en-US" sz="2000" dirty="0">
                <a:solidFill>
                  <a:srgbClr val="0070C0"/>
                </a:solidFill>
              </a:rPr>
              <a:t>wealth.</a:t>
            </a:r>
          </a:p>
          <a:p>
            <a:endParaRPr lang="en-US" sz="2000" dirty="0">
              <a:solidFill>
                <a:srgbClr val="0070C0"/>
              </a:solidFill>
            </a:endParaRPr>
          </a:p>
          <a:p>
            <a:endParaRPr lang="en-US" sz="2000" dirty="0">
              <a:solidFill>
                <a:srgbClr val="0070C0"/>
              </a:solidFill>
            </a:endParaRPr>
          </a:p>
        </p:txBody>
      </p:sp>
      <p:sp>
        <p:nvSpPr>
          <p:cNvPr id="2" name="TextBox 1">
            <a:extLst>
              <a:ext uri="{FF2B5EF4-FFF2-40B4-BE49-F238E27FC236}">
                <a16:creationId xmlns:a16="http://schemas.microsoft.com/office/drawing/2014/main" id="{9214B7D7-AD2A-A85A-2D62-C5E6C7E0E1A6}"/>
              </a:ext>
            </a:extLst>
          </p:cNvPr>
          <p:cNvSpPr txBox="1"/>
          <p:nvPr/>
        </p:nvSpPr>
        <p:spPr>
          <a:xfrm>
            <a:off x="4868933" y="148028"/>
            <a:ext cx="2772785" cy="584775"/>
          </a:xfrm>
          <a:prstGeom prst="rect">
            <a:avLst/>
          </a:prstGeom>
          <a:noFill/>
        </p:spPr>
        <p:txBody>
          <a:bodyPr wrap="square" rtlCol="0">
            <a:spAutoFit/>
          </a:bodyPr>
          <a:lstStyle/>
          <a:p>
            <a:pPr algn="ctr"/>
            <a:r>
              <a:rPr lang="en-US" sz="3200" dirty="0"/>
              <a:t>Conclusions</a:t>
            </a:r>
          </a:p>
        </p:txBody>
      </p:sp>
    </p:spTree>
    <p:extLst>
      <p:ext uri="{BB962C8B-B14F-4D97-AF65-F5344CB8AC3E}">
        <p14:creationId xmlns:p14="http://schemas.microsoft.com/office/powerpoint/2010/main" val="3241796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1FDE82-C24B-2EA3-7320-478D3FB41EBB}"/>
              </a:ext>
            </a:extLst>
          </p:cNvPr>
          <p:cNvSpPr>
            <a:spLocks noGrp="1"/>
          </p:cNvSpPr>
          <p:nvPr>
            <p:ph type="title"/>
          </p:nvPr>
        </p:nvSpPr>
        <p:spPr/>
        <p:txBody>
          <a:bodyPr>
            <a:normAutofit/>
          </a:bodyPr>
          <a:lstStyle/>
          <a:p>
            <a:r>
              <a:rPr lang="en-US" sz="8000" dirty="0"/>
              <a:t>Appendix</a:t>
            </a:r>
          </a:p>
        </p:txBody>
      </p:sp>
    </p:spTree>
    <p:extLst>
      <p:ext uri="{BB962C8B-B14F-4D97-AF65-F5344CB8AC3E}">
        <p14:creationId xmlns:p14="http://schemas.microsoft.com/office/powerpoint/2010/main" val="31603485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221097-2B72-B4DC-68B5-3C16066F7D4A}"/>
              </a:ext>
            </a:extLst>
          </p:cNvPr>
          <p:cNvPicPr>
            <a:picLocks noChangeAspect="1"/>
          </p:cNvPicPr>
          <p:nvPr/>
        </p:nvPicPr>
        <p:blipFill rotWithShape="1">
          <a:blip r:embed="rId2">
            <a:extLst>
              <a:ext uri="{28A0092B-C50C-407E-A947-70E740481C1C}">
                <a14:useLocalDpi xmlns:a14="http://schemas.microsoft.com/office/drawing/2010/main" val="0"/>
              </a:ext>
            </a:extLst>
          </a:blip>
          <a:srcRect t="12103" b="5837"/>
          <a:stretch/>
        </p:blipFill>
        <p:spPr>
          <a:xfrm>
            <a:off x="0" y="616527"/>
            <a:ext cx="12192000" cy="5624945"/>
          </a:xfrm>
          <a:prstGeom prst="rect">
            <a:avLst/>
          </a:prstGeom>
        </p:spPr>
      </p:pic>
    </p:spTree>
    <p:extLst>
      <p:ext uri="{BB962C8B-B14F-4D97-AF65-F5344CB8AC3E}">
        <p14:creationId xmlns:p14="http://schemas.microsoft.com/office/powerpoint/2010/main" val="17545236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C0E3-053B-FE4B-5A67-86063D96DAA6}"/>
              </a:ext>
            </a:extLst>
          </p:cNvPr>
          <p:cNvSpPr>
            <a:spLocks noGrp="1"/>
          </p:cNvSpPr>
          <p:nvPr>
            <p:ph type="title"/>
          </p:nvPr>
        </p:nvSpPr>
        <p:spPr/>
        <p:txBody>
          <a:bodyPr>
            <a:noAutofit/>
          </a:bodyPr>
          <a:lstStyle/>
          <a:p>
            <a:r>
              <a:rPr lang="en-US" sz="8000" dirty="0"/>
              <a:t>What are we talking about?</a:t>
            </a:r>
          </a:p>
        </p:txBody>
      </p:sp>
    </p:spTree>
    <p:extLst>
      <p:ext uri="{BB962C8B-B14F-4D97-AF65-F5344CB8AC3E}">
        <p14:creationId xmlns:p14="http://schemas.microsoft.com/office/powerpoint/2010/main" val="527862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3143FC-22BF-92AE-F052-6BEA11555F9E}"/>
              </a:ext>
            </a:extLst>
          </p:cNvPr>
          <p:cNvSpPr>
            <a:spLocks noGrp="1"/>
          </p:cNvSpPr>
          <p:nvPr>
            <p:ph type="title"/>
          </p:nvPr>
        </p:nvSpPr>
        <p:spPr/>
        <p:txBody>
          <a:bodyPr>
            <a:normAutofit/>
          </a:bodyPr>
          <a:lstStyle/>
          <a:p>
            <a:pPr algn="ctr"/>
            <a:r>
              <a:rPr lang="en-US" sz="8000" dirty="0"/>
              <a:t>Thank you</a:t>
            </a:r>
          </a:p>
        </p:txBody>
      </p:sp>
    </p:spTree>
    <p:extLst>
      <p:ext uri="{BB962C8B-B14F-4D97-AF65-F5344CB8AC3E}">
        <p14:creationId xmlns:p14="http://schemas.microsoft.com/office/powerpoint/2010/main" val="3448058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662868-7DC7-6F21-2245-C360DB1F1519}"/>
              </a:ext>
            </a:extLst>
          </p:cNvPr>
          <p:cNvSpPr>
            <a:spLocks noGrp="1"/>
          </p:cNvSpPr>
          <p:nvPr>
            <p:ph type="title"/>
          </p:nvPr>
        </p:nvSpPr>
        <p:spPr/>
        <p:txBody>
          <a:bodyPr/>
          <a:lstStyle/>
          <a:p>
            <a:r>
              <a:rPr lang="en-US" dirty="0"/>
              <a:t>Objective</a:t>
            </a:r>
          </a:p>
        </p:txBody>
      </p:sp>
      <p:sp>
        <p:nvSpPr>
          <p:cNvPr id="5" name="Text Placeholder 4">
            <a:extLst>
              <a:ext uri="{FF2B5EF4-FFF2-40B4-BE49-F238E27FC236}">
                <a16:creationId xmlns:a16="http://schemas.microsoft.com/office/drawing/2014/main" id="{E8247FD6-26E0-098D-D15A-4F3C45B65971}"/>
              </a:ext>
            </a:extLst>
          </p:cNvPr>
          <p:cNvSpPr>
            <a:spLocks noGrp="1"/>
          </p:cNvSpPr>
          <p:nvPr>
            <p:ph type="body" idx="1"/>
          </p:nvPr>
        </p:nvSpPr>
        <p:spPr/>
        <p:txBody>
          <a:bodyPr/>
          <a:lstStyle/>
          <a:p>
            <a:r>
              <a:rPr lang="en-US" dirty="0"/>
              <a:t>Identify if there are </a:t>
            </a:r>
            <a:r>
              <a:rPr lang="en-US" b="1" dirty="0">
                <a:solidFill>
                  <a:srgbClr val="0070C0"/>
                </a:solidFill>
              </a:rPr>
              <a:t>geographic</a:t>
            </a:r>
            <a:r>
              <a:rPr lang="en-US" dirty="0"/>
              <a:t>, </a:t>
            </a:r>
            <a:r>
              <a:rPr lang="en-US" b="1" dirty="0">
                <a:solidFill>
                  <a:srgbClr val="0070C0"/>
                </a:solidFill>
              </a:rPr>
              <a:t>demographic</a:t>
            </a:r>
            <a:r>
              <a:rPr lang="en-US" dirty="0"/>
              <a:t>, and/or </a:t>
            </a:r>
            <a:r>
              <a:rPr lang="en-US" b="1" dirty="0">
                <a:solidFill>
                  <a:srgbClr val="0070C0"/>
                </a:solidFill>
              </a:rPr>
              <a:t>economic</a:t>
            </a:r>
            <a:r>
              <a:rPr lang="en-US" dirty="0"/>
              <a:t> factors that contribute to a </a:t>
            </a:r>
            <a:r>
              <a:rPr lang="en-US" b="1" dirty="0">
                <a:solidFill>
                  <a:srgbClr val="00B050"/>
                </a:solidFill>
              </a:rPr>
              <a:t>happier</a:t>
            </a:r>
            <a:r>
              <a:rPr lang="en-US" dirty="0"/>
              <a:t> life.</a:t>
            </a:r>
          </a:p>
        </p:txBody>
      </p:sp>
    </p:spTree>
    <p:extLst>
      <p:ext uri="{BB962C8B-B14F-4D97-AF65-F5344CB8AC3E}">
        <p14:creationId xmlns:p14="http://schemas.microsoft.com/office/powerpoint/2010/main" val="411085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AA5A-FFB0-0845-3F41-5E2EA974359D}"/>
              </a:ext>
            </a:extLst>
          </p:cNvPr>
          <p:cNvSpPr>
            <a:spLocks noGrp="1"/>
          </p:cNvSpPr>
          <p:nvPr>
            <p:ph type="title"/>
          </p:nvPr>
        </p:nvSpPr>
        <p:spPr/>
        <p:txBody>
          <a:bodyPr>
            <a:normAutofit/>
          </a:bodyPr>
          <a:lstStyle/>
          <a:p>
            <a:r>
              <a:rPr lang="en-US" sz="8000" dirty="0"/>
              <a:t>Present Data</a:t>
            </a:r>
          </a:p>
        </p:txBody>
      </p:sp>
    </p:spTree>
    <p:extLst>
      <p:ext uri="{BB962C8B-B14F-4D97-AF65-F5344CB8AC3E}">
        <p14:creationId xmlns:p14="http://schemas.microsoft.com/office/powerpoint/2010/main" val="75567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6">
            <a:extLst>
              <a:ext uri="{FF2B5EF4-FFF2-40B4-BE49-F238E27FC236}">
                <a16:creationId xmlns:a16="http://schemas.microsoft.com/office/drawing/2014/main" id="{51CF898A-D749-4C13-B647-E8EF52389D02}"/>
              </a:ext>
            </a:extLst>
          </p:cNvPr>
          <p:cNvPicPr>
            <a:picLocks noChangeAspect="1"/>
          </p:cNvPicPr>
          <p:nvPr/>
        </p:nvPicPr>
        <p:blipFill rotWithShape="1">
          <a:blip r:embed="rId3">
            <a:extLst>
              <a:ext uri="{28A0092B-C50C-407E-A947-70E740481C1C}">
                <a14:useLocalDpi xmlns:a14="http://schemas.microsoft.com/office/drawing/2010/main" val="0"/>
              </a:ext>
            </a:extLst>
          </a:blip>
          <a:srcRect l="9699" t="18575" r="36464" b="3330"/>
          <a:stretch/>
        </p:blipFill>
        <p:spPr>
          <a:xfrm>
            <a:off x="5183188" y="2119948"/>
            <a:ext cx="6169024" cy="3749040"/>
          </a:xfrm>
          <a:prstGeom prst="rect">
            <a:avLst/>
          </a:prstGeom>
        </p:spPr>
      </p:pic>
      <p:sp>
        <p:nvSpPr>
          <p:cNvPr id="2" name="Title 1">
            <a:extLst>
              <a:ext uri="{FF2B5EF4-FFF2-40B4-BE49-F238E27FC236}">
                <a16:creationId xmlns:a16="http://schemas.microsoft.com/office/drawing/2014/main" id="{C888AC51-1650-1C0B-F25D-02ECADC3DE64}"/>
              </a:ext>
            </a:extLst>
          </p:cNvPr>
          <p:cNvSpPr>
            <a:spLocks noGrp="1"/>
          </p:cNvSpPr>
          <p:nvPr>
            <p:ph type="title"/>
          </p:nvPr>
        </p:nvSpPr>
        <p:spPr/>
        <p:txBody>
          <a:bodyPr>
            <a:normAutofit/>
          </a:bodyPr>
          <a:lstStyle/>
          <a:p>
            <a:r>
              <a:rPr lang="en-US" sz="4200" b="1" dirty="0">
                <a:solidFill>
                  <a:srgbClr val="0070C0"/>
                </a:solidFill>
              </a:rPr>
              <a:t>Geographic</a:t>
            </a:r>
          </a:p>
        </p:txBody>
      </p:sp>
    </p:spTree>
    <p:extLst>
      <p:ext uri="{BB962C8B-B14F-4D97-AF65-F5344CB8AC3E}">
        <p14:creationId xmlns:p14="http://schemas.microsoft.com/office/powerpoint/2010/main" val="121500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6">
            <a:extLst>
              <a:ext uri="{FF2B5EF4-FFF2-40B4-BE49-F238E27FC236}">
                <a16:creationId xmlns:a16="http://schemas.microsoft.com/office/drawing/2014/main" id="{51CF898A-D749-4C13-B647-E8EF52389D02}"/>
              </a:ext>
            </a:extLst>
          </p:cNvPr>
          <p:cNvPicPr>
            <a:picLocks noChangeAspect="1"/>
          </p:cNvPicPr>
          <p:nvPr/>
        </p:nvPicPr>
        <p:blipFill rotWithShape="1">
          <a:blip r:embed="rId3">
            <a:extLst>
              <a:ext uri="{28A0092B-C50C-407E-A947-70E740481C1C}">
                <a14:useLocalDpi xmlns:a14="http://schemas.microsoft.com/office/drawing/2010/main" val="0"/>
              </a:ext>
            </a:extLst>
          </a:blip>
          <a:srcRect l="9699" t="18575" r="36464" b="3330"/>
          <a:stretch/>
        </p:blipFill>
        <p:spPr>
          <a:xfrm>
            <a:off x="5183188" y="2119948"/>
            <a:ext cx="6169024" cy="3749040"/>
          </a:xfrm>
          <a:prstGeom prst="rect">
            <a:avLst/>
          </a:prstGeom>
        </p:spPr>
      </p:pic>
      <p:sp>
        <p:nvSpPr>
          <p:cNvPr id="2" name="Title 1">
            <a:extLst>
              <a:ext uri="{FF2B5EF4-FFF2-40B4-BE49-F238E27FC236}">
                <a16:creationId xmlns:a16="http://schemas.microsoft.com/office/drawing/2014/main" id="{C888AC51-1650-1C0B-F25D-02ECADC3DE64}"/>
              </a:ext>
            </a:extLst>
          </p:cNvPr>
          <p:cNvSpPr>
            <a:spLocks noGrp="1"/>
          </p:cNvSpPr>
          <p:nvPr>
            <p:ph type="title"/>
          </p:nvPr>
        </p:nvSpPr>
        <p:spPr/>
        <p:txBody>
          <a:bodyPr>
            <a:normAutofit/>
          </a:bodyPr>
          <a:lstStyle/>
          <a:p>
            <a:r>
              <a:rPr lang="en-US" sz="4200" b="1" dirty="0">
                <a:solidFill>
                  <a:srgbClr val="0070C0"/>
                </a:solidFill>
              </a:rPr>
              <a:t>Geographic</a:t>
            </a:r>
          </a:p>
        </p:txBody>
      </p:sp>
      <p:sp>
        <p:nvSpPr>
          <p:cNvPr id="7" name="TextBox 6">
            <a:extLst>
              <a:ext uri="{FF2B5EF4-FFF2-40B4-BE49-F238E27FC236}">
                <a16:creationId xmlns:a16="http://schemas.microsoft.com/office/drawing/2014/main" id="{5CA5904C-3A46-C755-D5C7-A0959B077B99}"/>
              </a:ext>
            </a:extLst>
          </p:cNvPr>
          <p:cNvSpPr txBox="1"/>
          <p:nvPr/>
        </p:nvSpPr>
        <p:spPr>
          <a:xfrm>
            <a:off x="8022761" y="1473617"/>
            <a:ext cx="1295400" cy="646331"/>
          </a:xfrm>
          <a:prstGeom prst="rect">
            <a:avLst/>
          </a:prstGeom>
          <a:noFill/>
        </p:spPr>
        <p:txBody>
          <a:bodyPr wrap="square" rtlCol="0">
            <a:spAutoFit/>
          </a:bodyPr>
          <a:lstStyle/>
          <a:p>
            <a:pPr algn="ctr"/>
            <a:r>
              <a:rPr lang="en-US" b="1" i="1" dirty="0">
                <a:solidFill>
                  <a:schemeClr val="accent4"/>
                </a:solidFill>
              </a:rPr>
              <a:t>Happiness Score</a:t>
            </a:r>
          </a:p>
        </p:txBody>
      </p:sp>
      <p:pic>
        <p:nvPicPr>
          <p:cNvPr id="26" name="Graphic 25" descr="Line arrow: Straight with solid fill">
            <a:extLst>
              <a:ext uri="{FF2B5EF4-FFF2-40B4-BE49-F238E27FC236}">
                <a16:creationId xmlns:a16="http://schemas.microsoft.com/office/drawing/2014/main" id="{8866DE3E-1F1A-0447-3FA5-C170832D3E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624514">
            <a:off x="6084545" y="2228884"/>
            <a:ext cx="2506419" cy="698500"/>
          </a:xfrm>
          <a:prstGeom prst="rect">
            <a:avLst/>
          </a:prstGeom>
        </p:spPr>
      </p:pic>
    </p:spTree>
    <p:extLst>
      <p:ext uri="{BB962C8B-B14F-4D97-AF65-F5344CB8AC3E}">
        <p14:creationId xmlns:p14="http://schemas.microsoft.com/office/powerpoint/2010/main" val="313787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6">
            <a:extLst>
              <a:ext uri="{FF2B5EF4-FFF2-40B4-BE49-F238E27FC236}">
                <a16:creationId xmlns:a16="http://schemas.microsoft.com/office/drawing/2014/main" id="{51CF898A-D749-4C13-B647-E8EF52389D02}"/>
              </a:ext>
            </a:extLst>
          </p:cNvPr>
          <p:cNvPicPr>
            <a:picLocks noChangeAspect="1"/>
          </p:cNvPicPr>
          <p:nvPr/>
        </p:nvPicPr>
        <p:blipFill rotWithShape="1">
          <a:blip r:embed="rId3">
            <a:extLst>
              <a:ext uri="{28A0092B-C50C-407E-A947-70E740481C1C}">
                <a14:useLocalDpi xmlns:a14="http://schemas.microsoft.com/office/drawing/2010/main" val="0"/>
              </a:ext>
            </a:extLst>
          </a:blip>
          <a:srcRect l="9699" t="18575" r="36464" b="3330"/>
          <a:stretch/>
        </p:blipFill>
        <p:spPr>
          <a:xfrm>
            <a:off x="5183188" y="2119948"/>
            <a:ext cx="6169024" cy="3749040"/>
          </a:xfrm>
          <a:prstGeom prst="rect">
            <a:avLst/>
          </a:prstGeom>
        </p:spPr>
      </p:pic>
      <p:sp>
        <p:nvSpPr>
          <p:cNvPr id="2" name="Title 1">
            <a:extLst>
              <a:ext uri="{FF2B5EF4-FFF2-40B4-BE49-F238E27FC236}">
                <a16:creationId xmlns:a16="http://schemas.microsoft.com/office/drawing/2014/main" id="{C888AC51-1650-1C0B-F25D-02ECADC3DE64}"/>
              </a:ext>
            </a:extLst>
          </p:cNvPr>
          <p:cNvSpPr>
            <a:spLocks noGrp="1"/>
          </p:cNvSpPr>
          <p:nvPr>
            <p:ph type="title"/>
          </p:nvPr>
        </p:nvSpPr>
        <p:spPr/>
        <p:txBody>
          <a:bodyPr>
            <a:normAutofit/>
          </a:bodyPr>
          <a:lstStyle/>
          <a:p>
            <a:r>
              <a:rPr lang="en-US" sz="4200" b="1" dirty="0">
                <a:solidFill>
                  <a:srgbClr val="0070C0"/>
                </a:solidFill>
              </a:rPr>
              <a:t>Geographic</a:t>
            </a:r>
          </a:p>
        </p:txBody>
      </p:sp>
      <p:sp>
        <p:nvSpPr>
          <p:cNvPr id="13" name="Text Placeholder 12">
            <a:extLst>
              <a:ext uri="{FF2B5EF4-FFF2-40B4-BE49-F238E27FC236}">
                <a16:creationId xmlns:a16="http://schemas.microsoft.com/office/drawing/2014/main" id="{A1613D11-477C-124F-2636-A31F490C5E88}"/>
              </a:ext>
            </a:extLst>
          </p:cNvPr>
          <p:cNvSpPr>
            <a:spLocks noGrp="1"/>
          </p:cNvSpPr>
          <p:nvPr>
            <p:ph type="body" sz="half" idx="2"/>
          </p:nvPr>
        </p:nvSpPr>
        <p:spPr/>
        <p:txBody>
          <a:bodyPr>
            <a:norm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Happiness levels vary widely by country.</a:t>
            </a:r>
          </a:p>
          <a:p>
            <a:pPr marL="285750" indent="-285750">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5CA5904C-3A46-C755-D5C7-A0959B077B99}"/>
              </a:ext>
            </a:extLst>
          </p:cNvPr>
          <p:cNvSpPr txBox="1"/>
          <p:nvPr/>
        </p:nvSpPr>
        <p:spPr>
          <a:xfrm>
            <a:off x="8022761" y="1473617"/>
            <a:ext cx="1295400" cy="646331"/>
          </a:xfrm>
          <a:prstGeom prst="rect">
            <a:avLst/>
          </a:prstGeom>
          <a:noFill/>
        </p:spPr>
        <p:txBody>
          <a:bodyPr wrap="square" rtlCol="0">
            <a:spAutoFit/>
          </a:bodyPr>
          <a:lstStyle/>
          <a:p>
            <a:pPr algn="ctr"/>
            <a:r>
              <a:rPr lang="en-US" b="1" i="1" dirty="0">
                <a:solidFill>
                  <a:schemeClr val="accent4"/>
                </a:solidFill>
              </a:rPr>
              <a:t>Happiness Score</a:t>
            </a:r>
          </a:p>
        </p:txBody>
      </p:sp>
      <p:pic>
        <p:nvPicPr>
          <p:cNvPr id="26" name="Graphic 25" descr="Line arrow: Straight with solid fill">
            <a:extLst>
              <a:ext uri="{FF2B5EF4-FFF2-40B4-BE49-F238E27FC236}">
                <a16:creationId xmlns:a16="http://schemas.microsoft.com/office/drawing/2014/main" id="{8866DE3E-1F1A-0447-3FA5-C170832D3E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624514">
            <a:off x="6084545" y="2228884"/>
            <a:ext cx="2506419" cy="698500"/>
          </a:xfrm>
          <a:prstGeom prst="rect">
            <a:avLst/>
          </a:prstGeom>
        </p:spPr>
      </p:pic>
    </p:spTree>
    <p:extLst>
      <p:ext uri="{BB962C8B-B14F-4D97-AF65-F5344CB8AC3E}">
        <p14:creationId xmlns:p14="http://schemas.microsoft.com/office/powerpoint/2010/main" val="176181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6">
            <a:extLst>
              <a:ext uri="{FF2B5EF4-FFF2-40B4-BE49-F238E27FC236}">
                <a16:creationId xmlns:a16="http://schemas.microsoft.com/office/drawing/2014/main" id="{51CF898A-D749-4C13-B647-E8EF52389D02}"/>
              </a:ext>
            </a:extLst>
          </p:cNvPr>
          <p:cNvPicPr>
            <a:picLocks noChangeAspect="1"/>
          </p:cNvPicPr>
          <p:nvPr/>
        </p:nvPicPr>
        <p:blipFill rotWithShape="1">
          <a:blip r:embed="rId3">
            <a:extLst>
              <a:ext uri="{28A0092B-C50C-407E-A947-70E740481C1C}">
                <a14:useLocalDpi xmlns:a14="http://schemas.microsoft.com/office/drawing/2010/main" val="0"/>
              </a:ext>
            </a:extLst>
          </a:blip>
          <a:srcRect l="9699" t="18575" r="36464" b="3330"/>
          <a:stretch/>
        </p:blipFill>
        <p:spPr>
          <a:xfrm>
            <a:off x="5183188" y="2119948"/>
            <a:ext cx="6169024" cy="3749040"/>
          </a:xfrm>
          <a:prstGeom prst="rect">
            <a:avLst/>
          </a:prstGeom>
        </p:spPr>
      </p:pic>
      <p:sp>
        <p:nvSpPr>
          <p:cNvPr id="2" name="Title 1">
            <a:extLst>
              <a:ext uri="{FF2B5EF4-FFF2-40B4-BE49-F238E27FC236}">
                <a16:creationId xmlns:a16="http://schemas.microsoft.com/office/drawing/2014/main" id="{C888AC51-1650-1C0B-F25D-02ECADC3DE64}"/>
              </a:ext>
            </a:extLst>
          </p:cNvPr>
          <p:cNvSpPr>
            <a:spLocks noGrp="1"/>
          </p:cNvSpPr>
          <p:nvPr>
            <p:ph type="title"/>
          </p:nvPr>
        </p:nvSpPr>
        <p:spPr/>
        <p:txBody>
          <a:bodyPr>
            <a:normAutofit/>
          </a:bodyPr>
          <a:lstStyle/>
          <a:p>
            <a:r>
              <a:rPr lang="en-US" sz="4200" b="1" dirty="0">
                <a:solidFill>
                  <a:srgbClr val="0070C0"/>
                </a:solidFill>
              </a:rPr>
              <a:t>Geographic</a:t>
            </a:r>
          </a:p>
        </p:txBody>
      </p:sp>
      <p:sp>
        <p:nvSpPr>
          <p:cNvPr id="13" name="Text Placeholder 12">
            <a:extLst>
              <a:ext uri="{FF2B5EF4-FFF2-40B4-BE49-F238E27FC236}">
                <a16:creationId xmlns:a16="http://schemas.microsoft.com/office/drawing/2014/main" id="{A1613D11-477C-124F-2636-A31F490C5E88}"/>
              </a:ext>
            </a:extLst>
          </p:cNvPr>
          <p:cNvSpPr>
            <a:spLocks noGrp="1"/>
          </p:cNvSpPr>
          <p:nvPr>
            <p:ph type="body" sz="half" idx="2"/>
          </p:nvPr>
        </p:nvSpPr>
        <p:spPr/>
        <p:txBody>
          <a:bodyPr>
            <a:norm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Happiness levels vary widely by country.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Little correlation that we find between geographical location and happiness</a:t>
            </a:r>
          </a:p>
        </p:txBody>
      </p:sp>
      <p:sp>
        <p:nvSpPr>
          <p:cNvPr id="7" name="TextBox 6">
            <a:extLst>
              <a:ext uri="{FF2B5EF4-FFF2-40B4-BE49-F238E27FC236}">
                <a16:creationId xmlns:a16="http://schemas.microsoft.com/office/drawing/2014/main" id="{5CA5904C-3A46-C755-D5C7-A0959B077B99}"/>
              </a:ext>
            </a:extLst>
          </p:cNvPr>
          <p:cNvSpPr txBox="1"/>
          <p:nvPr/>
        </p:nvSpPr>
        <p:spPr>
          <a:xfrm>
            <a:off x="8022761" y="1473617"/>
            <a:ext cx="1295400" cy="646331"/>
          </a:xfrm>
          <a:prstGeom prst="rect">
            <a:avLst/>
          </a:prstGeom>
          <a:noFill/>
        </p:spPr>
        <p:txBody>
          <a:bodyPr wrap="square" rtlCol="0">
            <a:spAutoFit/>
          </a:bodyPr>
          <a:lstStyle/>
          <a:p>
            <a:pPr algn="ctr"/>
            <a:r>
              <a:rPr lang="en-US" b="1" i="1" dirty="0">
                <a:solidFill>
                  <a:schemeClr val="accent4"/>
                </a:solidFill>
              </a:rPr>
              <a:t>Happiness Score</a:t>
            </a:r>
          </a:p>
        </p:txBody>
      </p:sp>
      <p:pic>
        <p:nvPicPr>
          <p:cNvPr id="26" name="Graphic 25" descr="Line arrow: Straight with solid fill">
            <a:extLst>
              <a:ext uri="{FF2B5EF4-FFF2-40B4-BE49-F238E27FC236}">
                <a16:creationId xmlns:a16="http://schemas.microsoft.com/office/drawing/2014/main" id="{8866DE3E-1F1A-0447-3FA5-C170832D3E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624514">
            <a:off x="6084545" y="2228884"/>
            <a:ext cx="2506419" cy="698500"/>
          </a:xfrm>
          <a:prstGeom prst="rect">
            <a:avLst/>
          </a:prstGeom>
        </p:spPr>
      </p:pic>
    </p:spTree>
    <p:extLst>
      <p:ext uri="{BB962C8B-B14F-4D97-AF65-F5344CB8AC3E}">
        <p14:creationId xmlns:p14="http://schemas.microsoft.com/office/powerpoint/2010/main" val="383796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570</TotalTime>
  <Words>1081</Words>
  <Application>Microsoft Office PowerPoint</Application>
  <PresentationFormat>Widescreen</PresentationFormat>
  <Paragraphs>145</Paragraphs>
  <Slides>30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World Happiness</vt:lpstr>
      <vt:lpstr>Table of Contents</vt:lpstr>
      <vt:lpstr>What are we talking about?</vt:lpstr>
      <vt:lpstr>Objective</vt:lpstr>
      <vt:lpstr>Present Data</vt:lpstr>
      <vt:lpstr>Geographic</vt:lpstr>
      <vt:lpstr>Geographic</vt:lpstr>
      <vt:lpstr>Geographic</vt:lpstr>
      <vt:lpstr>Geographic</vt:lpstr>
      <vt:lpstr>Geographic</vt:lpstr>
      <vt:lpstr>Happier countries:</vt:lpstr>
      <vt:lpstr>Wealth</vt:lpstr>
      <vt:lpstr>PowerPoint Presentation</vt:lpstr>
      <vt:lpstr>PowerPoint Presentation</vt:lpstr>
      <vt:lpstr>PowerPoint Presentation</vt:lpstr>
      <vt:lpstr>PowerPoint Presentation</vt:lpstr>
      <vt:lpstr>Wealth</vt:lpstr>
      <vt:lpstr>Wealth</vt:lpstr>
      <vt:lpstr>Health</vt:lpstr>
      <vt:lpstr>Health</vt:lpstr>
      <vt:lpstr>Health</vt:lpstr>
      <vt:lpstr>Wealth Vs Health </vt:lpstr>
      <vt:lpstr>Wealth Vs Health </vt:lpstr>
      <vt:lpstr>Conclusion</vt:lpstr>
      <vt:lpstr>PowerPoint Presentation</vt:lpstr>
      <vt:lpstr>PowerPoint Presentation</vt:lpstr>
      <vt:lpstr>PowerPoint Presentation</vt:lpstr>
      <vt:lpstr>Appendix</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dc:title>
  <dc:creator/>
  <cp:lastModifiedBy>MrOldmike</cp:lastModifiedBy>
  <cp:revision>4</cp:revision>
  <dcterms:created xsi:type="dcterms:W3CDTF">2023-06-07T19:39:36Z</dcterms:created>
  <dcterms:modified xsi:type="dcterms:W3CDTF">2023-06-08T07:42:20Z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