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8" r:id="rId3"/>
    <p:sldId id="257" r:id="rId4"/>
    <p:sldId id="259" r:id="rId5"/>
    <p:sldId id="260" r:id="rId6"/>
    <p:sldId id="263" r:id="rId7"/>
    <p:sldId id="262" r:id="rId8"/>
    <p:sldId id="261" r:id="rId9"/>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6410" autoAdjust="0"/>
  </p:normalViewPr>
  <p:slideViewPr>
    <p:cSldViewPr snapToGrid="0" snapToObjects="1">
      <p:cViewPr varScale="1">
        <p:scale>
          <a:sx n="41" d="100"/>
          <a:sy n="41" d="100"/>
        </p:scale>
        <p:origin x="1002"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NG"/>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74BFE51-FC03-4BBE-B87E-C38560313F25}" type="datetimeFigureOut">
              <a:rPr lang="en-NG" smtClean="0"/>
              <a:t>30/05/2023</a:t>
            </a:fld>
            <a:endParaRPr lang="en-NG"/>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NG"/>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NG"/>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6DC3B490-9A65-4D9C-B5CE-91EDAB1AC5AA}" type="slidenum">
              <a:rPr lang="en-NG" smtClean="0"/>
              <a:t>‹#›</a:t>
            </a:fld>
            <a:endParaRPr lang="en-NG"/>
          </a:p>
        </p:txBody>
      </p:sp>
    </p:spTree>
    <p:extLst>
      <p:ext uri="{BB962C8B-B14F-4D97-AF65-F5344CB8AC3E}">
        <p14:creationId xmlns:p14="http://schemas.microsoft.com/office/powerpoint/2010/main" val="4026300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alphaModFix amt="1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9B3E-C529-4DDB-F3C0-F307A2EE5E2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E4D9C6EE-4EA7-4EE6-84BD-EE512ADF3CB9}"/>
              </a:ext>
            </a:extLst>
          </p:cNvPr>
          <p:cNvSpPr>
            <a:spLocks noGrp="1"/>
          </p:cNvSpPr>
          <p:nvPr>
            <p:ph type="dt" sz="half" idx="10"/>
          </p:nvPr>
        </p:nvSpPr>
        <p:spPr/>
        <p:txBody>
          <a:bodyPr/>
          <a:lstStyle/>
          <a:p>
            <a:fld id="{627ED9C8-F09A-4D9E-BEC0-4725162E21FF}" type="datetimeFigureOut">
              <a:rPr lang="en-US" smtClean="0"/>
              <a:t>5/30/2023</a:t>
            </a:fld>
            <a:endParaRPr lang="en-US"/>
          </a:p>
        </p:txBody>
      </p:sp>
      <p:sp>
        <p:nvSpPr>
          <p:cNvPr id="4" name="Footer Placeholder 3">
            <a:extLst>
              <a:ext uri="{FF2B5EF4-FFF2-40B4-BE49-F238E27FC236}">
                <a16:creationId xmlns:a16="http://schemas.microsoft.com/office/drawing/2014/main" id="{C52EB67A-747F-BBDD-D388-37DCC75E27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B8DDE5-A7C3-9249-CCC7-6DF97B5B9A18}"/>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3376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0F81-C37A-6440-CE3B-03458EE15855}"/>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6F74E8A5-862B-5714-401C-DE1E68B4C004}"/>
              </a:ext>
            </a:extLst>
          </p:cNvPr>
          <p:cNvSpPr>
            <a:spLocks noGrp="1"/>
          </p:cNvSpPr>
          <p:nvPr>
            <p:ph type="dt" sz="half" idx="10"/>
          </p:nvPr>
        </p:nvSpPr>
        <p:spPr/>
        <p:txBody>
          <a:bodyPr/>
          <a:lstStyle/>
          <a:p>
            <a:fld id="{627ED9C8-F09A-4D9E-BEC0-4725162E21FF}" type="datetimeFigureOut">
              <a:rPr lang="en-US" smtClean="0"/>
              <a:t>5/30/2023</a:t>
            </a:fld>
            <a:endParaRPr lang="en-US"/>
          </a:p>
        </p:txBody>
      </p:sp>
      <p:sp>
        <p:nvSpPr>
          <p:cNvPr id="4" name="Footer Placeholder 3">
            <a:extLst>
              <a:ext uri="{FF2B5EF4-FFF2-40B4-BE49-F238E27FC236}">
                <a16:creationId xmlns:a16="http://schemas.microsoft.com/office/drawing/2014/main" id="{8CF4E981-DCD3-173A-D5B2-AA25CE40AE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FB37E-38D1-351D-3D44-55A6326954E3}"/>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5460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3"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list?experience=power-bi" TargetMode="External"/><Relationship Id="rId7" Type="http://schemas.openxmlformats.org/officeDocument/2006/relationships/hyperlink" Target="https://console.cloud.google.com/bigquery?sq=983973218401:c8e8a53c82704f5499c93bb65ba81de0"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kaggle.com/code/mroldmike/case-study-cyclistic-2022?scriptVersionId=131636545" TargetMode="External"/><Relationship Id="rId5" Type="http://schemas.openxmlformats.org/officeDocument/2006/relationships/hyperlink" Target="https://public.tableau.com/app/profile/mihael.anaga"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72801ef-8ae4-4348-a712-fd14eb279b7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views/Cyclistic2022_16847357569020/Dashboard2"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700" dirty="0">
                <a:solidFill>
                  <a:srgbClr val="F3C910"/>
                </a:solidFill>
              </a:rPr>
              <a:t>Google Data Analytics Capstone Project: Cyclistic 2022</a:t>
            </a:r>
            <a:endParaRPr kumimoji="0" lang="en-US" sz="37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7" name="TextBox 16"/>
          <p:cNvSpPr txBox="1"/>
          <p:nvPr/>
        </p:nvSpPr>
        <p:spPr>
          <a:xfrm>
            <a:off x="832315" y="5823544"/>
            <a:ext cx="1768010" cy="400110"/>
          </a:xfrm>
          <a:prstGeom prst="rect">
            <a:avLst/>
          </a:prstGeom>
          <a:noFill/>
        </p:spPr>
        <p:txBody>
          <a:bodyPr wrap="square" rtlCol="0">
            <a:spAutoFit/>
          </a:bodyPr>
          <a:lstStyle/>
          <a:p>
            <a:r>
              <a:rPr lang="en-US" sz="1000" b="1" i="0" dirty="0">
                <a:solidFill>
                  <a:schemeClr val="bg1"/>
                </a:solidFill>
                <a:latin typeface="Segoe UI Semibold" charset="0"/>
                <a:ea typeface="Segoe UI Semibold" charset="0"/>
                <a:cs typeface="Segoe UI Semibold" charset="0"/>
              </a:rPr>
              <a:t>Last Updated:</a:t>
            </a:r>
          </a:p>
          <a:p>
            <a:r>
              <a:rPr lang="en-US" sz="1000" b="0" i="0" dirty="0">
                <a:solidFill>
                  <a:schemeClr val="bg1"/>
                </a:solidFill>
                <a:latin typeface="Segoe UI" charset="0"/>
                <a:ea typeface="Segoe UI" charset="0"/>
                <a:cs typeface="Segoe UI" charset="0"/>
              </a:rPr>
              <a:t>5/30/2023 10:52:15 AM UTC</a:t>
            </a:r>
          </a:p>
        </p:txBody>
      </p:sp>
      <p:sp>
        <p:nvSpPr>
          <p:cNvPr id="10" name="TextBox 9"/>
          <p:cNvSpPr txBox="1"/>
          <p:nvPr/>
        </p:nvSpPr>
        <p:spPr>
          <a:xfrm>
            <a:off x="828512" y="5407903"/>
            <a:ext cx="2177716" cy="400110"/>
          </a:xfrm>
          <a:prstGeom prst="rect">
            <a:avLst/>
          </a:prstGeom>
          <a:noFill/>
        </p:spPr>
        <p:txBody>
          <a:bodyPr wrap="square" rtlCol="0">
            <a:spAutoFit/>
          </a:bodyPr>
          <a:lstStyle/>
          <a:p>
            <a:r>
              <a:rPr lang="en-US" sz="1000" b="1" dirty="0">
                <a:solidFill>
                  <a:schemeClr val="bg1"/>
                </a:solidFill>
                <a:latin typeface="Segoe UI Semibold" charset="0"/>
                <a:ea typeface="Segoe UI Semibold" charset="0"/>
                <a:cs typeface="Segoe UI Semibold" charset="0"/>
              </a:rPr>
              <a:t>Created  by:</a:t>
            </a:r>
            <a:endParaRPr lang="en-US" sz="1000" b="1" i="0" dirty="0">
              <a:solidFill>
                <a:schemeClr val="bg1"/>
              </a:solidFill>
              <a:latin typeface="Segoe UI Semibold" charset="0"/>
              <a:ea typeface="Segoe UI Semibold" charset="0"/>
              <a:cs typeface="Segoe UI Semibold" charset="0"/>
            </a:endParaRPr>
          </a:p>
          <a:p>
            <a:r>
              <a:rPr lang="en-US" sz="1000" dirty="0">
                <a:solidFill>
                  <a:schemeClr val="bg1"/>
                </a:solidFill>
                <a:latin typeface="Segoe UI" charset="0"/>
                <a:ea typeface="Segoe UI" charset="0"/>
                <a:cs typeface="Segoe UI" charset="0"/>
              </a:rPr>
              <a:t>Michael Anaga</a:t>
            </a:r>
            <a:endParaRPr lang="en-US" sz="1000" b="0" i="0" dirty="0">
              <a:solidFill>
                <a:schemeClr val="bg1"/>
              </a:solidFill>
              <a:latin typeface="Segoe UI" charset="0"/>
              <a:ea typeface="Segoe UI" charset="0"/>
              <a:cs typeface="Segoe UI" charset="0"/>
            </a:endParaRPr>
          </a:p>
        </p:txBody>
      </p:sp>
      <p:pic>
        <p:nvPicPr>
          <p:cNvPr id="16" name="Picture 15" descr="Microsoft Power BI">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
        <p:nvSpPr>
          <p:cNvPr id="5" name="TextBox 4">
            <a:extLst>
              <a:ext uri="{FF2B5EF4-FFF2-40B4-BE49-F238E27FC236}">
                <a16:creationId xmlns:a16="http://schemas.microsoft.com/office/drawing/2014/main" id="{3526004F-CA43-3153-4562-5C72BA1293F8}"/>
              </a:ext>
            </a:extLst>
          </p:cNvPr>
          <p:cNvSpPr txBox="1"/>
          <p:nvPr/>
        </p:nvSpPr>
        <p:spPr>
          <a:xfrm>
            <a:off x="2414234" y="721960"/>
            <a:ext cx="6260122" cy="246221"/>
          </a:xfrm>
          <a:prstGeom prst="rect">
            <a:avLst/>
          </a:prstGeom>
          <a:noFill/>
        </p:spPr>
        <p:txBody>
          <a:bodyPr wrap="square">
            <a:spAutoFit/>
          </a:bodyPr>
          <a:lstStyle/>
          <a:p>
            <a:r>
              <a:rPr lang="en-US" sz="1000" b="1" i="0" dirty="0">
                <a:solidFill>
                  <a:schemeClr val="bg1">
                    <a:lumMod val="85000"/>
                  </a:schemeClr>
                </a:solidFill>
                <a:latin typeface="Segoe UI Semibold" charset="0"/>
                <a:ea typeface="Segoe UI Semibold" charset="0"/>
                <a:cs typeface="Segoe UI Semibold" charset="0"/>
              </a:rPr>
              <a:t>|   </a:t>
            </a:r>
            <a:r>
              <a:rPr lang="en-US" sz="1000" b="1" i="0" dirty="0">
                <a:solidFill>
                  <a:schemeClr val="bg1">
                    <a:lumMod val="85000"/>
                  </a:schemeClr>
                </a:solidFill>
                <a:latin typeface="Segoe UI Semibold" charset="0"/>
                <a:ea typeface="Segoe UI Semibold" charset="0"/>
                <a:cs typeface="Segoe UI Semibold" charset="0"/>
                <a:hlinkClick r:id="rId5">
                  <a:extLst>
                    <a:ext uri="{A12FA001-AC4F-418D-AE19-62706E023703}">
                      <ahyp:hlinkClr xmlns:ahyp="http://schemas.microsoft.com/office/drawing/2018/hyperlinkcolor" val="tx"/>
                    </a:ext>
                  </a:extLst>
                </a:hlinkClick>
              </a:rPr>
              <a:t>Tableau</a:t>
            </a:r>
            <a:r>
              <a:rPr lang="en-US" sz="1000" b="1" i="0" dirty="0">
                <a:solidFill>
                  <a:schemeClr val="bg1">
                    <a:lumMod val="85000"/>
                  </a:schemeClr>
                </a:solidFill>
                <a:latin typeface="Segoe UI Semibold" charset="0"/>
                <a:ea typeface="Segoe UI Semibold" charset="0"/>
                <a:cs typeface="Segoe UI Semibold" charset="0"/>
              </a:rPr>
              <a:t>   |   </a:t>
            </a:r>
            <a:r>
              <a:rPr lang="en-US" sz="1000" b="1" i="0" dirty="0">
                <a:solidFill>
                  <a:schemeClr val="bg1">
                    <a:lumMod val="85000"/>
                  </a:schemeClr>
                </a:solidFill>
                <a:latin typeface="Segoe UI Semibold" charset="0"/>
                <a:ea typeface="Segoe UI Semibold" charset="0"/>
                <a:cs typeface="Segoe UI Semibold" charset="0"/>
                <a:hlinkClick r:id="rId6">
                  <a:extLst>
                    <a:ext uri="{A12FA001-AC4F-418D-AE19-62706E023703}">
                      <ahyp:hlinkClr xmlns:ahyp="http://schemas.microsoft.com/office/drawing/2018/hyperlinkcolor" val="tx"/>
                    </a:ext>
                  </a:extLst>
                </a:hlinkClick>
              </a:rPr>
              <a:t>R</a:t>
            </a:r>
            <a:r>
              <a:rPr lang="en-US" sz="1000" b="1" i="0" dirty="0">
                <a:solidFill>
                  <a:schemeClr val="bg1">
                    <a:lumMod val="85000"/>
                  </a:schemeClr>
                </a:solidFill>
                <a:latin typeface="Segoe UI Semibold" charset="0"/>
                <a:ea typeface="Segoe UI Semibold" charset="0"/>
                <a:cs typeface="Segoe UI Semibold" charset="0"/>
              </a:rPr>
              <a:t>   |   </a:t>
            </a:r>
            <a:r>
              <a:rPr lang="en-US" sz="1000" b="1" i="0" dirty="0">
                <a:solidFill>
                  <a:schemeClr val="bg1">
                    <a:lumMod val="85000"/>
                  </a:schemeClr>
                </a:solidFill>
                <a:latin typeface="Segoe UI Semibold" charset="0"/>
                <a:ea typeface="Segoe UI Semibold" charset="0"/>
                <a:cs typeface="Segoe UI Semibold" charset="0"/>
                <a:hlinkClick r:id="rId7">
                  <a:extLst>
                    <a:ext uri="{A12FA001-AC4F-418D-AE19-62706E023703}">
                      <ahyp:hlinkClr xmlns:ahyp="http://schemas.microsoft.com/office/drawing/2018/hyperlinkcolor" val="tx"/>
                    </a:ext>
                  </a:extLst>
                </a:hlinkClick>
              </a:rPr>
              <a:t>SQL</a:t>
            </a:r>
            <a:endParaRPr lang="en-NG" sz="1000" b="1" dirty="0">
              <a:solidFill>
                <a:schemeClr val="bg1">
                  <a:lumMod val="85000"/>
                </a:schemeClr>
              </a:solidFill>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4DC5-A085-F0EA-3FD9-A6C2A92F4F6A}"/>
              </a:ext>
            </a:extLst>
          </p:cNvPr>
          <p:cNvSpPr>
            <a:spLocks noGrp="1"/>
          </p:cNvSpPr>
          <p:nvPr>
            <p:ph type="title"/>
          </p:nvPr>
        </p:nvSpPr>
        <p:spPr/>
        <p:txBody>
          <a:bodyPr>
            <a:normAutofit/>
          </a:bodyPr>
          <a:lstStyle/>
          <a:p>
            <a:pPr algn="ctr"/>
            <a:r>
              <a:rPr lang="en-US" sz="4900" b="1" dirty="0"/>
              <a:t>Google Data Analytics: Capstone Project</a:t>
            </a:r>
            <a:br>
              <a:rPr lang="en-US" b="1" dirty="0"/>
            </a:br>
            <a:r>
              <a:rPr lang="en-US" sz="2700" b="1" dirty="0"/>
              <a:t>Case Study: How Does a Bike-Share Navigate Speedy Success?</a:t>
            </a:r>
            <a:endParaRPr lang="en-NG" sz="2700" dirty="0"/>
          </a:p>
        </p:txBody>
      </p:sp>
      <p:sp>
        <p:nvSpPr>
          <p:cNvPr id="3" name="Content Placeholder 2">
            <a:extLst>
              <a:ext uri="{FF2B5EF4-FFF2-40B4-BE49-F238E27FC236}">
                <a16:creationId xmlns:a16="http://schemas.microsoft.com/office/drawing/2014/main" id="{869E2FA7-0D93-658F-519C-5A2BBC5B8D3D}"/>
              </a:ext>
            </a:extLst>
          </p:cNvPr>
          <p:cNvSpPr>
            <a:spLocks noGrp="1"/>
          </p:cNvSpPr>
          <p:nvPr>
            <p:ph idx="1"/>
          </p:nvPr>
        </p:nvSpPr>
        <p:spPr/>
        <p:txBody>
          <a:bodyPr/>
          <a:lstStyle/>
          <a:p>
            <a:pPr marL="0" indent="0">
              <a:buNone/>
            </a:pPr>
            <a:endParaRPr lang="en-US" b="1" dirty="0"/>
          </a:p>
          <a:p>
            <a:pPr marL="0" indent="0">
              <a:buNone/>
            </a:pPr>
            <a:r>
              <a:rPr lang="en-US" b="1" dirty="0"/>
              <a:t>Business Task (The reason for the analysis)</a:t>
            </a:r>
          </a:p>
          <a:p>
            <a:r>
              <a:rPr lang="en-US" dirty="0">
                <a:effectLst/>
              </a:rPr>
              <a:t>How do annual members and casual riders use Cyclistic bikes differently?</a:t>
            </a:r>
          </a:p>
          <a:p>
            <a:r>
              <a:rPr lang="en-US" dirty="0">
                <a:effectLst/>
              </a:rPr>
              <a:t>Why would casual riders buy Cyclistic annual memberships?</a:t>
            </a:r>
          </a:p>
          <a:p>
            <a:r>
              <a:rPr lang="en-US" dirty="0">
                <a:effectLst/>
              </a:rPr>
              <a:t>How can Cyclistic use digital media to influence casual riders to become members?</a:t>
            </a:r>
          </a:p>
          <a:p>
            <a:endParaRPr lang="en-NG" dirty="0"/>
          </a:p>
          <a:p>
            <a:endParaRPr lang="en-NG" dirty="0"/>
          </a:p>
        </p:txBody>
      </p:sp>
    </p:spTree>
    <p:extLst>
      <p:ext uri="{BB962C8B-B14F-4D97-AF65-F5344CB8AC3E}">
        <p14:creationId xmlns:p14="http://schemas.microsoft.com/office/powerpoint/2010/main" val="277316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Riders by Membership Class ,columnChart ,card ,card ,card ,gauge ,lineChart ,pieChart ,lineClusteredColumnCombo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B61F1CE-7BDC-CB0D-25CB-7EA1296904BD}"/>
              </a:ext>
            </a:extLst>
          </p:cNvPr>
          <p:cNvSpPr>
            <a:spLocks noGrp="1"/>
          </p:cNvSpPr>
          <p:nvPr>
            <p:ph type="title"/>
          </p:nvPr>
        </p:nvSpPr>
        <p:spPr>
          <a:xfrm>
            <a:off x="0" y="0"/>
            <a:ext cx="12192000" cy="1159119"/>
          </a:xfrm>
          <a:solidFill>
            <a:schemeClr val="accent1">
              <a:lumMod val="60000"/>
              <a:lumOff val="40000"/>
            </a:schemeClr>
          </a:solidFill>
        </p:spPr>
        <p:txBody>
          <a:bodyPr>
            <a:noAutofit/>
          </a:bodyPr>
          <a:lstStyle/>
          <a:p>
            <a:pPr algn="ctr"/>
            <a:r>
              <a:rPr lang="en-US" sz="4100" b="1" dirty="0"/>
              <a:t>How membership class use </a:t>
            </a:r>
            <a:r>
              <a:rPr lang="en-us" sz="4100" b="1" dirty="0">
                <a:hlinkClick r:id="rId2">
                  <a:extLst>
                    <a:ext uri="{A12FA001-AC4F-418D-AE19-62706E023703}">
                      <ahyp:hlinkClr xmlns:ahyp="http://schemas.microsoft.com/office/drawing/2018/hyperlinkcolor" val="tx"/>
                    </a:ext>
                  </a:extLst>
                </a:hlinkClick>
              </a:rPr>
              <a:t>Cyclistic </a:t>
            </a:r>
            <a:r>
              <a:rPr lang="en-US" sz="4100" b="1" dirty="0">
                <a:effectLst/>
              </a:rPr>
              <a:t>bikes differently &amp; </a:t>
            </a:r>
            <a:br>
              <a:rPr lang="en-US" sz="4100" b="1" dirty="0">
                <a:effectLst/>
              </a:rPr>
            </a:br>
            <a:r>
              <a:rPr lang="en-US" sz="4100" b="1" dirty="0">
                <a:effectLst/>
              </a:rPr>
              <a:t>Why casual riders buy annual memberships</a:t>
            </a:r>
            <a:endParaRPr lang="en-NG" sz="4100" b="1" dirty="0"/>
          </a:p>
        </p:txBody>
      </p:sp>
      <p:pic>
        <p:nvPicPr>
          <p:cNvPr id="7" name="slide2" descr="Dashboard 2">
            <a:extLst>
              <a:ext uri="{FF2B5EF4-FFF2-40B4-BE49-F238E27FC236}">
                <a16:creationId xmlns:a16="http://schemas.microsoft.com/office/drawing/2014/main" id="{055A3722-DEE0-4FCA-8D4F-112DC1CE9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9119"/>
            <a:ext cx="12192000" cy="5698881"/>
          </a:xfrm>
          <a:prstGeom prst="rect">
            <a:avLst/>
          </a:prstGeom>
        </p:spPr>
      </p:pic>
    </p:spTree>
    <p:extLst>
      <p:ext uri="{BB962C8B-B14F-4D97-AF65-F5344CB8AC3E}">
        <p14:creationId xmlns:p14="http://schemas.microsoft.com/office/powerpoint/2010/main" val="314449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B37FBE1-C34C-66F9-A85D-39598E428C35}"/>
              </a:ext>
            </a:extLst>
          </p:cNvPr>
          <p:cNvPicPr>
            <a:picLocks noGrp="1" noChangeAspect="1"/>
          </p:cNvPicPr>
          <p:nvPr>
            <p:ph idx="1"/>
          </p:nvPr>
        </p:nvPicPr>
        <p:blipFill rotWithShape="1">
          <a:blip r:embed="rId2"/>
          <a:srcRect l="8396" t="29997" r="34356" b="14386"/>
          <a:stretch/>
        </p:blipFill>
        <p:spPr>
          <a:xfrm>
            <a:off x="3018184" y="1701604"/>
            <a:ext cx="8335616" cy="4791270"/>
          </a:xfrm>
        </p:spPr>
      </p:pic>
      <p:sp>
        <p:nvSpPr>
          <p:cNvPr id="8" name="TextBox 7">
            <a:extLst>
              <a:ext uri="{FF2B5EF4-FFF2-40B4-BE49-F238E27FC236}">
                <a16:creationId xmlns:a16="http://schemas.microsoft.com/office/drawing/2014/main" id="{5E3615F2-C6BF-65D5-FF6E-23EDFDDD7AA4}"/>
              </a:ext>
            </a:extLst>
          </p:cNvPr>
          <p:cNvSpPr txBox="1"/>
          <p:nvPr/>
        </p:nvSpPr>
        <p:spPr>
          <a:xfrm>
            <a:off x="1114425" y="2146250"/>
            <a:ext cx="2586038" cy="3139321"/>
          </a:xfrm>
          <a:prstGeom prst="rect">
            <a:avLst/>
          </a:prstGeom>
          <a:noFill/>
        </p:spPr>
        <p:txBody>
          <a:bodyPr wrap="square">
            <a:spAutoFit/>
          </a:bodyPr>
          <a:lstStyle/>
          <a:p>
            <a:r>
              <a:rPr lang="en-US" sz="1800" dirty="0"/>
              <a:t>The analysis indicates that Wednesday has the highest conversion rate of Casual riders, with approximately 66.5% conversion rate. </a:t>
            </a:r>
          </a:p>
          <a:p>
            <a:endParaRPr lang="en-US" dirty="0"/>
          </a:p>
          <a:p>
            <a:r>
              <a:rPr lang="en-US" sz="1800" dirty="0"/>
              <a:t>Conversely, Sunday has the lowest conversion rate of approximately 48.6%. </a:t>
            </a:r>
          </a:p>
        </p:txBody>
      </p:sp>
      <p:sp>
        <p:nvSpPr>
          <p:cNvPr id="11" name="Title 4">
            <a:extLst>
              <a:ext uri="{FF2B5EF4-FFF2-40B4-BE49-F238E27FC236}">
                <a16:creationId xmlns:a16="http://schemas.microsoft.com/office/drawing/2014/main" id="{AECA8242-F7D0-0D38-75BC-922028D5C7FD}"/>
              </a:ext>
            </a:extLst>
          </p:cNvPr>
          <p:cNvSpPr>
            <a:spLocks noGrp="1"/>
          </p:cNvSpPr>
          <p:nvPr>
            <p:ph type="title"/>
          </p:nvPr>
        </p:nvSpPr>
        <p:spPr>
          <a:xfrm>
            <a:off x="838200" y="365126"/>
            <a:ext cx="10515600" cy="735012"/>
          </a:xfrm>
        </p:spPr>
        <p:txBody>
          <a:bodyPr>
            <a:normAutofit/>
          </a:bodyPr>
          <a:lstStyle/>
          <a:p>
            <a:pPr algn="ctr"/>
            <a:r>
              <a:rPr lang="en-US" sz="4000" b="1" dirty="0">
                <a:effectLst/>
              </a:rPr>
              <a:t>Digital media to influence casual riders</a:t>
            </a:r>
          </a:p>
        </p:txBody>
      </p:sp>
    </p:spTree>
    <p:extLst>
      <p:ext uri="{BB962C8B-B14F-4D97-AF65-F5344CB8AC3E}">
        <p14:creationId xmlns:p14="http://schemas.microsoft.com/office/powerpoint/2010/main" val="427850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0AA054-48F5-C302-36C6-F2ABDBF67177}"/>
              </a:ext>
            </a:extLst>
          </p:cNvPr>
          <p:cNvPicPr>
            <a:picLocks noChangeAspect="1"/>
          </p:cNvPicPr>
          <p:nvPr/>
        </p:nvPicPr>
        <p:blipFill rotWithShape="1">
          <a:blip r:embed="rId2"/>
          <a:srcRect l="8905" t="26234" r="29922" b="13315"/>
          <a:stretch/>
        </p:blipFill>
        <p:spPr>
          <a:xfrm>
            <a:off x="3571876" y="1264444"/>
            <a:ext cx="8115028" cy="5479256"/>
          </a:xfrm>
          <a:prstGeom prst="rect">
            <a:avLst/>
          </a:prstGeom>
        </p:spPr>
      </p:pic>
      <p:sp>
        <p:nvSpPr>
          <p:cNvPr id="8" name="TextBox 7">
            <a:extLst>
              <a:ext uri="{FF2B5EF4-FFF2-40B4-BE49-F238E27FC236}">
                <a16:creationId xmlns:a16="http://schemas.microsoft.com/office/drawing/2014/main" id="{F3A1BF7C-7B2C-94CC-D641-571927DBFF4D}"/>
              </a:ext>
            </a:extLst>
          </p:cNvPr>
          <p:cNvSpPr txBox="1"/>
          <p:nvPr/>
        </p:nvSpPr>
        <p:spPr>
          <a:xfrm>
            <a:off x="1103710" y="1557248"/>
            <a:ext cx="2611947" cy="4247317"/>
          </a:xfrm>
          <a:prstGeom prst="rect">
            <a:avLst/>
          </a:prstGeom>
          <a:noFill/>
        </p:spPr>
        <p:txBody>
          <a:bodyPr wrap="square">
            <a:spAutoFit/>
          </a:bodyPr>
          <a:lstStyle/>
          <a:p>
            <a:r>
              <a:rPr lang="en-US" sz="1800" dirty="0"/>
              <a:t>The average ride duration for Casual riders is approximately 22 minutes, while for Cyclistic members, it is approximately 12 minutes. </a:t>
            </a:r>
          </a:p>
          <a:p>
            <a:endParaRPr lang="en-US" dirty="0"/>
          </a:p>
          <a:p>
            <a:r>
              <a:rPr lang="en-US" sz="1800" dirty="0"/>
              <a:t>This indicates that, on average, Casual riders spend approximately 29.4% more time riding a bike which leans towards the need of purchasing annual membership. </a:t>
            </a:r>
          </a:p>
        </p:txBody>
      </p:sp>
      <p:sp>
        <p:nvSpPr>
          <p:cNvPr id="9" name="Title 4">
            <a:extLst>
              <a:ext uri="{FF2B5EF4-FFF2-40B4-BE49-F238E27FC236}">
                <a16:creationId xmlns:a16="http://schemas.microsoft.com/office/drawing/2014/main" id="{D9EFEC45-DD5A-46FB-8D65-F3B5149EB670}"/>
              </a:ext>
            </a:extLst>
          </p:cNvPr>
          <p:cNvSpPr>
            <a:spLocks noGrp="1"/>
          </p:cNvSpPr>
          <p:nvPr>
            <p:ph type="title"/>
          </p:nvPr>
        </p:nvSpPr>
        <p:spPr>
          <a:xfrm>
            <a:off x="838200" y="365126"/>
            <a:ext cx="10515600" cy="735012"/>
          </a:xfrm>
        </p:spPr>
        <p:txBody>
          <a:bodyPr>
            <a:normAutofit/>
          </a:bodyPr>
          <a:lstStyle/>
          <a:p>
            <a:pPr algn="ctr"/>
            <a:r>
              <a:rPr lang="en-US" sz="4000" b="1" dirty="0">
                <a:effectLst/>
              </a:rPr>
              <a:t>Would casual riders buy annual memberships</a:t>
            </a:r>
          </a:p>
        </p:txBody>
      </p:sp>
    </p:spTree>
    <p:extLst>
      <p:ext uri="{BB962C8B-B14F-4D97-AF65-F5344CB8AC3E}">
        <p14:creationId xmlns:p14="http://schemas.microsoft.com/office/powerpoint/2010/main" val="360635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DB532-C490-0378-632B-0BB4603E6B74}"/>
              </a:ext>
            </a:extLst>
          </p:cNvPr>
          <p:cNvSpPr>
            <a:spLocks noGrp="1"/>
          </p:cNvSpPr>
          <p:nvPr>
            <p:ph type="title"/>
          </p:nvPr>
        </p:nvSpPr>
        <p:spPr>
          <a:xfrm>
            <a:off x="838200" y="365125"/>
            <a:ext cx="10515600" cy="808767"/>
          </a:xfrm>
        </p:spPr>
        <p:txBody>
          <a:bodyPr/>
          <a:lstStyle/>
          <a:p>
            <a:r>
              <a:rPr lang="en-US" b="1" dirty="0"/>
              <a:t>Summary of the analysis </a:t>
            </a:r>
            <a:endParaRPr lang="en-NG" b="1" dirty="0"/>
          </a:p>
        </p:txBody>
      </p:sp>
      <p:sp>
        <p:nvSpPr>
          <p:cNvPr id="6" name="Content Placeholder 5">
            <a:extLst>
              <a:ext uri="{FF2B5EF4-FFF2-40B4-BE49-F238E27FC236}">
                <a16:creationId xmlns:a16="http://schemas.microsoft.com/office/drawing/2014/main" id="{E1D05785-89D6-726F-8930-F7CEA9A9F08B}"/>
              </a:ext>
            </a:extLst>
          </p:cNvPr>
          <p:cNvSpPr>
            <a:spLocks noGrp="1"/>
          </p:cNvSpPr>
          <p:nvPr>
            <p:ph idx="1"/>
          </p:nvPr>
        </p:nvSpPr>
        <p:spPr>
          <a:xfrm>
            <a:off x="838200" y="1692876"/>
            <a:ext cx="10515600" cy="4633784"/>
          </a:xfrm>
        </p:spPr>
        <p:txBody>
          <a:bodyPr>
            <a:noAutofit/>
          </a:bodyPr>
          <a:lstStyle/>
          <a:p>
            <a:r>
              <a:rPr lang="en-US" sz="1800" dirty="0"/>
              <a:t>Cyclistic members rode 15% more classic bikes and 7.8% more electric bikes compared to Casual riders. Casual riders mostly used docked bikes, accounting for nearly 99% of their rides, which amounted to fewer than 45,000 rides. </a:t>
            </a:r>
          </a:p>
          <a:p>
            <a:r>
              <a:rPr lang="en-US" sz="1800" dirty="0"/>
              <a:t>The average ride duration for Casual riders was 22 minutes, indicating they spend approximately 29.4% more time riding compared to Cyclistic members, who averaged 12 minutes per ride. </a:t>
            </a:r>
          </a:p>
          <a:p>
            <a:r>
              <a:rPr lang="en-US" sz="1800" dirty="0"/>
              <a:t>Casual riders use Cyclistic bikes more on Sundays, with approximately 2.8% more rides compared to Cyclistic members. Cyclistic members use the service more on the rest of the days.</a:t>
            </a:r>
          </a:p>
          <a:p>
            <a:r>
              <a:rPr lang="en-US" sz="1800" dirty="0"/>
              <a:t>Wednesday has the highest conversion rate of Casual riders becoming Cyclistic members, at approximately 66.5%, while Sunday has the lowest conversion rate of 48.6%.</a:t>
            </a:r>
          </a:p>
          <a:p>
            <a:r>
              <a:rPr lang="en-US" sz="1800" dirty="0"/>
              <a:t>In 2022, Cyclistic members accounted for 59.4% of total riders, while Casual riders made up 40.6%, resulting in an 18.8% difference between the two groups.</a:t>
            </a:r>
          </a:p>
          <a:p>
            <a:r>
              <a:rPr lang="en-US" sz="1800" dirty="0"/>
              <a:t>June and July show a marginal difference of approximately 4% and 3% respectively in terms of ridership between Cyclistic members and Casual riders.</a:t>
            </a:r>
          </a:p>
          <a:p>
            <a:r>
              <a:rPr lang="en-US" sz="1800" dirty="0"/>
              <a:t>August had the highest number of rides for Cyclistic members, while January had the lowest. For Casual riders, June had the highest number of rides, while January had the lowest.</a:t>
            </a:r>
            <a:endParaRPr lang="en-NG" sz="1800" dirty="0"/>
          </a:p>
        </p:txBody>
      </p:sp>
    </p:spTree>
    <p:extLst>
      <p:ext uri="{BB962C8B-B14F-4D97-AF65-F5344CB8AC3E}">
        <p14:creationId xmlns:p14="http://schemas.microsoft.com/office/powerpoint/2010/main" val="197535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28BD13-45C3-1596-72F0-31BD8A1EA54D}"/>
              </a:ext>
            </a:extLst>
          </p:cNvPr>
          <p:cNvSpPr>
            <a:spLocks noGrp="1"/>
          </p:cNvSpPr>
          <p:nvPr>
            <p:ph type="title"/>
          </p:nvPr>
        </p:nvSpPr>
        <p:spPr>
          <a:xfrm>
            <a:off x="838200" y="315698"/>
            <a:ext cx="10515600" cy="870551"/>
          </a:xfrm>
        </p:spPr>
        <p:txBody>
          <a:bodyPr/>
          <a:lstStyle/>
          <a:p>
            <a:r>
              <a:rPr lang="en-US" b="1" dirty="0"/>
              <a:t>Conclusion / Proposal</a:t>
            </a:r>
            <a:endParaRPr lang="en-NG" b="1" dirty="0"/>
          </a:p>
        </p:txBody>
      </p:sp>
      <p:sp>
        <p:nvSpPr>
          <p:cNvPr id="6" name="Content Placeholder 5">
            <a:extLst>
              <a:ext uri="{FF2B5EF4-FFF2-40B4-BE49-F238E27FC236}">
                <a16:creationId xmlns:a16="http://schemas.microsoft.com/office/drawing/2014/main" id="{C318832E-A7FC-18E1-76BF-14D759CFE609}"/>
              </a:ext>
            </a:extLst>
          </p:cNvPr>
          <p:cNvSpPr>
            <a:spLocks noGrp="1"/>
          </p:cNvSpPr>
          <p:nvPr>
            <p:ph idx="1"/>
          </p:nvPr>
        </p:nvSpPr>
        <p:spPr>
          <a:xfrm>
            <a:off x="838200" y="2001795"/>
            <a:ext cx="10515600" cy="3645243"/>
          </a:xfrm>
        </p:spPr>
        <p:txBody>
          <a:bodyPr>
            <a:noAutofit/>
          </a:bodyPr>
          <a:lstStyle/>
          <a:p>
            <a:r>
              <a:rPr lang="en-US" sz="1800" dirty="0"/>
              <a:t>In 2022, June, July, and August saw the highest number of casual riders. To convert these casual riders into Cyclistic members, digital marketing, advertising, and additional incentives should be focused on these months. Cyclistic annual members accounted for 59.4% of total riders, while casual riders made up 40.6%. This significant difference presents an opportunity to target and convert casual riders into Cyclistic members.</a:t>
            </a:r>
          </a:p>
          <a:p>
            <a:r>
              <a:rPr lang="en-US" sz="1800" dirty="0"/>
              <a:t>To facilitate this conversion, frequent promotional campaigns should target the working class, discounted fees should be offered to riders with disabilities, and refined incentives should be designed for sports or leisure riders. These strategies aim to attract and incentivize casual riders to become dedicated Cyclistic members.</a:t>
            </a:r>
          </a:p>
          <a:p>
            <a:r>
              <a:rPr lang="en-US" sz="1800" dirty="0"/>
              <a:t>The analysis reveals that Cyclistic members primarily use the service for leisure purposes with an average ride duration of 12 minutes, while casual riders use it for commuting and sports with an average ride duration of 22 minutes. This suggests that providing a sport-type bike option could help convert casual riders into Cyclistic members. Offering a bike model specifically designed for sports and leisure activities could attract these riders and enhance the appeal and suitability of the bike-sharing service for them</a:t>
            </a:r>
          </a:p>
        </p:txBody>
      </p:sp>
    </p:spTree>
    <p:extLst>
      <p:ext uri="{BB962C8B-B14F-4D97-AF65-F5344CB8AC3E}">
        <p14:creationId xmlns:p14="http://schemas.microsoft.com/office/powerpoint/2010/main" val="97721123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645</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Segoe UI Light</vt:lpstr>
      <vt:lpstr>Segoe UI Semibold</vt:lpstr>
      <vt:lpstr>Custom Design</vt:lpstr>
      <vt:lpstr>Google Data Analytics Capstone Project: Cyclistic 2022</vt:lpstr>
      <vt:lpstr>Google Data Analytics: Capstone Project Case Study: How Does a Bike-Share Navigate Speedy Success?</vt:lpstr>
      <vt:lpstr>Page 1</vt:lpstr>
      <vt:lpstr>How membership class use Cyclistic bikes differently &amp;  Why casual riders buy annual memberships</vt:lpstr>
      <vt:lpstr>Digital media to influence casual riders</vt:lpstr>
      <vt:lpstr>Would casual riders buy annual memberships</vt:lpstr>
      <vt:lpstr>Summary of the analysis </vt:lpstr>
      <vt:lpstr>Conclusion /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MrOldmike .</cp:lastModifiedBy>
  <cp:revision>12</cp:revision>
  <dcterms:created xsi:type="dcterms:W3CDTF">2016-09-04T11:54:55Z</dcterms:created>
  <dcterms:modified xsi:type="dcterms:W3CDTF">2023-05-31T03:17:03Z</dcterms:modified>
</cp:coreProperties>
</file>