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306" r:id="rId7"/>
    <p:sldId id="315" r:id="rId8"/>
    <p:sldId id="316" r:id="rId9"/>
    <p:sldId id="310" r:id="rId10"/>
    <p:sldId id="308" r:id="rId11"/>
    <p:sldId id="312" r:id="rId12"/>
    <p:sldId id="311" r:id="rId13"/>
    <p:sldId id="258" r:id="rId14"/>
    <p:sldId id="313" r:id="rId15"/>
    <p:sldId id="277" r:id="rId16"/>
    <p:sldId id="290" r:id="rId17"/>
    <p:sldId id="293" r:id="rId18"/>
    <p:sldId id="292" r:id="rId19"/>
    <p:sldId id="294" r:id="rId20"/>
    <p:sldId id="303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9965" autoAdjust="0"/>
  </p:normalViewPr>
  <p:slideViewPr>
    <p:cSldViewPr snapToGrid="0">
      <p:cViewPr varScale="1">
        <p:scale>
          <a:sx n="54" d="100"/>
          <a:sy n="54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F05BB-6F2C-4468-B30F-9103E8BDF77D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34238-7EFA-4144-933F-F52834DF6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6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34238-7EFA-4144-933F-F52834DF6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3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0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6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orldHappiness_16861244394730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75B9451-DB54-4679-835B-2232CA968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Amazon Best Selling Books</a:t>
            </a:r>
            <a:endParaRPr lang="en-us" sz="6000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B071DA0-3BB0-4AF6-9D8A-2A32A8804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500" b="1" dirty="0"/>
              <a:t>Presented By</a:t>
            </a:r>
            <a:r>
              <a:rPr lang="en-US" sz="1500" dirty="0"/>
              <a:t>: Michael Anaga</a:t>
            </a:r>
          </a:p>
          <a:p>
            <a:pPr algn="l"/>
            <a:r>
              <a:rPr lang="en-US" sz="1500" b="1" dirty="0"/>
              <a:t>C</a:t>
            </a:r>
            <a:r>
              <a:rPr sz="1500" b="1" dirty="0"/>
              <a:t>reated on</a:t>
            </a:r>
            <a:r>
              <a:rPr sz="1500" dirty="0"/>
              <a:t>: 6/</a:t>
            </a:r>
            <a:r>
              <a:rPr lang="en-US" sz="1500" dirty="0"/>
              <a:t>9</a:t>
            </a:r>
            <a:r>
              <a:rPr sz="1500" dirty="0"/>
              <a:t>/2023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9993FB-73AC-DA7C-0BB4-E4C1E353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Review</a:t>
            </a:r>
            <a:endParaRPr lang="en-US" sz="4000" b="1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EFE3D54-B5CF-F1F3-5D13-661D1A7C5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Compared the average reviews across the year (2009 - 2019)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EA1CF-D1A3-14D3-2DC0-8FEC09AC5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23056" r="14048" b="9822"/>
          <a:stretch/>
        </p:blipFill>
        <p:spPr>
          <a:xfrm>
            <a:off x="5556594" y="1872755"/>
            <a:ext cx="6107154" cy="31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9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9993FB-73AC-DA7C-0BB4-E4C1E353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Review</a:t>
            </a:r>
            <a:endParaRPr lang="en-US" sz="4000" b="1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EFE3D54-B5CF-F1F3-5D13-661D1A7C5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Compared the average reviews across the year (2009 - 2019)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Fiction books receive more reviews than non-fiction books.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EA1CF-D1A3-14D3-2DC0-8FEC09AC5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23056" r="14048" b="9822"/>
          <a:stretch/>
        </p:blipFill>
        <p:spPr>
          <a:xfrm>
            <a:off x="5556594" y="1872755"/>
            <a:ext cx="6107154" cy="31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3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9993FB-73AC-DA7C-0BB4-E4C1E353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Review</a:t>
            </a:r>
            <a:endParaRPr lang="en-US" sz="4000" b="1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EFE3D54-B5CF-F1F3-5D13-661D1A7C5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Compared the average reviews across the year (2009 - 2019)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Fiction books receive more reviews than non-fiction books.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No correlation found between average reviews and user ratings based on book genres.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EA1CF-D1A3-14D3-2DC0-8FEC09AC5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23056" r="14048" b="9822"/>
          <a:stretch/>
        </p:blipFill>
        <p:spPr>
          <a:xfrm>
            <a:off x="5547818" y="315534"/>
            <a:ext cx="6107154" cy="289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9ED840-DA2E-03B6-D8F7-CA45F770E2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24679" r="20952" b="9186"/>
          <a:stretch/>
        </p:blipFill>
        <p:spPr>
          <a:xfrm>
            <a:off x="5556594" y="3646867"/>
            <a:ext cx="6098378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9993FB-73AC-DA7C-0BB4-E4C1E353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Rating</a:t>
            </a:r>
            <a:endParaRPr lang="en-US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B23C-62B3-FF93-BC3F-738E809F8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Compared the average rating across the year (2009 - 2019)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9AC0B-DDB3-002D-0977-3B0C4EA7F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2" t="23056" r="5595" b="10034"/>
          <a:stretch/>
        </p:blipFill>
        <p:spPr>
          <a:xfrm>
            <a:off x="5556594" y="1867341"/>
            <a:ext cx="6098378" cy="31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9993FB-73AC-DA7C-0BB4-E4C1E353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Rating</a:t>
            </a:r>
            <a:endParaRPr lang="en-US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B23C-62B3-FF93-BC3F-738E809F8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Compared the average rating across the year (2009 - 2019)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Strong correlation between user ratings and fiction/non-fiction books over the years.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9AC0B-DDB3-002D-0977-3B0C4EA7F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2" t="23056" r="5595" b="10034"/>
          <a:stretch/>
        </p:blipFill>
        <p:spPr>
          <a:xfrm>
            <a:off x="5556594" y="1867341"/>
            <a:ext cx="6098378" cy="31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58288F-5E50-6DD1-FB5D-CF5A226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437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19825C-E9B8-CF25-5D01-13E9B6744A40}"/>
              </a:ext>
            </a:extLst>
          </p:cNvPr>
          <p:cNvSpPr/>
          <p:nvPr/>
        </p:nvSpPr>
        <p:spPr>
          <a:xfrm>
            <a:off x="1371598" y="1385451"/>
            <a:ext cx="1953491" cy="17636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4B7D7-AD2A-A85A-2D62-C5E6C7E0E1A6}"/>
              </a:ext>
            </a:extLst>
          </p:cNvPr>
          <p:cNvSpPr txBox="1"/>
          <p:nvPr/>
        </p:nvSpPr>
        <p:spPr>
          <a:xfrm>
            <a:off x="4868933" y="148028"/>
            <a:ext cx="277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Conclusions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114ED20-C373-7005-7152-5BE43BF0F5F1}"/>
              </a:ext>
            </a:extLst>
          </p:cNvPr>
          <p:cNvSpPr txBox="1">
            <a:spLocks/>
          </p:cNvSpPr>
          <p:nvPr/>
        </p:nvSpPr>
        <p:spPr>
          <a:xfrm>
            <a:off x="898161" y="3429000"/>
            <a:ext cx="2900363" cy="26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0070C0"/>
                </a:solidFill>
              </a:rPr>
              <a:t>Reviews</a:t>
            </a:r>
            <a:r>
              <a:rPr lang="en-US" sz="2000" dirty="0"/>
              <a:t> don’t translate to good </a:t>
            </a:r>
            <a:r>
              <a:rPr lang="en-US" sz="2000" dirty="0">
                <a:solidFill>
                  <a:srgbClr val="0070C0"/>
                </a:solidFill>
              </a:rPr>
              <a:t>ratings</a:t>
            </a:r>
            <a:r>
              <a:rPr lang="en-US" sz="2000" dirty="0"/>
              <a:t>. 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0070C0"/>
                </a:solidFill>
              </a:rPr>
              <a:t>Ratings</a:t>
            </a:r>
            <a:r>
              <a:rPr lang="en-US" sz="2000" dirty="0"/>
              <a:t> don’t translate good </a:t>
            </a:r>
            <a:r>
              <a:rPr lang="en-US" sz="2000" dirty="0">
                <a:solidFill>
                  <a:srgbClr val="00B05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4087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19825C-E9B8-CF25-5D01-13E9B6744A40}"/>
              </a:ext>
            </a:extLst>
          </p:cNvPr>
          <p:cNvSpPr/>
          <p:nvPr/>
        </p:nvSpPr>
        <p:spPr>
          <a:xfrm>
            <a:off x="1371598" y="1385451"/>
            <a:ext cx="1953491" cy="17636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EB6F0-5036-4051-AE4D-F83530190AA6}"/>
              </a:ext>
            </a:extLst>
          </p:cNvPr>
          <p:cNvSpPr/>
          <p:nvPr/>
        </p:nvSpPr>
        <p:spPr>
          <a:xfrm>
            <a:off x="5278579" y="1371598"/>
            <a:ext cx="1953491" cy="17636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70BE433-A24C-FB59-59AA-209D5197AABA}"/>
              </a:ext>
            </a:extLst>
          </p:cNvPr>
          <p:cNvSpPr txBox="1">
            <a:spLocks/>
          </p:cNvSpPr>
          <p:nvPr/>
        </p:nvSpPr>
        <p:spPr>
          <a:xfrm>
            <a:off x="4804854" y="3435927"/>
            <a:ext cx="2900939" cy="268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Non-fiction</a:t>
            </a:r>
            <a:r>
              <a:rPr lang="en-US" sz="2000" dirty="0"/>
              <a:t> books have higher production, fewer reviews, similar ratings, and 15.5% higher </a:t>
            </a:r>
            <a:r>
              <a:rPr lang="en-US" sz="2000" dirty="0">
                <a:solidFill>
                  <a:srgbClr val="00B050"/>
                </a:solidFill>
              </a:rPr>
              <a:t>value</a:t>
            </a:r>
            <a:r>
              <a:rPr lang="en-US" sz="2000" dirty="0"/>
              <a:t> compared to </a:t>
            </a:r>
            <a:r>
              <a:rPr lang="en-US" sz="2000" dirty="0">
                <a:solidFill>
                  <a:srgbClr val="0070C0"/>
                </a:solidFill>
              </a:rPr>
              <a:t>fiction</a:t>
            </a:r>
            <a:r>
              <a:rPr lang="en-US" sz="2000" dirty="0"/>
              <a:t> books.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4B7D7-AD2A-A85A-2D62-C5E6C7E0E1A6}"/>
              </a:ext>
            </a:extLst>
          </p:cNvPr>
          <p:cNvSpPr txBox="1"/>
          <p:nvPr/>
        </p:nvSpPr>
        <p:spPr>
          <a:xfrm>
            <a:off x="4868933" y="148028"/>
            <a:ext cx="277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Conclusions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13895DC-146D-C9D8-BC6B-0C507058FF89}"/>
              </a:ext>
            </a:extLst>
          </p:cNvPr>
          <p:cNvSpPr txBox="1">
            <a:spLocks/>
          </p:cNvSpPr>
          <p:nvPr/>
        </p:nvSpPr>
        <p:spPr>
          <a:xfrm>
            <a:off x="898161" y="3435927"/>
            <a:ext cx="2900363" cy="26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0070C0"/>
                </a:solidFill>
              </a:rPr>
              <a:t>Reviews</a:t>
            </a:r>
            <a:r>
              <a:rPr lang="en-US" sz="2000" dirty="0"/>
              <a:t> don’t translate to good </a:t>
            </a:r>
            <a:r>
              <a:rPr lang="en-US" sz="2000" dirty="0">
                <a:solidFill>
                  <a:srgbClr val="0070C0"/>
                </a:solidFill>
              </a:rPr>
              <a:t>ratings</a:t>
            </a:r>
            <a:r>
              <a:rPr lang="en-US" sz="2000" dirty="0"/>
              <a:t>. 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0070C0"/>
                </a:solidFill>
              </a:rPr>
              <a:t>Ratings</a:t>
            </a:r>
            <a:r>
              <a:rPr lang="en-US" sz="2000" dirty="0"/>
              <a:t> don’t translate good </a:t>
            </a:r>
            <a:r>
              <a:rPr lang="en-US" sz="2000" dirty="0">
                <a:solidFill>
                  <a:srgbClr val="00B05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2028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19825C-E9B8-CF25-5D01-13E9B6744A40}"/>
              </a:ext>
            </a:extLst>
          </p:cNvPr>
          <p:cNvSpPr/>
          <p:nvPr/>
        </p:nvSpPr>
        <p:spPr>
          <a:xfrm>
            <a:off x="1371598" y="1385451"/>
            <a:ext cx="1953491" cy="17636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EB6F0-5036-4051-AE4D-F83530190AA6}"/>
              </a:ext>
            </a:extLst>
          </p:cNvPr>
          <p:cNvSpPr/>
          <p:nvPr/>
        </p:nvSpPr>
        <p:spPr>
          <a:xfrm>
            <a:off x="5278579" y="1371598"/>
            <a:ext cx="1953491" cy="17636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50C574-FE6C-F7F0-C514-B7D18AFCEDB4}"/>
              </a:ext>
            </a:extLst>
          </p:cNvPr>
          <p:cNvSpPr/>
          <p:nvPr/>
        </p:nvSpPr>
        <p:spPr>
          <a:xfrm>
            <a:off x="9185561" y="1371599"/>
            <a:ext cx="1953492" cy="17636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64F0AC-D4ED-1450-E209-148C982F8D2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98447" y="3428567"/>
            <a:ext cx="2900363" cy="2682875"/>
          </a:xfrm>
        </p:spPr>
        <p:txBody>
          <a:bodyPr>
            <a:normAutofit/>
          </a:bodyPr>
          <a:lstStyle/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0070C0"/>
                </a:solidFill>
              </a:rPr>
              <a:t>Reviews</a:t>
            </a:r>
            <a:r>
              <a:rPr lang="en-US" sz="2000" dirty="0"/>
              <a:t> don’t translate to good </a:t>
            </a:r>
            <a:r>
              <a:rPr lang="en-US" sz="2000" dirty="0">
                <a:solidFill>
                  <a:srgbClr val="0070C0"/>
                </a:solidFill>
              </a:rPr>
              <a:t>ratings</a:t>
            </a:r>
            <a:r>
              <a:rPr lang="en-US" sz="2000" dirty="0"/>
              <a:t>. 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0070C0"/>
                </a:solidFill>
              </a:rPr>
              <a:t>Ratings</a:t>
            </a:r>
            <a:r>
              <a:rPr lang="en-US" sz="2000" dirty="0"/>
              <a:t> don’t translate good </a:t>
            </a:r>
            <a:r>
              <a:rPr lang="en-US" sz="2000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28B97DF-9D87-DC8B-8DC4-1466ABFE619E}"/>
              </a:ext>
            </a:extLst>
          </p:cNvPr>
          <p:cNvSpPr txBox="1">
            <a:spLocks/>
          </p:cNvSpPr>
          <p:nvPr/>
        </p:nvSpPr>
        <p:spPr>
          <a:xfrm>
            <a:off x="8711837" y="3428999"/>
            <a:ext cx="2900939" cy="2682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*</a:t>
            </a:r>
            <a:r>
              <a:rPr lang="en-US" sz="2200" dirty="0">
                <a:solidFill>
                  <a:srgbClr val="0070C0"/>
                </a:solidFill>
              </a:rPr>
              <a:t>Genre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70C0"/>
                </a:solidFill>
              </a:rPr>
              <a:t>rating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00B050"/>
                </a:solidFill>
              </a:rPr>
              <a:t>value</a:t>
            </a:r>
            <a:r>
              <a:rPr lang="en-US" sz="2200" dirty="0"/>
              <a:t> are intertwined, as evidence suggests their close correlation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1200" dirty="0"/>
              <a:t>*Does not mean there is a causation.</a:t>
            </a:r>
          </a:p>
          <a:p>
            <a:pPr algn="ctr"/>
            <a:r>
              <a:rPr lang="en-US" sz="1200" dirty="0"/>
              <a:t>Further analysis needed.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70BE433-A24C-FB59-59AA-209D5197AABA}"/>
              </a:ext>
            </a:extLst>
          </p:cNvPr>
          <p:cNvSpPr txBox="1">
            <a:spLocks/>
          </p:cNvSpPr>
          <p:nvPr/>
        </p:nvSpPr>
        <p:spPr>
          <a:xfrm>
            <a:off x="4804854" y="3428999"/>
            <a:ext cx="2900939" cy="268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Non-fiction</a:t>
            </a:r>
            <a:r>
              <a:rPr lang="en-US" sz="2000" dirty="0"/>
              <a:t> books have higher production, fewer reviews, similar ratings, and 15.5% higher </a:t>
            </a:r>
            <a:r>
              <a:rPr lang="en-US" sz="2000" dirty="0">
                <a:solidFill>
                  <a:srgbClr val="00B050"/>
                </a:solidFill>
              </a:rPr>
              <a:t>value</a:t>
            </a:r>
            <a:r>
              <a:rPr lang="en-US" sz="2000" dirty="0"/>
              <a:t> compared to </a:t>
            </a:r>
            <a:r>
              <a:rPr lang="en-US" sz="2000" dirty="0">
                <a:solidFill>
                  <a:srgbClr val="0070C0"/>
                </a:solidFill>
              </a:rPr>
              <a:t>fiction</a:t>
            </a:r>
            <a:r>
              <a:rPr lang="en-US" sz="2000" dirty="0"/>
              <a:t> books.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4B7D7-AD2A-A85A-2D62-C5E6C7E0E1A6}"/>
              </a:ext>
            </a:extLst>
          </p:cNvPr>
          <p:cNvSpPr txBox="1"/>
          <p:nvPr/>
        </p:nvSpPr>
        <p:spPr>
          <a:xfrm>
            <a:off x="4868933" y="148028"/>
            <a:ext cx="277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4179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1FDE82-C24B-2EA3-7320-478D3FB4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6034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6BB98-5636-9B5F-6121-7D9C06D6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246B6-68AB-E4AC-3DCC-37D78EEC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Best Seller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Purpose Statement</a:t>
            </a:r>
          </a:p>
          <a:p>
            <a:r>
              <a:rPr lang="en-US" sz="2000" dirty="0"/>
              <a:t>Tell your story with Data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3925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8B4A9-6C72-82CF-5A57-C9009FF036A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" t="16526" r="8554" b="20230"/>
          <a:stretch/>
        </p:blipFill>
        <p:spPr>
          <a:xfrm>
            <a:off x="0" y="808038"/>
            <a:ext cx="12192000" cy="5241925"/>
          </a:xfrm>
        </p:spPr>
      </p:pic>
    </p:spTree>
    <p:extLst>
      <p:ext uri="{BB962C8B-B14F-4D97-AF65-F5344CB8AC3E}">
        <p14:creationId xmlns:p14="http://schemas.microsoft.com/office/powerpoint/2010/main" val="119496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143FC-22BF-92AE-F052-6BEA1155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8058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C0E3-053B-FE4B-5A67-86063D96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What are we talking about?</a:t>
            </a:r>
          </a:p>
        </p:txBody>
      </p:sp>
    </p:spTree>
    <p:extLst>
      <p:ext uri="{BB962C8B-B14F-4D97-AF65-F5344CB8AC3E}">
        <p14:creationId xmlns:p14="http://schemas.microsoft.com/office/powerpoint/2010/main" val="52786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662868-7DC7-6F21-2245-C360DB1F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47FD6-26E0-098D-D15A-4F3C45B65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impact of </a:t>
            </a:r>
            <a:r>
              <a:rPr lang="en-US" b="1" dirty="0">
                <a:solidFill>
                  <a:srgbClr val="0070C0"/>
                </a:solidFill>
              </a:rPr>
              <a:t>genres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ratings</a:t>
            </a:r>
            <a:r>
              <a:rPr lang="en-US" dirty="0"/>
              <a:t>, and/or </a:t>
            </a:r>
            <a:r>
              <a:rPr lang="en-US" b="1" dirty="0">
                <a:solidFill>
                  <a:srgbClr val="0070C0"/>
                </a:solidFill>
              </a:rPr>
              <a:t>reviews</a:t>
            </a:r>
            <a:r>
              <a:rPr lang="en-US" dirty="0"/>
              <a:t> on </a:t>
            </a:r>
            <a:r>
              <a:rPr lang="en-US" b="1" dirty="0">
                <a:solidFill>
                  <a:srgbClr val="00B050"/>
                </a:solidFill>
              </a:rPr>
              <a:t>bestseller</a:t>
            </a:r>
            <a:r>
              <a:rPr lang="en-US" dirty="0"/>
              <a:t> success.</a:t>
            </a:r>
          </a:p>
        </p:txBody>
      </p:sp>
    </p:spTree>
    <p:extLst>
      <p:ext uri="{BB962C8B-B14F-4D97-AF65-F5344CB8AC3E}">
        <p14:creationId xmlns:p14="http://schemas.microsoft.com/office/powerpoint/2010/main" val="41108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AA5A-FFB0-0845-3F41-5E2EA974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75567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AC51-1650-1C0B-F25D-02ECADC3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Genre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22E1-F3BD-DA1C-68CC-28BE62648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t="23266" r="37262" b="10034"/>
          <a:stretch/>
        </p:blipFill>
        <p:spPr>
          <a:xfrm>
            <a:off x="5549735" y="1217385"/>
            <a:ext cx="5968286" cy="44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AC51-1650-1C0B-F25D-02ECADC3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Genre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3AB22-9013-621E-66F4-9CF007DD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Total book genres from 2009 to 2019.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22E1-F3BD-DA1C-68CC-28BE62648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t="23266" r="37262" b="10034"/>
          <a:stretch/>
        </p:blipFill>
        <p:spPr>
          <a:xfrm>
            <a:off x="5549735" y="1217385"/>
            <a:ext cx="5968286" cy="44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AC51-1650-1C0B-F25D-02ECADC3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Genre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3AB22-9013-621E-66F4-9CF007DD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Total book genres from 2009 to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Non-fiction books have a production rate 12% higher than fiction books.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22E1-F3BD-DA1C-68CC-28BE62648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t="23266" r="37262" b="10034"/>
          <a:stretch/>
        </p:blipFill>
        <p:spPr>
          <a:xfrm>
            <a:off x="5549735" y="1217385"/>
            <a:ext cx="5968286" cy="44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3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9993FB-73AC-DA7C-0BB4-E4C1E353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Genre</a:t>
            </a:r>
            <a:endParaRPr lang="en-US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4ACBA-36C2-408D-EE75-5E750DB3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Total book genres from 2009 to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Non-fiction books have a production rate 12% higher than fiction books.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Non-fiction books average 15.5% higher value than fiction books.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148B5-D093-987E-BECA-401B3D581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1" t="24680" r="14286" b="9609"/>
          <a:stretch/>
        </p:blipFill>
        <p:spPr>
          <a:xfrm>
            <a:off x="5547818" y="358838"/>
            <a:ext cx="6107154" cy="2770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37AFF-F839-55EB-E71C-2B7BE6A613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8" t="24679" r="14524" b="9186"/>
          <a:stretch/>
        </p:blipFill>
        <p:spPr>
          <a:xfrm>
            <a:off x="5547818" y="3728721"/>
            <a:ext cx="6107154" cy="27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3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879</TotalTime>
  <Words>364</Words>
  <Application>Microsoft Office PowerPoint</Application>
  <PresentationFormat>Widescreen</PresentationFormat>
  <Paragraphs>73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Amazon Best Selling Books</vt:lpstr>
      <vt:lpstr>Table of Contents</vt:lpstr>
      <vt:lpstr>What are we talking about?</vt:lpstr>
      <vt:lpstr>Objective</vt:lpstr>
      <vt:lpstr>Present Data</vt:lpstr>
      <vt:lpstr>Genre</vt:lpstr>
      <vt:lpstr>Genre</vt:lpstr>
      <vt:lpstr>Genre</vt:lpstr>
      <vt:lpstr>Genre</vt:lpstr>
      <vt:lpstr>Review</vt:lpstr>
      <vt:lpstr>Review</vt:lpstr>
      <vt:lpstr>Review</vt:lpstr>
      <vt:lpstr>Rating</vt:lpstr>
      <vt:lpstr>Rating</vt:lpstr>
      <vt:lpstr>Conclusion</vt:lpstr>
      <vt:lpstr>PowerPoint Presentation</vt:lpstr>
      <vt:lpstr>PowerPoint Presentation</vt:lpstr>
      <vt:lpstr>PowerPoint Presentation</vt:lpstr>
      <vt:lpstr>Appendix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MrOldmike .</dc:creator>
  <cp:lastModifiedBy>MrOldmike</cp:lastModifiedBy>
  <cp:revision>8</cp:revision>
  <dcterms:created xsi:type="dcterms:W3CDTF">2023-06-07T19:39:36Z</dcterms:created>
  <dcterms:modified xsi:type="dcterms:W3CDTF">2023-06-10T23:04:47Z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