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6"/>
  </p:notesMasterIdLst>
  <p:handoutMasterIdLst>
    <p:handoutMasterId r:id="rId17"/>
  </p:handoutMasterIdLst>
  <p:sldIdLst>
    <p:sldId id="256" r:id="rId2"/>
    <p:sldId id="269" r:id="rId3"/>
    <p:sldId id="270" r:id="rId4"/>
    <p:sldId id="277" r:id="rId5"/>
    <p:sldId id="278" r:id="rId6"/>
    <p:sldId id="279" r:id="rId7"/>
    <p:sldId id="272" r:id="rId8"/>
    <p:sldId id="273" r:id="rId9"/>
    <p:sldId id="275" r:id="rId10"/>
    <p:sldId id="276" r:id="rId11"/>
    <p:sldId id="291" r:id="rId12"/>
    <p:sldId id="268" r:id="rId13"/>
    <p:sldId id="271" r:id="rId14"/>
    <p:sldId id="264" r:id="rId15"/>
  </p:sldIdLst>
  <p:sldSz cx="9144000" cy="6858000" type="screen4x3"/>
  <p:notesSz cx="7099300"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1F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63536" autoAdjust="0"/>
  </p:normalViewPr>
  <p:slideViewPr>
    <p:cSldViewPr>
      <p:cViewPr varScale="1">
        <p:scale>
          <a:sx n="42" d="100"/>
          <a:sy n="42" d="100"/>
        </p:scale>
        <p:origin x="211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7137" cy="512304"/>
          </a:xfrm>
          <a:prstGeom prst="rect">
            <a:avLst/>
          </a:prstGeom>
        </p:spPr>
        <p:txBody>
          <a:bodyPr vert="horz" lIns="94768" tIns="47384" rIns="94768" bIns="47384" rtlCol="0"/>
          <a:lstStyle>
            <a:lvl1pPr algn="l">
              <a:defRPr sz="1200"/>
            </a:lvl1pPr>
          </a:lstStyle>
          <a:p>
            <a:endParaRPr lang="es-ES_tradnl"/>
          </a:p>
        </p:txBody>
      </p:sp>
      <p:sp>
        <p:nvSpPr>
          <p:cNvPr id="3" name="2 Marcador de fecha"/>
          <p:cNvSpPr>
            <a:spLocks noGrp="1"/>
          </p:cNvSpPr>
          <p:nvPr>
            <p:ph type="dt" sz="quarter" idx="1"/>
          </p:nvPr>
        </p:nvSpPr>
        <p:spPr>
          <a:xfrm>
            <a:off x="4020506" y="0"/>
            <a:ext cx="3077137" cy="512304"/>
          </a:xfrm>
          <a:prstGeom prst="rect">
            <a:avLst/>
          </a:prstGeom>
        </p:spPr>
        <p:txBody>
          <a:bodyPr vert="horz" lIns="94768" tIns="47384" rIns="94768" bIns="47384" rtlCol="0"/>
          <a:lstStyle>
            <a:lvl1pPr algn="r">
              <a:defRPr sz="1200"/>
            </a:lvl1pPr>
          </a:lstStyle>
          <a:p>
            <a:fld id="{AD8BFE45-26FF-4064-88BA-E9A7CF2B1865}" type="datetimeFigureOut">
              <a:rPr lang="es-ES" smtClean="0"/>
              <a:pPr/>
              <a:t>22/02/2023</a:t>
            </a:fld>
            <a:endParaRPr lang="es-ES_tradnl"/>
          </a:p>
        </p:txBody>
      </p:sp>
      <p:sp>
        <p:nvSpPr>
          <p:cNvPr id="4" name="3 Marcador de pie de página"/>
          <p:cNvSpPr>
            <a:spLocks noGrp="1"/>
          </p:cNvSpPr>
          <p:nvPr>
            <p:ph type="ftr" sz="quarter" idx="2"/>
          </p:nvPr>
        </p:nvSpPr>
        <p:spPr>
          <a:xfrm>
            <a:off x="0" y="9720673"/>
            <a:ext cx="3077137" cy="512303"/>
          </a:xfrm>
          <a:prstGeom prst="rect">
            <a:avLst/>
          </a:prstGeom>
        </p:spPr>
        <p:txBody>
          <a:bodyPr vert="horz" lIns="94768" tIns="47384" rIns="94768" bIns="47384" rtlCol="0" anchor="b"/>
          <a:lstStyle>
            <a:lvl1pPr algn="l">
              <a:defRPr sz="1200"/>
            </a:lvl1pPr>
          </a:lstStyle>
          <a:p>
            <a:endParaRPr lang="es-ES_tradnl"/>
          </a:p>
        </p:txBody>
      </p:sp>
      <p:sp>
        <p:nvSpPr>
          <p:cNvPr id="5" name="4 Marcador de número de diapositiva"/>
          <p:cNvSpPr>
            <a:spLocks noGrp="1"/>
          </p:cNvSpPr>
          <p:nvPr>
            <p:ph type="sldNum" sz="quarter" idx="3"/>
          </p:nvPr>
        </p:nvSpPr>
        <p:spPr>
          <a:xfrm>
            <a:off x="4020506" y="9720673"/>
            <a:ext cx="3077137" cy="512303"/>
          </a:xfrm>
          <a:prstGeom prst="rect">
            <a:avLst/>
          </a:prstGeom>
        </p:spPr>
        <p:txBody>
          <a:bodyPr vert="horz" lIns="94768" tIns="47384" rIns="94768" bIns="47384" rtlCol="0" anchor="b"/>
          <a:lstStyle>
            <a:lvl1pPr algn="r">
              <a:defRPr sz="1200"/>
            </a:lvl1pPr>
          </a:lstStyle>
          <a:p>
            <a:fld id="{F1445779-F580-4507-A13B-E82ECD15DB6D}" type="slidenum">
              <a:rPr lang="es-ES_tradnl" smtClean="0"/>
              <a:pPr/>
              <a:t>‹Nº›</a:t>
            </a:fld>
            <a:endParaRPr lang="es-ES_tradnl"/>
          </a:p>
        </p:txBody>
      </p:sp>
    </p:spTree>
    <p:extLst>
      <p:ext uri="{BB962C8B-B14F-4D97-AF65-F5344CB8AC3E}">
        <p14:creationId xmlns:p14="http://schemas.microsoft.com/office/powerpoint/2010/main" val="15226177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en-GB"/>
          </a:p>
        </p:txBody>
      </p:sp>
      <p:sp>
        <p:nvSpPr>
          <p:cNvPr id="3" name="2 Marcador de fecha"/>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vl1pPr>
          </a:lstStyle>
          <a:p>
            <a:fld id="{1569CF72-28AD-464B-BDDC-2382943B47C8}" type="datetimeFigureOut">
              <a:rPr lang="en-US" smtClean="0"/>
              <a:pPr/>
              <a:t>2/22/2023</a:t>
            </a:fld>
            <a:endParaRPr lang="en-GB"/>
          </a:p>
        </p:txBody>
      </p:sp>
      <p:sp>
        <p:nvSpPr>
          <p:cNvPr id="4" name="3 Marcador de imagen de diapositiva"/>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768" tIns="47384" rIns="94768" bIns="47384" rtlCol="0" anchor="ctr"/>
          <a:lstStyle/>
          <a:p>
            <a:endParaRPr lang="en-GB"/>
          </a:p>
        </p:txBody>
      </p:sp>
      <p:sp>
        <p:nvSpPr>
          <p:cNvPr id="5" name="4 Marcador de notas"/>
          <p:cNvSpPr>
            <a:spLocks noGrp="1"/>
          </p:cNvSpPr>
          <p:nvPr>
            <p:ph type="body" sz="quarter" idx="3"/>
          </p:nvPr>
        </p:nvSpPr>
        <p:spPr>
          <a:xfrm>
            <a:off x="709931" y="4861442"/>
            <a:ext cx="5679440" cy="4605576"/>
          </a:xfrm>
          <a:prstGeom prst="rect">
            <a:avLst/>
          </a:prstGeom>
        </p:spPr>
        <p:txBody>
          <a:bodyPr vert="horz" lIns="94768" tIns="47384" rIns="94768" bIns="47384"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5 Marcador de pie de página"/>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vl1pPr>
          </a:lstStyle>
          <a:p>
            <a:endParaRPr lang="en-GB"/>
          </a:p>
        </p:txBody>
      </p:sp>
      <p:sp>
        <p:nvSpPr>
          <p:cNvPr id="7" name="6 Marcador de número de diapositiva"/>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vl1pPr>
          </a:lstStyle>
          <a:p>
            <a:fld id="{C6A89291-12DE-4D30-B056-ED57CD61AA05}" type="slidenum">
              <a:rPr lang="en-GB" smtClean="0"/>
              <a:pPr/>
              <a:t>‹Nº›</a:t>
            </a:fld>
            <a:endParaRPr lang="en-GB"/>
          </a:p>
        </p:txBody>
      </p:sp>
    </p:spTree>
    <p:extLst>
      <p:ext uri="{BB962C8B-B14F-4D97-AF65-F5344CB8AC3E}">
        <p14:creationId xmlns:p14="http://schemas.microsoft.com/office/powerpoint/2010/main" val="1782628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"Es muy difícil diseñar productos para grupos concretos. Muchas veces, la gente no sabe lo que quiere hasta que no se lo enseñas."</a:t>
            </a:r>
            <a:endParaRPr lang="es-ES_tradnl"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Week 2 Requirements Elicitation</a:t>
            </a:r>
          </a:p>
        </p:txBody>
      </p:sp>
      <p:sp>
        <p:nvSpPr>
          <p:cNvPr id="5" name="Rectangle 3"/>
          <p:cNvSpPr>
            <a:spLocks noGrp="1" noChangeArrowheads="1"/>
          </p:cNvSpPr>
          <p:nvPr>
            <p:ph type="dt" idx="1"/>
          </p:nvPr>
        </p:nvSpPr>
        <p:spPr>
          <a:ln/>
        </p:spPr>
        <p:txBody>
          <a:bodyPr/>
          <a:lstStyle/>
          <a:p>
            <a:r>
              <a:rPr lang="en-US"/>
              <a:t>Rev. 8/30/2003</a:t>
            </a:r>
          </a:p>
        </p:txBody>
      </p:sp>
      <p:sp>
        <p:nvSpPr>
          <p:cNvPr id="6" name="Rectangle 6"/>
          <p:cNvSpPr>
            <a:spLocks noGrp="1" noChangeArrowheads="1"/>
          </p:cNvSpPr>
          <p:nvPr>
            <p:ph type="ftr" sz="quarter" idx="4"/>
          </p:nvPr>
        </p:nvSpPr>
        <p:spPr>
          <a:ln/>
        </p:spPr>
        <p:txBody>
          <a:bodyPr/>
          <a:lstStyle/>
          <a:p>
            <a:r>
              <a:rPr lang="en-US"/>
              <a:t>ECEN4033/5033 SW Eng of Standalone Systems, University of Colorado</a:t>
            </a:r>
          </a:p>
        </p:txBody>
      </p:sp>
      <p:sp>
        <p:nvSpPr>
          <p:cNvPr id="7" name="Rectangle 7"/>
          <p:cNvSpPr>
            <a:spLocks noGrp="1" noChangeArrowheads="1"/>
          </p:cNvSpPr>
          <p:nvPr>
            <p:ph type="sldNum" sz="quarter" idx="5"/>
          </p:nvPr>
        </p:nvSpPr>
        <p:spPr>
          <a:ln/>
        </p:spPr>
        <p:txBody>
          <a:bodyPr/>
          <a:lstStyle/>
          <a:p>
            <a:fld id="{0F66A7E7-9BA0-4DAF-8FC6-62A7624E1CA2}" type="slidenum">
              <a:rPr lang="en-US"/>
              <a:pPr/>
              <a:t>10</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r>
              <a:rPr lang="en-US" dirty="0"/>
              <a:t>Dilbert – “Work is very rewarding”</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Estrategia para la obtención de requisitos:</a:t>
            </a:r>
          </a:p>
          <a:p>
            <a:r>
              <a:rPr lang="es-ES" sz="1200" b="0" i="0" u="none" strike="noStrike" kern="1200" baseline="0" dirty="0">
                <a:solidFill>
                  <a:schemeClr val="tx1"/>
                </a:solidFill>
                <a:latin typeface="+mn-lt"/>
                <a:ea typeface="+mn-ea"/>
                <a:cs typeface="+mn-cs"/>
              </a:rPr>
              <a:t>1. Aprender todo lo que se pueda de los documentos, formularios, informes y archivos existentes. Es sorprendente lo que se puede aprender de un sistema sin necesidad de quitarle tiempo a la gente.</a:t>
            </a:r>
          </a:p>
          <a:p>
            <a:r>
              <a:rPr lang="es-ES" sz="1200" b="0" i="0" u="none" strike="noStrike" kern="1200" baseline="0" dirty="0">
                <a:solidFill>
                  <a:schemeClr val="tx1"/>
                </a:solidFill>
                <a:latin typeface="+mn-lt"/>
                <a:ea typeface="+mn-ea"/>
                <a:cs typeface="+mn-cs"/>
              </a:rPr>
              <a:t>2. De ser posible, se observará el sistema en acción. No se plantearán preguntas. Tan sólo se observará y se tomarán notas o dibujos. Conviene asegurarse de que las personas observadas saben que no se les está evaluando. En caso contrario, harán su trabajo de manera más eficaz que lo normal.</a:t>
            </a:r>
          </a:p>
          <a:p>
            <a:r>
              <a:rPr lang="es-ES" sz="1200" b="0" i="0" u="none" strike="noStrike" kern="1200" baseline="0" dirty="0">
                <a:solidFill>
                  <a:schemeClr val="tx1"/>
                </a:solidFill>
                <a:latin typeface="+mn-lt"/>
                <a:ea typeface="+mn-ea"/>
                <a:cs typeface="+mn-cs"/>
              </a:rPr>
              <a:t>3. Diseñar y distribuir cuestionarios para aclarar cuestiones que no se comprenden bien. Será también buen momento para solicitar opiniones sobre los problemas y las limitaciones. Los cuestionarios requieren que los usuarios inviertan una parte de su tiempo. Pero son ellos los que pueden elegir cuándo les viene mejor hacerlo.</a:t>
            </a:r>
          </a:p>
          <a:p>
            <a:r>
              <a:rPr lang="es-ES" sz="1200" b="0" i="0" u="none" strike="noStrike" kern="1200" baseline="0" dirty="0">
                <a:solidFill>
                  <a:schemeClr val="tx1"/>
                </a:solidFill>
                <a:latin typeface="+mn-lt"/>
                <a:ea typeface="+mn-ea"/>
                <a:cs typeface="+mn-cs"/>
              </a:rPr>
              <a:t>4. Realizar entrevistas (o sesiones de trabajo en grupo, como JAD). Como ya se ha recogido una base de requerimientos iniciales en los pasos anteriores, se pueden utilizar las entrevistas para verificar y aclarar las cuestiones y los problemas de mayor dificultad. En este punto se pueden llegar a aplicar algunas de las otras técnicas cómo Escenarios, Tormenta de ideas, Puntos de Vista, Prototipado.</a:t>
            </a:r>
          </a:p>
          <a:p>
            <a:r>
              <a:rPr lang="es-ES" sz="1200" b="0" i="0" u="none" strike="noStrike" kern="1200" baseline="0" dirty="0">
                <a:solidFill>
                  <a:schemeClr val="tx1"/>
                </a:solidFill>
                <a:latin typeface="+mn-lt"/>
                <a:ea typeface="+mn-ea"/>
                <a:cs typeface="+mn-cs"/>
              </a:rPr>
              <a:t>5. Se verifican los requisitos a través del uso de técnicas como Entrevistas, Observación y orientados a Puntos de Vista.</a:t>
            </a:r>
          </a:p>
          <a:p>
            <a:endParaRPr lang="es-ES" dirty="0"/>
          </a:p>
        </p:txBody>
      </p:sp>
      <p:sp>
        <p:nvSpPr>
          <p:cNvPr id="4" name="Marcador de número de diapositiva 3"/>
          <p:cNvSpPr>
            <a:spLocks noGrp="1"/>
          </p:cNvSpPr>
          <p:nvPr>
            <p:ph type="sldNum" sz="quarter" idx="5"/>
          </p:nvPr>
        </p:nvSpPr>
        <p:spPr/>
        <p:txBody>
          <a:bodyPr/>
          <a:lstStyle/>
          <a:p>
            <a:fld id="{C6A89291-12DE-4D30-B056-ED57CD61AA05}" type="slidenum">
              <a:rPr lang="en-GB" smtClean="0"/>
              <a:pPr/>
              <a:t>11</a:t>
            </a:fld>
            <a:endParaRPr lang="en-GB"/>
          </a:p>
        </p:txBody>
      </p:sp>
    </p:spTree>
    <p:extLst>
      <p:ext uri="{BB962C8B-B14F-4D97-AF65-F5344CB8AC3E}">
        <p14:creationId xmlns:p14="http://schemas.microsoft.com/office/powerpoint/2010/main" val="2531104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Relevancia de las</a:t>
            </a:r>
            <a:r>
              <a:rPr lang="es-ES" baseline="0" dirty="0"/>
              <a:t> mayúsculas. </a:t>
            </a:r>
          </a:p>
          <a:p>
            <a:br>
              <a:rPr lang="es-ES" dirty="0"/>
            </a:br>
            <a:endParaRPr lang="en-GB"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br>
              <a:rPr lang="es-ES" dirty="0"/>
            </a:br>
            <a:r>
              <a:rPr lang="es-ES" dirty="0"/>
              <a:t>Se empieza a trabajar en clase en el documento de definición</a:t>
            </a:r>
            <a:r>
              <a:rPr lang="es-ES" baseline="0" dirty="0"/>
              <a:t> del problema del caso </a:t>
            </a:r>
            <a:r>
              <a:rPr lang="es-ES" dirty="0"/>
              <a:t>OLE y se sigue fuera de clase </a:t>
            </a:r>
            <a:endParaRPr lang="es-ES_tradnl"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6A89291-12DE-4D30-B056-ED57CD61AA05}" type="slidenum">
              <a:rPr lang="en-GB" smtClean="0"/>
              <a:pPr/>
              <a:t>14</a:t>
            </a:fld>
            <a:endParaRPr lang="en-GB"/>
          </a:p>
        </p:txBody>
      </p:sp>
    </p:spTree>
    <p:extLst>
      <p:ext uri="{BB962C8B-B14F-4D97-AF65-F5344CB8AC3E}">
        <p14:creationId xmlns:p14="http://schemas.microsoft.com/office/powerpoint/2010/main" val="88355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Cada figura se relaciona</a:t>
            </a:r>
            <a:r>
              <a:rPr lang="es-ES" baseline="0" dirty="0"/>
              <a:t> con una técnica. ¿Cuál es cual?</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“El sistema ha de mantener el registro de todo el material de la biblioteca incluyendo libros, revistas, vídeos, informes, CD-</a:t>
            </a:r>
            <a:r>
              <a:rPr lang="es-ES" sz="1200" kern="1200" dirty="0" err="1">
                <a:solidFill>
                  <a:schemeClr val="tx1"/>
                </a:solidFill>
                <a:effectLst/>
                <a:latin typeface="+mn-lt"/>
                <a:ea typeface="+mn-ea"/>
                <a:cs typeface="+mn-cs"/>
              </a:rPr>
              <a:t>Roms</a:t>
            </a:r>
            <a:r>
              <a:rPr lang="es-ES" sz="1200" kern="1200" dirty="0">
                <a:solidFill>
                  <a:schemeClr val="tx1"/>
                </a:solidFill>
                <a:effectLst/>
                <a:latin typeface="+mn-lt"/>
                <a:ea typeface="+mn-ea"/>
                <a:cs typeface="+mn-cs"/>
              </a:rPr>
              <a:t>...”</a:t>
            </a:r>
          </a:p>
          <a:p>
            <a:r>
              <a:rPr lang="es-ES" sz="1200" kern="1200" dirty="0">
                <a:solidFill>
                  <a:schemeClr val="tx1"/>
                </a:solidFill>
                <a:effectLst/>
                <a:latin typeface="+mn-lt"/>
                <a:ea typeface="+mn-ea"/>
                <a:cs typeface="+mn-cs"/>
              </a:rPr>
              <a:t>	Requisito general</a:t>
            </a:r>
            <a:r>
              <a:rPr lang="es-ES" sz="1200" kern="1200" baseline="0" dirty="0">
                <a:solidFill>
                  <a:schemeClr val="tx1"/>
                </a:solidFill>
                <a:effectLst/>
                <a:latin typeface="+mn-lt"/>
                <a:ea typeface="+mn-ea"/>
                <a:cs typeface="+mn-cs"/>
              </a:rPr>
              <a:t> </a:t>
            </a:r>
            <a:r>
              <a:rPr lang="es-ES" sz="1200" kern="1200" dirty="0">
                <a:solidFill>
                  <a:schemeClr val="tx1"/>
                </a:solidFill>
                <a:effectLst/>
                <a:latin typeface="+mn-lt"/>
                <a:ea typeface="+mn-ea"/>
                <a:cs typeface="+mn-cs"/>
              </a:rPr>
              <a:t>expresado en términos generales. Qué tiene que hacer el sistema</a:t>
            </a:r>
          </a:p>
          <a:p>
            <a:r>
              <a:rPr lang="es-ES" sz="1200" kern="1200" dirty="0">
                <a:solidFill>
                  <a:schemeClr val="tx1"/>
                </a:solidFill>
                <a:effectLst/>
                <a:latin typeface="+mn-lt"/>
                <a:ea typeface="+mn-ea"/>
                <a:cs typeface="+mn-cs"/>
              </a:rPr>
              <a:t>“El sistema debe permitir a los usuarios buscar un ejemplar por título, autor o ISBN”</a:t>
            </a:r>
          </a:p>
          <a:p>
            <a:r>
              <a:rPr lang="es-ES" sz="1200" kern="1200" dirty="0">
                <a:solidFill>
                  <a:schemeClr val="tx1"/>
                </a:solidFill>
                <a:effectLst/>
                <a:latin typeface="+mn-lt"/>
                <a:ea typeface="+mn-ea"/>
                <a:cs typeface="+mn-cs"/>
              </a:rPr>
              <a:t>	Requisito funcional</a:t>
            </a:r>
            <a:r>
              <a:rPr lang="es-ES" sz="1200" kern="1200" baseline="0" dirty="0">
                <a:solidFill>
                  <a:schemeClr val="tx1"/>
                </a:solidFill>
                <a:effectLst/>
                <a:latin typeface="+mn-lt"/>
                <a:ea typeface="+mn-ea"/>
                <a:cs typeface="+mn-cs"/>
              </a:rPr>
              <a:t> </a:t>
            </a:r>
            <a:r>
              <a:rPr lang="es-ES" sz="1200" kern="1200" dirty="0">
                <a:solidFill>
                  <a:schemeClr val="tx1"/>
                </a:solidFill>
                <a:effectLst/>
                <a:latin typeface="+mn-lt"/>
                <a:ea typeface="+mn-ea"/>
                <a:cs typeface="+mn-cs"/>
              </a:rPr>
              <a:t>que define una parte de funcionalidad del sistema</a:t>
            </a:r>
          </a:p>
          <a:p>
            <a:r>
              <a:rPr lang="es-ES" sz="1200" kern="1200" dirty="0">
                <a:solidFill>
                  <a:schemeClr val="tx1"/>
                </a:solidFill>
                <a:effectLst/>
                <a:latin typeface="+mn-lt"/>
                <a:ea typeface="+mn-ea"/>
                <a:cs typeface="+mn-cs"/>
              </a:rPr>
              <a:t>“La interfaz del usuario ha de implementarse mediante un navegador web”</a:t>
            </a:r>
          </a:p>
          <a:p>
            <a:r>
              <a:rPr lang="es-ES" sz="1200" kern="1200" dirty="0">
                <a:solidFill>
                  <a:schemeClr val="tx1"/>
                </a:solidFill>
                <a:effectLst/>
                <a:latin typeface="+mn-lt"/>
                <a:ea typeface="+mn-ea"/>
                <a:cs typeface="+mn-cs"/>
              </a:rPr>
              <a:t>	Requisito no funcional (de implementación), establece cómo ha de implementarse el sistema</a:t>
            </a:r>
          </a:p>
          <a:p>
            <a:r>
              <a:rPr lang="es-ES" sz="1200" kern="1200" dirty="0">
                <a:solidFill>
                  <a:schemeClr val="tx1"/>
                </a:solidFill>
                <a:effectLst/>
                <a:latin typeface="+mn-lt"/>
                <a:ea typeface="+mn-ea"/>
                <a:cs typeface="+mn-cs"/>
              </a:rPr>
              <a:t>“El sistema ha de soportar al menos 20 transacciones por segundo”</a:t>
            </a:r>
          </a:p>
          <a:p>
            <a:r>
              <a:rPr lang="es-ES" sz="1200" kern="1200" dirty="0">
                <a:solidFill>
                  <a:schemeClr val="tx1"/>
                </a:solidFill>
                <a:effectLst/>
                <a:latin typeface="+mn-lt"/>
                <a:ea typeface="+mn-ea"/>
                <a:cs typeface="+mn-cs"/>
              </a:rPr>
              <a:t>	Requisito no funcional (de rendimiento) que especifica el rendimiento mínimo aceptable para ese sistema</a:t>
            </a:r>
          </a:p>
          <a:p>
            <a:endParaRPr lang="en-GB"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4</a:t>
            </a:fld>
            <a:endParaRPr lang="en-GB"/>
          </a:p>
        </p:txBody>
      </p:sp>
    </p:spTree>
    <p:extLst>
      <p:ext uri="{BB962C8B-B14F-4D97-AF65-F5344CB8AC3E}">
        <p14:creationId xmlns:p14="http://schemas.microsoft.com/office/powerpoint/2010/main" val="46049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5</a:t>
            </a:fld>
            <a:endParaRPr lang="en-GB"/>
          </a:p>
        </p:txBody>
      </p:sp>
    </p:spTree>
    <p:extLst>
      <p:ext uri="{BB962C8B-B14F-4D97-AF65-F5344CB8AC3E}">
        <p14:creationId xmlns:p14="http://schemas.microsoft.com/office/powerpoint/2010/main" val="3849123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6</a:t>
            </a:fld>
            <a:endParaRPr lang="en-GB"/>
          </a:p>
        </p:txBody>
      </p:sp>
    </p:spTree>
    <p:extLst>
      <p:ext uri="{BB962C8B-B14F-4D97-AF65-F5344CB8AC3E}">
        <p14:creationId xmlns:p14="http://schemas.microsoft.com/office/powerpoint/2010/main" val="1837177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br>
              <a:rPr lang="es-ES" dirty="0"/>
            </a:br>
            <a:br>
              <a:rPr lang="es-ES" dirty="0"/>
            </a:br>
            <a:endParaRPr lang="es-ES_tradnl"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08332233-F978-4449-99B0-83D33D43CBFE}" type="datetime1">
              <a:rPr lang="es-ES" smtClean="0"/>
              <a:pPr/>
              <a:t>22/02/2023</a:t>
            </a:fld>
            <a:endParaRPr lang="es-ES"/>
          </a:p>
        </p:txBody>
      </p:sp>
      <p:sp>
        <p:nvSpPr>
          <p:cNvPr id="17" name="16 Marcador de pie de página"/>
          <p:cNvSpPr>
            <a:spLocks noGrp="1"/>
          </p:cNvSpPr>
          <p:nvPr>
            <p:ph type="ftr" sz="quarter" idx="11"/>
          </p:nvPr>
        </p:nvSpPr>
        <p:spPr>
          <a:xfrm>
            <a:off x="2898648" y="6355080"/>
            <a:ext cx="3474720" cy="365760"/>
          </a:xfrm>
        </p:spPr>
        <p:txBody>
          <a:bodyPr/>
          <a:lstStyle/>
          <a:p>
            <a:endParaRPr lang="es-ES"/>
          </a:p>
        </p:txBody>
      </p:sp>
      <p:sp>
        <p:nvSpPr>
          <p:cNvPr id="29" name="28 Marcador de número de diapositiva"/>
          <p:cNvSpPr>
            <a:spLocks noGrp="1"/>
          </p:cNvSpPr>
          <p:nvPr>
            <p:ph type="sldNum" sz="quarter" idx="12"/>
          </p:nvPr>
        </p:nvSpPr>
        <p:spPr>
          <a:xfrm>
            <a:off x="1216152" y="6355080"/>
            <a:ext cx="1219200" cy="365760"/>
          </a:xfrm>
        </p:spPr>
        <p:txBody>
          <a:bodyPr/>
          <a:lstStyle/>
          <a:p>
            <a:fld id="{132FADFE-3B8F-471C-ABF0-DBC7717ECBBC}" type="slidenum">
              <a:rPr lang="es-ES" smtClean="0"/>
              <a:pPr/>
              <a:t>‹Nº›</a:t>
            </a:fld>
            <a:endParaRPr lang="es-ES"/>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B4A4FF91-3399-43DE-980F-BC1AD47652AF}" type="datetime1">
              <a:rPr lang="es-ES" smtClean="0"/>
              <a:pPr/>
              <a:t>22/02/2023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C883EC31-A8A3-4F8E-95FA-F8D6294A6D0F}" type="datetime1">
              <a:rPr lang="es-ES" smtClean="0"/>
              <a:pPr/>
              <a:t>22/02/2023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3124B566-18E8-4BB7-ACC5-9533851DD241}" type="datetime1">
              <a:rPr lang="es-ES" smtClean="0"/>
              <a:pPr/>
              <a:t>22/02/2023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C5C3DF3-DECE-4845-BBB0-5B022D41DC57}" type="slidenum">
              <a:rPr lang="es-ES" smtClean="0"/>
              <a:pPr/>
              <a:t>‹Nº›</a:t>
            </a:fld>
            <a:endParaRPr lang="es-ES"/>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808DB5EE-ED7E-4044-8428-389A2A26139B}" type="datetime1">
              <a:rPr lang="es-ES" smtClean="0"/>
              <a:pPr/>
              <a:t>22/02/2023</a:t>
            </a:fld>
            <a:endParaRPr lang="es-ES"/>
          </a:p>
        </p:txBody>
      </p:sp>
      <p:sp>
        <p:nvSpPr>
          <p:cNvPr id="5" name="4 Marcador de pie de página"/>
          <p:cNvSpPr>
            <a:spLocks noGrp="1"/>
          </p:cNvSpPr>
          <p:nvPr>
            <p:ph type="ftr" sz="quarter" idx="11"/>
          </p:nvPr>
        </p:nvSpPr>
        <p:spPr>
          <a:xfrm>
            <a:off x="2898648" y="6355080"/>
            <a:ext cx="3474720" cy="365760"/>
          </a:xfrm>
        </p:spPr>
        <p:txBody>
          <a:bodyPr/>
          <a:lstStyle/>
          <a:p>
            <a:endParaRPr lang="es-ES"/>
          </a:p>
        </p:txBody>
      </p:sp>
      <p:sp>
        <p:nvSpPr>
          <p:cNvPr id="6" name="5 Marcador de número de diapositiva"/>
          <p:cNvSpPr>
            <a:spLocks noGrp="1"/>
          </p:cNvSpPr>
          <p:nvPr>
            <p:ph type="sldNum" sz="quarter" idx="12"/>
          </p:nvPr>
        </p:nvSpPr>
        <p:spPr>
          <a:xfrm>
            <a:off x="1069848" y="6355080"/>
            <a:ext cx="1520952" cy="365760"/>
          </a:xfrm>
        </p:spPr>
        <p:txBody>
          <a:bodyPr/>
          <a:lstStyle/>
          <a:p>
            <a:fld id="{132FADFE-3B8F-471C-ABF0-DBC7717ECBBC}" type="slidenum">
              <a:rPr lang="es-ES" smtClean="0"/>
              <a:pPr/>
              <a:t>‹Nº›</a:t>
            </a:fld>
            <a:endParaRPr lang="es-ES"/>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03620979-A3AB-4B28-8472-E51C8E5B932F}" type="datetime1">
              <a:rPr lang="es-ES" smtClean="0"/>
              <a:pPr/>
              <a:t>22/02/2023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fld id="{094646AA-48D1-4DC9-9782-A5E130B7D614}" type="datetime1">
              <a:rPr lang="es-ES" smtClean="0"/>
              <a:pPr/>
              <a:t>22/02/2023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BAE37933-3868-4588-AD4E-4F42CF7CFAE0}" type="datetime1">
              <a:rPr lang="es-ES" smtClean="0"/>
              <a:pPr/>
              <a:t>22/02/2023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88F76AB-EB4E-488B-9837-99DCCC95C668}" type="datetime1">
              <a:rPr lang="es-ES" smtClean="0"/>
              <a:pPr/>
              <a:t>22/02/2023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ECA868BE-DC84-41E5-85D6-F73898F59410}" type="datetime1">
              <a:rPr lang="es-ES" smtClean="0"/>
              <a:pPr/>
              <a:t>22/02/2023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7FA5F797-3D63-4AE9-B0C1-3F2B382893DA}" type="datetime1">
              <a:rPr lang="es-ES" smtClean="0"/>
              <a:pPr/>
              <a:t>22/02/2023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AD1A0E6C-B554-4A61-BA1C-0B0D07505F03}" type="datetime1">
              <a:rPr lang="es-ES" smtClean="0"/>
              <a:pPr/>
              <a:t>22/02/2023</a:t>
            </a:fld>
            <a:endParaRPr lang="es-ES"/>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32FADFE-3B8F-471C-ABF0-DBC7717ECBBC}" type="slidenum">
              <a:rPr lang="es-ES" smtClean="0"/>
              <a:pPr/>
              <a:t>‹Nº›</a:t>
            </a:fld>
            <a:endParaRPr lang="es-ES"/>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gif"/><Relationship Id="rId4" Type="http://schemas.openxmlformats.org/officeDocument/2006/relationships/image" Target="../media/image4.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S" dirty="0"/>
              <a:t>Técnicas de Obtención de Requisitos del Software</a:t>
            </a:r>
            <a:endParaRPr lang="en-GB" dirty="0"/>
          </a:p>
        </p:txBody>
      </p:sp>
      <p:sp>
        <p:nvSpPr>
          <p:cNvPr id="3" name="2 Subtítulo"/>
          <p:cNvSpPr>
            <a:spLocks noGrp="1"/>
          </p:cNvSpPr>
          <p:nvPr>
            <p:ph type="subTitle" idx="1"/>
          </p:nvPr>
        </p:nvSpPr>
        <p:spPr/>
        <p:txBody>
          <a:bodyPr/>
          <a:lstStyle/>
          <a:p>
            <a:r>
              <a:rPr lang="es-ES" dirty="0"/>
              <a:t>Requisitos del Software – Tema 2 - Parte 2</a:t>
            </a:r>
            <a:endParaRPr lang="en-GB" dirty="0"/>
          </a:p>
          <a:p>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a:t>
            </a:fld>
            <a:endParaRPr lang="es-ES"/>
          </a:p>
        </p:txBody>
      </p:sp>
      <p:sp>
        <p:nvSpPr>
          <p:cNvPr id="5" name="4 CuadroTexto"/>
          <p:cNvSpPr txBox="1"/>
          <p:nvPr/>
        </p:nvSpPr>
        <p:spPr>
          <a:xfrm>
            <a:off x="785786" y="1285860"/>
            <a:ext cx="5786478" cy="1754326"/>
          </a:xfrm>
          <a:prstGeom prst="rect">
            <a:avLst/>
          </a:prstGeom>
          <a:noFill/>
        </p:spPr>
        <p:txBody>
          <a:bodyPr wrap="square" rtlCol="0">
            <a:spAutoFit/>
          </a:bodyPr>
          <a:lstStyle/>
          <a:p>
            <a:r>
              <a:rPr lang="es-ES" b="1" i="1" dirty="0" err="1"/>
              <a:t>Elicit</a:t>
            </a:r>
            <a:r>
              <a:rPr lang="es-ES" i="1" dirty="0"/>
              <a:t>: </a:t>
            </a:r>
            <a:r>
              <a:rPr lang="es-ES" i="1" dirty="0" err="1"/>
              <a:t>bring</a:t>
            </a:r>
            <a:r>
              <a:rPr lang="es-ES" i="1" dirty="0"/>
              <a:t> </a:t>
            </a:r>
            <a:r>
              <a:rPr lang="es-ES" i="1" dirty="0" err="1"/>
              <a:t>out</a:t>
            </a:r>
            <a:r>
              <a:rPr lang="es-ES" i="1" dirty="0"/>
              <a:t>, </a:t>
            </a:r>
            <a:r>
              <a:rPr lang="es-ES" i="1" dirty="0" err="1"/>
              <a:t>draw</a:t>
            </a:r>
            <a:r>
              <a:rPr lang="es-ES" i="1" dirty="0"/>
              <a:t> </a:t>
            </a:r>
            <a:r>
              <a:rPr lang="es-ES" i="1" dirty="0" err="1"/>
              <a:t>out</a:t>
            </a:r>
            <a:r>
              <a:rPr lang="es-ES" i="1" dirty="0"/>
              <a:t> (</a:t>
            </a:r>
            <a:r>
              <a:rPr lang="es-ES" i="1" dirty="0" err="1"/>
              <a:t>something</a:t>
            </a:r>
            <a:r>
              <a:rPr lang="es-ES" i="1" dirty="0"/>
              <a:t> </a:t>
            </a:r>
            <a:r>
              <a:rPr lang="es-ES" i="1" dirty="0" err="1"/>
              <a:t>latent</a:t>
            </a:r>
            <a:r>
              <a:rPr lang="es-ES" i="1" dirty="0"/>
              <a:t>)</a:t>
            </a:r>
          </a:p>
          <a:p>
            <a:r>
              <a:rPr lang="es-ES" b="1" dirty="0"/>
              <a:t>Obtener</a:t>
            </a:r>
            <a:r>
              <a:rPr lang="es-ES" dirty="0"/>
              <a:t>: sacar, extraer (algo latente) </a:t>
            </a:r>
            <a:endParaRPr lang="es-ES" i="1" dirty="0"/>
          </a:p>
          <a:p>
            <a:endParaRPr lang="es-ES" i="1" dirty="0"/>
          </a:p>
          <a:p>
            <a:r>
              <a:rPr lang="en-GB" i="1" dirty="0"/>
              <a:t>“It’s really hard to design products by focus groups.  A lot of times, people don’t know what they want until you show it to them.” – </a:t>
            </a:r>
            <a:r>
              <a:rPr lang="en-GB" i="1" dirty="0" err="1"/>
              <a:t>BusinessWeek</a:t>
            </a:r>
            <a:r>
              <a:rPr lang="en-GB" i="1" dirty="0"/>
              <a:t>, May 25 1998 (Steve Jobs) </a:t>
            </a:r>
          </a:p>
        </p:txBody>
      </p:sp>
      <p:pic>
        <p:nvPicPr>
          <p:cNvPr id="10241" name="Picture 1"/>
          <p:cNvPicPr>
            <a:picLocks noChangeAspect="1" noChangeArrowheads="1"/>
          </p:cNvPicPr>
          <p:nvPr/>
        </p:nvPicPr>
        <p:blipFill>
          <a:blip r:embed="rId3" cstate="print"/>
          <a:srcRect/>
          <a:stretch>
            <a:fillRect/>
          </a:stretch>
        </p:blipFill>
        <p:spPr bwMode="auto">
          <a:xfrm>
            <a:off x="6286512" y="357166"/>
            <a:ext cx="2276475" cy="2219325"/>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noAutofit/>
          </a:bodyPr>
          <a:lstStyle/>
          <a:p>
            <a:r>
              <a:rPr lang="es-ES" sz="2700" dirty="0"/>
              <a:t>Cambios en la Obtención – Reto “Experiencias previas”</a:t>
            </a:r>
          </a:p>
        </p:txBody>
      </p:sp>
      <p:sp>
        <p:nvSpPr>
          <p:cNvPr id="149507" name="Rectangle 3"/>
          <p:cNvSpPr>
            <a:spLocks noGrp="1" noChangeArrowheads="1"/>
          </p:cNvSpPr>
          <p:nvPr>
            <p:ph type="body" idx="1"/>
          </p:nvPr>
        </p:nvSpPr>
        <p:spPr/>
        <p:txBody>
          <a:bodyPr>
            <a:normAutofit/>
          </a:bodyPr>
          <a:lstStyle/>
          <a:p>
            <a:pPr>
              <a:lnSpc>
                <a:spcPct val="85000"/>
              </a:lnSpc>
            </a:pPr>
            <a:r>
              <a:rPr lang="es-ES" dirty="0"/>
              <a:t>Nos guste o no, usuarios (clientes, compradores,…) y desarrolladores recuerdan experiencias pasadas</a:t>
            </a:r>
          </a:p>
          <a:p>
            <a:pPr lvl="1">
              <a:lnSpc>
                <a:spcPct val="85000"/>
              </a:lnSpc>
            </a:pPr>
            <a:r>
              <a:rPr lang="es-ES" dirty="0"/>
              <a:t>Programas de calidad que prometían que las cosas serían distintas</a:t>
            </a:r>
          </a:p>
          <a:p>
            <a:pPr lvl="1">
              <a:lnSpc>
                <a:spcPct val="85000"/>
              </a:lnSpc>
            </a:pPr>
            <a:r>
              <a:rPr lang="es-ES" dirty="0"/>
              <a:t>El último proyecto en que los requisitos eran “vagos” y/o las expectativas no se cumplieron</a:t>
            </a:r>
          </a:p>
          <a:p>
            <a:pPr>
              <a:lnSpc>
                <a:spcPct val="85000"/>
              </a:lnSpc>
            </a:pPr>
            <a:r>
              <a:rPr lang="es-ES" dirty="0"/>
              <a:t>Sospechas de que el equipo "unilateralmente” eliminó funciones importantes de la última versión</a:t>
            </a:r>
          </a:p>
          <a:p>
            <a:pPr>
              <a:lnSpc>
                <a:spcPct val="85000"/>
              </a:lnSpc>
            </a:pPr>
            <a:r>
              <a:rPr lang="es-ES" dirty="0"/>
              <a:t>Necesidad de construir </a:t>
            </a:r>
            <a:r>
              <a:rPr lang="es-ES" b="1" dirty="0"/>
              <a:t>confianza</a:t>
            </a:r>
            <a:r>
              <a:rPr lang="es-ES" dirty="0"/>
              <a:t>, poco a poco.  </a:t>
            </a:r>
          </a:p>
          <a:p>
            <a:pPr lvl="1">
              <a:lnSpc>
                <a:spcPct val="85000"/>
              </a:lnSpc>
            </a:pPr>
            <a:r>
              <a:rPr lang="es-ES" dirty="0"/>
              <a:t>Sin olvidar el presupuesto, la agenda, y las funciones.</a:t>
            </a:r>
          </a:p>
          <a:p>
            <a:pPr>
              <a:lnSpc>
                <a:spcPct val="85000"/>
              </a:lnSpc>
            </a:pPr>
            <a:r>
              <a:rPr lang="es-ES" dirty="0"/>
              <a:t>Construir el éxito entregando, lo antes posible, </a:t>
            </a:r>
            <a:r>
              <a:rPr lang="es-ES" b="1" dirty="0"/>
              <a:t>los elementos de mayor prioridad</a:t>
            </a:r>
            <a:endParaRPr lang="es-E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5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5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95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9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CAAD3D-C082-4989-83FF-D2B158330BAE}"/>
              </a:ext>
            </a:extLst>
          </p:cNvPr>
          <p:cNvSpPr>
            <a:spLocks noGrp="1"/>
          </p:cNvSpPr>
          <p:nvPr>
            <p:ph type="title"/>
          </p:nvPr>
        </p:nvSpPr>
        <p:spPr/>
        <p:txBody>
          <a:bodyPr>
            <a:normAutofit fontScale="90000"/>
          </a:bodyPr>
          <a:lstStyle/>
          <a:p>
            <a:r>
              <a:rPr lang="es-ES" dirty="0"/>
              <a:t>Estrategia para la obtención de requisitos</a:t>
            </a:r>
          </a:p>
        </p:txBody>
      </p:sp>
      <p:sp>
        <p:nvSpPr>
          <p:cNvPr id="3" name="Marcador de número de diapositiva 2">
            <a:extLst>
              <a:ext uri="{FF2B5EF4-FFF2-40B4-BE49-F238E27FC236}">
                <a16:creationId xmlns:a16="http://schemas.microsoft.com/office/drawing/2014/main" id="{0DDD8CF7-5984-42C2-B6A3-B895BB5F3D8C}"/>
              </a:ext>
            </a:extLst>
          </p:cNvPr>
          <p:cNvSpPr>
            <a:spLocks noGrp="1"/>
          </p:cNvSpPr>
          <p:nvPr>
            <p:ph type="sldNum" sz="quarter" idx="12"/>
          </p:nvPr>
        </p:nvSpPr>
        <p:spPr/>
        <p:txBody>
          <a:bodyPr/>
          <a:lstStyle/>
          <a:p>
            <a:fld id="{AC5C3DF3-DECE-4845-BBB0-5B022D41DC57}" type="slidenum">
              <a:rPr lang="es-ES" smtClean="0"/>
              <a:pPr/>
              <a:t>11</a:t>
            </a:fld>
            <a:endParaRPr lang="es-ES"/>
          </a:p>
        </p:txBody>
      </p:sp>
      <p:sp>
        <p:nvSpPr>
          <p:cNvPr id="4" name="Marcador de contenido 3">
            <a:extLst>
              <a:ext uri="{FF2B5EF4-FFF2-40B4-BE49-F238E27FC236}">
                <a16:creationId xmlns:a16="http://schemas.microsoft.com/office/drawing/2014/main" id="{39F756B3-1865-43D4-8370-1CF513739205}"/>
              </a:ext>
            </a:extLst>
          </p:cNvPr>
          <p:cNvSpPr>
            <a:spLocks noGrp="1"/>
          </p:cNvSpPr>
          <p:nvPr>
            <p:ph sz="quarter" idx="1"/>
          </p:nvPr>
        </p:nvSpPr>
        <p:spPr/>
        <p:txBody>
          <a:bodyPr>
            <a:normAutofit fontScale="85000" lnSpcReduction="10000"/>
          </a:bodyPr>
          <a:lstStyle/>
          <a:p>
            <a:r>
              <a:rPr lang="es-ES" sz="2800" dirty="0"/>
              <a:t>1. Aprender todo lo que se pueda de los documentos, formularios, informes y archivos existentes. </a:t>
            </a:r>
          </a:p>
          <a:p>
            <a:r>
              <a:rPr lang="es-ES" sz="2800" dirty="0"/>
              <a:t>2. De ser posible, se observará el sistema en acción. </a:t>
            </a:r>
          </a:p>
          <a:p>
            <a:pPr lvl="1"/>
            <a:r>
              <a:rPr lang="es-ES" sz="2500" dirty="0"/>
              <a:t>No se plantearán preguntas. Tan sólo se observará y se tomarán notas o dibujos. </a:t>
            </a:r>
          </a:p>
          <a:p>
            <a:r>
              <a:rPr lang="es-ES" sz="3100" dirty="0"/>
              <a:t>3. Diseñar y distribuir cuestionarios para aclarar cuestiones que no se comprenden bien</a:t>
            </a:r>
          </a:p>
          <a:p>
            <a:r>
              <a:rPr lang="es-ES" sz="2800" dirty="0"/>
              <a:t>4. Realizar entrevistas (o sesiones de trabajo en grupo, como JAD). </a:t>
            </a:r>
          </a:p>
          <a:p>
            <a:pPr lvl="1"/>
            <a:r>
              <a:rPr lang="es-ES" sz="2500" dirty="0"/>
              <a:t>En este punto se pueden llegar a aplicar algunas de las otras técnicas cómo Escenarios, Tormenta de ideas, Puntos de Vista, Prototipado.</a:t>
            </a:r>
          </a:p>
          <a:p>
            <a:r>
              <a:rPr lang="es-ES" sz="2800" dirty="0"/>
              <a:t>5. Se verifican los requisitos a través del uso de técnicas como Entrevistas, Observación y orientados a Puntos de Vista.</a:t>
            </a:r>
          </a:p>
          <a:p>
            <a:endParaRPr lang="es-ES" dirty="0"/>
          </a:p>
        </p:txBody>
      </p:sp>
    </p:spTree>
    <p:extLst>
      <p:ext uri="{BB962C8B-B14F-4D97-AF65-F5344CB8AC3E}">
        <p14:creationId xmlns:p14="http://schemas.microsoft.com/office/powerpoint/2010/main" val="2397239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Directrices para la Obtención de Requisitos</a:t>
            </a:r>
            <a:endParaRPr lang="en-GB" dirty="0"/>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12</a:t>
            </a:fld>
            <a:endParaRPr lang="es-ES"/>
          </a:p>
        </p:txBody>
      </p:sp>
      <p:sp>
        <p:nvSpPr>
          <p:cNvPr id="4" name="3 Marcador de contenido"/>
          <p:cNvSpPr>
            <a:spLocks noGrp="1"/>
          </p:cNvSpPr>
          <p:nvPr>
            <p:ph sz="quarter" idx="1"/>
          </p:nvPr>
        </p:nvSpPr>
        <p:spPr/>
        <p:txBody>
          <a:bodyPr>
            <a:normAutofit fontScale="77500" lnSpcReduction="20000"/>
          </a:bodyPr>
          <a:lstStyle/>
          <a:p>
            <a:r>
              <a:rPr lang="es-ES" sz="2800" dirty="0"/>
              <a:t>Evaluar la </a:t>
            </a:r>
            <a:r>
              <a:rPr lang="es-ES" sz="2800" b="1" dirty="0">
                <a:solidFill>
                  <a:schemeClr val="folHlink"/>
                </a:solidFill>
              </a:rPr>
              <a:t>Viabilidad</a:t>
            </a:r>
            <a:r>
              <a:rPr lang="es-ES" sz="2800" dirty="0"/>
              <a:t> del sistema</a:t>
            </a:r>
            <a:endParaRPr lang="es-ES" sz="2800" b="1" dirty="0">
              <a:solidFill>
                <a:schemeClr val="folHlink"/>
              </a:solidFill>
            </a:endParaRPr>
          </a:p>
          <a:p>
            <a:r>
              <a:rPr lang="es-ES" sz="2800" dirty="0"/>
              <a:t>Ser sensibles a las cuestiones </a:t>
            </a:r>
            <a:r>
              <a:rPr lang="es-ES" sz="2800" b="1" dirty="0">
                <a:solidFill>
                  <a:srgbClr val="A28300"/>
                </a:solidFill>
              </a:rPr>
              <a:t>organizativas</a:t>
            </a:r>
            <a:r>
              <a:rPr lang="es-ES" sz="2800" dirty="0"/>
              <a:t> y de </a:t>
            </a:r>
            <a:r>
              <a:rPr lang="es-ES" sz="2800" b="1" dirty="0">
                <a:solidFill>
                  <a:srgbClr val="009C73"/>
                </a:solidFill>
              </a:rPr>
              <a:t>política</a:t>
            </a:r>
            <a:r>
              <a:rPr lang="es-ES" sz="2800" dirty="0"/>
              <a:t> de empresa</a:t>
            </a:r>
          </a:p>
          <a:p>
            <a:r>
              <a:rPr lang="es-ES" sz="2800" dirty="0"/>
              <a:t>Identificar y consultar a los </a:t>
            </a:r>
            <a:r>
              <a:rPr lang="es-ES" sz="2800" b="1" dirty="0">
                <a:solidFill>
                  <a:srgbClr val="975A9A"/>
                </a:solidFill>
              </a:rPr>
              <a:t>STAKEHOLDERS</a:t>
            </a:r>
          </a:p>
          <a:p>
            <a:r>
              <a:rPr lang="es-ES" sz="2800" dirty="0"/>
              <a:t>Registrar las </a:t>
            </a:r>
            <a:r>
              <a:rPr lang="es-ES" sz="2800" b="1" dirty="0">
                <a:solidFill>
                  <a:srgbClr val="203F7E"/>
                </a:solidFill>
              </a:rPr>
              <a:t>FUENTES</a:t>
            </a:r>
            <a:r>
              <a:rPr lang="es-ES" sz="2800" dirty="0"/>
              <a:t> de los requisitos</a:t>
            </a:r>
            <a:endParaRPr lang="es-ES" sz="2800" b="1" dirty="0">
              <a:solidFill>
                <a:srgbClr val="203F7E"/>
              </a:solidFill>
            </a:endParaRPr>
          </a:p>
          <a:p>
            <a:r>
              <a:rPr lang="es-ES" sz="2800" dirty="0"/>
              <a:t>Utiliza </a:t>
            </a:r>
            <a:r>
              <a:rPr lang="es-ES" sz="2800" b="1" dirty="0">
                <a:solidFill>
                  <a:srgbClr val="800000"/>
                </a:solidFill>
              </a:rPr>
              <a:t>LO QUE INTERESA al negocio </a:t>
            </a:r>
            <a:r>
              <a:rPr lang="es-ES" sz="2800" dirty="0"/>
              <a:t>para conducir la obtención de requisitos</a:t>
            </a:r>
          </a:p>
          <a:p>
            <a:r>
              <a:rPr lang="es-ES" sz="2800" dirty="0"/>
              <a:t>Buscar </a:t>
            </a:r>
            <a:r>
              <a:rPr lang="es-ES" sz="2800" b="1" dirty="0">
                <a:solidFill>
                  <a:srgbClr val="005A00"/>
                </a:solidFill>
              </a:rPr>
              <a:t>RESTRICCIONES del dominio</a:t>
            </a:r>
          </a:p>
          <a:p>
            <a:r>
              <a:rPr lang="es-ES" sz="2800" dirty="0"/>
              <a:t>Registrar la </a:t>
            </a:r>
            <a:r>
              <a:rPr lang="es-ES" sz="2800" b="1" dirty="0">
                <a:solidFill>
                  <a:srgbClr val="660066"/>
                </a:solidFill>
              </a:rPr>
              <a:t>JUSTIFICACIÓN </a:t>
            </a:r>
            <a:r>
              <a:rPr lang="es-ES" sz="2800" dirty="0"/>
              <a:t>de los requisitos</a:t>
            </a:r>
            <a:endParaRPr lang="es-ES" sz="2800" b="1" dirty="0">
              <a:solidFill>
                <a:srgbClr val="660066"/>
              </a:solidFill>
            </a:endParaRPr>
          </a:p>
          <a:p>
            <a:r>
              <a:rPr lang="es-ES" sz="2800" dirty="0"/>
              <a:t>Recoger requisitos desde </a:t>
            </a:r>
            <a:r>
              <a:rPr lang="es-ES" sz="2800" b="1" dirty="0">
                <a:solidFill>
                  <a:srgbClr val="800000"/>
                </a:solidFill>
              </a:rPr>
              <a:t>múltiples PUNTOS DE VISTA</a:t>
            </a:r>
          </a:p>
          <a:p>
            <a:r>
              <a:rPr lang="es-ES" sz="2800" dirty="0"/>
              <a:t>Usar</a:t>
            </a:r>
            <a:r>
              <a:rPr lang="es-ES" sz="2800" dirty="0">
                <a:solidFill>
                  <a:srgbClr val="88518B"/>
                </a:solidFill>
              </a:rPr>
              <a:t> </a:t>
            </a:r>
            <a:r>
              <a:rPr lang="es-ES" sz="2800" b="1" dirty="0">
                <a:solidFill>
                  <a:srgbClr val="88518B"/>
                </a:solidFill>
              </a:rPr>
              <a:t>PROTOTIPOS </a:t>
            </a:r>
            <a:r>
              <a:rPr lang="es-ES" sz="2800" dirty="0"/>
              <a:t>cuando los requisitos no se comprenden</a:t>
            </a:r>
          </a:p>
          <a:p>
            <a:r>
              <a:rPr lang="es-ES" sz="2800" dirty="0"/>
              <a:t>Usar </a:t>
            </a:r>
            <a:r>
              <a:rPr lang="es-ES" sz="2800" b="1" dirty="0">
                <a:solidFill>
                  <a:srgbClr val="008C00"/>
                </a:solidFill>
              </a:rPr>
              <a:t>ESCENARIOS </a:t>
            </a:r>
            <a:r>
              <a:rPr lang="es-ES" sz="2800" dirty="0"/>
              <a:t>para obtener requisitos</a:t>
            </a:r>
          </a:p>
          <a:p>
            <a:r>
              <a:rPr lang="es-ES" sz="2800" dirty="0"/>
              <a:t>Definir los </a:t>
            </a:r>
            <a:r>
              <a:rPr lang="es-ES" sz="2800" b="1" dirty="0">
                <a:solidFill>
                  <a:srgbClr val="996633"/>
                </a:solidFill>
              </a:rPr>
              <a:t>procesos operacionales (Tareas)</a:t>
            </a:r>
          </a:p>
          <a:p>
            <a:r>
              <a:rPr lang="es-ES" sz="2800" b="1" dirty="0">
                <a:solidFill>
                  <a:srgbClr val="2C5D92"/>
                </a:solidFill>
              </a:rPr>
              <a:t>Reusar</a:t>
            </a:r>
            <a:r>
              <a:rPr lang="es-ES" sz="2800" dirty="0"/>
              <a:t> requisitos</a:t>
            </a:r>
          </a:p>
          <a:p>
            <a:endParaRPr lang="en-GB" dirty="0"/>
          </a:p>
        </p:txBody>
      </p:sp>
      <p:pic>
        <p:nvPicPr>
          <p:cNvPr id="8194" name="Picture 2" descr="http://www.rb.az.gov/images/guidelines.jpg"/>
          <p:cNvPicPr>
            <a:picLocks noChangeAspect="1" noChangeArrowheads="1"/>
          </p:cNvPicPr>
          <p:nvPr/>
        </p:nvPicPr>
        <p:blipFill>
          <a:blip r:embed="rId3" cstate="print"/>
          <a:srcRect/>
          <a:stretch>
            <a:fillRect/>
          </a:stretch>
        </p:blipFill>
        <p:spPr bwMode="auto">
          <a:xfrm>
            <a:off x="7072330" y="4764260"/>
            <a:ext cx="1643074" cy="152226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blinds(horizontal)">
                                      <p:cBhvr>
                                        <p:cTn id="15" dur="500"/>
                                        <p:tgtEl>
                                          <p:spTgt spid="4">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blinds(horizontal)">
                                      <p:cBhvr>
                                        <p:cTn id="18" dur="500"/>
                                        <p:tgtEl>
                                          <p:spTgt spid="4">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blinds(horizontal)">
                                      <p:cBhvr>
                                        <p:cTn id="23" dur="500"/>
                                        <p:tgtEl>
                                          <p:spTgt spid="4">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blinds(horizontal)">
                                      <p:cBhvr>
                                        <p:cTn id="28" dur="500"/>
                                        <p:tgtEl>
                                          <p:spTgt spid="4">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blinds(horizontal)">
                                      <p:cBhvr>
                                        <p:cTn id="33" dur="500"/>
                                        <p:tgtEl>
                                          <p:spTgt spid="4">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blinds(horizontal)">
                                      <p:cBhvr>
                                        <p:cTn id="36" dur="500"/>
                                        <p:tgtEl>
                                          <p:spTgt spid="4">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blinds(horizontal)">
                                      <p:cBhvr>
                                        <p:cTn id="41" dur="500"/>
                                        <p:tgtEl>
                                          <p:spTgt spid="4">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
                                            <p:txEl>
                                              <p:pRg st="11" end="11"/>
                                            </p:txEl>
                                          </p:spTgt>
                                        </p:tgtEl>
                                        <p:attrNameLst>
                                          <p:attrName>style.visibility</p:attrName>
                                        </p:attrNameLst>
                                      </p:cBhvr>
                                      <p:to>
                                        <p:strVal val="visible"/>
                                      </p:to>
                                    </p:set>
                                    <p:animEffect transition="in" filter="blinds(horizontal)">
                                      <p:cBhvr>
                                        <p:cTn id="46"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Lanzamiento OLE V1.0 Caso de Estudio</a:t>
            </a:r>
          </a:p>
        </p:txBody>
      </p:sp>
      <p:sp>
        <p:nvSpPr>
          <p:cNvPr id="4" name="3 Marcador de número de diapositiva"/>
          <p:cNvSpPr>
            <a:spLocks noGrp="1"/>
          </p:cNvSpPr>
          <p:nvPr>
            <p:ph type="sldNum" sz="quarter" idx="12"/>
          </p:nvPr>
        </p:nvSpPr>
        <p:spPr/>
        <p:txBody>
          <a:bodyPr/>
          <a:lstStyle/>
          <a:p>
            <a:fld id="{AC5C3DF3-DECE-4845-BBB0-5B022D41DC57}" type="slidenum">
              <a:rPr lang="es-ES" smtClean="0"/>
              <a:pPr/>
              <a:t>13</a:t>
            </a:fld>
            <a:endParaRPr lang="es-ES"/>
          </a:p>
        </p:txBody>
      </p:sp>
      <p:sp>
        <p:nvSpPr>
          <p:cNvPr id="3" name="2 Marcador de contenido"/>
          <p:cNvSpPr>
            <a:spLocks noGrp="1"/>
          </p:cNvSpPr>
          <p:nvPr>
            <p:ph sz="quarter" idx="1"/>
          </p:nvPr>
        </p:nvSpPr>
        <p:spPr>
          <a:xfrm>
            <a:off x="304800" y="304800"/>
            <a:ext cx="5715000" cy="5838844"/>
          </a:xfrm>
        </p:spPr>
        <p:txBody>
          <a:bodyPr>
            <a:normAutofit lnSpcReduction="10000"/>
          </a:bodyPr>
          <a:lstStyle/>
          <a:p>
            <a:r>
              <a:rPr lang="es-ES" dirty="0"/>
              <a:t>Simulación Obtención de Requisitos</a:t>
            </a:r>
          </a:p>
          <a:p>
            <a:r>
              <a:rPr lang="es-ES" dirty="0"/>
              <a:t>Punto de Partida: </a:t>
            </a:r>
          </a:p>
          <a:p>
            <a:pPr lvl="1"/>
            <a:r>
              <a:rPr lang="es-ES" dirty="0"/>
              <a:t>Supongamos que la reunión de lanzamiento ya se ha realizado.</a:t>
            </a:r>
          </a:p>
          <a:p>
            <a:pPr lvl="1"/>
            <a:r>
              <a:rPr lang="es-ES" dirty="0"/>
              <a:t>¿Tal vez una tormenta de ideas?</a:t>
            </a:r>
          </a:p>
          <a:p>
            <a:r>
              <a:rPr lang="es-ES" dirty="0"/>
              <a:t>Comentarios sobre el enunciado</a:t>
            </a:r>
          </a:p>
          <a:p>
            <a:r>
              <a:rPr lang="es-ES" dirty="0"/>
              <a:t>Actividad: </a:t>
            </a:r>
            <a:r>
              <a:rPr lang="es-ES" dirty="0" err="1"/>
              <a:t>Act.Col</a:t>
            </a:r>
            <a:r>
              <a:rPr lang="es-ES" dirty="0"/>
              <a:t>. 2.1 </a:t>
            </a:r>
          </a:p>
          <a:p>
            <a:pPr lvl="1"/>
            <a:r>
              <a:rPr lang="es-ES" dirty="0"/>
              <a:t>Simulación de una segunda reunión</a:t>
            </a:r>
          </a:p>
          <a:p>
            <a:pPr lvl="1"/>
            <a:r>
              <a:rPr lang="es-ES" dirty="0"/>
              <a:t>Documento compartido para registrar los resultados: </a:t>
            </a:r>
          </a:p>
          <a:p>
            <a:pPr lvl="2"/>
            <a:r>
              <a:rPr lang="es-ES" dirty="0"/>
              <a:t>actividad cooperativa y distribuida</a:t>
            </a:r>
          </a:p>
          <a:p>
            <a:pPr lvl="1"/>
            <a:r>
              <a:rPr lang="es-ES" dirty="0"/>
              <a:t>¡Es como un taller!</a:t>
            </a:r>
          </a:p>
          <a:p>
            <a:r>
              <a:rPr lang="es-ES" dirty="0"/>
              <a:t>Empezamos el trabajo en clase con la definición del problema de OLE y se sigue fuera de clase</a:t>
            </a:r>
          </a:p>
        </p:txBody>
      </p:sp>
      <p:pic>
        <p:nvPicPr>
          <p:cNvPr id="1025" name="Picture 1"/>
          <p:cNvPicPr>
            <a:picLocks noChangeAspect="1" noChangeArrowheads="1"/>
          </p:cNvPicPr>
          <p:nvPr/>
        </p:nvPicPr>
        <p:blipFill>
          <a:blip r:embed="rId3" cstate="print"/>
          <a:srcRect/>
          <a:stretch>
            <a:fillRect/>
          </a:stretch>
        </p:blipFill>
        <p:spPr bwMode="auto">
          <a:xfrm>
            <a:off x="6267631" y="1428736"/>
            <a:ext cx="2624849" cy="307183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Lanzamiento OLE V1.0 Caso de Estudio</a:t>
            </a:r>
            <a:endParaRPr lang="en-GB"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14</a:t>
            </a:fld>
            <a:endParaRPr lang="es-ES"/>
          </a:p>
        </p:txBody>
      </p:sp>
      <p:pic>
        <p:nvPicPr>
          <p:cNvPr id="5" name="Picture 6" descr="http://www.dougtrudell.com/assets/images/Imagination.jpg"/>
          <p:cNvPicPr>
            <a:picLocks noChangeAspect="1" noChangeArrowheads="1"/>
          </p:cNvPicPr>
          <p:nvPr/>
        </p:nvPicPr>
        <p:blipFill>
          <a:blip r:embed="rId3" cstate="print"/>
          <a:srcRect/>
          <a:stretch>
            <a:fillRect/>
          </a:stretch>
        </p:blipFill>
        <p:spPr bwMode="auto">
          <a:xfrm>
            <a:off x="4572000" y="1857364"/>
            <a:ext cx="2857520" cy="3834405"/>
          </a:xfrm>
          <a:prstGeom prst="rect">
            <a:avLst/>
          </a:prstGeom>
          <a:noFill/>
        </p:spPr>
      </p:pic>
      <p:pic>
        <p:nvPicPr>
          <p:cNvPr id="6146" name="Picture 2" descr="http://t2.gstatic.com/images?q=tbn:ANd9GcR6ZEQM0tMjyaVWzfsChdht4-Eb8z7hK-FpxV17zjvY3IwirVWsqg&amp;t=1"/>
          <p:cNvPicPr>
            <a:picLocks noChangeAspect="1" noChangeArrowheads="1"/>
          </p:cNvPicPr>
          <p:nvPr/>
        </p:nvPicPr>
        <p:blipFill>
          <a:blip r:embed="rId4" cstate="print"/>
          <a:srcRect/>
          <a:stretch>
            <a:fillRect/>
          </a:stretch>
        </p:blipFill>
        <p:spPr bwMode="auto">
          <a:xfrm>
            <a:off x="714348" y="2143116"/>
            <a:ext cx="3214710" cy="223881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Guión</a:t>
            </a:r>
            <a:endParaRPr lang="en-GB" dirty="0"/>
          </a:p>
        </p:txBody>
      </p:sp>
      <p:sp>
        <p:nvSpPr>
          <p:cNvPr id="4" name="3 Marcador de número de diapositiva"/>
          <p:cNvSpPr>
            <a:spLocks noGrp="1"/>
          </p:cNvSpPr>
          <p:nvPr>
            <p:ph type="sldNum" sz="quarter" idx="12"/>
          </p:nvPr>
        </p:nvSpPr>
        <p:spPr/>
        <p:txBody>
          <a:bodyPr/>
          <a:lstStyle/>
          <a:p>
            <a:fld id="{AC5C3DF3-DECE-4845-BBB0-5B022D41DC57}" type="slidenum">
              <a:rPr lang="es-ES" smtClean="0"/>
              <a:pPr/>
              <a:t>2</a:t>
            </a:fld>
            <a:endParaRPr lang="es-ES"/>
          </a:p>
        </p:txBody>
      </p:sp>
      <p:sp>
        <p:nvSpPr>
          <p:cNvPr id="3" name="2 Marcador de contenido"/>
          <p:cNvSpPr>
            <a:spLocks noGrp="1"/>
          </p:cNvSpPr>
          <p:nvPr>
            <p:ph sz="quarter" idx="1"/>
          </p:nvPr>
        </p:nvSpPr>
        <p:spPr/>
        <p:txBody>
          <a:bodyPr>
            <a:normAutofit/>
          </a:bodyPr>
          <a:lstStyle/>
          <a:p>
            <a:r>
              <a:rPr lang="es-ES" dirty="0"/>
              <a:t>Actividad de Autoestudio</a:t>
            </a:r>
          </a:p>
          <a:p>
            <a:pPr lvl="1"/>
            <a:r>
              <a:rPr lang="es-ES" dirty="0"/>
              <a:t>Resultados</a:t>
            </a:r>
          </a:p>
          <a:p>
            <a:r>
              <a:rPr lang="es-ES" dirty="0"/>
              <a:t>Desafíos en la Obtención de Requisitos</a:t>
            </a:r>
          </a:p>
          <a:p>
            <a:r>
              <a:rPr lang="es-ES" dirty="0"/>
              <a:t>Directrices para la Obtención de Requisitos</a:t>
            </a:r>
          </a:p>
          <a:p>
            <a:r>
              <a:rPr lang="es-ES" dirty="0"/>
              <a:t>Lanzamiento OLE V1.0 Caso de Estudio</a:t>
            </a:r>
          </a:p>
          <a:p>
            <a:pPr>
              <a:buNone/>
            </a:pPr>
            <a:endParaRPr lang="es-ES" dirty="0"/>
          </a:p>
        </p:txBody>
      </p:sp>
      <p:sp>
        <p:nvSpPr>
          <p:cNvPr id="9220" name="AutoShape 4" descr="http://3.bp.blogspot.com/_0fgyrkMD9Cs/TCaSFnogH7I/AAAAAAAAAA4/NzRIbfMbGu4/s1600/Interview.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9222" name="Picture 6" descr="http://3.bp.blogspot.com/_0fgyrkMD9Cs/TCaSFnogH7I/AAAAAAAAAA4/NzRIbfMbGu4/s1600/Interview.jpg"/>
          <p:cNvPicPr>
            <a:picLocks noChangeAspect="1" noChangeArrowheads="1"/>
          </p:cNvPicPr>
          <p:nvPr/>
        </p:nvPicPr>
        <p:blipFill>
          <a:blip r:embed="rId3" cstate="print"/>
          <a:srcRect/>
          <a:stretch>
            <a:fillRect/>
          </a:stretch>
        </p:blipFill>
        <p:spPr bwMode="auto">
          <a:xfrm>
            <a:off x="7143768" y="1285860"/>
            <a:ext cx="1357322" cy="1319619"/>
          </a:xfrm>
          <a:prstGeom prst="rect">
            <a:avLst/>
          </a:prstGeom>
          <a:noFill/>
        </p:spPr>
      </p:pic>
      <p:pic>
        <p:nvPicPr>
          <p:cNvPr id="9224" name="Picture 8" descr="http://yeswecan.blogia.com/upload/20100122094434-brainstorming.gif"/>
          <p:cNvPicPr>
            <a:picLocks noChangeAspect="1" noChangeArrowheads="1"/>
          </p:cNvPicPr>
          <p:nvPr/>
        </p:nvPicPr>
        <p:blipFill>
          <a:blip r:embed="rId4" cstate="print"/>
          <a:srcRect/>
          <a:stretch>
            <a:fillRect/>
          </a:stretch>
        </p:blipFill>
        <p:spPr bwMode="auto">
          <a:xfrm>
            <a:off x="4929190" y="1428736"/>
            <a:ext cx="1838325" cy="1885950"/>
          </a:xfrm>
          <a:prstGeom prst="rect">
            <a:avLst/>
          </a:prstGeom>
          <a:noFill/>
        </p:spPr>
      </p:pic>
      <p:pic>
        <p:nvPicPr>
          <p:cNvPr id="9226" name="Picture 10" descr="http://people.dsv.su.se/~jpalme/reports/user-observation.gif"/>
          <p:cNvPicPr>
            <a:picLocks noChangeAspect="1" noChangeArrowheads="1"/>
          </p:cNvPicPr>
          <p:nvPr/>
        </p:nvPicPr>
        <p:blipFill>
          <a:blip r:embed="rId5" cstate="print"/>
          <a:srcRect/>
          <a:stretch>
            <a:fillRect/>
          </a:stretch>
        </p:blipFill>
        <p:spPr bwMode="auto">
          <a:xfrm>
            <a:off x="6215074" y="3500438"/>
            <a:ext cx="1604221" cy="1143008"/>
          </a:xfrm>
          <a:prstGeom prst="rect">
            <a:avLst/>
          </a:prstGeom>
          <a:noFill/>
        </p:spPr>
      </p:pic>
      <p:pic>
        <p:nvPicPr>
          <p:cNvPr id="9228" name="Picture 12" descr="http://nuevotiempo.org/entrenosotras/files/2010/04/17041-lime-green-man-carrying-a-large-yellow-question-mark-over-his-shoulder-symbolizing-curiousity-uncertainty-or-confusion-clipart-illustration.jpg"/>
          <p:cNvPicPr>
            <a:picLocks noChangeAspect="1" noChangeArrowheads="1"/>
          </p:cNvPicPr>
          <p:nvPr/>
        </p:nvPicPr>
        <p:blipFill>
          <a:blip r:embed="rId6" cstate="print"/>
          <a:srcRect/>
          <a:stretch>
            <a:fillRect/>
          </a:stretch>
        </p:blipFill>
        <p:spPr bwMode="auto">
          <a:xfrm>
            <a:off x="4214811" y="3929066"/>
            <a:ext cx="1865142" cy="221454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28"/>
                                        </p:tgtEl>
                                        <p:attrNameLst>
                                          <p:attrName>style.visibility</p:attrName>
                                        </p:attrNameLst>
                                      </p:cBhvr>
                                      <p:to>
                                        <p:strVal val="visible"/>
                                      </p:to>
                                    </p:set>
                                    <p:animEffect transition="in" filter="blinds(horizontal)">
                                      <p:cBhvr>
                                        <p:cTn id="7" dur="500"/>
                                        <p:tgtEl>
                                          <p:spTgt spid="9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Actividades de la Obtención de Requisitos</a:t>
            </a:r>
          </a:p>
        </p:txBody>
      </p:sp>
      <p:sp>
        <p:nvSpPr>
          <p:cNvPr id="3" name="2 Marcador de contenido"/>
          <p:cNvSpPr>
            <a:spLocks noGrp="1"/>
          </p:cNvSpPr>
          <p:nvPr>
            <p:ph sz="quarter" idx="1"/>
          </p:nvPr>
        </p:nvSpPr>
        <p:spPr/>
        <p:txBody>
          <a:bodyPr>
            <a:normAutofit/>
          </a:bodyPr>
          <a:lstStyle/>
          <a:p>
            <a:r>
              <a:rPr lang="es-ES" dirty="0"/>
              <a:t>Comprender el dominio de la aplicación</a:t>
            </a:r>
          </a:p>
          <a:p>
            <a:r>
              <a:rPr lang="es-ES" dirty="0"/>
              <a:t>Identificar las fuentes de los requisitos</a:t>
            </a:r>
          </a:p>
          <a:p>
            <a:r>
              <a:rPr lang="en-US" dirty="0" err="1"/>
              <a:t>Analizar</a:t>
            </a:r>
            <a:r>
              <a:rPr lang="en-US" dirty="0"/>
              <a:t> los stakeholders</a:t>
            </a:r>
          </a:p>
          <a:p>
            <a:r>
              <a:rPr lang="en-US" dirty="0" err="1"/>
              <a:t>Seleccionar</a:t>
            </a:r>
            <a:r>
              <a:rPr lang="en-US" dirty="0"/>
              <a:t> las </a:t>
            </a:r>
            <a:r>
              <a:rPr lang="en-US" dirty="0" err="1"/>
              <a:t>técnicas</a:t>
            </a:r>
            <a:r>
              <a:rPr lang="en-US" dirty="0"/>
              <a:t>, </a:t>
            </a:r>
            <a:r>
              <a:rPr lang="en-US" dirty="0" err="1"/>
              <a:t>enfoques</a:t>
            </a:r>
            <a:r>
              <a:rPr lang="en-US" dirty="0"/>
              <a:t> y </a:t>
            </a:r>
            <a:r>
              <a:rPr lang="en-US" dirty="0" err="1"/>
              <a:t>herramientas</a:t>
            </a:r>
            <a:r>
              <a:rPr lang="en-US" dirty="0"/>
              <a:t> a </a:t>
            </a:r>
            <a:r>
              <a:rPr lang="en-US" dirty="0" err="1"/>
              <a:t>usar</a:t>
            </a:r>
            <a:endParaRPr lang="en-US" dirty="0"/>
          </a:p>
          <a:p>
            <a:r>
              <a:rPr lang="es-ES" dirty="0"/>
              <a:t>Obtener requisitos de los </a:t>
            </a:r>
            <a:r>
              <a:rPr lang="es-ES" dirty="0" err="1"/>
              <a:t>stakeholders</a:t>
            </a:r>
            <a:r>
              <a:rPr lang="es-ES" dirty="0"/>
              <a:t> y de otras fuentes</a:t>
            </a:r>
          </a:p>
          <a:p>
            <a:pPr>
              <a:buNone/>
            </a:pPr>
            <a:endParaRPr lang="es-ES" dirty="0"/>
          </a:p>
        </p:txBody>
      </p:sp>
      <p:sp>
        <p:nvSpPr>
          <p:cNvPr id="4" name="3 Marcador de número de diapositiva"/>
          <p:cNvSpPr>
            <a:spLocks noGrp="1"/>
          </p:cNvSpPr>
          <p:nvPr>
            <p:ph type="sldNum" sz="quarter" idx="12"/>
          </p:nvPr>
        </p:nvSpPr>
        <p:spPr/>
        <p:txBody>
          <a:bodyPr/>
          <a:lstStyle/>
          <a:p>
            <a:fld id="{AC5C3DF3-DECE-4845-BBB0-5B022D41DC57}" type="slidenum">
              <a:rPr lang="es-ES" smtClean="0"/>
              <a:pPr/>
              <a:t>3</a:t>
            </a:fld>
            <a:endParaRPr lang="es-E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Roles del Ingeniero de Requisitos</a:t>
            </a:r>
          </a:p>
        </p:txBody>
      </p:sp>
      <p:sp>
        <p:nvSpPr>
          <p:cNvPr id="3" name="2 Marcador de contenido"/>
          <p:cNvSpPr>
            <a:spLocks noGrp="1"/>
          </p:cNvSpPr>
          <p:nvPr>
            <p:ph sz="quarter" idx="1"/>
          </p:nvPr>
        </p:nvSpPr>
        <p:spPr/>
        <p:txBody>
          <a:bodyPr>
            <a:normAutofit/>
          </a:bodyPr>
          <a:lstStyle/>
          <a:p>
            <a:r>
              <a:rPr lang="es-ES" dirty="0"/>
              <a:t>Exploradores</a:t>
            </a:r>
          </a:p>
          <a:p>
            <a:r>
              <a:rPr lang="es-ES" dirty="0"/>
              <a:t>Facilitadores</a:t>
            </a:r>
          </a:p>
          <a:p>
            <a:r>
              <a:rPr lang="es-ES" dirty="0"/>
              <a:t>Mediadores </a:t>
            </a:r>
          </a:p>
          <a:p>
            <a:r>
              <a:rPr lang="es-ES" dirty="0"/>
              <a:t>Documentadores</a:t>
            </a:r>
          </a:p>
          <a:p>
            <a:r>
              <a:rPr lang="es-ES" dirty="0"/>
              <a:t>Desarrolladores</a:t>
            </a:r>
          </a:p>
          <a:p>
            <a:r>
              <a:rPr lang="es-ES" dirty="0"/>
              <a:t>Validadores</a:t>
            </a:r>
          </a:p>
          <a:p>
            <a:pPr>
              <a:buNone/>
            </a:pPr>
            <a:endParaRPr lang="es-ES" dirty="0"/>
          </a:p>
        </p:txBody>
      </p:sp>
      <p:sp>
        <p:nvSpPr>
          <p:cNvPr id="4" name="3 Marcador de número de diapositiva"/>
          <p:cNvSpPr>
            <a:spLocks noGrp="1"/>
          </p:cNvSpPr>
          <p:nvPr>
            <p:ph type="sldNum" sz="quarter" idx="12"/>
          </p:nvPr>
        </p:nvSpPr>
        <p:spPr/>
        <p:txBody>
          <a:bodyPr/>
          <a:lstStyle/>
          <a:p>
            <a:fld id="{AC5C3DF3-DECE-4845-BBB0-5B022D41DC57}" type="slidenum">
              <a:rPr lang="es-ES" smtClean="0"/>
              <a:pPr/>
              <a:t>4</a:t>
            </a:fld>
            <a:endParaRPr lang="es-ES"/>
          </a:p>
        </p:txBody>
      </p:sp>
    </p:spTree>
    <p:extLst>
      <p:ext uri="{BB962C8B-B14F-4D97-AF65-F5344CB8AC3E}">
        <p14:creationId xmlns:p14="http://schemas.microsoft.com/office/powerpoint/2010/main" val="211790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Técnicas esenciales para la Obtención de Requisitos</a:t>
            </a:r>
            <a:endParaRPr lang="es-ES" dirty="0"/>
          </a:p>
        </p:txBody>
      </p:sp>
      <p:sp>
        <p:nvSpPr>
          <p:cNvPr id="4" name="3 Marcador de número de diapositiva"/>
          <p:cNvSpPr>
            <a:spLocks noGrp="1"/>
          </p:cNvSpPr>
          <p:nvPr>
            <p:ph type="sldNum" sz="quarter" idx="12"/>
          </p:nvPr>
        </p:nvSpPr>
        <p:spPr/>
        <p:txBody>
          <a:bodyPr/>
          <a:lstStyle/>
          <a:p>
            <a:fld id="{AC5C3DF3-DECE-4845-BBB0-5B022D41DC57}" type="slidenum">
              <a:rPr lang="es-ES" smtClean="0"/>
              <a:pPr/>
              <a:t>5</a:t>
            </a:fld>
            <a:endParaRPr lang="es-ES"/>
          </a:p>
        </p:txBody>
      </p:sp>
      <p:sp>
        <p:nvSpPr>
          <p:cNvPr id="12" name="Marcador de contenido 11">
            <a:extLst>
              <a:ext uri="{FF2B5EF4-FFF2-40B4-BE49-F238E27FC236}">
                <a16:creationId xmlns:a16="http://schemas.microsoft.com/office/drawing/2014/main" id="{6EFBC385-4910-4B22-BA07-8AD571EE66B9}"/>
              </a:ext>
            </a:extLst>
          </p:cNvPr>
          <p:cNvSpPr>
            <a:spLocks noGrp="1"/>
          </p:cNvSpPr>
          <p:nvPr>
            <p:ph sz="quarter" idx="1"/>
          </p:nvPr>
        </p:nvSpPr>
        <p:spPr/>
        <p:txBody>
          <a:bodyPr/>
          <a:lstStyle/>
          <a:p>
            <a:r>
              <a:rPr lang="en-GB" dirty="0" err="1"/>
              <a:t>Análisis</a:t>
            </a:r>
            <a:r>
              <a:rPr lang="en-GB" dirty="0"/>
              <a:t> del </a:t>
            </a:r>
            <a:r>
              <a:rPr lang="en-GB" dirty="0" err="1"/>
              <a:t>Dominio</a:t>
            </a:r>
            <a:endParaRPr lang="es-ES" dirty="0"/>
          </a:p>
          <a:p>
            <a:r>
              <a:rPr lang="en-GB" dirty="0" err="1"/>
              <a:t>Introspección</a:t>
            </a:r>
            <a:endParaRPr lang="es-ES" dirty="0"/>
          </a:p>
          <a:p>
            <a:r>
              <a:rPr lang="en-GB" dirty="0" err="1"/>
              <a:t>Trabajo</a:t>
            </a:r>
            <a:r>
              <a:rPr lang="en-GB" dirty="0"/>
              <a:t> </a:t>
            </a:r>
            <a:r>
              <a:rPr lang="en-GB" dirty="0" err="1"/>
              <a:t>en</a:t>
            </a:r>
            <a:r>
              <a:rPr lang="en-GB" dirty="0"/>
              <a:t> Grupo</a:t>
            </a:r>
            <a:endParaRPr lang="es-ES" dirty="0"/>
          </a:p>
          <a:p>
            <a:r>
              <a:rPr lang="en-GB" dirty="0" err="1"/>
              <a:t>Tormenta</a:t>
            </a:r>
            <a:r>
              <a:rPr lang="en-GB" dirty="0"/>
              <a:t> de Ideas</a:t>
            </a:r>
            <a:endParaRPr lang="es-ES" dirty="0"/>
          </a:p>
          <a:p>
            <a:r>
              <a:rPr lang="en-GB" dirty="0"/>
              <a:t>JAD </a:t>
            </a:r>
          </a:p>
          <a:p>
            <a:pPr lvl="1"/>
            <a:r>
              <a:rPr lang="es-ES" dirty="0" err="1"/>
              <a:t>Joint</a:t>
            </a:r>
            <a:r>
              <a:rPr lang="es-ES" dirty="0"/>
              <a:t> </a:t>
            </a:r>
            <a:r>
              <a:rPr lang="es-ES" dirty="0" err="1"/>
              <a:t>Application</a:t>
            </a:r>
            <a:r>
              <a:rPr lang="es-ES" dirty="0"/>
              <a:t> </a:t>
            </a:r>
            <a:r>
              <a:rPr lang="es-ES" dirty="0" err="1"/>
              <a:t>Development</a:t>
            </a:r>
            <a:endParaRPr lang="es-ES" dirty="0"/>
          </a:p>
          <a:p>
            <a:r>
              <a:rPr lang="en-GB" dirty="0" err="1"/>
              <a:t>Talleres</a:t>
            </a:r>
            <a:r>
              <a:rPr lang="en-GB" dirty="0"/>
              <a:t> de </a:t>
            </a:r>
            <a:r>
              <a:rPr lang="en-GB" dirty="0" err="1"/>
              <a:t>Trabajo</a:t>
            </a:r>
            <a:endParaRPr lang="es-ES" dirty="0"/>
          </a:p>
          <a:p>
            <a:r>
              <a:rPr lang="en-GB" dirty="0" err="1"/>
              <a:t>Etnografía</a:t>
            </a:r>
            <a:endParaRPr lang="es-ES" dirty="0"/>
          </a:p>
          <a:p>
            <a:endParaRPr lang="es-ES" dirty="0"/>
          </a:p>
        </p:txBody>
      </p:sp>
      <p:sp>
        <p:nvSpPr>
          <p:cNvPr id="8" name="Marcador de contenido 7">
            <a:extLst>
              <a:ext uri="{FF2B5EF4-FFF2-40B4-BE49-F238E27FC236}">
                <a16:creationId xmlns:a16="http://schemas.microsoft.com/office/drawing/2014/main" id="{F3553608-1A93-4886-B950-58D3F56DB14C}"/>
              </a:ext>
            </a:extLst>
          </p:cNvPr>
          <p:cNvSpPr>
            <a:spLocks noGrp="1"/>
          </p:cNvSpPr>
          <p:nvPr>
            <p:ph sz="quarter" idx="2"/>
          </p:nvPr>
        </p:nvSpPr>
        <p:spPr/>
        <p:txBody>
          <a:bodyPr/>
          <a:lstStyle/>
          <a:p>
            <a:r>
              <a:rPr lang="en-GB"/>
              <a:t>Observación</a:t>
            </a:r>
            <a:endParaRPr lang="es-ES"/>
          </a:p>
          <a:p>
            <a:r>
              <a:rPr lang="en-GB"/>
              <a:t>Análisis de Protocolo</a:t>
            </a:r>
            <a:endParaRPr lang="es-ES"/>
          </a:p>
          <a:p>
            <a:r>
              <a:rPr lang="en-GB"/>
              <a:t>Aprendizaje</a:t>
            </a:r>
            <a:endParaRPr lang="es-ES"/>
          </a:p>
          <a:p>
            <a:r>
              <a:rPr lang="en-GB"/>
              <a:t>Prototipado</a:t>
            </a:r>
            <a:endParaRPr lang="es-ES"/>
          </a:p>
          <a:p>
            <a:r>
              <a:rPr lang="en-GB"/>
              <a:t>Aproximación basada en Objetivos</a:t>
            </a:r>
            <a:endParaRPr lang="es-ES"/>
          </a:p>
          <a:p>
            <a:r>
              <a:rPr lang="en-GB"/>
              <a:t>Escenarios</a:t>
            </a:r>
            <a:endParaRPr lang="es-ES"/>
          </a:p>
          <a:p>
            <a:r>
              <a:rPr lang="en-GB"/>
              <a:t>Puntos de Vista</a:t>
            </a:r>
            <a:endParaRPr lang="es-ES"/>
          </a:p>
          <a:p>
            <a:endParaRPr lang="es-ES" dirty="0"/>
          </a:p>
        </p:txBody>
      </p:sp>
    </p:spTree>
    <p:extLst>
      <p:ext uri="{BB962C8B-B14F-4D97-AF65-F5344CB8AC3E}">
        <p14:creationId xmlns:p14="http://schemas.microsoft.com/office/powerpoint/2010/main" val="3046352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Algunas ideas</a:t>
            </a:r>
          </a:p>
        </p:txBody>
      </p:sp>
      <p:sp>
        <p:nvSpPr>
          <p:cNvPr id="3" name="2 Marcador de contenido"/>
          <p:cNvSpPr>
            <a:spLocks noGrp="1"/>
          </p:cNvSpPr>
          <p:nvPr>
            <p:ph sz="quarter" idx="1"/>
          </p:nvPr>
        </p:nvSpPr>
        <p:spPr/>
        <p:txBody>
          <a:bodyPr>
            <a:normAutofit/>
          </a:bodyPr>
          <a:lstStyle/>
          <a:p>
            <a:r>
              <a:rPr lang="es-ES" dirty="0"/>
              <a:t>Técnicas Esenciales &amp; Relevancia de la Comunicación Interpersonal</a:t>
            </a:r>
          </a:p>
          <a:p>
            <a:pPr lvl="1"/>
            <a:r>
              <a:rPr lang="es-ES" dirty="0"/>
              <a:t>Entrevistas, Talleres, Tormenta de Ideas, JAD</a:t>
            </a:r>
          </a:p>
          <a:p>
            <a:pPr lvl="1"/>
            <a:r>
              <a:rPr lang="es-ES" dirty="0"/>
              <a:t>Escenarios y Prototipado</a:t>
            </a:r>
          </a:p>
          <a:p>
            <a:pPr lvl="1"/>
            <a:r>
              <a:rPr lang="es-ES" dirty="0"/>
              <a:t>Observación y Tareas</a:t>
            </a:r>
          </a:p>
          <a:p>
            <a:r>
              <a:rPr lang="es-ES" dirty="0"/>
              <a:t>Importante… algunas </a:t>
            </a:r>
            <a:r>
              <a:rPr lang="es-ES" b="1" dirty="0"/>
              <a:t>técnicas de obtención </a:t>
            </a:r>
            <a:r>
              <a:rPr lang="es-ES" dirty="0"/>
              <a:t>son también</a:t>
            </a:r>
            <a:r>
              <a:rPr lang="es-ES" b="1" dirty="0"/>
              <a:t> técnicas de especificación</a:t>
            </a:r>
          </a:p>
          <a:p>
            <a:pPr lvl="1"/>
            <a:r>
              <a:rPr lang="es-ES" dirty="0"/>
              <a:t>El Prototipado como </a:t>
            </a:r>
            <a:r>
              <a:rPr lang="es-ES" dirty="0">
                <a:solidFill>
                  <a:srgbClr val="7030A0"/>
                </a:solidFill>
              </a:rPr>
              <a:t>Proceso de Software</a:t>
            </a:r>
            <a:r>
              <a:rPr lang="es-ES" dirty="0"/>
              <a:t> </a:t>
            </a:r>
          </a:p>
          <a:p>
            <a:pPr lvl="1"/>
            <a:r>
              <a:rPr lang="es-ES" dirty="0"/>
              <a:t>El Prototipado como técnica de </a:t>
            </a:r>
            <a:r>
              <a:rPr lang="es-ES" dirty="0">
                <a:solidFill>
                  <a:srgbClr val="00B050"/>
                </a:solidFill>
              </a:rPr>
              <a:t>Obtención de Requisitos</a:t>
            </a:r>
            <a:endParaRPr lang="es-ES" dirty="0"/>
          </a:p>
          <a:p>
            <a:pPr lvl="1"/>
            <a:r>
              <a:rPr lang="es-ES" dirty="0"/>
              <a:t>El Prototipado como </a:t>
            </a:r>
            <a:r>
              <a:rPr lang="es-ES" dirty="0">
                <a:solidFill>
                  <a:srgbClr val="611F53"/>
                </a:solidFill>
              </a:rPr>
              <a:t>Técnica de especificación</a:t>
            </a:r>
            <a:endParaRPr lang="es-ES" dirty="0"/>
          </a:p>
          <a:p>
            <a:pPr>
              <a:buNone/>
            </a:pPr>
            <a:endParaRPr lang="es-ES" dirty="0"/>
          </a:p>
        </p:txBody>
      </p:sp>
      <p:sp>
        <p:nvSpPr>
          <p:cNvPr id="4" name="3 Marcador de número de diapositiva"/>
          <p:cNvSpPr>
            <a:spLocks noGrp="1"/>
          </p:cNvSpPr>
          <p:nvPr>
            <p:ph type="sldNum" sz="quarter" idx="12"/>
          </p:nvPr>
        </p:nvSpPr>
        <p:spPr/>
        <p:txBody>
          <a:bodyPr/>
          <a:lstStyle/>
          <a:p>
            <a:fld id="{AC5C3DF3-DECE-4845-BBB0-5B022D41DC57}" type="slidenum">
              <a:rPr lang="es-ES" smtClean="0"/>
              <a:pPr/>
              <a:t>6</a:t>
            </a:fld>
            <a:endParaRPr lang="es-ES"/>
          </a:p>
        </p:txBody>
      </p:sp>
    </p:spTree>
    <p:extLst>
      <p:ext uri="{BB962C8B-B14F-4D97-AF65-F5344CB8AC3E}">
        <p14:creationId xmlns:p14="http://schemas.microsoft.com/office/powerpoint/2010/main" val="154467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Cambios en la Obtención – </a:t>
            </a:r>
            <a:br>
              <a:rPr lang="es-ES" dirty="0"/>
            </a:br>
            <a:r>
              <a:rPr lang="es-ES" dirty="0"/>
              <a:t>Reto “Si, Pero ….”</a:t>
            </a:r>
            <a:endParaRPr lang="en-GB" dirty="0"/>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7</a:t>
            </a:fld>
            <a:endParaRPr lang="es-ES"/>
          </a:p>
        </p:txBody>
      </p:sp>
      <p:sp>
        <p:nvSpPr>
          <p:cNvPr id="4" name="3 Marcador de contenido"/>
          <p:cNvSpPr>
            <a:spLocks noGrp="1"/>
          </p:cNvSpPr>
          <p:nvPr>
            <p:ph sz="quarter" idx="1"/>
          </p:nvPr>
        </p:nvSpPr>
        <p:spPr/>
        <p:txBody>
          <a:bodyPr/>
          <a:lstStyle/>
          <a:p>
            <a:r>
              <a:rPr lang="es-ES" dirty="0"/>
              <a:t>Reacción de los usuarios la 1ª vez que ven el sistema: “¡Oh, es genial!” o  “</a:t>
            </a:r>
            <a:r>
              <a:rPr lang="es-ES" i="1" dirty="0">
                <a:solidFill>
                  <a:srgbClr val="203F7E"/>
                </a:solidFill>
              </a:rPr>
              <a:t>Si, pero</a:t>
            </a:r>
            <a:r>
              <a:rPr lang="es-ES" dirty="0"/>
              <a:t>, </a:t>
            </a:r>
            <a:r>
              <a:rPr lang="es-ES" dirty="0" err="1"/>
              <a:t>mmmmm</a:t>
            </a:r>
            <a:r>
              <a:rPr lang="es-ES" dirty="0"/>
              <a:t>,  ahora que lo veo, ¿qué pasa con esto si …?  ¿No sería bueno…?”</a:t>
            </a:r>
          </a:p>
          <a:p>
            <a:r>
              <a:rPr lang="es-ES" dirty="0"/>
              <a:t>Reacción del usuario </a:t>
            </a:r>
          </a:p>
          <a:p>
            <a:pPr lvl="1"/>
            <a:r>
              <a:rPr lang="es-ES" dirty="0"/>
              <a:t>la </a:t>
            </a:r>
            <a:r>
              <a:rPr lang="es-ES" b="1" dirty="0"/>
              <a:t>naturaleza humana</a:t>
            </a:r>
          </a:p>
          <a:p>
            <a:r>
              <a:rPr lang="es-ES" dirty="0"/>
              <a:t>Se necesitan técnicas que nos permitan obtener el “si, pero …. ” lo antes posible</a:t>
            </a:r>
          </a:p>
          <a:p>
            <a:pPr lvl="1"/>
            <a:r>
              <a:rPr lang="es-ES" dirty="0"/>
              <a:t>Anticipar que van a existir y planificar tiempo y recursos para el </a:t>
            </a:r>
            <a:r>
              <a:rPr lang="es-ES" dirty="0" err="1"/>
              <a:t>feedback</a:t>
            </a:r>
            <a:r>
              <a:rPr lang="es-ES" dirty="0"/>
              <a:t> producido</a:t>
            </a:r>
          </a:p>
          <a:p>
            <a:r>
              <a:rPr lang="es-ES" dirty="0"/>
              <a:t>Tendencias a estar centrados en la Interfaz de usuario</a:t>
            </a:r>
          </a:p>
          <a:p>
            <a:pPr lvl="1"/>
            <a:r>
              <a:rPr lang="es-ES" dirty="0"/>
              <a:t>Es el punto de contacto del usuario con el sistema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Cambios en la Obtención – </a:t>
            </a:r>
            <a:br>
              <a:rPr lang="es-ES" dirty="0"/>
            </a:br>
            <a:r>
              <a:rPr lang="es-ES" dirty="0"/>
              <a:t>Reto: ¿ Cuando Finalizamos ?</a:t>
            </a:r>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8</a:t>
            </a:fld>
            <a:endParaRPr lang="es-ES"/>
          </a:p>
        </p:txBody>
      </p:sp>
      <p:sp>
        <p:nvSpPr>
          <p:cNvPr id="4" name="3 Marcador de contenido"/>
          <p:cNvSpPr>
            <a:spLocks noGrp="1"/>
          </p:cNvSpPr>
          <p:nvPr>
            <p:ph sz="quarter" idx="1"/>
          </p:nvPr>
        </p:nvSpPr>
        <p:spPr/>
        <p:txBody>
          <a:bodyPr/>
          <a:lstStyle/>
          <a:p>
            <a:pPr>
              <a:lnSpc>
                <a:spcPct val="85000"/>
              </a:lnSpc>
            </a:pPr>
            <a:r>
              <a:rPr lang="es-ES" dirty="0"/>
              <a:t>¿Cuándo terminamos de descubrir requisitos?</a:t>
            </a:r>
          </a:p>
          <a:p>
            <a:pPr lvl="1">
              <a:lnSpc>
                <a:spcPct val="85000"/>
              </a:lnSpc>
            </a:pPr>
            <a:r>
              <a:rPr lang="es-ES" dirty="0"/>
              <a:t>¿Cuándo se han encontrado todos o cuando se han encontrado los suficientes?</a:t>
            </a:r>
          </a:p>
          <a:p>
            <a:pPr lvl="1">
              <a:lnSpc>
                <a:spcPct val="85000"/>
              </a:lnSpc>
            </a:pPr>
            <a:r>
              <a:rPr lang="es-ES" dirty="0"/>
              <a:t>Es como decirle a un arqueólogo </a:t>
            </a:r>
          </a:p>
          <a:p>
            <a:pPr lvl="2">
              <a:lnSpc>
                <a:spcPct val="85000"/>
              </a:lnSpc>
            </a:pPr>
            <a:r>
              <a:rPr lang="es-ES" dirty="0"/>
              <a:t>¿cuantas ruinas sin descubrir quedan?</a:t>
            </a:r>
          </a:p>
          <a:p>
            <a:pPr>
              <a:lnSpc>
                <a:spcPct val="85000"/>
              </a:lnSpc>
            </a:pPr>
            <a:r>
              <a:rPr lang="es-ES" dirty="0"/>
              <a:t>Primer Paso: </a:t>
            </a:r>
          </a:p>
          <a:p>
            <a:pPr lvl="1">
              <a:lnSpc>
                <a:spcPct val="85000"/>
              </a:lnSpc>
            </a:pPr>
            <a:r>
              <a:rPr lang="es-ES" dirty="0"/>
              <a:t>definir el </a:t>
            </a:r>
            <a:r>
              <a:rPr lang="es-ES" b="1" dirty="0"/>
              <a:t>alcance</a:t>
            </a:r>
            <a:r>
              <a:rPr lang="es-ES" dirty="0"/>
              <a:t> del esfuerzo de obtención de requisitos, teniendo en cuenta la definición del problema o problemas que el sistema resolverá</a:t>
            </a:r>
          </a:p>
          <a:p>
            <a:pPr>
              <a:lnSpc>
                <a:spcPct val="85000"/>
              </a:lnSpc>
            </a:pPr>
            <a:r>
              <a:rPr lang="es-ES" dirty="0"/>
              <a:t>Emplear técnicas que ayuden a encontrar algunas de esas “ruinas” y tener a los </a:t>
            </a:r>
            <a:r>
              <a:rPr lang="es-ES" dirty="0" err="1"/>
              <a:t>stakeholders</a:t>
            </a:r>
            <a:r>
              <a:rPr lang="es-ES" dirty="0"/>
              <a:t> “comprando” requisitos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normAutofit fontScale="90000"/>
          </a:bodyPr>
          <a:lstStyle/>
          <a:p>
            <a:r>
              <a:rPr lang="es-ES" dirty="0"/>
              <a:t>Cambios en la Obtención – Reto “Usuario vs Desarrollador” </a:t>
            </a:r>
          </a:p>
        </p:txBody>
      </p:sp>
      <p:sp>
        <p:nvSpPr>
          <p:cNvPr id="147459" name="Rectangle 3"/>
          <p:cNvSpPr>
            <a:spLocks noGrp="1" noChangeArrowheads="1"/>
          </p:cNvSpPr>
          <p:nvPr>
            <p:ph type="body" idx="1"/>
          </p:nvPr>
        </p:nvSpPr>
        <p:spPr/>
        <p:txBody>
          <a:bodyPr>
            <a:normAutofit/>
          </a:bodyPr>
          <a:lstStyle/>
          <a:p>
            <a:r>
              <a:rPr lang="es-ES" sz="2400" dirty="0"/>
              <a:t>Características</a:t>
            </a:r>
          </a:p>
        </p:txBody>
      </p:sp>
      <p:sp>
        <p:nvSpPr>
          <p:cNvPr id="147460" name="Rectangle 4"/>
          <p:cNvSpPr>
            <a:spLocks noGrp="1" noChangeArrowheads="1"/>
          </p:cNvSpPr>
          <p:nvPr>
            <p:ph type="body" sz="half" idx="3"/>
          </p:nvPr>
        </p:nvSpPr>
        <p:spPr/>
        <p:txBody>
          <a:bodyPr>
            <a:normAutofit/>
          </a:bodyPr>
          <a:lstStyle/>
          <a:p>
            <a:r>
              <a:rPr lang="es-ES" sz="2400" dirty="0"/>
              <a:t>Respuesta</a:t>
            </a:r>
          </a:p>
        </p:txBody>
      </p:sp>
      <p:sp>
        <p:nvSpPr>
          <p:cNvPr id="7" name="6 Marcador de contenido"/>
          <p:cNvSpPr>
            <a:spLocks noGrp="1"/>
          </p:cNvSpPr>
          <p:nvPr>
            <p:ph sz="quarter" idx="2"/>
          </p:nvPr>
        </p:nvSpPr>
        <p:spPr/>
        <p:txBody>
          <a:bodyPr>
            <a:normAutofit fontScale="77500" lnSpcReduction="20000"/>
          </a:bodyPr>
          <a:lstStyle/>
          <a:p>
            <a:r>
              <a:rPr lang="es-ES" sz="2800" dirty="0"/>
              <a:t>Los Usuarios no saben lo que quieren, y si lo saben, no saben explicarlo</a:t>
            </a:r>
          </a:p>
          <a:p>
            <a:r>
              <a:rPr lang="es-ES" sz="2800" dirty="0"/>
              <a:t>Los Usuarios piensan que saben lo que quieren hasta que los desarrolladores les dan lo que dijeron que querían</a:t>
            </a:r>
          </a:p>
          <a:p>
            <a:r>
              <a:rPr lang="es-ES" sz="2800" dirty="0"/>
              <a:t>Los Analistas piensan que entienden los problemas del usuario mejor que los usuarios</a:t>
            </a:r>
          </a:p>
          <a:p>
            <a:r>
              <a:rPr lang="es-ES" sz="2800" dirty="0"/>
              <a:t>Todo el mundo cree que todo el mundo tiene motivos políticos</a:t>
            </a:r>
          </a:p>
          <a:p>
            <a:endParaRPr lang="en-GB" dirty="0"/>
          </a:p>
        </p:txBody>
      </p:sp>
      <p:sp>
        <p:nvSpPr>
          <p:cNvPr id="8" name="7 Marcador de contenido"/>
          <p:cNvSpPr>
            <a:spLocks noGrp="1"/>
          </p:cNvSpPr>
          <p:nvPr>
            <p:ph sz="quarter" idx="4"/>
          </p:nvPr>
        </p:nvSpPr>
        <p:spPr/>
        <p:txBody>
          <a:bodyPr>
            <a:normAutofit fontScale="77500" lnSpcReduction="20000"/>
          </a:bodyPr>
          <a:lstStyle/>
          <a:p>
            <a:r>
              <a:rPr lang="es-ES" sz="2800" dirty="0"/>
              <a:t>Reconocer y apreciar al usuario como expertos en el dominio</a:t>
            </a:r>
          </a:p>
          <a:p>
            <a:pPr lvl="1"/>
            <a:r>
              <a:rPr lang="es-ES" sz="2500" dirty="0"/>
              <a:t>intentar diferentes técnicas</a:t>
            </a:r>
          </a:p>
          <a:p>
            <a:r>
              <a:rPr lang="es-ES" sz="2800" dirty="0"/>
              <a:t>Proporcionar lo antes posible distintas técnicas; guión, juegos de rol, prototipos, etc.</a:t>
            </a:r>
          </a:p>
          <a:p>
            <a:r>
              <a:rPr lang="es-ES" sz="2800" dirty="0"/>
              <a:t>Ponga al analista en el lugar del usuario. </a:t>
            </a:r>
          </a:p>
          <a:p>
            <a:pPr lvl="1"/>
            <a:r>
              <a:rPr lang="es-ES" sz="2500" dirty="0"/>
              <a:t>Trata de hacer su papel una hora al día.</a:t>
            </a:r>
          </a:p>
          <a:p>
            <a:r>
              <a:rPr lang="es-ES" sz="2800" dirty="0"/>
              <a:t>Si, es parte de la naturaleza humana, avancemos</a:t>
            </a:r>
          </a:p>
          <a:p>
            <a:endParaRPr lang="en-GB"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500"/>
                                        <p:tgtEl>
                                          <p:spTgt spid="8">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fade">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fade">
                                      <p:cBhvr>
                                        <p:cTn id="32" dur="500"/>
                                        <p:tgtEl>
                                          <p:spTgt spid="8">
                                            <p:txEl>
                                              <p:pRg st="3" end="3"/>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Effect transition="in" filter="fade">
                                      <p:cBhvr>
                                        <p:cTn id="35" dur="500"/>
                                        <p:tgtEl>
                                          <p:spTgt spid="8">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
                                            <p:txEl>
                                              <p:pRg st="5" end="5"/>
                                            </p:txEl>
                                          </p:spTgt>
                                        </p:tgtEl>
                                        <p:attrNameLst>
                                          <p:attrName>style.visibility</p:attrName>
                                        </p:attrNameLst>
                                      </p:cBhvr>
                                      <p:to>
                                        <p:strVal val="visible"/>
                                      </p:to>
                                    </p:set>
                                    <p:animEffect transition="in" filter="fade">
                                      <p:cBhvr>
                                        <p:cTn id="44"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SWI" val="15"/>
  <p:tag name="CVB" val="15"/>
  <p:tag name="SPT" val="FALSE"/>
  <p:tag name="NBP" val="1"/>
  <p:tag name="BSN" val="15"/>
  <p:tag name="LFXCI" val="0"/>
  <p:tag name="SVT" val="TRUE"/>
  <p:tag name="CII" val="15"/>
</p:tagLst>
</file>

<file path=ppt/tags/tag2.xml><?xml version="1.0" encoding="utf-8"?>
<p:tagLst xmlns:a="http://schemas.openxmlformats.org/drawingml/2006/main" xmlns:r="http://schemas.openxmlformats.org/officeDocument/2006/relationships" xmlns:p="http://schemas.openxmlformats.org/presentationml/2006/main">
  <p:tag name="SWI" val="16"/>
  <p:tag name="CVB" val="16"/>
  <p:tag name="BSN" val="16"/>
  <p:tag name="SPT" val="FALSE"/>
  <p:tag name="SVT" val="FALSE"/>
  <p:tag name="NBP" val="1"/>
  <p:tag name="CII" val="1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712</TotalTime>
  <Words>1495</Words>
  <Application>Microsoft Office PowerPoint</Application>
  <PresentationFormat>Presentación en pantalla (4:3)</PresentationFormat>
  <Paragraphs>172</Paragraphs>
  <Slides>14</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Bookman Old Style</vt:lpstr>
      <vt:lpstr>Calibri</vt:lpstr>
      <vt:lpstr>Gill Sans MT</vt:lpstr>
      <vt:lpstr>Wingdings</vt:lpstr>
      <vt:lpstr>Wingdings 3</vt:lpstr>
      <vt:lpstr>Origen</vt:lpstr>
      <vt:lpstr>Técnicas de Obtención de Requisitos del Software</vt:lpstr>
      <vt:lpstr>Guión</vt:lpstr>
      <vt:lpstr>Actividades de la Obtención de Requisitos</vt:lpstr>
      <vt:lpstr>Roles del Ingeniero de Requisitos</vt:lpstr>
      <vt:lpstr>Técnicas esenciales para la Obtención de Requisitos</vt:lpstr>
      <vt:lpstr>Algunas ideas</vt:lpstr>
      <vt:lpstr>Cambios en la Obtención –  Reto “Si, Pero ….”</vt:lpstr>
      <vt:lpstr>Cambios en la Obtención –  Reto: ¿ Cuando Finalizamos ?</vt:lpstr>
      <vt:lpstr>Cambios en la Obtención – Reto “Usuario vs Desarrollador” </vt:lpstr>
      <vt:lpstr>Cambios en la Obtención – Reto “Experiencias previas”</vt:lpstr>
      <vt:lpstr>Estrategia para la obtención de requisitos</vt:lpstr>
      <vt:lpstr>Directrices para la Obtención de Requisitos</vt:lpstr>
      <vt:lpstr>Lanzamiento OLE V1.0 Caso de Estudio</vt:lpstr>
      <vt:lpstr>Lanzamiento OLE V1.0 Caso de Estudio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cp:lastModifiedBy>Asunción Barredo Fuentes</cp:lastModifiedBy>
  <cp:revision>83</cp:revision>
  <dcterms:modified xsi:type="dcterms:W3CDTF">2023-02-22T10:29:09Z</dcterms:modified>
</cp:coreProperties>
</file>