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60" r:id="rId3"/>
    <p:sldId id="259" r:id="rId4"/>
    <p:sldId id="261" r:id="rId5"/>
    <p:sldId id="262" r:id="rId6"/>
    <p:sldId id="266" r:id="rId7"/>
    <p:sldId id="263" r:id="rId8"/>
    <p:sldId id="265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428" autoAdjust="0"/>
  </p:normalViewPr>
  <p:slideViewPr>
    <p:cSldViewPr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3A15A-A2C7-40F9-B2D6-3708585042F1}" type="datetimeFigureOut">
              <a:rPr lang="en-US" smtClean="0"/>
              <a:pPr/>
              <a:t>3/6/2024</a:t>
            </a:fld>
            <a:endParaRPr lang="en-GB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A5232-0315-47D8-AEF8-D5F449740088}" type="slidenum">
              <a:rPr lang="en-GB" smtClean="0"/>
              <a:pPr/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document/6146379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A5232-0315-47D8-AEF8-D5F449740088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884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A5232-0315-47D8-AEF8-D5F449740088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s-ES" sz="1200" dirty="0"/>
              <a:t>El </a:t>
            </a:r>
            <a:r>
              <a:rPr lang="es-ES" sz="1200" b="1" dirty="0"/>
              <a:t>Control de Calidad </a:t>
            </a:r>
            <a:r>
              <a:rPr lang="es-ES" sz="1200" b="0" dirty="0"/>
              <a:t> (</a:t>
            </a:r>
            <a:r>
              <a:rPr lang="es-ES" sz="1200" b="0" dirty="0" err="1"/>
              <a:t>Quality</a:t>
            </a:r>
            <a:r>
              <a:rPr lang="es-ES" sz="1200" b="0" dirty="0"/>
              <a:t> Gateway) revisa</a:t>
            </a:r>
            <a:r>
              <a:rPr lang="es-ES" sz="1200" b="0" baseline="0" dirty="0"/>
              <a:t> los requisitos antes de ser incluidos en la Especificación de Requisitos del Software (ERS)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A5232-0315-47D8-AEF8-D5F449740088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Work</a:t>
            </a:r>
            <a:r>
              <a:rPr lang="es-ES" dirty="0"/>
              <a:t> </a:t>
            </a:r>
            <a:r>
              <a:rPr lang="es-ES" dirty="0" err="1"/>
              <a:t>Context</a:t>
            </a:r>
            <a:r>
              <a:rPr lang="es-ES" dirty="0"/>
              <a:t> – Contexto del Trabajo</a:t>
            </a:r>
          </a:p>
          <a:p>
            <a:r>
              <a:rPr lang="es-ES" dirty="0"/>
              <a:t>Project </a:t>
            </a:r>
            <a:r>
              <a:rPr lang="es-ES" dirty="0" err="1"/>
              <a:t>Purpose</a:t>
            </a:r>
            <a:r>
              <a:rPr lang="es-ES" dirty="0"/>
              <a:t> – Propósito (objetivos) del proyecto</a:t>
            </a:r>
          </a:p>
          <a:p>
            <a:r>
              <a:rPr lang="es-ES" dirty="0"/>
              <a:t>Business </a:t>
            </a:r>
            <a:r>
              <a:rPr lang="es-ES" dirty="0" err="1"/>
              <a:t>Event</a:t>
            </a:r>
            <a:r>
              <a:rPr lang="es-ES" dirty="0"/>
              <a:t> – Eventos del Negocio</a:t>
            </a:r>
          </a:p>
          <a:p>
            <a:r>
              <a:rPr lang="es-ES" dirty="0" err="1"/>
              <a:t>Naming</a:t>
            </a:r>
            <a:r>
              <a:rPr lang="es-ES" dirty="0"/>
              <a:t> </a:t>
            </a:r>
            <a:r>
              <a:rPr lang="es-ES" dirty="0" err="1"/>
              <a:t>Convention</a:t>
            </a:r>
            <a:r>
              <a:rPr lang="es-ES" dirty="0"/>
              <a:t> – Acuerdos sobre denominaciones</a:t>
            </a:r>
          </a:p>
          <a:p>
            <a:endParaRPr lang="es-ES" dirty="0"/>
          </a:p>
          <a:p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Scope</a:t>
            </a:r>
            <a:r>
              <a:rPr lang="es-ES" dirty="0"/>
              <a:t> – Alcance del Producto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Business Use Case – Casos de Uso del Negocio (BUC)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Product</a:t>
            </a:r>
            <a:r>
              <a:rPr lang="es-ES" dirty="0"/>
              <a:t> Use Case – Casos de Uso del Producto (PUC)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Requirements</a:t>
            </a:r>
            <a:r>
              <a:rPr lang="es-ES" dirty="0"/>
              <a:t> – Requisitos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Constraint</a:t>
            </a:r>
            <a:r>
              <a:rPr lang="es-ES" dirty="0"/>
              <a:t> – Restricciones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Functional</a:t>
            </a:r>
            <a:r>
              <a:rPr lang="es-ES" dirty="0"/>
              <a:t> </a:t>
            </a:r>
            <a:r>
              <a:rPr lang="es-ES" dirty="0" err="1"/>
              <a:t>Requirement</a:t>
            </a:r>
            <a:r>
              <a:rPr lang="es-ES" dirty="0"/>
              <a:t> – Requisitos funcionales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Non-</a:t>
            </a:r>
            <a:r>
              <a:rPr lang="es-ES" dirty="0" err="1"/>
              <a:t>functional</a:t>
            </a:r>
            <a:r>
              <a:rPr lang="es-ES" dirty="0"/>
              <a:t> </a:t>
            </a:r>
            <a:r>
              <a:rPr lang="es-ES" dirty="0" err="1"/>
              <a:t>Requirement</a:t>
            </a:r>
            <a:r>
              <a:rPr lang="es-ES" dirty="0"/>
              <a:t> – Requisitos no funcionales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A5232-0315-47D8-AEF8-D5F449740088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784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ISO/IEC/IEEE 29148:2011(E) - ISO/IEC/IEEE International Standard -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software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engineering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processes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Requirements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engineering</a:t>
            </a: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Sustituye</a:t>
            </a:r>
            <a:r>
              <a:rPr lang="es-ES" baseline="0" dirty="0"/>
              <a:t> al </a:t>
            </a:r>
            <a:r>
              <a:rPr lang="es-ES" sz="1200" b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ANSI/IEEE Standard 830-1998</a:t>
            </a:r>
          </a:p>
          <a:p>
            <a:endParaRPr lang="es-ES" dirty="0"/>
          </a:p>
          <a:p>
            <a:r>
              <a:rPr lang="es-ES" dirty="0"/>
              <a:t>Los estudiantes de la UD si</a:t>
            </a:r>
            <a:r>
              <a:rPr lang="es-ES" baseline="0" dirty="0"/>
              <a:t> entran con la sesión </a:t>
            </a:r>
            <a:r>
              <a:rPr lang="es-ES" baseline="0" dirty="0" err="1"/>
              <a:t>OpenDeusto</a:t>
            </a:r>
            <a:r>
              <a:rPr lang="es-ES" baseline="0" dirty="0"/>
              <a:t> abierta, acceden de manera gratuita con la suscripción de Deusto</a:t>
            </a:r>
          </a:p>
          <a:p>
            <a:endParaRPr lang="es-ES" baseline="0" dirty="0"/>
          </a:p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http://ieeexplore.ieee.org/document/6146379/</a:t>
            </a: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Figura 6. Página 43</a:t>
            </a:r>
          </a:p>
          <a:p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A5232-0315-47D8-AEF8-D5F449740088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376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A5232-0315-47D8-AEF8-D5F449740088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F34C7BE-E947-467E-8093-403A2FB11B6B}" type="datetime1">
              <a:rPr lang="es-ES" smtClean="0"/>
              <a:pPr/>
              <a:t>06/03/2024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1D09-BDAD-4511-8D92-87ABD5171785}" type="datetime1">
              <a:rPr lang="es-ES" smtClean="0"/>
              <a:pPr/>
              <a:t>06/03/2024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ECDD-9282-45F2-A59C-B009AF39A211}" type="datetime1">
              <a:rPr lang="es-ES" smtClean="0"/>
              <a:pPr/>
              <a:t>06/03/2024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9FC1-667D-49FB-8A75-F1D0E600F57F}" type="datetime1">
              <a:rPr lang="es-ES" smtClean="0"/>
              <a:pPr/>
              <a:t>06/03/2024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534F68F-04D6-47D1-93B9-88263B458D5D}" type="datetime1">
              <a:rPr lang="es-ES" smtClean="0"/>
              <a:pPr/>
              <a:t>06/03/2024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2E77-A213-46AA-8701-3E21A6D7845D}" type="datetime1">
              <a:rPr lang="es-ES" smtClean="0"/>
              <a:pPr/>
              <a:t>06/03/2024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FE50-14A8-44DF-A94D-D35A2D739B53}" type="datetime1">
              <a:rPr lang="es-ES" smtClean="0"/>
              <a:pPr/>
              <a:t>06/03/2024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A0C4-169E-4291-85FB-4D677DF679DA}" type="datetime1">
              <a:rPr lang="es-ES" smtClean="0"/>
              <a:pPr/>
              <a:t>06/03/2024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D5EB-EC3C-4BA4-B994-FEF70A1CF490}" type="datetime1">
              <a:rPr lang="es-ES" smtClean="0"/>
              <a:pPr/>
              <a:t>06/03/2024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58EA-4FB6-41A3-8A06-F457950F3D09}" type="datetime1">
              <a:rPr lang="es-ES" smtClean="0"/>
              <a:pPr/>
              <a:t>06/03/2024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74F-AA2A-499E-A06B-A3F2D9E59BD9}" type="datetime1">
              <a:rPr lang="es-ES" smtClean="0"/>
              <a:pPr/>
              <a:t>06/03/2024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0184A42-2D82-47F7-A1FA-9E05EFE69056}" type="datetime1">
              <a:rPr lang="es-ES" smtClean="0"/>
              <a:pPr/>
              <a:t>06/03/2024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ERS – Especificación de Requisitos del Software</a:t>
            </a:r>
            <a:endParaRPr lang="en-GB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Requisitos del Software - Tema 2 - Parte 4</a:t>
            </a:r>
            <a:endParaRPr lang="en-GB" dirty="0"/>
          </a:p>
        </p:txBody>
      </p:sp>
      <p:pic>
        <p:nvPicPr>
          <p:cNvPr id="6" name="Picture 2" descr="http://www.itesta.com/saugykla/failai/web_solutions/specific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6" y="428604"/>
            <a:ext cx="3857652" cy="27181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 Especificación de Requisitos del Software</a:t>
            </a:r>
          </a:p>
          <a:p>
            <a:r>
              <a:rPr lang="es-ES" dirty="0"/>
              <a:t>Estructura</a:t>
            </a:r>
          </a:p>
          <a:p>
            <a:r>
              <a:rPr lang="es-ES" dirty="0"/>
              <a:t>Plantilla</a:t>
            </a:r>
          </a:p>
          <a:p>
            <a:r>
              <a:rPr lang="es-ES" dirty="0"/>
              <a:t>Recomendaciones IEEE</a:t>
            </a:r>
          </a:p>
          <a:p>
            <a:pPr lvl="1">
              <a:buNone/>
            </a:pPr>
            <a:endParaRPr lang="en-GB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26" y="4643446"/>
            <a:ext cx="2571768" cy="150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Especificación Requisitos del Software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8758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Compilación de todos los requisitos</a:t>
            </a:r>
          </a:p>
          <a:p>
            <a:r>
              <a:rPr lang="es-ES" dirty="0"/>
              <a:t>Debe contener instrucciones claras, completas y verificables sobre el producto a construir</a:t>
            </a:r>
          </a:p>
          <a:p>
            <a:pPr lvl="1"/>
            <a:r>
              <a:rPr lang="es-ES" dirty="0"/>
              <a:t>Es la base para el contrato con el cliente</a:t>
            </a:r>
          </a:p>
          <a:p>
            <a:r>
              <a:rPr lang="es-ES" dirty="0"/>
              <a:t>Está claramente estructurada </a:t>
            </a:r>
          </a:p>
          <a:p>
            <a:pPr lvl="1"/>
            <a:r>
              <a:rPr lang="es-ES" dirty="0"/>
              <a:t>Se necesita “plantilla”</a:t>
            </a:r>
          </a:p>
          <a:p>
            <a:r>
              <a:rPr lang="es-ES" dirty="0"/>
              <a:t>Puede ser un documento en papel, pero a menudo se almacena utilizando una herramienta de gestión de requisitos</a:t>
            </a:r>
          </a:p>
          <a:p>
            <a:r>
              <a:rPr lang="es-ES" dirty="0"/>
              <a:t>La especificación se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ensambla</a:t>
            </a:r>
            <a:r>
              <a:rPr lang="es-ES" dirty="0"/>
              <a:t>, no se escribe de una sola vez</a:t>
            </a:r>
          </a:p>
          <a:p>
            <a:pPr lvl="1"/>
            <a:r>
              <a:rPr lang="es-ES" dirty="0"/>
              <a:t>Esto significa reunir </a:t>
            </a:r>
            <a:r>
              <a:rPr lang="es-ES" b="1" dirty="0"/>
              <a:t>todos</a:t>
            </a:r>
            <a:r>
              <a:rPr lang="es-ES" dirty="0"/>
              <a:t> los resultados</a:t>
            </a:r>
          </a:p>
          <a:p>
            <a:r>
              <a:rPr lang="es-ES" dirty="0"/>
              <a:t>Tipos de Proyectos - Agilidad: </a:t>
            </a:r>
          </a:p>
          <a:p>
            <a:pPr lvl="1"/>
            <a:r>
              <a:rPr lang="es-ES" dirty="0"/>
              <a:t>En los proyectos Conejo no se escribe una ERS</a:t>
            </a:r>
          </a:p>
          <a:p>
            <a:pPr lvl="2"/>
            <a:r>
              <a:rPr lang="es-ES" dirty="0"/>
              <a:t>Se considera la información básica de cada requisito</a:t>
            </a:r>
          </a:p>
          <a:p>
            <a:pPr lvl="1"/>
            <a:r>
              <a:rPr lang="es-ES" dirty="0"/>
              <a:t>¿Blogs? ¿Wikis? ¿Google </a:t>
            </a:r>
            <a:r>
              <a:rPr lang="es-ES" dirty="0" err="1"/>
              <a:t>Shared</a:t>
            </a:r>
            <a:r>
              <a:rPr lang="es-ES" dirty="0"/>
              <a:t> </a:t>
            </a:r>
            <a:r>
              <a:rPr lang="es-ES" dirty="0" err="1"/>
              <a:t>Docs</a:t>
            </a:r>
            <a:r>
              <a:rPr lang="es-ES" dirty="0"/>
              <a:t>?</a:t>
            </a:r>
            <a:endParaRPr lang="en-GB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Escribiendo la especificación …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924048"/>
          </a:xfrm>
        </p:spPr>
        <p:txBody>
          <a:bodyPr>
            <a:normAutofit fontScale="92500"/>
          </a:bodyPr>
          <a:lstStyle/>
          <a:p>
            <a:r>
              <a:rPr lang="es-ES" dirty="0"/>
              <a:t>No es una actividad separada</a:t>
            </a:r>
          </a:p>
          <a:p>
            <a:r>
              <a:rPr lang="es-ES" dirty="0"/>
              <a:t>Se va haciendo durante el proceso de obtención de requisitos</a:t>
            </a:r>
          </a:p>
          <a:p>
            <a:r>
              <a:rPr lang="es-ES" dirty="0"/>
              <a:t>Escribir transforma los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requisitos potenciales </a:t>
            </a:r>
            <a:r>
              <a:rPr lang="es-ES" dirty="0"/>
              <a:t>en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requisitos potenciales formalizados 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C:\TODODatosRebeca\Rebeca\INGENIERIA DEL SOFTWARE\1.SoftwareRequirements\RequirementsEngineering_UNITs\VOLERE_docs\VolereSlidesFigures\Spec_Qu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4656" y="3044704"/>
            <a:ext cx="4235062" cy="3254598"/>
          </a:xfrm>
          <a:prstGeom prst="rect">
            <a:avLst/>
          </a:prstGeom>
          <a:noFill/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500034" y="3143248"/>
            <a:ext cx="4000528" cy="307183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es-E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 preciso: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es-E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convertir</a:t>
            </a:r>
            <a:r>
              <a:rPr kumimoji="0" lang="es-E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ideas “a medias” en requisitos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s-ES" sz="2600" dirty="0"/>
              <a:t>Comprobar la calidad de los requisitos antes de incorporarlos a la ERS</a:t>
            </a:r>
            <a:endParaRPr kumimoji="0" lang="es-ES" sz="26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Plantilla para la ERS(SRS)</a:t>
            </a:r>
            <a:r>
              <a:rPr lang="es-ES" dirty="0" err="1"/>
              <a:t>Volere</a:t>
            </a:r>
            <a:endParaRPr lang="en-GB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614866" cy="4937760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Conductores del Proyecto</a:t>
            </a:r>
          </a:p>
          <a:p>
            <a:pPr lvl="1"/>
            <a:r>
              <a:rPr lang="es-ES" dirty="0"/>
              <a:t>Propósito, </a:t>
            </a:r>
            <a:r>
              <a:rPr lang="es-ES" dirty="0" err="1"/>
              <a:t>stakeholders</a:t>
            </a:r>
            <a:r>
              <a:rPr lang="es-ES" dirty="0"/>
              <a:t> (Clientes,  usuarios y …)</a:t>
            </a:r>
          </a:p>
          <a:p>
            <a:r>
              <a:rPr lang="es-ES" dirty="0"/>
              <a:t>Restricciones del proyecto</a:t>
            </a:r>
          </a:p>
          <a:p>
            <a:pPr lvl="1"/>
            <a:r>
              <a:rPr lang="es-ES" dirty="0"/>
              <a:t>Restricciones, nombres (definiciones, abreviaturas …), hechos y supuestos</a:t>
            </a:r>
          </a:p>
          <a:p>
            <a:r>
              <a:rPr lang="es-ES" dirty="0"/>
              <a:t>Requisitos Funcionales</a:t>
            </a:r>
          </a:p>
          <a:p>
            <a:pPr lvl="1"/>
            <a:r>
              <a:rPr lang="es-ES" dirty="0"/>
              <a:t>Ámbito del trabajo y del producto, Funciones y Datos</a:t>
            </a:r>
          </a:p>
          <a:p>
            <a:r>
              <a:rPr lang="es-ES" dirty="0"/>
              <a:t>Requisitos No Funcionales</a:t>
            </a:r>
          </a:p>
          <a:p>
            <a:pPr lvl="1"/>
            <a:r>
              <a:rPr lang="es-ES" dirty="0"/>
              <a:t>Apariencia, Usabilidad, Seguridad, ..</a:t>
            </a:r>
          </a:p>
          <a:p>
            <a:r>
              <a:rPr lang="es-ES" dirty="0"/>
              <a:t>Condiciones del proyecto</a:t>
            </a:r>
          </a:p>
          <a:p>
            <a:pPr lvl="1"/>
            <a:r>
              <a:rPr lang="es-ES" dirty="0"/>
              <a:t>(riesgos, costes,…)</a:t>
            </a:r>
            <a:endParaRPr lang="en-GB" dirty="0"/>
          </a:p>
        </p:txBody>
      </p:sp>
      <p:pic>
        <p:nvPicPr>
          <p:cNvPr id="3074" name="Picture 2" descr="C:\TODODatosRebeca\Rebeca\INGENIERIA DEL SOFTWARE\1.SoftwareRequirements\RequirementsEngineering_UNITs\VOLERE_docs\VolereSlidesFigures\volere_knowledge_mode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4" y="1214422"/>
            <a:ext cx="3786214" cy="4788223"/>
          </a:xfrm>
          <a:prstGeom prst="rect">
            <a:avLst/>
          </a:prstGeom>
          <a:noFill/>
        </p:spPr>
      </p:pic>
      <p:grpSp>
        <p:nvGrpSpPr>
          <p:cNvPr id="17" name="16 Grupo"/>
          <p:cNvGrpSpPr/>
          <p:nvPr/>
        </p:nvGrpSpPr>
        <p:grpSpPr>
          <a:xfrm>
            <a:off x="6597135" y="1187889"/>
            <a:ext cx="2545003" cy="3834487"/>
            <a:chOff x="6597135" y="1187889"/>
            <a:chExt cx="2545003" cy="3834487"/>
          </a:xfrm>
        </p:grpSpPr>
        <p:grpSp>
          <p:nvGrpSpPr>
            <p:cNvPr id="16" name="15 Grupo"/>
            <p:cNvGrpSpPr/>
            <p:nvPr/>
          </p:nvGrpSpPr>
          <p:grpSpPr>
            <a:xfrm>
              <a:off x="6597135" y="1187889"/>
              <a:ext cx="2545003" cy="3834487"/>
              <a:chOff x="6597135" y="1187889"/>
              <a:chExt cx="2545003" cy="3834487"/>
            </a:xfrm>
          </p:grpSpPr>
          <p:sp>
            <p:nvSpPr>
              <p:cNvPr id="12" name="11 Forma libre"/>
              <p:cNvSpPr/>
              <p:nvPr/>
            </p:nvSpPr>
            <p:spPr>
              <a:xfrm>
                <a:off x="6597135" y="1187889"/>
                <a:ext cx="2396740" cy="3834487"/>
              </a:xfrm>
              <a:custGeom>
                <a:avLst/>
                <a:gdLst>
                  <a:gd name="connsiteX0" fmla="*/ 1878125 w 2396740"/>
                  <a:gd name="connsiteY0" fmla="*/ 108648 h 3834487"/>
                  <a:gd name="connsiteX1" fmla="*/ 1796238 w 2396740"/>
                  <a:gd name="connsiteY1" fmla="*/ 67705 h 3834487"/>
                  <a:gd name="connsiteX2" fmla="*/ 1755295 w 2396740"/>
                  <a:gd name="connsiteY2" fmla="*/ 54057 h 3834487"/>
                  <a:gd name="connsiteX3" fmla="*/ 1113850 w 2396740"/>
                  <a:gd name="connsiteY3" fmla="*/ 40410 h 3834487"/>
                  <a:gd name="connsiteX4" fmla="*/ 950077 w 2396740"/>
                  <a:gd name="connsiteY4" fmla="*/ 54057 h 3834487"/>
                  <a:gd name="connsiteX5" fmla="*/ 963725 w 2396740"/>
                  <a:gd name="connsiteY5" fmla="*/ 954810 h 3834487"/>
                  <a:gd name="connsiteX6" fmla="*/ 950077 w 2396740"/>
                  <a:gd name="connsiteY6" fmla="*/ 1241412 h 3834487"/>
                  <a:gd name="connsiteX7" fmla="*/ 909134 w 2396740"/>
                  <a:gd name="connsiteY7" fmla="*/ 1255060 h 3834487"/>
                  <a:gd name="connsiteX8" fmla="*/ 458758 w 2396740"/>
                  <a:gd name="connsiteY8" fmla="*/ 1268708 h 3834487"/>
                  <a:gd name="connsiteX9" fmla="*/ 417814 w 2396740"/>
                  <a:gd name="connsiteY9" fmla="*/ 1350595 h 3834487"/>
                  <a:gd name="connsiteX10" fmla="*/ 349575 w 2396740"/>
                  <a:gd name="connsiteY10" fmla="*/ 1432481 h 3834487"/>
                  <a:gd name="connsiteX11" fmla="*/ 281337 w 2396740"/>
                  <a:gd name="connsiteY11" fmla="*/ 1555311 h 3834487"/>
                  <a:gd name="connsiteX12" fmla="*/ 254041 w 2396740"/>
                  <a:gd name="connsiteY12" fmla="*/ 2128517 h 3834487"/>
                  <a:gd name="connsiteX13" fmla="*/ 213098 w 2396740"/>
                  <a:gd name="connsiteY13" fmla="*/ 2101221 h 3834487"/>
                  <a:gd name="connsiteX14" fmla="*/ 199450 w 2396740"/>
                  <a:gd name="connsiteY14" fmla="*/ 2142165 h 3834487"/>
                  <a:gd name="connsiteX15" fmla="*/ 172155 w 2396740"/>
                  <a:gd name="connsiteY15" fmla="*/ 2606189 h 3834487"/>
                  <a:gd name="connsiteX16" fmla="*/ 158507 w 2396740"/>
                  <a:gd name="connsiteY16" fmla="*/ 3247633 h 3834487"/>
                  <a:gd name="connsiteX17" fmla="*/ 144859 w 2396740"/>
                  <a:gd name="connsiteY17" fmla="*/ 3493293 h 3834487"/>
                  <a:gd name="connsiteX18" fmla="*/ 62972 w 2396740"/>
                  <a:gd name="connsiteY18" fmla="*/ 3547884 h 3834487"/>
                  <a:gd name="connsiteX19" fmla="*/ 49325 w 2396740"/>
                  <a:gd name="connsiteY19" fmla="*/ 3807192 h 3834487"/>
                  <a:gd name="connsiteX20" fmla="*/ 131211 w 2396740"/>
                  <a:gd name="connsiteY20" fmla="*/ 3834487 h 3834487"/>
                  <a:gd name="connsiteX21" fmla="*/ 1455044 w 2396740"/>
                  <a:gd name="connsiteY21" fmla="*/ 3820839 h 3834487"/>
                  <a:gd name="connsiteX22" fmla="*/ 1523283 w 2396740"/>
                  <a:gd name="connsiteY22" fmla="*/ 3752601 h 3834487"/>
                  <a:gd name="connsiteX23" fmla="*/ 1536931 w 2396740"/>
                  <a:gd name="connsiteY23" fmla="*/ 3711657 h 3834487"/>
                  <a:gd name="connsiteX24" fmla="*/ 1564226 w 2396740"/>
                  <a:gd name="connsiteY24" fmla="*/ 3670714 h 3834487"/>
                  <a:gd name="connsiteX25" fmla="*/ 1577874 w 2396740"/>
                  <a:gd name="connsiteY25" fmla="*/ 3233986 h 3834487"/>
                  <a:gd name="connsiteX26" fmla="*/ 1618817 w 2396740"/>
                  <a:gd name="connsiteY26" fmla="*/ 3070212 h 3834487"/>
                  <a:gd name="connsiteX27" fmla="*/ 1632465 w 2396740"/>
                  <a:gd name="connsiteY27" fmla="*/ 3029269 h 3834487"/>
                  <a:gd name="connsiteX28" fmla="*/ 1673408 w 2396740"/>
                  <a:gd name="connsiteY28" fmla="*/ 3001974 h 3834487"/>
                  <a:gd name="connsiteX29" fmla="*/ 1727999 w 2396740"/>
                  <a:gd name="connsiteY29" fmla="*/ 2906439 h 3834487"/>
                  <a:gd name="connsiteX30" fmla="*/ 1782590 w 2396740"/>
                  <a:gd name="connsiteY30" fmla="*/ 2865496 h 3834487"/>
                  <a:gd name="connsiteX31" fmla="*/ 1809886 w 2396740"/>
                  <a:gd name="connsiteY31" fmla="*/ 2824553 h 3834487"/>
                  <a:gd name="connsiteX32" fmla="*/ 1891772 w 2396740"/>
                  <a:gd name="connsiteY32" fmla="*/ 2769962 h 3834487"/>
                  <a:gd name="connsiteX33" fmla="*/ 1973659 w 2396740"/>
                  <a:gd name="connsiteY33" fmla="*/ 2729018 h 3834487"/>
                  <a:gd name="connsiteX34" fmla="*/ 2028250 w 2396740"/>
                  <a:gd name="connsiteY34" fmla="*/ 2647132 h 3834487"/>
                  <a:gd name="connsiteX35" fmla="*/ 2041898 w 2396740"/>
                  <a:gd name="connsiteY35" fmla="*/ 2606189 h 3834487"/>
                  <a:gd name="connsiteX36" fmla="*/ 2096489 w 2396740"/>
                  <a:gd name="connsiteY36" fmla="*/ 2524302 h 3834487"/>
                  <a:gd name="connsiteX37" fmla="*/ 2178375 w 2396740"/>
                  <a:gd name="connsiteY37" fmla="*/ 2469711 h 3834487"/>
                  <a:gd name="connsiteX38" fmla="*/ 2219319 w 2396740"/>
                  <a:gd name="connsiteY38" fmla="*/ 2442415 h 3834487"/>
                  <a:gd name="connsiteX39" fmla="*/ 2260262 w 2396740"/>
                  <a:gd name="connsiteY39" fmla="*/ 2428768 h 3834487"/>
                  <a:gd name="connsiteX40" fmla="*/ 2355796 w 2396740"/>
                  <a:gd name="connsiteY40" fmla="*/ 2333233 h 3834487"/>
                  <a:gd name="connsiteX41" fmla="*/ 2369444 w 2396740"/>
                  <a:gd name="connsiteY41" fmla="*/ 2196756 h 3834487"/>
                  <a:gd name="connsiteX42" fmla="*/ 2396740 w 2396740"/>
                  <a:gd name="connsiteY42" fmla="*/ 2114869 h 3834487"/>
                  <a:gd name="connsiteX43" fmla="*/ 2383092 w 2396740"/>
                  <a:gd name="connsiteY43" fmla="*/ 1200469 h 3834487"/>
                  <a:gd name="connsiteX44" fmla="*/ 2314853 w 2396740"/>
                  <a:gd name="connsiteY44" fmla="*/ 1077639 h 3834487"/>
                  <a:gd name="connsiteX45" fmla="*/ 2287558 w 2396740"/>
                  <a:gd name="connsiteY45" fmla="*/ 995753 h 3834487"/>
                  <a:gd name="connsiteX46" fmla="*/ 2273910 w 2396740"/>
                  <a:gd name="connsiteY46" fmla="*/ 954810 h 3834487"/>
                  <a:gd name="connsiteX47" fmla="*/ 2246614 w 2396740"/>
                  <a:gd name="connsiteY47" fmla="*/ 913866 h 3834487"/>
                  <a:gd name="connsiteX48" fmla="*/ 2232966 w 2396740"/>
                  <a:gd name="connsiteY48" fmla="*/ 872923 h 3834487"/>
                  <a:gd name="connsiteX49" fmla="*/ 2178375 w 2396740"/>
                  <a:gd name="connsiteY49" fmla="*/ 791036 h 3834487"/>
                  <a:gd name="connsiteX50" fmla="*/ 2137432 w 2396740"/>
                  <a:gd name="connsiteY50" fmla="*/ 709150 h 3834487"/>
                  <a:gd name="connsiteX51" fmla="*/ 2096489 w 2396740"/>
                  <a:gd name="connsiteY51" fmla="*/ 627263 h 3834487"/>
                  <a:gd name="connsiteX52" fmla="*/ 2082841 w 2396740"/>
                  <a:gd name="connsiteY52" fmla="*/ 559024 h 3834487"/>
                  <a:gd name="connsiteX53" fmla="*/ 2055546 w 2396740"/>
                  <a:gd name="connsiteY53" fmla="*/ 422547 h 3834487"/>
                  <a:gd name="connsiteX54" fmla="*/ 2028250 w 2396740"/>
                  <a:gd name="connsiteY54" fmla="*/ 381604 h 3834487"/>
                  <a:gd name="connsiteX55" fmla="*/ 1987307 w 2396740"/>
                  <a:gd name="connsiteY55" fmla="*/ 299717 h 3834487"/>
                  <a:gd name="connsiteX56" fmla="*/ 1973659 w 2396740"/>
                  <a:gd name="connsiteY56" fmla="*/ 258774 h 3834487"/>
                  <a:gd name="connsiteX57" fmla="*/ 1919068 w 2396740"/>
                  <a:gd name="connsiteY57" fmla="*/ 176887 h 3834487"/>
                  <a:gd name="connsiteX58" fmla="*/ 1878125 w 2396740"/>
                  <a:gd name="connsiteY58" fmla="*/ 108648 h 3834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396740" h="3834487">
                    <a:moveTo>
                      <a:pt x="1878125" y="108648"/>
                    </a:moveTo>
                    <a:cubicBezTo>
                      <a:pt x="1857653" y="90451"/>
                      <a:pt x="1902053" y="120614"/>
                      <a:pt x="1796238" y="67705"/>
                    </a:cubicBezTo>
                    <a:cubicBezTo>
                      <a:pt x="1783371" y="61271"/>
                      <a:pt x="1769669" y="54632"/>
                      <a:pt x="1755295" y="54057"/>
                    </a:cubicBezTo>
                    <a:cubicBezTo>
                      <a:pt x="1541602" y="45509"/>
                      <a:pt x="1327665" y="44959"/>
                      <a:pt x="1113850" y="40410"/>
                    </a:cubicBezTo>
                    <a:cubicBezTo>
                      <a:pt x="1059259" y="44959"/>
                      <a:pt x="958952" y="0"/>
                      <a:pt x="950077" y="54057"/>
                    </a:cubicBezTo>
                    <a:cubicBezTo>
                      <a:pt x="901428" y="350375"/>
                      <a:pt x="963725" y="654525"/>
                      <a:pt x="963725" y="954810"/>
                    </a:cubicBezTo>
                    <a:cubicBezTo>
                      <a:pt x="963725" y="1050452"/>
                      <a:pt x="967186" y="1147312"/>
                      <a:pt x="950077" y="1241412"/>
                    </a:cubicBezTo>
                    <a:cubicBezTo>
                      <a:pt x="947504" y="1255566"/>
                      <a:pt x="923498" y="1254262"/>
                      <a:pt x="909134" y="1255060"/>
                    </a:cubicBezTo>
                    <a:cubicBezTo>
                      <a:pt x="759171" y="1263391"/>
                      <a:pt x="608883" y="1264159"/>
                      <a:pt x="458758" y="1268708"/>
                    </a:cubicBezTo>
                    <a:cubicBezTo>
                      <a:pt x="380539" y="1386034"/>
                      <a:pt x="474313" y="1237595"/>
                      <a:pt x="417814" y="1350595"/>
                    </a:cubicBezTo>
                    <a:cubicBezTo>
                      <a:pt x="398813" y="1388598"/>
                      <a:pt x="379760" y="1402297"/>
                      <a:pt x="349575" y="1432481"/>
                    </a:cubicBezTo>
                    <a:cubicBezTo>
                      <a:pt x="316177" y="1532678"/>
                      <a:pt x="342625" y="1494023"/>
                      <a:pt x="281337" y="1555311"/>
                    </a:cubicBezTo>
                    <a:cubicBezTo>
                      <a:pt x="206156" y="1780849"/>
                      <a:pt x="334775" y="1381725"/>
                      <a:pt x="254041" y="2128517"/>
                    </a:cubicBezTo>
                    <a:cubicBezTo>
                      <a:pt x="252278" y="2144825"/>
                      <a:pt x="226746" y="2110320"/>
                      <a:pt x="213098" y="2101221"/>
                    </a:cubicBezTo>
                    <a:cubicBezTo>
                      <a:pt x="208549" y="2114869"/>
                      <a:pt x="200295" y="2127804"/>
                      <a:pt x="199450" y="2142165"/>
                    </a:cubicBezTo>
                    <a:cubicBezTo>
                      <a:pt x="171226" y="2621963"/>
                      <a:pt x="231858" y="2427068"/>
                      <a:pt x="172155" y="2606189"/>
                    </a:cubicBezTo>
                    <a:cubicBezTo>
                      <a:pt x="167606" y="2820004"/>
                      <a:pt x="165084" y="3033871"/>
                      <a:pt x="158507" y="3247633"/>
                    </a:cubicBezTo>
                    <a:cubicBezTo>
                      <a:pt x="155985" y="3329607"/>
                      <a:pt x="169726" y="3415141"/>
                      <a:pt x="144859" y="3493293"/>
                    </a:cubicBezTo>
                    <a:cubicBezTo>
                      <a:pt x="134912" y="3524554"/>
                      <a:pt x="62972" y="3547884"/>
                      <a:pt x="62972" y="3547884"/>
                    </a:cubicBezTo>
                    <a:cubicBezTo>
                      <a:pt x="33156" y="3637335"/>
                      <a:pt x="0" y="3701496"/>
                      <a:pt x="49325" y="3807192"/>
                    </a:cubicBezTo>
                    <a:cubicBezTo>
                      <a:pt x="61492" y="3833265"/>
                      <a:pt x="131211" y="3834487"/>
                      <a:pt x="131211" y="3834487"/>
                    </a:cubicBezTo>
                    <a:lnTo>
                      <a:pt x="1455044" y="3820839"/>
                    </a:lnTo>
                    <a:cubicBezTo>
                      <a:pt x="1485991" y="3819911"/>
                      <a:pt x="1510533" y="3771726"/>
                      <a:pt x="1523283" y="3752601"/>
                    </a:cubicBezTo>
                    <a:cubicBezTo>
                      <a:pt x="1527832" y="3738953"/>
                      <a:pt x="1530497" y="3724524"/>
                      <a:pt x="1536931" y="3711657"/>
                    </a:cubicBezTo>
                    <a:cubicBezTo>
                      <a:pt x="1544266" y="3696986"/>
                      <a:pt x="1562825" y="3687056"/>
                      <a:pt x="1564226" y="3670714"/>
                    </a:cubicBezTo>
                    <a:cubicBezTo>
                      <a:pt x="1576664" y="3525599"/>
                      <a:pt x="1570778" y="3379460"/>
                      <a:pt x="1577874" y="3233986"/>
                    </a:cubicBezTo>
                    <a:cubicBezTo>
                      <a:pt x="1587127" y="3044300"/>
                      <a:pt x="1571143" y="3165562"/>
                      <a:pt x="1618817" y="3070212"/>
                    </a:cubicBezTo>
                    <a:cubicBezTo>
                      <a:pt x="1625251" y="3057345"/>
                      <a:pt x="1623478" y="3040502"/>
                      <a:pt x="1632465" y="3029269"/>
                    </a:cubicBezTo>
                    <a:cubicBezTo>
                      <a:pt x="1642712" y="3016461"/>
                      <a:pt x="1659760" y="3011072"/>
                      <a:pt x="1673408" y="3001974"/>
                    </a:cubicBezTo>
                    <a:cubicBezTo>
                      <a:pt x="1689023" y="2955129"/>
                      <a:pt x="1686687" y="2947751"/>
                      <a:pt x="1727999" y="2906439"/>
                    </a:cubicBezTo>
                    <a:cubicBezTo>
                      <a:pt x="1744083" y="2890355"/>
                      <a:pt x="1766506" y="2881580"/>
                      <a:pt x="1782590" y="2865496"/>
                    </a:cubicBezTo>
                    <a:cubicBezTo>
                      <a:pt x="1794188" y="2853898"/>
                      <a:pt x="1797542" y="2835354"/>
                      <a:pt x="1809886" y="2824553"/>
                    </a:cubicBezTo>
                    <a:cubicBezTo>
                      <a:pt x="1834574" y="2802951"/>
                      <a:pt x="1864477" y="2788159"/>
                      <a:pt x="1891772" y="2769962"/>
                    </a:cubicBezTo>
                    <a:cubicBezTo>
                      <a:pt x="1944685" y="2734686"/>
                      <a:pt x="1917155" y="2747853"/>
                      <a:pt x="1973659" y="2729018"/>
                    </a:cubicBezTo>
                    <a:cubicBezTo>
                      <a:pt x="1991856" y="2701723"/>
                      <a:pt x="2017876" y="2678253"/>
                      <a:pt x="2028250" y="2647132"/>
                    </a:cubicBezTo>
                    <a:cubicBezTo>
                      <a:pt x="2032799" y="2633484"/>
                      <a:pt x="2034912" y="2618765"/>
                      <a:pt x="2041898" y="2606189"/>
                    </a:cubicBezTo>
                    <a:cubicBezTo>
                      <a:pt x="2057830" y="2577512"/>
                      <a:pt x="2069193" y="2542499"/>
                      <a:pt x="2096489" y="2524302"/>
                    </a:cubicBezTo>
                    <a:lnTo>
                      <a:pt x="2178375" y="2469711"/>
                    </a:lnTo>
                    <a:cubicBezTo>
                      <a:pt x="2192023" y="2460612"/>
                      <a:pt x="2203758" y="2447602"/>
                      <a:pt x="2219319" y="2442415"/>
                    </a:cubicBezTo>
                    <a:lnTo>
                      <a:pt x="2260262" y="2428768"/>
                    </a:lnTo>
                    <a:cubicBezTo>
                      <a:pt x="2354119" y="2366197"/>
                      <a:pt x="2331776" y="2405299"/>
                      <a:pt x="2355796" y="2333233"/>
                    </a:cubicBezTo>
                    <a:cubicBezTo>
                      <a:pt x="2360345" y="2287741"/>
                      <a:pt x="2361018" y="2241692"/>
                      <a:pt x="2369444" y="2196756"/>
                    </a:cubicBezTo>
                    <a:cubicBezTo>
                      <a:pt x="2374746" y="2168477"/>
                      <a:pt x="2396740" y="2114869"/>
                      <a:pt x="2396740" y="2114869"/>
                    </a:cubicBezTo>
                    <a:cubicBezTo>
                      <a:pt x="2392191" y="1810069"/>
                      <a:pt x="2391798" y="1505179"/>
                      <a:pt x="2383092" y="1200469"/>
                    </a:cubicBezTo>
                    <a:cubicBezTo>
                      <a:pt x="2381806" y="1155454"/>
                      <a:pt x="2325577" y="1109813"/>
                      <a:pt x="2314853" y="1077639"/>
                    </a:cubicBezTo>
                    <a:lnTo>
                      <a:pt x="2287558" y="995753"/>
                    </a:lnTo>
                    <a:cubicBezTo>
                      <a:pt x="2283009" y="982105"/>
                      <a:pt x="2281890" y="966780"/>
                      <a:pt x="2273910" y="954810"/>
                    </a:cubicBezTo>
                    <a:cubicBezTo>
                      <a:pt x="2264811" y="941162"/>
                      <a:pt x="2253950" y="928537"/>
                      <a:pt x="2246614" y="913866"/>
                    </a:cubicBezTo>
                    <a:cubicBezTo>
                      <a:pt x="2240180" y="900999"/>
                      <a:pt x="2239952" y="885499"/>
                      <a:pt x="2232966" y="872923"/>
                    </a:cubicBezTo>
                    <a:cubicBezTo>
                      <a:pt x="2217034" y="844246"/>
                      <a:pt x="2178375" y="791036"/>
                      <a:pt x="2178375" y="791036"/>
                    </a:cubicBezTo>
                    <a:cubicBezTo>
                      <a:pt x="2144075" y="688132"/>
                      <a:pt x="2190342" y="814968"/>
                      <a:pt x="2137432" y="709150"/>
                    </a:cubicBezTo>
                    <a:cubicBezTo>
                      <a:pt x="2080920" y="596128"/>
                      <a:pt x="2174723" y="744618"/>
                      <a:pt x="2096489" y="627263"/>
                    </a:cubicBezTo>
                    <a:cubicBezTo>
                      <a:pt x="2091940" y="604517"/>
                      <a:pt x="2086655" y="581905"/>
                      <a:pt x="2082841" y="559024"/>
                    </a:cubicBezTo>
                    <a:cubicBezTo>
                      <a:pt x="2076556" y="521312"/>
                      <a:pt x="2075163" y="461780"/>
                      <a:pt x="2055546" y="422547"/>
                    </a:cubicBezTo>
                    <a:cubicBezTo>
                      <a:pt x="2048211" y="407876"/>
                      <a:pt x="2037349" y="395252"/>
                      <a:pt x="2028250" y="381604"/>
                    </a:cubicBezTo>
                    <a:cubicBezTo>
                      <a:pt x="1993946" y="278692"/>
                      <a:pt x="2040219" y="405541"/>
                      <a:pt x="1987307" y="299717"/>
                    </a:cubicBezTo>
                    <a:cubicBezTo>
                      <a:pt x="1980873" y="286850"/>
                      <a:pt x="1980645" y="271350"/>
                      <a:pt x="1973659" y="258774"/>
                    </a:cubicBezTo>
                    <a:cubicBezTo>
                      <a:pt x="1957727" y="230097"/>
                      <a:pt x="1937265" y="204183"/>
                      <a:pt x="1919068" y="176887"/>
                    </a:cubicBezTo>
                    <a:cubicBezTo>
                      <a:pt x="1888205" y="130593"/>
                      <a:pt x="1898597" y="126845"/>
                      <a:pt x="1878125" y="108648"/>
                    </a:cubicBezTo>
                    <a:close/>
                  </a:path>
                </a:pathLst>
              </a:cu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12 CuadroTexto"/>
              <p:cNvSpPr txBox="1"/>
              <p:nvPr/>
            </p:nvSpPr>
            <p:spPr>
              <a:xfrm>
                <a:off x="8286776" y="4214818"/>
                <a:ext cx="855362" cy="369332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Tema 3</a:t>
                </a:r>
                <a:endParaRPr lang="en-GB" dirty="0"/>
              </a:p>
            </p:txBody>
          </p:sp>
        </p:grpSp>
        <p:cxnSp>
          <p:nvCxnSpPr>
            <p:cNvPr id="15" name="14 Conector recto de flecha"/>
            <p:cNvCxnSpPr>
              <a:stCxn id="13" idx="0"/>
              <a:endCxn id="12" idx="33"/>
            </p:cNvCxnSpPr>
            <p:nvPr/>
          </p:nvCxnSpPr>
          <p:spPr>
            <a:xfrm flipH="1" flipV="1">
              <a:off x="8570794" y="3916907"/>
              <a:ext cx="143663" cy="29791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Plantilla para la ERS(SRS)</a:t>
            </a:r>
            <a:r>
              <a:rPr lang="es-ES" dirty="0" err="1"/>
              <a:t>Volere</a:t>
            </a:r>
            <a:endParaRPr lang="en-GB" dirty="0"/>
          </a:p>
        </p:txBody>
      </p:sp>
      <p:pic>
        <p:nvPicPr>
          <p:cNvPr id="3074" name="Picture 2" descr="C:\TODODatosRebeca\Rebeca\INGENIERIA DEL SOFTWARE\1.SoftwareRequirements\RequirementsEngineering_UNITs\VOLERE_docs\VolereSlidesFigures\volere_knowledge_mode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1214422"/>
            <a:ext cx="3786214" cy="4788223"/>
          </a:xfrm>
          <a:prstGeom prst="rect">
            <a:avLst/>
          </a:prstGeom>
          <a:noFill/>
        </p:spPr>
      </p:pic>
      <p:sp>
        <p:nvSpPr>
          <p:cNvPr id="18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0C8526-9193-4506-8E6B-A8719A00647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err="1"/>
              <a:t>Work</a:t>
            </a:r>
            <a:r>
              <a:rPr lang="es-ES" dirty="0"/>
              <a:t> </a:t>
            </a:r>
            <a:r>
              <a:rPr lang="es-ES" dirty="0" err="1"/>
              <a:t>context</a:t>
            </a:r>
            <a:endParaRPr lang="es-ES" dirty="0"/>
          </a:p>
          <a:p>
            <a:pPr lvl="1"/>
            <a:r>
              <a:rPr lang="es-ES" dirty="0"/>
              <a:t>Contexto del trabajo</a:t>
            </a:r>
          </a:p>
          <a:p>
            <a:r>
              <a:rPr lang="es-ES" dirty="0"/>
              <a:t>Business </a:t>
            </a:r>
            <a:r>
              <a:rPr lang="es-ES" dirty="0" err="1"/>
              <a:t>Event</a:t>
            </a:r>
            <a:endParaRPr lang="es-ES" dirty="0"/>
          </a:p>
          <a:p>
            <a:pPr lvl="1"/>
            <a:r>
              <a:rPr lang="es-ES" dirty="0"/>
              <a:t>Evento del Negocio</a:t>
            </a:r>
          </a:p>
          <a:p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scope</a:t>
            </a:r>
            <a:endParaRPr lang="es-ES" dirty="0"/>
          </a:p>
          <a:p>
            <a:pPr lvl="1"/>
            <a:r>
              <a:rPr lang="es-ES" dirty="0"/>
              <a:t>Alcance del producto</a:t>
            </a:r>
          </a:p>
          <a:p>
            <a:r>
              <a:rPr lang="es-ES" dirty="0"/>
              <a:t>Project </a:t>
            </a:r>
            <a:r>
              <a:rPr lang="es-ES" dirty="0" err="1"/>
              <a:t>Purpose</a:t>
            </a:r>
            <a:endParaRPr lang="es-ES" dirty="0"/>
          </a:p>
          <a:p>
            <a:pPr lvl="1"/>
            <a:r>
              <a:rPr lang="es-ES" dirty="0"/>
              <a:t>Propósito del proyecto</a:t>
            </a:r>
          </a:p>
          <a:p>
            <a:r>
              <a:rPr lang="es-ES" dirty="0"/>
              <a:t>Business Use Case</a:t>
            </a:r>
          </a:p>
          <a:p>
            <a:pPr lvl="1"/>
            <a:r>
              <a:rPr lang="es-ES" dirty="0"/>
              <a:t>Casos de Uso del Negocio (BUC)</a:t>
            </a:r>
          </a:p>
          <a:p>
            <a:r>
              <a:rPr lang="es-ES" dirty="0" err="1"/>
              <a:t>Product</a:t>
            </a:r>
            <a:r>
              <a:rPr lang="es-ES" dirty="0"/>
              <a:t> Use Case</a:t>
            </a:r>
          </a:p>
          <a:p>
            <a:pPr lvl="1"/>
            <a:r>
              <a:rPr lang="es-ES" dirty="0"/>
              <a:t>Casos de Uso del Producto (PUC)</a:t>
            </a:r>
          </a:p>
          <a:p>
            <a:r>
              <a:rPr lang="es-ES" dirty="0" err="1"/>
              <a:t>Constraint</a:t>
            </a:r>
            <a:endParaRPr lang="es-ES" dirty="0"/>
          </a:p>
          <a:p>
            <a:pPr lvl="1"/>
            <a:r>
              <a:rPr lang="es-ES" dirty="0"/>
              <a:t>Restricciones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383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IEEE Recomendaciones para la ERS(2011)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/>
              <a:t>1. Introducción</a:t>
            </a:r>
          </a:p>
          <a:p>
            <a:pPr marL="274320" lvl="1" indent="0">
              <a:buNone/>
            </a:pPr>
            <a:r>
              <a:rPr lang="es-ES" dirty="0"/>
              <a:t>1.1 Propósito del negocio</a:t>
            </a:r>
          </a:p>
          <a:p>
            <a:pPr marL="274320" lvl="1" indent="0">
              <a:buNone/>
            </a:pPr>
            <a:r>
              <a:rPr lang="es-ES" dirty="0"/>
              <a:t>1.2 Ámbito del negocio</a:t>
            </a:r>
          </a:p>
          <a:p>
            <a:pPr marL="274320" lvl="1" indent="0">
              <a:buNone/>
            </a:pPr>
            <a:r>
              <a:rPr lang="es-ES" dirty="0"/>
              <a:t>1.3 Visión general del negocio</a:t>
            </a:r>
          </a:p>
          <a:p>
            <a:pPr marL="274320" lvl="1" indent="0">
              <a:buNone/>
            </a:pPr>
            <a:r>
              <a:rPr lang="es-ES" dirty="0"/>
              <a:t>1.4 Definiciones</a:t>
            </a:r>
          </a:p>
          <a:p>
            <a:pPr marL="274320" lvl="1" indent="0">
              <a:buNone/>
            </a:pPr>
            <a:r>
              <a:rPr lang="es-ES" dirty="0"/>
              <a:t>1.5 </a:t>
            </a:r>
            <a:r>
              <a:rPr lang="es-ES" dirty="0" err="1"/>
              <a:t>Stakeholders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2. Referencias</a:t>
            </a:r>
          </a:p>
          <a:p>
            <a:pPr marL="0" indent="0">
              <a:buNone/>
            </a:pPr>
            <a:r>
              <a:rPr lang="es-ES" dirty="0"/>
              <a:t>3. Requisitos del negocio</a:t>
            </a:r>
          </a:p>
          <a:p>
            <a:pPr marL="274320" lvl="1" indent="0">
              <a:buNone/>
            </a:pPr>
            <a:r>
              <a:rPr lang="es-ES" dirty="0"/>
              <a:t>3.1 Contexto del negocio</a:t>
            </a:r>
          </a:p>
          <a:p>
            <a:pPr marL="274320" lvl="1" indent="0">
              <a:buNone/>
            </a:pPr>
            <a:r>
              <a:rPr lang="es-ES" dirty="0"/>
              <a:t>3.2 Objetivos y metas</a:t>
            </a:r>
          </a:p>
          <a:p>
            <a:pPr marL="274320" lvl="1" indent="0">
              <a:buNone/>
            </a:pPr>
            <a:r>
              <a:rPr lang="es-ES" dirty="0"/>
              <a:t>3.3 Modelo del negocio</a:t>
            </a:r>
          </a:p>
          <a:p>
            <a:pPr marL="274320" lvl="1" indent="0">
              <a:buNone/>
            </a:pPr>
            <a:r>
              <a:rPr lang="es-ES" dirty="0"/>
              <a:t>3.4 Información del entorno</a:t>
            </a:r>
          </a:p>
          <a:p>
            <a:pPr marL="0" indent="0">
              <a:buNone/>
            </a:pPr>
            <a:r>
              <a:rPr lang="es-ES" dirty="0"/>
              <a:t>4. Requisitos Operacionales del Negocio</a:t>
            </a:r>
          </a:p>
          <a:p>
            <a:pPr marL="274320" lvl="1" indent="0">
              <a:buNone/>
            </a:pPr>
            <a:r>
              <a:rPr lang="es-ES" dirty="0"/>
              <a:t>4.1 Procesos del negocio</a:t>
            </a:r>
          </a:p>
          <a:p>
            <a:pPr marL="274320" lvl="1" indent="0">
              <a:buNone/>
            </a:pPr>
            <a:r>
              <a:rPr lang="es-ES" dirty="0"/>
              <a:t>4.2 Políticas y reglas operacionales del negocio</a:t>
            </a:r>
          </a:p>
          <a:p>
            <a:pPr marL="274320" lvl="1" indent="0">
              <a:buNone/>
            </a:pP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7500" lnSpcReduction="20000"/>
          </a:bodyPr>
          <a:lstStyle/>
          <a:p>
            <a:pPr marL="274320" lvl="1" indent="0">
              <a:buNone/>
            </a:pPr>
            <a:r>
              <a:rPr lang="es-ES" dirty="0"/>
              <a:t>4.3 Restricciones operacionales del negocio</a:t>
            </a:r>
          </a:p>
          <a:p>
            <a:pPr marL="274320" lvl="1" indent="0">
              <a:buNone/>
            </a:pPr>
            <a:r>
              <a:rPr lang="es-ES" dirty="0"/>
              <a:t>4.4 Modos operacionales del negocio</a:t>
            </a:r>
          </a:p>
          <a:p>
            <a:pPr marL="274320" lvl="1" indent="0">
              <a:buNone/>
            </a:pPr>
            <a:r>
              <a:rPr lang="es-ES" dirty="0"/>
              <a:t>4.5 Calidad operacional del negocio</a:t>
            </a:r>
          </a:p>
          <a:p>
            <a:pPr marL="274320" lvl="1" indent="0">
              <a:buNone/>
            </a:pPr>
            <a:r>
              <a:rPr lang="es-ES" dirty="0"/>
              <a:t>4.6 Estructura del Negocio</a:t>
            </a:r>
          </a:p>
          <a:p>
            <a:pPr marL="0" indent="0">
              <a:buNone/>
            </a:pPr>
            <a:r>
              <a:rPr lang="es-ES" dirty="0"/>
              <a:t>5. Requisitos de Usuario</a:t>
            </a:r>
          </a:p>
          <a:p>
            <a:pPr marL="0" indent="0">
              <a:buNone/>
            </a:pPr>
            <a:r>
              <a:rPr lang="es-ES" dirty="0"/>
              <a:t>6. Sistema propuesto</a:t>
            </a:r>
          </a:p>
          <a:p>
            <a:pPr marL="274320" lvl="1" indent="0">
              <a:buNone/>
            </a:pPr>
            <a:r>
              <a:rPr lang="es-ES" dirty="0"/>
              <a:t>6.1 Modo operacional</a:t>
            </a:r>
          </a:p>
          <a:p>
            <a:pPr marL="274320" lvl="1" indent="0">
              <a:buNone/>
            </a:pPr>
            <a:r>
              <a:rPr lang="es-ES" dirty="0"/>
              <a:t>6.2 Escenario de operación</a:t>
            </a:r>
          </a:p>
          <a:p>
            <a:pPr marL="0" indent="0">
              <a:buNone/>
            </a:pPr>
            <a:r>
              <a:rPr lang="es-ES" dirty="0"/>
              <a:t>7. Restricciones del Proyecto</a:t>
            </a:r>
          </a:p>
          <a:p>
            <a:pPr marL="0" indent="0">
              <a:buNone/>
            </a:pPr>
            <a:r>
              <a:rPr lang="es-ES" dirty="0"/>
              <a:t>8. Apéndices</a:t>
            </a:r>
          </a:p>
          <a:p>
            <a:pPr marL="274320" lvl="1" indent="0">
              <a:buNone/>
            </a:pPr>
            <a:r>
              <a:rPr lang="es-ES" dirty="0"/>
              <a:t>8.1 Acrónimos y abreviaturas</a:t>
            </a:r>
          </a:p>
          <a:p>
            <a:pPr marL="274320" lvl="1" indent="0">
              <a:buNone/>
            </a:pP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Especificación de Requisitos </a:t>
            </a:r>
            <a:r>
              <a:rPr lang="es-ES"/>
              <a:t>del Software</a:t>
            </a:r>
            <a:endParaRPr lang="en-GB" dirty="0"/>
          </a:p>
        </p:txBody>
      </p:sp>
      <p:pic>
        <p:nvPicPr>
          <p:cNvPr id="7" name="Picture 2" descr="http://juanmalaret.files.wordpress.com/2011/02/imagen-trabajo-en-equip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2071678"/>
            <a:ext cx="4214841" cy="3947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/>
          </a:p>
        </p:txBody>
      </p:sp>
      <p:pic>
        <p:nvPicPr>
          <p:cNvPr id="2050" name="Picture 2" descr="http://t1.ftcdn.net/jpg/00/00/77/80/400_F_778043_9AKHZWTPCeIFB8IjXyQiWxlCVRtCd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628" y="2143116"/>
            <a:ext cx="3810000" cy="3810000"/>
          </a:xfrm>
          <a:prstGeom prst="rect">
            <a:avLst/>
          </a:prstGeom>
          <a:noFill/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313A1D-28B5-402A-BC3A-3519EC833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_SoftReq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817</TotalTime>
  <Words>614</Words>
  <Application>Microsoft Office PowerPoint</Application>
  <PresentationFormat>Presentación en pantalla (4:3)</PresentationFormat>
  <Paragraphs>118</Paragraphs>
  <Slides>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Bookman Old Style</vt:lpstr>
      <vt:lpstr>Calibri</vt:lpstr>
      <vt:lpstr>Gill Sans MT</vt:lpstr>
      <vt:lpstr>Wingdings</vt:lpstr>
      <vt:lpstr>Wingdings 3</vt:lpstr>
      <vt:lpstr>Tema_SoftReq</vt:lpstr>
      <vt:lpstr>ERS – Especificación de Requisitos del Software</vt:lpstr>
      <vt:lpstr>Índice</vt:lpstr>
      <vt:lpstr>Especificación Requisitos del Software</vt:lpstr>
      <vt:lpstr>Escribiendo la especificación …</vt:lpstr>
      <vt:lpstr>Plantilla para la ERS(SRS)Volere</vt:lpstr>
      <vt:lpstr>Plantilla para la ERS(SRS)Volere</vt:lpstr>
      <vt:lpstr>IEEE Recomendaciones para la ERS(2011)</vt:lpstr>
      <vt:lpstr>Especificación de Requisitos del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Negotiation and Prioritization</dc:title>
  <cp:lastModifiedBy>Asunción Barredo Fuentes</cp:lastModifiedBy>
  <cp:revision>45</cp:revision>
  <dcterms:modified xsi:type="dcterms:W3CDTF">2024-03-06T09:41:42Z</dcterms:modified>
</cp:coreProperties>
</file>