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256" r:id="rId2"/>
    <p:sldId id="259" r:id="rId3"/>
    <p:sldId id="263" r:id="rId4"/>
    <p:sldId id="262" r:id="rId5"/>
    <p:sldId id="270" r:id="rId6"/>
    <p:sldId id="261" r:id="rId7"/>
    <p:sldId id="267" r:id="rId8"/>
    <p:sldId id="268" r:id="rId9"/>
    <p:sldId id="271" r:id="rId10"/>
    <p:sldId id="273" r:id="rId11"/>
    <p:sldId id="272" r:id="rId12"/>
    <p:sldId id="269" r:id="rId13"/>
    <p:sldId id="266" r:id="rId14"/>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5"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9B294FD-88C1-43E4-B37D-787213F99264}" type="datetimeFigureOut">
              <a:rPr lang="es-ES" smtClean="0"/>
              <a:pPr/>
              <a:t>06/03/2024</a:t>
            </a:fld>
            <a:endParaRPr lang="es-ES_tradnl"/>
          </a:p>
        </p:txBody>
      </p:sp>
      <p:sp>
        <p:nvSpPr>
          <p:cNvPr id="4" name="3 Marcador de pie de página"/>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s-ES_tradnl"/>
          </a:p>
        </p:txBody>
      </p:sp>
      <p:sp>
        <p:nvSpPr>
          <p:cNvPr id="5" name="4 Marcador de número de diapositiva"/>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C58F0719-B52A-4222-9DD2-5437CD5F4CE2}" type="slidenum">
              <a:rPr lang="es-ES_tradnl" smtClean="0"/>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A83A15A-A2C7-40F9-B2D6-3708585042F1}" type="datetimeFigureOut">
              <a:rPr lang="en-US" smtClean="0"/>
              <a:pPr/>
              <a:t>3/6/2024</a:t>
            </a:fld>
            <a:endParaRPr lang="en-GB"/>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3AA5232-0315-47D8-AEF8-D5F449740088}" type="slidenum">
              <a:rPr lang="en-GB" smtClean="0"/>
              <a:pPr/>
              <a:t>‹Nº›</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1</a:t>
            </a:fld>
            <a:endParaRPr lang="en-GB"/>
          </a:p>
        </p:txBody>
      </p:sp>
    </p:spTree>
    <p:extLst>
      <p:ext uri="{BB962C8B-B14F-4D97-AF65-F5344CB8AC3E}">
        <p14:creationId xmlns:p14="http://schemas.microsoft.com/office/powerpoint/2010/main" val="421416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RFTS – Revisión Técnica Formal (RTF)</a:t>
            </a:r>
          </a:p>
          <a:p>
            <a:endParaRPr lang="es-ES" dirty="0"/>
          </a:p>
          <a:p>
            <a:r>
              <a:rPr lang="es-ES" dirty="0"/>
              <a:t>Business Ned – necesidades del negocio</a:t>
            </a:r>
          </a:p>
          <a:p>
            <a:r>
              <a:rPr lang="es-ES" dirty="0"/>
              <a:t>Raw </a:t>
            </a:r>
            <a:r>
              <a:rPr lang="es-ES" dirty="0" err="1"/>
              <a:t>specifications</a:t>
            </a:r>
            <a:r>
              <a:rPr lang="es-ES" dirty="0"/>
              <a:t> – especificaciones sin procesar ( requisitos “crudos”)</a:t>
            </a:r>
          </a:p>
          <a:p>
            <a:r>
              <a:rPr lang="es-ES" dirty="0"/>
              <a:t>RTFS – Revisión técnica formal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unambiguous </a:t>
            </a:r>
            <a:r>
              <a:rPr lang="en-US" dirty="0" err="1"/>
              <a:t>codeable</a:t>
            </a:r>
            <a:r>
              <a:rPr lang="en-US" dirty="0"/>
              <a:t> specifications - </a:t>
            </a:r>
            <a:r>
              <a:rPr lang="es-ES" dirty="0"/>
              <a:t>especificaciones codificables inequívocas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coverage test cases and documentation - </a:t>
            </a:r>
            <a:r>
              <a:rPr lang="es-ES" dirty="0"/>
              <a:t>documentación y casos de prueba de cobertura total</a:t>
            </a:r>
            <a:endParaRPr lang="en-US" dirty="0"/>
          </a:p>
          <a:p>
            <a:r>
              <a:rPr lang="en-US" dirty="0"/>
              <a:t>fully synchronized - </a:t>
            </a:r>
            <a:r>
              <a:rPr lang="en-US" dirty="0" err="1"/>
              <a:t>Totalmente</a:t>
            </a:r>
            <a:r>
              <a:rPr lang="en-US" dirty="0"/>
              <a:t> </a:t>
            </a:r>
            <a:r>
              <a:rPr lang="en-US" dirty="0" err="1"/>
              <a:t>sincronizados</a:t>
            </a:r>
            <a:endParaRPr lang="en-US" dirty="0"/>
          </a:p>
          <a:p>
            <a:endParaRPr lang="en-U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2</a:t>
            </a:fld>
            <a:endParaRPr lang="en-GB"/>
          </a:p>
        </p:txBody>
      </p:sp>
    </p:spTree>
    <p:extLst>
      <p:ext uri="{BB962C8B-B14F-4D97-AF65-F5344CB8AC3E}">
        <p14:creationId xmlns:p14="http://schemas.microsoft.com/office/powerpoint/2010/main" val="20788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3</a:t>
            </a:fld>
            <a:endParaRPr lang="en-GB"/>
          </a:p>
        </p:txBody>
      </p:sp>
    </p:spTree>
    <p:extLst>
      <p:ext uri="{BB962C8B-B14F-4D97-AF65-F5344CB8AC3E}">
        <p14:creationId xmlns:p14="http://schemas.microsoft.com/office/powerpoint/2010/main" val="244717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err="1"/>
              <a:t>Incomplete</a:t>
            </a:r>
            <a:r>
              <a:rPr lang="es-ES_tradnl" dirty="0"/>
              <a:t>, </a:t>
            </a:r>
            <a:r>
              <a:rPr lang="es-ES_tradnl" dirty="0" err="1"/>
              <a:t>Untraceable</a:t>
            </a:r>
            <a:r>
              <a:rPr lang="es-ES_tradnl" dirty="0"/>
              <a:t>, </a:t>
            </a:r>
            <a:r>
              <a:rPr lang="es-ES_tradnl" dirty="0" err="1"/>
              <a:t>Incosistent</a:t>
            </a:r>
            <a:r>
              <a:rPr lang="es-ES_tradnl" dirty="0"/>
              <a:t>,</a:t>
            </a:r>
            <a:r>
              <a:rPr lang="es-ES_tradnl" baseline="0" dirty="0"/>
              <a:t> </a:t>
            </a:r>
            <a:r>
              <a:rPr lang="es-ES_tradnl" baseline="0" dirty="0" err="1"/>
              <a:t>Irrelevant</a:t>
            </a:r>
            <a:r>
              <a:rPr lang="es-ES_tradnl" baseline="0" dirty="0"/>
              <a:t>, </a:t>
            </a:r>
            <a:r>
              <a:rPr lang="es-ES_tradnl" baseline="0" dirty="0" err="1"/>
              <a:t>Incorrect</a:t>
            </a:r>
            <a:r>
              <a:rPr lang="es-ES_tradnl" baseline="0" dirty="0"/>
              <a:t>, </a:t>
            </a:r>
            <a:r>
              <a:rPr lang="es-ES_tradnl" baseline="0" dirty="0" err="1"/>
              <a:t>Anbiguous</a:t>
            </a:r>
            <a:r>
              <a:rPr lang="es-ES_tradnl" baseline="0" dirty="0"/>
              <a:t>, </a:t>
            </a:r>
            <a:r>
              <a:rPr lang="es-ES_tradnl" baseline="0" dirty="0" err="1"/>
              <a:t>Nonviable</a:t>
            </a:r>
            <a:r>
              <a:rPr lang="es-ES_tradnl" baseline="0" dirty="0"/>
              <a:t>, </a:t>
            </a:r>
            <a:r>
              <a:rPr lang="es-ES_tradnl" baseline="0" dirty="0" err="1"/>
              <a:t>Solution-Bound</a:t>
            </a:r>
            <a:r>
              <a:rPr lang="es-ES_tradnl" baseline="0" dirty="0"/>
              <a:t>, Gold-</a:t>
            </a:r>
            <a:r>
              <a:rPr lang="es-ES_tradnl" baseline="0" dirty="0" err="1"/>
              <a:t>Plated</a:t>
            </a:r>
            <a:r>
              <a:rPr lang="es-ES_tradnl" baseline="0" dirty="0"/>
              <a:t>, </a:t>
            </a:r>
            <a:r>
              <a:rPr lang="es-ES_tradnl" baseline="0" dirty="0" err="1"/>
              <a:t>Creeping</a:t>
            </a:r>
            <a:r>
              <a:rPr lang="es-ES_tradnl" baseline="0" dirty="0"/>
              <a:t> </a:t>
            </a:r>
            <a:r>
              <a:rPr lang="es-ES_tradnl" baseline="0" dirty="0" err="1"/>
              <a:t>Requirements</a:t>
            </a:r>
            <a:endParaRPr lang="es-ES_tradnl" sz="1200" baseline="0" dirty="0">
              <a:latin typeface="+mn-lt"/>
            </a:endParaRPr>
          </a:p>
          <a:p>
            <a:r>
              <a:rPr lang="es-ES_tradnl" sz="1200" dirty="0">
                <a:latin typeface="Lucida Calligraphy" pitchFamily="66" charset="0"/>
              </a:rPr>
              <a:t>Incompleta, </a:t>
            </a:r>
            <a:r>
              <a:rPr lang="es-ES_tradnl" sz="1200" dirty="0" err="1">
                <a:latin typeface="Lucida Calligraphy" pitchFamily="66" charset="0"/>
              </a:rPr>
              <a:t>Irrastreable</a:t>
            </a:r>
            <a:r>
              <a:rPr lang="es-ES_tradnl" sz="1200" dirty="0">
                <a:latin typeface="Lucida Calligraphy" pitchFamily="66" charset="0"/>
              </a:rPr>
              <a:t>, Inconsistente, Irrelevante, Incorrecta, Ambigua, Inviable, En la Solución, “Dorados”, “Silenciosos”</a:t>
            </a:r>
          </a:p>
          <a:p>
            <a:r>
              <a:rPr lang="es-ES_tradnl" sz="1200" dirty="0">
                <a:latin typeface="Lucida Calligraphy" pitchFamily="66" charset="0"/>
              </a:rPr>
              <a:t>Debe ser:</a:t>
            </a:r>
          </a:p>
          <a:p>
            <a:r>
              <a:rPr lang="es-ES_tradnl" sz="1200" dirty="0">
                <a:latin typeface="Lucida Calligraphy" pitchFamily="66" charset="0"/>
              </a:rPr>
              <a:t>Completa, Rastreable, Consistente, Relevante, Correcta, No ambigua, en el problema, y sin “dorados” ni “silenciosos”</a:t>
            </a:r>
          </a:p>
          <a:p>
            <a:endParaRPr lang="es-ES_tradnl" sz="1200" dirty="0">
              <a:latin typeface="Lucida Calligraphy" pitchFamily="66" charset="0"/>
            </a:endParaRPr>
          </a:p>
          <a:p>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85000" lnSpcReduction="20000"/>
          </a:bodyPr>
          <a:lstStyle/>
          <a:p>
            <a:r>
              <a:rPr lang="es-ES" b="1" dirty="0"/>
              <a:t>Completa. </a:t>
            </a:r>
            <a:r>
              <a:rPr lang="es-ES" dirty="0"/>
              <a:t>Una ERS es completa si posee las cuatro cualidades siguientes:</a:t>
            </a:r>
          </a:p>
          <a:p>
            <a:r>
              <a:rPr lang="es-ES" dirty="0"/>
              <a:t>1. </a:t>
            </a:r>
            <a:r>
              <a:rPr lang="es-ES" i="1" dirty="0"/>
              <a:t>Si todo lo que se supone que hace el software está incluido en la ERS</a:t>
            </a:r>
            <a:r>
              <a:rPr lang="es-ES" dirty="0"/>
              <a:t>.  Es decir, incluye todos los requisitos significativos del producto. No es fácil encontrar algo que no está presente cuando se examina lo que está presente.  Los únicos capaces de detectar su ausencia son los que tienen el problema que el producto solucionará. </a:t>
            </a:r>
          </a:p>
          <a:p>
            <a:r>
              <a:rPr lang="es-ES" dirty="0"/>
              <a:t>2. </a:t>
            </a:r>
            <a:r>
              <a:rPr lang="es-ES" i="1" dirty="0"/>
              <a:t>Define la respuesta del producto para todas las posibles entradas y en todas las posibles situaciones</a:t>
            </a:r>
            <a:r>
              <a:rPr lang="es-ES" dirty="0"/>
              <a:t>. Es importante especificar las responsabilidades de las entradas válidas y no válidas.  Esto implica que, para todos los sistemas, las entradas, estarán mencionadas en la ERS, con sus salidas apropiadas. Sin embargo, la salida apropiada quizás no sea una función de los datos de entrada; esto quizá sea una función del estado del sistema. </a:t>
            </a:r>
          </a:p>
          <a:p>
            <a:r>
              <a:rPr lang="es-ES" dirty="0"/>
              <a:t>3.</a:t>
            </a:r>
            <a:r>
              <a:rPr lang="es-ES" i="1" dirty="0"/>
              <a:t>Está conforme con cualquier estándar de especificación que se deba cumplir</a:t>
            </a:r>
            <a:r>
              <a:rPr lang="es-ES" dirty="0"/>
              <a:t>. Todas las páginas están numeradas; todas las figuras y tablas están numeradas, nombradas, y referenciadas; se proporcionan todos los términos y unidades de medida; y todo el material con referencia y secciones están presentes (IEE84).  Esto es la completitud desde una perspectiva de proceso de palabras. </a:t>
            </a:r>
          </a:p>
          <a:p>
            <a:r>
              <a:rPr lang="es-ES" dirty="0"/>
              <a:t>4. </a:t>
            </a:r>
            <a:r>
              <a:rPr lang="es-ES" i="1" dirty="0"/>
              <a:t>No se debe incluir en ninguna sección la expresión “Por determinar” (PD). </a:t>
            </a:r>
          </a:p>
          <a:p>
            <a:r>
              <a:rPr lang="es-ES" b="1" dirty="0"/>
              <a:t>Consistente. </a:t>
            </a:r>
            <a:r>
              <a:rPr lang="es-ES" dirty="0"/>
              <a:t>Una ERS es consistente sí, y sólo sí, ningún requisito establecido en ella, está en conflicto con otro documento anterior, tal como la especificación de requisitos del sistema, y no hay grupos de requisitos dentro de la ERS en conflicto unos con otros. Hay cuatro tipos de incompletitud:</a:t>
            </a:r>
          </a:p>
          <a:p>
            <a:r>
              <a:rPr lang="es-ES" dirty="0"/>
              <a:t>1. </a:t>
            </a:r>
            <a:r>
              <a:rPr lang="es-ES" i="1" dirty="0"/>
              <a:t>Comportamiento Conflictivo</a:t>
            </a:r>
            <a:r>
              <a:rPr lang="es-ES" dirty="0"/>
              <a:t>:  Dos partes de la ERS especifican diferentes (y conflictivos) estímulos para producir una respuesta concreta, o especifican diferentes (y conflictivas) respuestas a un estímulo y condiciones idénticas. Por ejemplo, se encenderá la luz cuando el botón esté presionado, cuando el botón esté liberado, la luz seguirá encendida.  Son inconsistentes. Cuando el teléfono esté levantado, se generará un tono dial.  Cuando el teléfono esté levantado, se generará un tono sonoro. Son también inconsistentes.</a:t>
            </a:r>
          </a:p>
          <a:p>
            <a:r>
              <a:rPr lang="es-ES" dirty="0"/>
              <a:t>2. </a:t>
            </a:r>
            <a:r>
              <a:rPr lang="es-ES" i="1" dirty="0"/>
              <a:t>Términos Conflictivos</a:t>
            </a:r>
            <a:r>
              <a:rPr lang="es-ES" dirty="0"/>
              <a:t>:  Dos términos se usan en diferentes contextos significando la misma cosa. OLE: Asistente y Participante</a:t>
            </a:r>
          </a:p>
          <a:p>
            <a:r>
              <a:rPr lang="es-ES" dirty="0"/>
              <a:t>3. </a:t>
            </a:r>
            <a:r>
              <a:rPr lang="es-ES" i="1" dirty="0"/>
              <a:t>Características Conflictivas</a:t>
            </a:r>
            <a:r>
              <a:rPr lang="es-ES" dirty="0"/>
              <a:t>: Dos partes de la ERS piden al producto final que exhiba rasgos contradictorios. Por ejemplo, en un lugar de la ERS se dice que “todas las operaciones de entrada del software se harán por selección de menú de opciones”, y en otro lugar, se dice que “para cambiar el idioma habrá que introducir los siguientes tipos de comandos...”</a:t>
            </a:r>
          </a:p>
          <a:p>
            <a:r>
              <a:rPr lang="es-ES" dirty="0"/>
              <a:t>4. </a:t>
            </a:r>
            <a:r>
              <a:rPr lang="es-ES" i="1" dirty="0"/>
              <a:t>Inconsistencia Temporal</a:t>
            </a:r>
            <a:r>
              <a:rPr lang="es-ES" dirty="0"/>
              <a:t>: Dos partes de la ERS piden al software que cumplan características de tiempo contradictorias.  Por ejemplo, en un lugar se dice que “sólo se permitirá la entrada A mientras esté ocurriendo la entrada B”, y en otro lugar se dice que “la entrada B puede comenzar 15 segundos después de la entrada A”.</a:t>
            </a:r>
          </a:p>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6</a:t>
            </a:fld>
            <a:endParaRPr lang="en-GB"/>
          </a:p>
        </p:txBody>
      </p:sp>
    </p:spTree>
    <p:extLst>
      <p:ext uri="{BB962C8B-B14F-4D97-AF65-F5344CB8AC3E}">
        <p14:creationId xmlns:p14="http://schemas.microsoft.com/office/powerpoint/2010/main" val="76701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a:solidFill>
                  <a:schemeClr val="tx1"/>
                </a:solidFill>
                <a:effectLst/>
                <a:latin typeface="+mn-lt"/>
                <a:ea typeface="+mn-ea"/>
                <a:cs typeface="+mn-cs"/>
              </a:rPr>
              <a:t>Una ERS no es ambigua si y solo si cada requisito recogido en ella tiene una sola interpretación </a:t>
            </a:r>
          </a:p>
          <a:p>
            <a:r>
              <a:rPr lang="es-ES_tradnl" sz="1200" kern="1200" dirty="0">
                <a:solidFill>
                  <a:schemeClr val="tx1"/>
                </a:solidFill>
                <a:effectLst/>
                <a:latin typeface="+mn-lt"/>
                <a:ea typeface="+mn-ea"/>
                <a:cs typeface="+mn-cs"/>
              </a:rPr>
              <a:t>Una ERS es verificable sí, y sólo sí, todos los requisitos establecidos en ella son verificables.  </a:t>
            </a:r>
          </a:p>
          <a:p>
            <a:r>
              <a:rPr lang="es-ES_tradnl" sz="1200" kern="1200" dirty="0">
                <a:solidFill>
                  <a:schemeClr val="tx1"/>
                </a:solidFill>
                <a:effectLst/>
                <a:latin typeface="+mn-lt"/>
                <a:ea typeface="+mn-ea"/>
                <a:cs typeface="+mn-cs"/>
              </a:rPr>
              <a:t>Un requisito es verificable sí, y sólo sí, existe algún proceso efectivo con el cual una persona o maquina pueda controlar que el actual producto de software que se construye satisface el requisito </a:t>
            </a:r>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Dorados” no aportan nada al producto aunque parezcan “bonitos y útiles”. Parecen “oro” pero son “chatarra”.</a:t>
            </a:r>
          </a:p>
          <a:p>
            <a:r>
              <a:rPr lang="es-ES" dirty="0"/>
              <a:t>“El silencioso” es un requisitos que aparece de manera “incontrolada” en la ERS, pero que no se ha elegido. Normalmente, representa una “manipulación” de algún </a:t>
            </a:r>
            <a:r>
              <a:rPr lang="es-ES" dirty="0" err="1"/>
              <a:t>stakeholder</a:t>
            </a:r>
            <a:r>
              <a:rPr lang="es-ES" dirty="0"/>
              <a:t> interesado en conseguirlo.</a:t>
            </a:r>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9</a:t>
            </a:fld>
            <a:endParaRPr lang="en-GB"/>
          </a:p>
        </p:txBody>
      </p:sp>
    </p:spTree>
    <p:extLst>
      <p:ext uri="{BB962C8B-B14F-4D97-AF65-F5344CB8AC3E}">
        <p14:creationId xmlns:p14="http://schemas.microsoft.com/office/powerpoint/2010/main" val="3691016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Fuente: </a:t>
            </a:r>
            <a:r>
              <a:rPr lang="es-ES" dirty="0" err="1"/>
              <a:t>Inspecting</a:t>
            </a:r>
            <a:r>
              <a:rPr lang="es-ES" dirty="0"/>
              <a:t> </a:t>
            </a:r>
            <a:r>
              <a:rPr lang="es-ES" dirty="0" err="1"/>
              <a:t>Requirements</a:t>
            </a:r>
            <a:r>
              <a:rPr lang="es-ES" dirty="0"/>
              <a:t>, </a:t>
            </a:r>
            <a:r>
              <a:rPr lang="es-ES" dirty="0" err="1"/>
              <a:t>by</a:t>
            </a:r>
            <a:r>
              <a:rPr lang="es-ES" dirty="0"/>
              <a:t> </a:t>
            </a:r>
            <a:r>
              <a:rPr lang="es-ES" dirty="0" err="1"/>
              <a:t>Wiegers</a:t>
            </a:r>
            <a:r>
              <a:rPr lang="es-ES" dirty="0"/>
              <a:t>, en ALUD</a:t>
            </a:r>
          </a:p>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11</a:t>
            </a:fld>
            <a:endParaRPr lang="en-GB"/>
          </a:p>
        </p:txBody>
      </p:sp>
    </p:spTree>
    <p:extLst>
      <p:ext uri="{BB962C8B-B14F-4D97-AF65-F5344CB8AC3E}">
        <p14:creationId xmlns:p14="http://schemas.microsoft.com/office/powerpoint/2010/main" val="174659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baseline="0" dirty="0" err="1"/>
              <a:t>Checklist</a:t>
            </a:r>
            <a:r>
              <a:rPr lang="es-ES" baseline="0" dirty="0"/>
              <a:t> del tema 3</a:t>
            </a:r>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23AA61EC-B890-4B1D-9595-F869A8E574ED}" type="datetime1">
              <a:rPr lang="es-ES" smtClean="0"/>
              <a:pPr/>
              <a:t>06/03/2024</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2C55B43-AE6F-482B-814D-540BD19C835B}" type="datetime1">
              <a:rPr lang="es-ES" smtClean="0"/>
              <a:pPr/>
              <a:t>06/03/2024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831C18B-672E-47F9-8689-5D7DC52E4295}" type="datetime1">
              <a:rPr lang="es-ES" smtClean="0"/>
              <a:pPr/>
              <a:t>06/03/2024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1F578AB-C4F5-4D7B-A69C-29616E59E520}" type="datetime1">
              <a:rPr lang="es-ES" smtClean="0"/>
              <a:pPr/>
              <a:t>06/03/2024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3E8A535E-B854-4DB6-A0A5-BB9E5071EC23}" type="datetime1">
              <a:rPr lang="es-ES" smtClean="0"/>
              <a:pPr/>
              <a:t>06/03/2024</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EA142AF-86BF-4E9E-82F3-737081710E4D}" type="datetime1">
              <a:rPr lang="es-ES" smtClean="0"/>
              <a:pPr/>
              <a:t>06/03/2024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69846AB8-660D-40AE-BD5D-26B23ADF3552}" type="datetime1">
              <a:rPr lang="es-ES" smtClean="0"/>
              <a:pPr/>
              <a:t>06/03/2024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EC221A9-A266-4A21-84EA-E02FFA903398}" type="datetime1">
              <a:rPr lang="es-ES" smtClean="0"/>
              <a:pPr/>
              <a:t>06/03/2024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4768308-1CB5-4088-94F1-F577E9A1268C}" type="datetime1">
              <a:rPr lang="es-ES" smtClean="0"/>
              <a:pPr/>
              <a:t>06/03/2024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46FF9320-A0B8-4A38-B961-E014D3D01E69}" type="datetime1">
              <a:rPr lang="es-ES" smtClean="0"/>
              <a:pPr/>
              <a:t>06/03/2024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D81C6249-6FD8-4045-93A0-28BF2B977893}" type="datetime1">
              <a:rPr lang="es-ES" smtClean="0"/>
              <a:pPr/>
              <a:t>06/03/2024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5F8E39B-D8DD-4E22-B784-535959D607D8}" type="datetime1">
              <a:rPr lang="es-ES" smtClean="0"/>
              <a:pPr/>
              <a:t>06/03/2024</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a:t>Validación de Requisitos</a:t>
            </a:r>
            <a:endParaRPr lang="en-GB" dirty="0"/>
          </a:p>
        </p:txBody>
      </p:sp>
      <p:sp>
        <p:nvSpPr>
          <p:cNvPr id="3" name="2 Subtítulo"/>
          <p:cNvSpPr>
            <a:spLocks noGrp="1"/>
          </p:cNvSpPr>
          <p:nvPr>
            <p:ph type="subTitle" idx="1"/>
          </p:nvPr>
        </p:nvSpPr>
        <p:spPr/>
        <p:txBody>
          <a:bodyPr/>
          <a:lstStyle/>
          <a:p>
            <a:r>
              <a:rPr lang="es-ES" dirty="0"/>
              <a:t>Requisitos del Software - Tema 2 - Parte 5</a:t>
            </a:r>
            <a:endParaRPr lang="en-GB" dirty="0"/>
          </a:p>
        </p:txBody>
      </p:sp>
      <p:pic>
        <p:nvPicPr>
          <p:cNvPr id="5126" name="Picture 6" descr="http://www.xeqtnet.com/Site/check.jpg"/>
          <p:cNvPicPr>
            <a:picLocks noChangeAspect="1" noChangeArrowheads="1"/>
          </p:cNvPicPr>
          <p:nvPr/>
        </p:nvPicPr>
        <p:blipFill>
          <a:blip r:embed="rId3" cstate="print"/>
          <a:srcRect/>
          <a:stretch>
            <a:fillRect/>
          </a:stretch>
        </p:blipFill>
        <p:spPr bwMode="auto">
          <a:xfrm>
            <a:off x="904876" y="1571612"/>
            <a:ext cx="2476517" cy="1857388"/>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3357554" y="285728"/>
            <a:ext cx="5000660" cy="309415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E6926-E511-45B5-B290-71975C346471}"/>
              </a:ext>
            </a:extLst>
          </p:cNvPr>
          <p:cNvSpPr>
            <a:spLocks noGrp="1"/>
          </p:cNvSpPr>
          <p:nvPr>
            <p:ph type="title"/>
          </p:nvPr>
        </p:nvSpPr>
        <p:spPr/>
        <p:txBody>
          <a:bodyPr/>
          <a:lstStyle/>
          <a:p>
            <a:r>
              <a:rPr lang="es-ES" dirty="0"/>
              <a:t>Otros</a:t>
            </a:r>
          </a:p>
        </p:txBody>
      </p:sp>
      <p:sp>
        <p:nvSpPr>
          <p:cNvPr id="3" name="Marcador de número de diapositiva 2">
            <a:extLst>
              <a:ext uri="{FF2B5EF4-FFF2-40B4-BE49-F238E27FC236}">
                <a16:creationId xmlns:a16="http://schemas.microsoft.com/office/drawing/2014/main" id="{8BECB420-688E-4C96-90AE-C404964F9235}"/>
              </a:ext>
            </a:extLst>
          </p:cNvPr>
          <p:cNvSpPr>
            <a:spLocks noGrp="1"/>
          </p:cNvSpPr>
          <p:nvPr>
            <p:ph type="sldNum" sz="quarter" idx="12"/>
          </p:nvPr>
        </p:nvSpPr>
        <p:spPr/>
        <p:txBody>
          <a:bodyPr/>
          <a:lstStyle/>
          <a:p>
            <a:fld id="{132FADFE-3B8F-471C-ABF0-DBC7717ECBBC}" type="slidenum">
              <a:rPr lang="es-ES" smtClean="0"/>
              <a:pPr/>
              <a:t>10</a:t>
            </a:fld>
            <a:endParaRPr lang="es-ES"/>
          </a:p>
        </p:txBody>
      </p:sp>
      <p:sp>
        <p:nvSpPr>
          <p:cNvPr id="4" name="Marcador de contenido 3">
            <a:extLst>
              <a:ext uri="{FF2B5EF4-FFF2-40B4-BE49-F238E27FC236}">
                <a16:creationId xmlns:a16="http://schemas.microsoft.com/office/drawing/2014/main" id="{136480C6-621F-48BC-866C-61A6132B1E65}"/>
              </a:ext>
            </a:extLst>
          </p:cNvPr>
          <p:cNvSpPr>
            <a:spLocks noGrp="1"/>
          </p:cNvSpPr>
          <p:nvPr>
            <p:ph sz="quarter" idx="1"/>
          </p:nvPr>
        </p:nvSpPr>
        <p:spPr/>
        <p:txBody>
          <a:bodyPr/>
          <a:lstStyle/>
          <a:p>
            <a:r>
              <a:rPr lang="es-ES" dirty="0"/>
              <a:t>Comprensible para los </a:t>
            </a:r>
            <a:r>
              <a:rPr lang="es-ES" dirty="0" err="1"/>
              <a:t>stakeholders</a:t>
            </a:r>
            <a:endParaRPr lang="es-ES" dirty="0"/>
          </a:p>
          <a:p>
            <a:r>
              <a:rPr lang="es-ES" dirty="0"/>
              <a:t>Fácil de modificar</a:t>
            </a:r>
          </a:p>
          <a:p>
            <a:r>
              <a:rPr lang="es-ES" dirty="0"/>
              <a:t>Imputable</a:t>
            </a:r>
          </a:p>
          <a:p>
            <a:pPr lvl="1"/>
            <a:r>
              <a:rPr lang="es-ES" dirty="0"/>
              <a:t>Está claro el origen o la fuente de cada requisito</a:t>
            </a:r>
          </a:p>
          <a:p>
            <a:r>
              <a:rPr lang="es-ES" dirty="0"/>
              <a:t>Concisa</a:t>
            </a:r>
          </a:p>
          <a:p>
            <a:r>
              <a:rPr lang="es-ES" dirty="0"/>
              <a:t>Organizada</a:t>
            </a:r>
          </a:p>
        </p:txBody>
      </p:sp>
      <p:pic>
        <p:nvPicPr>
          <p:cNvPr id="5" name="Picture 2" descr="http://s3.amazonaws.com/readers/2010/04/17/checkmark_1.jpg">
            <a:extLst>
              <a:ext uri="{FF2B5EF4-FFF2-40B4-BE49-F238E27FC236}">
                <a16:creationId xmlns:a16="http://schemas.microsoft.com/office/drawing/2014/main" id="{6EFDACA3-2E26-4EA9-AC5F-D7D5A064BD19}"/>
              </a:ext>
            </a:extLst>
          </p:cNvPr>
          <p:cNvPicPr>
            <a:picLocks noChangeAspect="1" noChangeArrowheads="1"/>
          </p:cNvPicPr>
          <p:nvPr/>
        </p:nvPicPr>
        <p:blipFill>
          <a:blip r:embed="rId2" cstate="print"/>
          <a:srcRect/>
          <a:stretch>
            <a:fillRect/>
          </a:stretch>
        </p:blipFill>
        <p:spPr bwMode="auto">
          <a:xfrm>
            <a:off x="7715272" y="142852"/>
            <a:ext cx="928694" cy="928694"/>
          </a:xfrm>
          <a:prstGeom prst="rect">
            <a:avLst/>
          </a:prstGeom>
          <a:noFill/>
        </p:spPr>
      </p:pic>
    </p:spTree>
    <p:extLst>
      <p:ext uri="{BB962C8B-B14F-4D97-AF65-F5344CB8AC3E}">
        <p14:creationId xmlns:p14="http://schemas.microsoft.com/office/powerpoint/2010/main" val="194352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DB3B3-6F62-42E6-94FB-8E32CA7C6D2C}"/>
              </a:ext>
            </a:extLst>
          </p:cNvPr>
          <p:cNvSpPr>
            <a:spLocks noGrp="1"/>
          </p:cNvSpPr>
          <p:nvPr>
            <p:ph type="title"/>
          </p:nvPr>
        </p:nvSpPr>
        <p:spPr/>
        <p:txBody>
          <a:bodyPr/>
          <a:lstStyle/>
          <a:p>
            <a:r>
              <a:rPr lang="es-ES" dirty="0"/>
              <a:t>Un requisito bien definido</a:t>
            </a:r>
          </a:p>
        </p:txBody>
      </p:sp>
      <p:sp>
        <p:nvSpPr>
          <p:cNvPr id="3" name="Marcador de número de diapositiva 2">
            <a:extLst>
              <a:ext uri="{FF2B5EF4-FFF2-40B4-BE49-F238E27FC236}">
                <a16:creationId xmlns:a16="http://schemas.microsoft.com/office/drawing/2014/main" id="{335B77EB-68E5-476E-8B11-162AA8A887ED}"/>
              </a:ext>
            </a:extLst>
          </p:cNvPr>
          <p:cNvSpPr>
            <a:spLocks noGrp="1"/>
          </p:cNvSpPr>
          <p:nvPr>
            <p:ph type="sldNum" sz="quarter" idx="12"/>
          </p:nvPr>
        </p:nvSpPr>
        <p:spPr/>
        <p:txBody>
          <a:bodyPr/>
          <a:lstStyle/>
          <a:p>
            <a:fld id="{132FADFE-3B8F-471C-ABF0-DBC7717ECBBC}" type="slidenum">
              <a:rPr lang="es-ES" smtClean="0"/>
              <a:pPr/>
              <a:t>11</a:t>
            </a:fld>
            <a:endParaRPr lang="es-ES"/>
          </a:p>
        </p:txBody>
      </p:sp>
      <p:sp>
        <p:nvSpPr>
          <p:cNvPr id="4" name="Marcador de contenido 3">
            <a:extLst>
              <a:ext uri="{FF2B5EF4-FFF2-40B4-BE49-F238E27FC236}">
                <a16:creationId xmlns:a16="http://schemas.microsoft.com/office/drawing/2014/main" id="{5CAAD9DD-BC1D-4DEA-B7DF-8209434BFED5}"/>
              </a:ext>
            </a:extLst>
          </p:cNvPr>
          <p:cNvSpPr>
            <a:spLocks noGrp="1"/>
          </p:cNvSpPr>
          <p:nvPr>
            <p:ph sz="quarter" idx="1"/>
          </p:nvPr>
        </p:nvSpPr>
        <p:spPr/>
        <p:txBody>
          <a:bodyPr>
            <a:normAutofit/>
          </a:bodyPr>
          <a:lstStyle/>
          <a:p>
            <a:r>
              <a:rPr lang="es-ES" dirty="0"/>
              <a:t>Es una declaración de:</a:t>
            </a:r>
          </a:p>
          <a:p>
            <a:pPr lvl="1"/>
            <a:r>
              <a:rPr lang="es-ES" dirty="0"/>
              <a:t>Puede ser verificado</a:t>
            </a:r>
          </a:p>
          <a:p>
            <a:pPr lvl="1"/>
            <a:r>
              <a:rPr lang="es-ES" dirty="0"/>
              <a:t>Un producto tiene que “cumplirlo o poseerlo” para </a:t>
            </a:r>
            <a:r>
              <a:rPr lang="es-ES" i="1" dirty="0">
                <a:solidFill>
                  <a:srgbClr val="00B050"/>
                </a:solidFill>
              </a:rPr>
              <a:t>resolver </a:t>
            </a:r>
            <a:r>
              <a:rPr lang="es-ES" dirty="0"/>
              <a:t>un problema del </a:t>
            </a:r>
            <a:r>
              <a:rPr lang="es-ES" dirty="0" err="1"/>
              <a:t>stakeholder</a:t>
            </a:r>
            <a:r>
              <a:rPr lang="es-ES" dirty="0"/>
              <a:t> o para </a:t>
            </a:r>
            <a:r>
              <a:rPr lang="es-ES" dirty="0">
                <a:solidFill>
                  <a:srgbClr val="00B050"/>
                </a:solidFill>
              </a:rPr>
              <a:t>lograr</a:t>
            </a:r>
            <a:r>
              <a:rPr lang="es-ES" dirty="0"/>
              <a:t> un objetivo,</a:t>
            </a:r>
          </a:p>
          <a:p>
            <a:pPr lvl="1"/>
            <a:r>
              <a:rPr lang="es-ES" dirty="0"/>
              <a:t>Está “calificado” por condiciones medibles y limitado por restricciones, y</a:t>
            </a:r>
          </a:p>
          <a:p>
            <a:pPr lvl="1"/>
            <a:r>
              <a:rPr lang="es-ES" dirty="0"/>
              <a:t>Define el rendimiento del producto cuando lo utiliza un </a:t>
            </a:r>
            <a:r>
              <a:rPr lang="es-ES" dirty="0" err="1"/>
              <a:t>stakeholder</a:t>
            </a:r>
            <a:r>
              <a:rPr lang="es-ES" dirty="0"/>
              <a:t> específico o una capacidad del producto, </a:t>
            </a:r>
          </a:p>
          <a:p>
            <a:pPr lvl="2"/>
            <a:r>
              <a:rPr lang="es-ES" i="1" dirty="0">
                <a:solidFill>
                  <a:schemeClr val="accent5">
                    <a:lumMod val="50000"/>
                  </a:schemeClr>
                </a:solidFill>
              </a:rPr>
              <a:t>pero no una capacidad del usuario, operador u otra </a:t>
            </a:r>
            <a:r>
              <a:rPr lang="es-ES" i="1" dirty="0" err="1">
                <a:solidFill>
                  <a:schemeClr val="accent5">
                    <a:lumMod val="50000"/>
                  </a:schemeClr>
                </a:solidFill>
              </a:rPr>
              <a:t>stakeholder</a:t>
            </a:r>
            <a:r>
              <a:rPr lang="es-ES" i="1" dirty="0">
                <a:solidFill>
                  <a:schemeClr val="accent5">
                    <a:lumMod val="50000"/>
                  </a:schemeClr>
                </a:solidFill>
              </a:rPr>
              <a:t>.</a:t>
            </a:r>
          </a:p>
          <a:p>
            <a:endParaRPr lang="es-ES" dirty="0"/>
          </a:p>
        </p:txBody>
      </p:sp>
    </p:spTree>
    <p:extLst>
      <p:ext uri="{BB962C8B-B14F-4D97-AF65-F5344CB8AC3E}">
        <p14:creationId xmlns:p14="http://schemas.microsoft.com/office/powerpoint/2010/main" val="114282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24600" y="447660"/>
            <a:ext cx="2514600" cy="838200"/>
          </a:xfrm>
        </p:spPr>
        <p:txBody>
          <a:bodyPr>
            <a:noAutofit/>
          </a:bodyPr>
          <a:lstStyle/>
          <a:p>
            <a:r>
              <a:rPr lang="es-ES" sz="2400" dirty="0"/>
              <a:t>Segundo Paso: Revisar la Especificación</a:t>
            </a:r>
            <a:endParaRPr lang="en-GB" sz="2400" dirty="0"/>
          </a:p>
        </p:txBody>
      </p:sp>
      <p:sp>
        <p:nvSpPr>
          <p:cNvPr id="5" name="4 Marcador de texto"/>
          <p:cNvSpPr>
            <a:spLocks noGrp="1"/>
          </p:cNvSpPr>
          <p:nvPr>
            <p:ph type="body" idx="2"/>
          </p:nvPr>
        </p:nvSpPr>
        <p:spPr>
          <a:xfrm>
            <a:off x="6324600" y="1714488"/>
            <a:ext cx="2514600" cy="4348175"/>
          </a:xfrm>
          <a:effectLst/>
        </p:spPr>
        <p:txBody>
          <a:bodyPr>
            <a:normAutofit/>
          </a:bodyPr>
          <a:lstStyle/>
          <a:p>
            <a:r>
              <a:rPr lang="es-ES" sz="2000" b="1" dirty="0">
                <a:solidFill>
                  <a:srgbClr val="0070C0"/>
                </a:solidFill>
              </a:rPr>
              <a:t>Experimentar las Revisiones Técnicas Formales con las entregas del  </a:t>
            </a:r>
            <a:r>
              <a:rPr lang="es-ES" sz="2000" b="1" dirty="0">
                <a:solidFill>
                  <a:srgbClr val="C00000"/>
                </a:solidFill>
              </a:rPr>
              <a:t>Trabajo en Grupo</a:t>
            </a:r>
            <a:endParaRPr lang="en-GB" sz="2000" b="1" dirty="0">
              <a:solidFill>
                <a:srgbClr val="0070C0"/>
              </a:solidFill>
            </a:endParaRP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4" name="3 Marcador de contenido"/>
          <p:cNvSpPr>
            <a:spLocks noGrp="1"/>
          </p:cNvSpPr>
          <p:nvPr>
            <p:ph sz="quarter" idx="1"/>
          </p:nvPr>
        </p:nvSpPr>
        <p:spPr/>
        <p:txBody>
          <a:bodyPr>
            <a:normAutofit fontScale="92500" lnSpcReduction="10000"/>
          </a:bodyPr>
          <a:lstStyle/>
          <a:p>
            <a:r>
              <a:rPr lang="es-ES" b="1" dirty="0"/>
              <a:t>Inspecciones Formales </a:t>
            </a:r>
            <a:r>
              <a:rPr lang="es-ES" dirty="0"/>
              <a:t>– Proceso formal de revisión</a:t>
            </a:r>
            <a:r>
              <a:rPr lang="en-GB" dirty="0"/>
              <a:t>.</a:t>
            </a:r>
          </a:p>
          <a:p>
            <a:pPr lvl="1"/>
            <a:r>
              <a:rPr lang="es-ES" b="1" dirty="0"/>
              <a:t>Etapas</a:t>
            </a:r>
            <a:r>
              <a:rPr lang="es-ES" dirty="0"/>
              <a:t>: agenda, información general, preparación individual, reunión de inspección, rehacer, y seguimiento para verificar los cambios realizados al rehacer. </a:t>
            </a:r>
          </a:p>
          <a:p>
            <a:pPr lvl="1"/>
            <a:r>
              <a:rPr lang="es-ES" b="1" dirty="0"/>
              <a:t>Actividad Colaborativa</a:t>
            </a:r>
            <a:r>
              <a:rPr lang="es-ES" dirty="0"/>
              <a:t>:  autor del trabajo, moderador, lector, registrador de defectos y el resto de los miembros del equipo.</a:t>
            </a:r>
          </a:p>
          <a:p>
            <a:r>
              <a:rPr lang="es-ES" dirty="0"/>
              <a:t>Evaluar tanto los requisitos como la especificación completa</a:t>
            </a:r>
          </a:p>
          <a:p>
            <a:pPr lvl="1"/>
            <a:r>
              <a:rPr lang="es-ES" dirty="0"/>
              <a:t>Revisar los requisitos “perdidos” revisando todos los Casos de Uso del Producto</a:t>
            </a:r>
          </a:p>
          <a:p>
            <a:pPr lvl="2"/>
            <a:r>
              <a:rPr lang="es-ES" dirty="0"/>
              <a:t>¿están todos los eventos del negocio?</a:t>
            </a:r>
          </a:p>
          <a:p>
            <a:pPr lvl="1"/>
            <a:r>
              <a:rPr lang="es-ES" dirty="0"/>
              <a:t>Acuerdo con prioridades y conflictos, considerar costes y riesgos</a:t>
            </a:r>
          </a:p>
          <a:p>
            <a:r>
              <a:rPr lang="es-ES" dirty="0"/>
              <a:t>Documento de Soporte: </a:t>
            </a:r>
            <a:r>
              <a:rPr lang="es-ES" b="1" dirty="0" err="1">
                <a:solidFill>
                  <a:schemeClr val="accent4">
                    <a:lumMod val="50000"/>
                  </a:schemeClr>
                </a:solidFill>
              </a:rPr>
              <a:t>Checklists</a:t>
            </a:r>
            <a:endParaRPr lang="es-ES" b="1" dirty="0">
              <a:solidFill>
                <a:schemeClr val="accent4">
                  <a:lumMod val="50000"/>
                </a:schemeClr>
              </a:solidFill>
            </a:endParaRPr>
          </a:p>
        </p:txBody>
      </p:sp>
      <p:pic>
        <p:nvPicPr>
          <p:cNvPr id="2050" name="Picture 2" descr="http://hourglass8.com/wp-content/uploads/2008/12/inspection.jpg"/>
          <p:cNvPicPr>
            <a:picLocks noChangeAspect="1" noChangeArrowheads="1"/>
          </p:cNvPicPr>
          <p:nvPr/>
        </p:nvPicPr>
        <p:blipFill>
          <a:blip r:embed="rId3" cstate="print"/>
          <a:srcRect/>
          <a:stretch>
            <a:fillRect/>
          </a:stretch>
        </p:blipFill>
        <p:spPr bwMode="auto">
          <a:xfrm>
            <a:off x="6286512" y="3500438"/>
            <a:ext cx="2571768" cy="25717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Validación de Requisitos</a:t>
            </a:r>
            <a:endParaRPr lang="en-GB" dirty="0"/>
          </a:p>
        </p:txBody>
      </p:sp>
      <p:pic>
        <p:nvPicPr>
          <p:cNvPr id="4" name="Picture 8" descr="specification cartoons, specification cartoon, specification picture, specification pictures, specification image, specification images, specification illustration, specification illustrations "/>
          <p:cNvPicPr>
            <a:picLocks noChangeAspect="1" noChangeArrowheads="1"/>
          </p:cNvPicPr>
          <p:nvPr/>
        </p:nvPicPr>
        <p:blipFill>
          <a:blip r:embed="rId2" cstate="print"/>
          <a:srcRect/>
          <a:stretch>
            <a:fillRect/>
          </a:stretch>
        </p:blipFill>
        <p:spPr bwMode="auto">
          <a:xfrm>
            <a:off x="646049" y="1429446"/>
            <a:ext cx="4443444" cy="4937159"/>
          </a:xfrm>
          <a:prstGeom prst="rect">
            <a:avLst/>
          </a:prstGeom>
          <a:noFill/>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pic>
        <p:nvPicPr>
          <p:cNvPr id="1026" name="Picture 2" descr="Resultado de imagen de creeping requirements">
            <a:extLst>
              <a:ext uri="{FF2B5EF4-FFF2-40B4-BE49-F238E27FC236}">
                <a16:creationId xmlns:a16="http://schemas.microsoft.com/office/drawing/2014/main" id="{3A77D696-BA09-4E5F-AAC0-0D2A0237FA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097" y="2276872"/>
            <a:ext cx="3840903" cy="2643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RFTS - Right From The Start …</a:t>
            </a:r>
            <a:endParaRPr lang="en-GB"/>
          </a:p>
        </p:txBody>
      </p:sp>
      <p:sp>
        <p:nvSpPr>
          <p:cNvPr id="3" name="2 Marcador de contenido"/>
          <p:cNvSpPr>
            <a:spLocks noGrp="1"/>
          </p:cNvSpPr>
          <p:nvPr>
            <p:ph sz="quarter" idx="1"/>
          </p:nvPr>
        </p:nvSpPr>
        <p:spPr/>
        <p:txBody>
          <a:bodyPr/>
          <a:lstStyle/>
          <a:p>
            <a:r>
              <a:rPr lang="es-ES" dirty="0"/>
              <a:t>Validación de Requisitos</a:t>
            </a:r>
          </a:p>
          <a:p>
            <a:pPr lvl="1"/>
            <a:r>
              <a:rPr lang="es-ES" dirty="0"/>
              <a:t>Cuando se obtienen y registran requisitos = Control de Calidad</a:t>
            </a:r>
          </a:p>
          <a:p>
            <a:pPr lvl="1"/>
            <a:r>
              <a:rPr lang="es-ES" dirty="0"/>
              <a:t>Atributos de la Calidad</a:t>
            </a:r>
          </a:p>
          <a:p>
            <a:r>
              <a:rPr lang="es-ES" dirty="0"/>
              <a:t>Validación de la ERS</a:t>
            </a:r>
          </a:p>
          <a:p>
            <a:pPr lvl="2"/>
            <a:r>
              <a:rPr lang="es-ES" dirty="0"/>
              <a:t>Validación de la Especificación – Inspección Formal</a:t>
            </a:r>
          </a:p>
          <a:p>
            <a:r>
              <a:rPr lang="es-ES" dirty="0" err="1"/>
              <a:t>Checklist</a:t>
            </a:r>
            <a:endParaRPr lang="en-GB" dirty="0"/>
          </a:p>
        </p:txBody>
      </p:sp>
      <p:pic>
        <p:nvPicPr>
          <p:cNvPr id="4" name="Picture 4" descr="http://www.critical-logic.com/images/e.jpg"/>
          <p:cNvPicPr>
            <a:picLocks noChangeAspect="1" noChangeArrowheads="1"/>
          </p:cNvPicPr>
          <p:nvPr/>
        </p:nvPicPr>
        <p:blipFill>
          <a:blip r:embed="rId3" cstate="print"/>
          <a:srcRect/>
          <a:stretch>
            <a:fillRect/>
          </a:stretch>
        </p:blipFill>
        <p:spPr bwMode="auto">
          <a:xfrm>
            <a:off x="2071670" y="3857629"/>
            <a:ext cx="6815711" cy="2500329"/>
          </a:xfrm>
          <a:prstGeom prst="rect">
            <a:avLst/>
          </a:prstGeom>
          <a:noFill/>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Primer Paso: El Control de Calidad</a:t>
            </a:r>
            <a:endParaRPr lang="en-GB"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pic>
        <p:nvPicPr>
          <p:cNvPr id="6" name="Picture 2" descr="C:\TODODatosRebeca\Rebeca\INGENIERIA DEL SOFTWARE\1.SoftwareRequirements\RequirementsEngineering_UNITs\VOLERE_docs\VolereSlidesFigures\QualityGateway.bmp"/>
          <p:cNvPicPr>
            <a:picLocks noChangeAspect="1" noChangeArrowheads="1"/>
          </p:cNvPicPr>
          <p:nvPr/>
        </p:nvPicPr>
        <p:blipFill>
          <a:blip r:embed="rId3" cstate="print"/>
          <a:srcRect/>
          <a:stretch>
            <a:fillRect/>
          </a:stretch>
        </p:blipFill>
        <p:spPr bwMode="auto">
          <a:xfrm>
            <a:off x="4383474" y="3357562"/>
            <a:ext cx="4653022" cy="2807742"/>
          </a:xfrm>
          <a:prstGeom prst="rect">
            <a:avLst/>
          </a:prstGeom>
          <a:noFill/>
        </p:spPr>
      </p:pic>
      <p:sp>
        <p:nvSpPr>
          <p:cNvPr id="8" name="7 CuadroTexto"/>
          <p:cNvSpPr txBox="1"/>
          <p:nvPr/>
        </p:nvSpPr>
        <p:spPr>
          <a:xfrm>
            <a:off x="5249551" y="1791290"/>
            <a:ext cx="2642390" cy="923330"/>
          </a:xfrm>
          <a:prstGeom prst="rect">
            <a:avLst/>
          </a:prstGeom>
          <a:noFill/>
        </p:spPr>
        <p:txBody>
          <a:bodyPr wrap="none" rtlCol="0">
            <a:spAutoFit/>
          </a:bodyPr>
          <a:lstStyle/>
          <a:p>
            <a:r>
              <a:rPr lang="es-ES" b="1" dirty="0">
                <a:solidFill>
                  <a:schemeClr val="accent1">
                    <a:lumMod val="75000"/>
                  </a:schemeClr>
                </a:solidFill>
                <a:latin typeface="Arial Black" pitchFamily="34" charset="0"/>
              </a:rPr>
              <a:t>Prevenir requisitos </a:t>
            </a:r>
          </a:p>
          <a:p>
            <a:r>
              <a:rPr lang="es-ES" b="1" dirty="0">
                <a:solidFill>
                  <a:schemeClr val="accent1">
                    <a:lumMod val="75000"/>
                  </a:schemeClr>
                </a:solidFill>
                <a:latin typeface="Arial Black" pitchFamily="34" charset="0"/>
              </a:rPr>
              <a:t>Inadecuados como </a:t>
            </a:r>
          </a:p>
          <a:p>
            <a:r>
              <a:rPr lang="es-ES" b="1" dirty="0">
                <a:solidFill>
                  <a:schemeClr val="accent1">
                    <a:lumMod val="75000"/>
                  </a:schemeClr>
                </a:solidFill>
                <a:latin typeface="Arial Black" pitchFamily="34" charset="0"/>
              </a:rPr>
              <a:t>parte de la ERS</a:t>
            </a:r>
            <a:endParaRPr lang="en-GB" b="1" dirty="0">
              <a:solidFill>
                <a:schemeClr val="accent1">
                  <a:lumMod val="75000"/>
                </a:schemeClr>
              </a:solidFill>
              <a:latin typeface="Arial Black" pitchFamily="34" charset="0"/>
            </a:endParaRPr>
          </a:p>
        </p:txBody>
      </p:sp>
      <p:sp>
        <p:nvSpPr>
          <p:cNvPr id="13" name="2 Marcador de contenido"/>
          <p:cNvSpPr>
            <a:spLocks noGrp="1"/>
          </p:cNvSpPr>
          <p:nvPr>
            <p:ph sz="quarter" idx="1"/>
          </p:nvPr>
        </p:nvSpPr>
        <p:spPr>
          <a:xfrm>
            <a:off x="457200" y="1219200"/>
            <a:ext cx="4471990" cy="4937760"/>
          </a:xfrm>
        </p:spPr>
        <p:txBody>
          <a:bodyPr>
            <a:normAutofit/>
          </a:bodyPr>
          <a:lstStyle/>
          <a:p>
            <a:r>
              <a:rPr lang="es-ES" dirty="0"/>
              <a:t>Actividad mediante la que cada requisito se </a:t>
            </a:r>
            <a:r>
              <a:rPr lang="es-ES" b="1" dirty="0"/>
              <a:t>revisa</a:t>
            </a:r>
            <a:r>
              <a:rPr lang="es-ES" dirty="0"/>
              <a:t> </a:t>
            </a:r>
            <a:r>
              <a:rPr lang="es-ES" i="1" dirty="0">
                <a:solidFill>
                  <a:srgbClr val="7030A0"/>
                </a:solidFill>
              </a:rPr>
              <a:t>para asegurar que tiene que estar </a:t>
            </a:r>
            <a:r>
              <a:rPr lang="es-ES" dirty="0"/>
              <a:t>en la especificación (ERS)</a:t>
            </a:r>
          </a:p>
          <a:p>
            <a:pPr lvl="1"/>
            <a:r>
              <a:rPr lang="es-ES" dirty="0"/>
              <a:t>Corrección de cada requisito</a:t>
            </a:r>
          </a:p>
          <a:p>
            <a:pPr lvl="1"/>
            <a:r>
              <a:rPr lang="es-ES" dirty="0"/>
              <a:t>‘Especificación’ documento formal o incluso requisito en nuestra cabeza (Proyectos Conejo)</a:t>
            </a:r>
          </a:p>
          <a:p>
            <a:r>
              <a:rPr lang="es-ES" dirty="0"/>
              <a:t>Relevancia de esta Validación</a:t>
            </a:r>
          </a:p>
          <a:p>
            <a:pPr lvl="1"/>
            <a:r>
              <a:rPr lang="es-ES" dirty="0"/>
              <a:t>Especificación Errónea = Producto Erróneo</a:t>
            </a:r>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El Control de Calidad – Atributos a revisar</a:t>
            </a:r>
            <a:endParaRPr lang="en-GB"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pic>
        <p:nvPicPr>
          <p:cNvPr id="6" name="Picture 2" descr="C:\TODODatosRebeca\Rebeca\INGENIERIA DEL SOFTWARE\1.SoftwareRequirements\RequirementsEngineering_UNITs\VOLERE_docs\VolereSlidesFigures\Quality2.bmp"/>
          <p:cNvPicPr>
            <a:picLocks noChangeAspect="1" noChangeArrowheads="1"/>
          </p:cNvPicPr>
          <p:nvPr/>
        </p:nvPicPr>
        <p:blipFill>
          <a:blip r:embed="rId3" cstate="print"/>
          <a:srcRect/>
          <a:stretch>
            <a:fillRect/>
          </a:stretch>
        </p:blipFill>
        <p:spPr bwMode="auto">
          <a:xfrm>
            <a:off x="928662" y="1214422"/>
            <a:ext cx="6357982" cy="5047184"/>
          </a:xfrm>
          <a:prstGeom prst="rect">
            <a:avLst/>
          </a:prstGeom>
          <a:noFill/>
        </p:spPr>
      </p:pic>
      <p:sp>
        <p:nvSpPr>
          <p:cNvPr id="9" name="8 CuadroTexto"/>
          <p:cNvSpPr txBox="1"/>
          <p:nvPr/>
        </p:nvSpPr>
        <p:spPr>
          <a:xfrm>
            <a:off x="6643702" y="1500174"/>
            <a:ext cx="2214578" cy="1569660"/>
          </a:xfrm>
          <a:prstGeom prst="rect">
            <a:avLst/>
          </a:prstGeom>
          <a:noFill/>
          <a:scene3d>
            <a:camera prst="orthographicFront">
              <a:rot lat="0" lon="0" rev="20099999"/>
            </a:camera>
            <a:lightRig rig="threePt" dir="t"/>
          </a:scene3d>
          <a:sp3d>
            <a:bevelT/>
          </a:sp3d>
        </p:spPr>
        <p:txBody>
          <a:bodyPr wrap="square" rtlCol="0">
            <a:spAutoFit/>
            <a:sp3d prstMaterial="matte"/>
          </a:bodyPr>
          <a:lstStyle/>
          <a:p>
            <a:r>
              <a:rPr lang="es-ES" sz="2400">
                <a:ln>
                  <a:solidFill>
                    <a:schemeClr val="accent1"/>
                  </a:solidFill>
                </a:ln>
                <a:solidFill>
                  <a:srgbClr val="C00000"/>
                </a:solidFill>
              </a:rPr>
              <a:t>To be experimented</a:t>
            </a:r>
          </a:p>
          <a:p>
            <a:r>
              <a:rPr lang="es-ES" sz="2400">
                <a:ln>
                  <a:solidFill>
                    <a:schemeClr val="accent1"/>
                  </a:solidFill>
                </a:ln>
                <a:solidFill>
                  <a:srgbClr val="C00000"/>
                </a:solidFill>
              </a:rPr>
              <a:t>during Teamwork</a:t>
            </a:r>
            <a:endParaRPr lang="en-GB" sz="2400">
              <a:ln>
                <a:solidFill>
                  <a:schemeClr val="accent1"/>
                </a:solidFill>
              </a:ln>
              <a:solidFill>
                <a:srgbClr val="C00000"/>
              </a:solidFill>
            </a:endParaRPr>
          </a:p>
        </p:txBody>
      </p:sp>
      <p:sp>
        <p:nvSpPr>
          <p:cNvPr id="7" name="6 Rectángulo"/>
          <p:cNvSpPr/>
          <p:nvPr/>
        </p:nvSpPr>
        <p:spPr>
          <a:xfrm rot="1234910">
            <a:off x="6656638" y="1428736"/>
            <a:ext cx="1928826"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Experimentación en el Trabajo en grupo</a:t>
            </a:r>
          </a:p>
        </p:txBody>
      </p:sp>
      <p:sp>
        <p:nvSpPr>
          <p:cNvPr id="8" name="7 Rectángulo"/>
          <p:cNvSpPr/>
          <p:nvPr/>
        </p:nvSpPr>
        <p:spPr>
          <a:xfrm>
            <a:off x="5357818" y="3500438"/>
            <a:ext cx="1571636" cy="264320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latin typeface="Lucida Calligraphy" pitchFamily="66" charset="0"/>
              </a:rPr>
              <a:t>Incompleta</a:t>
            </a:r>
          </a:p>
          <a:p>
            <a:pPr algn="ctr"/>
            <a:r>
              <a:rPr lang="es-ES_tradnl" sz="1200" dirty="0" err="1">
                <a:latin typeface="Lucida Calligraphy" pitchFamily="66" charset="0"/>
              </a:rPr>
              <a:t>Irrastreable</a:t>
            </a:r>
            <a:endParaRPr lang="es-ES_tradnl" sz="1200" dirty="0">
              <a:latin typeface="Lucida Calligraphy" pitchFamily="66" charset="0"/>
            </a:endParaRPr>
          </a:p>
          <a:p>
            <a:pPr algn="ctr"/>
            <a:r>
              <a:rPr lang="es-ES_tradnl" sz="1200" dirty="0">
                <a:latin typeface="Lucida Calligraphy" pitchFamily="66" charset="0"/>
              </a:rPr>
              <a:t>Inconsistente</a:t>
            </a:r>
          </a:p>
          <a:p>
            <a:pPr algn="ctr"/>
            <a:r>
              <a:rPr lang="es-ES_tradnl" sz="1200" dirty="0">
                <a:latin typeface="Lucida Calligraphy" pitchFamily="66" charset="0"/>
              </a:rPr>
              <a:t>Irrelevante</a:t>
            </a:r>
          </a:p>
          <a:p>
            <a:pPr algn="ctr"/>
            <a:r>
              <a:rPr lang="es-ES_tradnl" sz="1200" dirty="0">
                <a:latin typeface="Lucida Calligraphy" pitchFamily="66" charset="0"/>
              </a:rPr>
              <a:t>Incorrecta</a:t>
            </a:r>
          </a:p>
          <a:p>
            <a:pPr algn="ctr"/>
            <a:r>
              <a:rPr lang="es-ES_tradnl" sz="1200" dirty="0">
                <a:latin typeface="Lucida Calligraphy" pitchFamily="66" charset="0"/>
              </a:rPr>
              <a:t>Ambigua</a:t>
            </a:r>
          </a:p>
          <a:p>
            <a:pPr algn="ctr"/>
            <a:r>
              <a:rPr lang="es-ES_tradnl" sz="1200" dirty="0">
                <a:latin typeface="Lucida Calligraphy" pitchFamily="66" charset="0"/>
              </a:rPr>
              <a:t>Inviable</a:t>
            </a:r>
          </a:p>
          <a:p>
            <a:pPr algn="ctr"/>
            <a:r>
              <a:rPr lang="es-ES_tradnl" sz="1200" dirty="0">
                <a:latin typeface="Lucida Calligraphy" pitchFamily="66" charset="0"/>
              </a:rPr>
              <a:t>En la Solución</a:t>
            </a:r>
          </a:p>
          <a:p>
            <a:pPr algn="ctr"/>
            <a:r>
              <a:rPr lang="es-ES_tradnl" sz="1200" dirty="0">
                <a:latin typeface="Lucida Calligraphy" pitchFamily="66" charset="0"/>
              </a:rPr>
              <a:t>“Dorados”</a:t>
            </a:r>
          </a:p>
          <a:p>
            <a:pPr algn="ctr"/>
            <a:r>
              <a:rPr lang="es-ES_tradnl" sz="1200" dirty="0">
                <a:latin typeface="Lucida Calligraphy" pitchFamily="66" charset="0"/>
              </a:rPr>
              <a:t>“Silenciosos”</a:t>
            </a:r>
          </a:p>
          <a:p>
            <a:pPr algn="ctr"/>
            <a:endParaRPr lang="es-ES_tradnl" sz="1200" dirty="0">
              <a:latin typeface="Lucida Calligraphy" pitchFamily="66" charset="0"/>
            </a:endParaRPr>
          </a:p>
        </p:txBody>
      </p:sp>
      <p:sp>
        <p:nvSpPr>
          <p:cNvPr id="10" name="9 Rectángulo"/>
          <p:cNvSpPr/>
          <p:nvPr/>
        </p:nvSpPr>
        <p:spPr>
          <a:xfrm>
            <a:off x="1000100" y="4714884"/>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Requisitos</a:t>
            </a:r>
          </a:p>
          <a:p>
            <a:pPr algn="ctr"/>
            <a:r>
              <a:rPr lang="es-ES_tradnl" dirty="0"/>
              <a:t>Potenciales</a:t>
            </a:r>
          </a:p>
          <a:p>
            <a:pPr algn="ctr"/>
            <a:r>
              <a:rPr lang="es-ES_tradnl" dirty="0"/>
              <a:t>Formalizados</a:t>
            </a:r>
          </a:p>
        </p:txBody>
      </p:sp>
      <p:sp>
        <p:nvSpPr>
          <p:cNvPr id="11" name="10 Rectángulo"/>
          <p:cNvSpPr/>
          <p:nvPr/>
        </p:nvSpPr>
        <p:spPr>
          <a:xfrm>
            <a:off x="3857620" y="2786058"/>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Requisitos</a:t>
            </a:r>
          </a:p>
          <a:p>
            <a:pPr algn="ctr"/>
            <a:r>
              <a:rPr lang="es-ES_tradnl" dirty="0"/>
              <a:t>Aceptados</a:t>
            </a:r>
          </a:p>
        </p:txBody>
      </p:sp>
      <p:sp>
        <p:nvSpPr>
          <p:cNvPr id="12" name="11 Rectángulo"/>
          <p:cNvSpPr/>
          <p:nvPr/>
        </p:nvSpPr>
        <p:spPr>
          <a:xfrm>
            <a:off x="3571868" y="4214818"/>
            <a:ext cx="178595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Requisitos</a:t>
            </a:r>
          </a:p>
          <a:p>
            <a:pPr algn="ctr"/>
            <a:r>
              <a:rPr lang="es-ES_tradnl" dirty="0"/>
              <a:t>Rechazados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D3964-25FB-4DE0-95DA-C9B07738E75F}"/>
              </a:ext>
            </a:extLst>
          </p:cNvPr>
          <p:cNvSpPr>
            <a:spLocks noGrp="1"/>
          </p:cNvSpPr>
          <p:nvPr>
            <p:ph type="title"/>
          </p:nvPr>
        </p:nvSpPr>
        <p:spPr/>
        <p:txBody>
          <a:bodyPr/>
          <a:lstStyle/>
          <a:p>
            <a:r>
              <a:rPr lang="es-ES" dirty="0"/>
              <a:t>Atributos</a:t>
            </a:r>
          </a:p>
        </p:txBody>
      </p:sp>
      <p:sp>
        <p:nvSpPr>
          <p:cNvPr id="3" name="Marcador de número de diapositiva 2">
            <a:extLst>
              <a:ext uri="{FF2B5EF4-FFF2-40B4-BE49-F238E27FC236}">
                <a16:creationId xmlns:a16="http://schemas.microsoft.com/office/drawing/2014/main" id="{0BD6B106-1FE5-4184-96CD-AF7598A95598}"/>
              </a:ext>
            </a:extLst>
          </p:cNvPr>
          <p:cNvSpPr>
            <a:spLocks noGrp="1"/>
          </p:cNvSpPr>
          <p:nvPr>
            <p:ph type="sldNum" sz="quarter" idx="12"/>
          </p:nvPr>
        </p:nvSpPr>
        <p:spPr/>
        <p:txBody>
          <a:bodyPr/>
          <a:lstStyle/>
          <a:p>
            <a:fld id="{132FADFE-3B8F-471C-ABF0-DBC7717ECBBC}" type="slidenum">
              <a:rPr lang="es-ES" smtClean="0"/>
              <a:pPr/>
              <a:t>5</a:t>
            </a:fld>
            <a:endParaRPr lang="es-ES"/>
          </a:p>
        </p:txBody>
      </p:sp>
      <p:sp>
        <p:nvSpPr>
          <p:cNvPr id="4" name="Marcador de contenido 3">
            <a:extLst>
              <a:ext uri="{FF2B5EF4-FFF2-40B4-BE49-F238E27FC236}">
                <a16:creationId xmlns:a16="http://schemas.microsoft.com/office/drawing/2014/main" id="{371A7299-2328-4AA3-A5C7-2E5AC97B4DBB}"/>
              </a:ext>
            </a:extLst>
          </p:cNvPr>
          <p:cNvSpPr>
            <a:spLocks noGrp="1"/>
          </p:cNvSpPr>
          <p:nvPr>
            <p:ph sz="quarter" idx="1"/>
          </p:nvPr>
        </p:nvSpPr>
        <p:spPr/>
        <p:txBody>
          <a:bodyPr>
            <a:normAutofit lnSpcReduction="10000"/>
          </a:bodyPr>
          <a:lstStyle/>
          <a:p>
            <a:r>
              <a:rPr lang="es-ES" dirty="0"/>
              <a:t>Completa vs Incompleta</a:t>
            </a:r>
          </a:p>
          <a:p>
            <a:r>
              <a:rPr lang="es-ES" dirty="0"/>
              <a:t>Rastreable vs </a:t>
            </a:r>
            <a:r>
              <a:rPr lang="es-ES" dirty="0" err="1"/>
              <a:t>Irrastreable</a:t>
            </a:r>
            <a:endParaRPr lang="es-ES" dirty="0"/>
          </a:p>
          <a:p>
            <a:r>
              <a:rPr lang="es-ES" dirty="0"/>
              <a:t>Consistente vs Inconsistentes</a:t>
            </a:r>
          </a:p>
          <a:p>
            <a:r>
              <a:rPr lang="es-ES" dirty="0"/>
              <a:t>Relevante vs Irrelevante</a:t>
            </a:r>
          </a:p>
          <a:p>
            <a:r>
              <a:rPr lang="es-ES" dirty="0"/>
              <a:t>Correcta vs Incorrecta</a:t>
            </a:r>
          </a:p>
          <a:p>
            <a:r>
              <a:rPr lang="es-ES" dirty="0"/>
              <a:t>No ambigua vs Ambigua</a:t>
            </a:r>
          </a:p>
          <a:p>
            <a:r>
              <a:rPr lang="es-ES" dirty="0"/>
              <a:t>Viable vs Inviable</a:t>
            </a:r>
          </a:p>
          <a:p>
            <a:r>
              <a:rPr lang="es-ES" dirty="0"/>
              <a:t>En el problema vs En la solución</a:t>
            </a:r>
          </a:p>
          <a:p>
            <a:r>
              <a:rPr lang="es-ES" dirty="0"/>
              <a:t>A evitar:</a:t>
            </a:r>
          </a:p>
          <a:p>
            <a:pPr lvl="1"/>
            <a:r>
              <a:rPr lang="es-ES" dirty="0"/>
              <a:t>“Dorados (Gold-</a:t>
            </a:r>
            <a:r>
              <a:rPr lang="es-ES" dirty="0" err="1"/>
              <a:t>plated</a:t>
            </a:r>
            <a:r>
              <a:rPr lang="es-ES" dirty="0"/>
              <a:t> </a:t>
            </a:r>
            <a:r>
              <a:rPr lang="es-ES" dirty="0" err="1"/>
              <a:t>requirements</a:t>
            </a:r>
            <a:r>
              <a:rPr lang="es-ES"/>
              <a:t>)”</a:t>
            </a:r>
            <a:endParaRPr lang="es-ES" dirty="0"/>
          </a:p>
          <a:p>
            <a:pPr lvl="1"/>
            <a:r>
              <a:rPr lang="es-ES" dirty="0"/>
              <a:t>“Silenciosos (</a:t>
            </a:r>
            <a:r>
              <a:rPr lang="es-ES" dirty="0" err="1"/>
              <a:t>Creeping</a:t>
            </a:r>
            <a:r>
              <a:rPr lang="es-ES" dirty="0"/>
              <a:t> </a:t>
            </a:r>
            <a:r>
              <a:rPr lang="es-ES" dirty="0" err="1"/>
              <a:t>requirements</a:t>
            </a:r>
            <a:r>
              <a:rPr lang="es-ES" dirty="0"/>
              <a:t>)”</a:t>
            </a:r>
          </a:p>
        </p:txBody>
      </p:sp>
    </p:spTree>
    <p:extLst>
      <p:ext uri="{BB962C8B-B14F-4D97-AF65-F5344CB8AC3E}">
        <p14:creationId xmlns:p14="http://schemas.microsoft.com/office/powerpoint/2010/main" val="393863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Atributos a Revisar</a:t>
            </a:r>
            <a:endParaRPr lang="en-GB"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6 Marcador de contenido"/>
          <p:cNvSpPr>
            <a:spLocks noGrp="1"/>
          </p:cNvSpPr>
          <p:nvPr>
            <p:ph sz="quarter" idx="1"/>
          </p:nvPr>
        </p:nvSpPr>
        <p:spPr/>
        <p:txBody>
          <a:bodyPr>
            <a:normAutofit fontScale="92500" lnSpcReduction="10000"/>
          </a:bodyPr>
          <a:lstStyle/>
          <a:p>
            <a:r>
              <a:rPr lang="es-ES" b="1" dirty="0">
                <a:solidFill>
                  <a:srgbClr val="7030A0"/>
                </a:solidFill>
              </a:rPr>
              <a:t>Completa</a:t>
            </a:r>
            <a:r>
              <a:rPr lang="es-ES" dirty="0"/>
              <a:t>.  ¿Hay algo que falta?</a:t>
            </a:r>
          </a:p>
          <a:p>
            <a:pPr lvl="1"/>
            <a:r>
              <a:rPr lang="es-ES" dirty="0"/>
              <a:t>Id. Requisito, nombre, descripción, tipo, fuente, fundamentos, prioridad, criterio de validación</a:t>
            </a:r>
          </a:p>
          <a:p>
            <a:r>
              <a:rPr lang="es-ES" b="1" dirty="0">
                <a:solidFill>
                  <a:srgbClr val="7030A0"/>
                </a:solidFill>
              </a:rPr>
              <a:t>Rastreable</a:t>
            </a:r>
            <a:r>
              <a:rPr lang="es-ES" dirty="0"/>
              <a:t>.  ¿Tiene el requisito un identificador único y referencias cruzadas? </a:t>
            </a:r>
          </a:p>
          <a:p>
            <a:pPr lvl="1"/>
            <a:r>
              <a:rPr lang="es-ES" dirty="0"/>
              <a:t>Desde el Contexto: Evento 2, BUC 2, PUC 2, Requisito Atómico 2 Stakeholders</a:t>
            </a:r>
          </a:p>
          <a:p>
            <a:r>
              <a:rPr lang="es-ES" b="1" dirty="0">
                <a:solidFill>
                  <a:srgbClr val="7030A0"/>
                </a:solidFill>
              </a:rPr>
              <a:t>Consistente</a:t>
            </a:r>
            <a:r>
              <a:rPr lang="es-ES" dirty="0">
                <a:solidFill>
                  <a:srgbClr val="7030A0"/>
                </a:solidFill>
              </a:rPr>
              <a:t>. </a:t>
            </a:r>
            <a:r>
              <a:rPr lang="es-ES" dirty="0"/>
              <a:t>Definición de los términos esenciales y uso de los términos de manera consistente con la definición</a:t>
            </a:r>
          </a:p>
          <a:p>
            <a:r>
              <a:rPr lang="es-ES" b="1" dirty="0">
                <a:solidFill>
                  <a:srgbClr val="7030A0"/>
                </a:solidFill>
              </a:rPr>
              <a:t>Relevante</a:t>
            </a:r>
            <a:r>
              <a:rPr lang="es-ES" dirty="0"/>
              <a:t> para el propósito. </a:t>
            </a:r>
          </a:p>
          <a:p>
            <a:pPr lvl="1"/>
            <a:r>
              <a:rPr lang="es-ES" dirty="0">
                <a:solidFill>
                  <a:srgbClr val="7030A0"/>
                </a:solidFill>
              </a:rPr>
              <a:t>¿Contribuye el requisito al propósito del proyecto?</a:t>
            </a:r>
          </a:p>
          <a:p>
            <a:pPr lvl="1"/>
            <a:r>
              <a:rPr lang="es-ES" dirty="0"/>
              <a:t>Peligro: Precioso, completo, bien definido, excepto que es irrelevante. Tiempo y Presupuesto.</a:t>
            </a:r>
          </a:p>
          <a:p>
            <a:endParaRPr lang="es-ES" dirty="0"/>
          </a:p>
          <a:p>
            <a:pPr lvl="1"/>
            <a:endParaRPr lang="es-ES" dirty="0"/>
          </a:p>
          <a:p>
            <a:pPr lvl="1"/>
            <a:endParaRPr lang="es-ES" dirty="0"/>
          </a:p>
          <a:p>
            <a:endParaRPr lang="en-GB" dirty="0"/>
          </a:p>
        </p:txBody>
      </p:sp>
      <p:pic>
        <p:nvPicPr>
          <p:cNvPr id="7" name="Picture 2" descr="http://s3.amazonaws.com/readers/2010/04/17/checkmark_1.jpg"/>
          <p:cNvPicPr>
            <a:picLocks noChangeAspect="1" noChangeArrowheads="1"/>
          </p:cNvPicPr>
          <p:nvPr/>
        </p:nvPicPr>
        <p:blipFill>
          <a:blip r:embed="rId3" cstate="print"/>
          <a:srcRect/>
          <a:stretch>
            <a:fillRect/>
          </a:stretch>
        </p:blipFill>
        <p:spPr bwMode="auto">
          <a:xfrm>
            <a:off x="7715272" y="142852"/>
            <a:ext cx="928694" cy="92869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ox(in)">
                                      <p:cBhvr>
                                        <p:cTn id="7" dur="500"/>
                                        <p:tgtEl>
                                          <p:spTgt spid="6">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ox(in)">
                                      <p:cBhvr>
                                        <p:cTn id="10" dur="500"/>
                                        <p:tgtEl>
                                          <p:spTgt spid="6">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ox(in)">
                                      <p:cBhvr>
                                        <p:cTn id="13" dur="500"/>
                                        <p:tgtEl>
                                          <p:spTgt spid="6">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box(in)">
                                      <p:cBhvr>
                                        <p:cTn id="1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Atributos a Revisar</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
        <p:nvSpPr>
          <p:cNvPr id="4" name="3 Marcador de contenido"/>
          <p:cNvSpPr>
            <a:spLocks noGrp="1"/>
          </p:cNvSpPr>
          <p:nvPr>
            <p:ph sz="quarter" idx="1"/>
          </p:nvPr>
        </p:nvSpPr>
        <p:spPr/>
        <p:txBody>
          <a:bodyPr>
            <a:normAutofit fontScale="92500" lnSpcReduction="10000"/>
          </a:bodyPr>
          <a:lstStyle/>
          <a:p>
            <a:r>
              <a:rPr lang="es-ES" b="1" dirty="0">
                <a:solidFill>
                  <a:srgbClr val="7030A0"/>
                </a:solidFill>
              </a:rPr>
              <a:t>No-ambiguo. </a:t>
            </a:r>
          </a:p>
          <a:p>
            <a:pPr lvl="1"/>
            <a:r>
              <a:rPr lang="es-ES" b="1" dirty="0"/>
              <a:t>¿Tiene el requisito un criterio de validación que permita comprobar que la solución cumple el requisito?</a:t>
            </a:r>
          </a:p>
          <a:p>
            <a:pPr lvl="1"/>
            <a:r>
              <a:rPr lang="es-ES" dirty="0"/>
              <a:t>El lenguaje natural es ambiguo. Los requisitos se pueden entender de manera subjetiva. </a:t>
            </a:r>
            <a:r>
              <a:rPr lang="es-ES" dirty="0">
                <a:solidFill>
                  <a:srgbClr val="FF0000"/>
                </a:solidFill>
              </a:rPr>
              <a:t>Peligro</a:t>
            </a:r>
            <a:r>
              <a:rPr lang="es-ES" dirty="0"/>
              <a:t>.</a:t>
            </a:r>
          </a:p>
          <a:p>
            <a:pPr lvl="1"/>
            <a:r>
              <a:rPr lang="es-ES" dirty="0"/>
              <a:t>Criterio de Validación: medida del requisito. Meta inequívoca que tiene que cumplir el producto.</a:t>
            </a:r>
          </a:p>
          <a:p>
            <a:pPr lvl="2"/>
            <a:r>
              <a:rPr lang="es-ES" dirty="0"/>
              <a:t>Permite desarrollar casos de prueba, de tal manera que se puede verificar que el producto entregado cumple con los requisitos originales</a:t>
            </a:r>
          </a:p>
          <a:p>
            <a:pPr lvl="2"/>
            <a:r>
              <a:rPr lang="es-ES" dirty="0"/>
              <a:t>Requisitos Funcionales:  asegurar que la función se realiza con éxito = Casos de Prueba</a:t>
            </a:r>
          </a:p>
          <a:p>
            <a:r>
              <a:rPr lang="es-ES" dirty="0">
                <a:solidFill>
                  <a:srgbClr val="00B050"/>
                </a:solidFill>
              </a:rPr>
              <a:t>Requisito:  El producto debe ser amigable</a:t>
            </a:r>
          </a:p>
          <a:p>
            <a:pPr lvl="1"/>
            <a:r>
              <a:rPr lang="es-ES" dirty="0"/>
              <a:t>Criterio de Validación: La primera vez que alguien usa el producto, debe ser capaz de crear un seminario en los primeros 30 minutos</a:t>
            </a:r>
          </a:p>
        </p:txBody>
      </p:sp>
      <p:pic>
        <p:nvPicPr>
          <p:cNvPr id="5" name="Picture 2" descr="http://s3.amazonaws.com/readers/2010/04/17/checkmark_1.jpg"/>
          <p:cNvPicPr>
            <a:picLocks noChangeAspect="1" noChangeArrowheads="1"/>
          </p:cNvPicPr>
          <p:nvPr/>
        </p:nvPicPr>
        <p:blipFill>
          <a:blip r:embed="rId3" cstate="print"/>
          <a:srcRect/>
          <a:stretch>
            <a:fillRect/>
          </a:stretch>
        </p:blipFill>
        <p:spPr bwMode="auto">
          <a:xfrm>
            <a:off x="7715272" y="142852"/>
            <a:ext cx="928694" cy="92869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blinds(horizontal)">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blinds(horizontal)">
                                      <p:cBhvr>
                                        <p:cTn id="2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Atributos a Revisar</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
        <p:nvSpPr>
          <p:cNvPr id="4" name="3 Marcador de contenido"/>
          <p:cNvSpPr>
            <a:spLocks noGrp="1"/>
          </p:cNvSpPr>
          <p:nvPr>
            <p:ph sz="quarter" idx="1"/>
          </p:nvPr>
        </p:nvSpPr>
        <p:spPr/>
        <p:txBody>
          <a:bodyPr>
            <a:normAutofit/>
          </a:bodyPr>
          <a:lstStyle/>
          <a:p>
            <a:r>
              <a:rPr lang="es-ES" b="1" dirty="0">
                <a:solidFill>
                  <a:srgbClr val="7030A0"/>
                </a:solidFill>
              </a:rPr>
              <a:t>Viable con las restricciones</a:t>
            </a:r>
            <a:r>
              <a:rPr lang="es-ES" dirty="0">
                <a:solidFill>
                  <a:srgbClr val="7030A0"/>
                </a:solidFill>
              </a:rPr>
              <a:t>.  </a:t>
            </a:r>
          </a:p>
          <a:p>
            <a:pPr lvl="1"/>
            <a:r>
              <a:rPr lang="es-ES" dirty="0"/>
              <a:t>¿Tenemos las habilidades técnicas, el tiempo y el dinero para construir el requisito? </a:t>
            </a:r>
          </a:p>
          <a:p>
            <a:pPr lvl="1"/>
            <a:r>
              <a:rPr lang="es-ES" dirty="0"/>
              <a:t>¿Es aceptable para todos los stakeholders?</a:t>
            </a:r>
          </a:p>
          <a:p>
            <a:r>
              <a:rPr lang="es-ES" b="1" dirty="0">
                <a:solidFill>
                  <a:srgbClr val="7030A0"/>
                </a:solidFill>
              </a:rPr>
              <a:t>Requisito VS Solución</a:t>
            </a:r>
            <a:r>
              <a:rPr lang="es-ES" dirty="0"/>
              <a:t>. </a:t>
            </a:r>
          </a:p>
          <a:p>
            <a:pPr lvl="1"/>
            <a:r>
              <a:rPr lang="es-ES" dirty="0"/>
              <a:t>“Independiente del diseño”</a:t>
            </a:r>
          </a:p>
          <a:p>
            <a:pPr lvl="1"/>
            <a:r>
              <a:rPr lang="es-ES" dirty="0"/>
              <a:t>¿Opción correcta?</a:t>
            </a:r>
          </a:p>
          <a:p>
            <a:pPr lvl="2"/>
            <a:r>
              <a:rPr lang="es-ES" dirty="0">
                <a:solidFill>
                  <a:srgbClr val="00B050"/>
                </a:solidFill>
              </a:rPr>
              <a:t>‘El usuario debe conocer la hora’     VS </a:t>
            </a:r>
          </a:p>
          <a:p>
            <a:pPr lvl="2"/>
            <a:r>
              <a:rPr lang="es-ES" dirty="0">
                <a:solidFill>
                  <a:srgbClr val="00B050"/>
                </a:solidFill>
              </a:rPr>
              <a:t>‘El sistema debe tener un reloj en la barra de menú’.</a:t>
            </a:r>
          </a:p>
          <a:p>
            <a:endParaRPr lang="en-GB" dirty="0"/>
          </a:p>
        </p:txBody>
      </p:sp>
      <p:pic>
        <p:nvPicPr>
          <p:cNvPr id="6" name="Picture 2" descr="http://s3.amazonaws.com/readers/2010/04/17/checkmark_1.jpg"/>
          <p:cNvPicPr>
            <a:picLocks noChangeAspect="1" noChangeArrowheads="1"/>
          </p:cNvPicPr>
          <p:nvPr/>
        </p:nvPicPr>
        <p:blipFill>
          <a:blip r:embed="rId2" cstate="print"/>
          <a:srcRect/>
          <a:stretch>
            <a:fillRect/>
          </a:stretch>
        </p:blipFill>
        <p:spPr bwMode="auto">
          <a:xfrm>
            <a:off x="7715272" y="142852"/>
            <a:ext cx="928694" cy="92869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blinds(horizontal)">
                                      <p:cBhvr>
                                        <p:cTn id="20" dur="500"/>
                                        <p:tgtEl>
                                          <p:spTgt spid="4">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blinds(horizontal)">
                                      <p:cBhvr>
                                        <p:cTn id="2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E6926-E511-45B5-B290-71975C346471}"/>
              </a:ext>
            </a:extLst>
          </p:cNvPr>
          <p:cNvSpPr>
            <a:spLocks noGrp="1"/>
          </p:cNvSpPr>
          <p:nvPr>
            <p:ph type="title"/>
          </p:nvPr>
        </p:nvSpPr>
        <p:spPr/>
        <p:txBody>
          <a:bodyPr/>
          <a:lstStyle/>
          <a:p>
            <a:r>
              <a:rPr lang="es-ES" dirty="0"/>
              <a:t>Atributos a Revisar</a:t>
            </a:r>
          </a:p>
        </p:txBody>
      </p:sp>
      <p:sp>
        <p:nvSpPr>
          <p:cNvPr id="3" name="Marcador de número de diapositiva 2">
            <a:extLst>
              <a:ext uri="{FF2B5EF4-FFF2-40B4-BE49-F238E27FC236}">
                <a16:creationId xmlns:a16="http://schemas.microsoft.com/office/drawing/2014/main" id="{8BECB420-688E-4C96-90AE-C404964F9235}"/>
              </a:ext>
            </a:extLst>
          </p:cNvPr>
          <p:cNvSpPr>
            <a:spLocks noGrp="1"/>
          </p:cNvSpPr>
          <p:nvPr>
            <p:ph type="sldNum" sz="quarter" idx="12"/>
          </p:nvPr>
        </p:nvSpPr>
        <p:spPr/>
        <p:txBody>
          <a:bodyPr/>
          <a:lstStyle/>
          <a:p>
            <a:fld id="{132FADFE-3B8F-471C-ABF0-DBC7717ECBBC}" type="slidenum">
              <a:rPr lang="es-ES" smtClean="0"/>
              <a:pPr/>
              <a:t>9</a:t>
            </a:fld>
            <a:endParaRPr lang="es-ES"/>
          </a:p>
        </p:txBody>
      </p:sp>
      <p:sp>
        <p:nvSpPr>
          <p:cNvPr id="4" name="Marcador de contenido 3">
            <a:extLst>
              <a:ext uri="{FF2B5EF4-FFF2-40B4-BE49-F238E27FC236}">
                <a16:creationId xmlns:a16="http://schemas.microsoft.com/office/drawing/2014/main" id="{136480C6-621F-48BC-866C-61A6132B1E65}"/>
              </a:ext>
            </a:extLst>
          </p:cNvPr>
          <p:cNvSpPr>
            <a:spLocks noGrp="1"/>
          </p:cNvSpPr>
          <p:nvPr>
            <p:ph sz="quarter" idx="1"/>
          </p:nvPr>
        </p:nvSpPr>
        <p:spPr/>
        <p:txBody>
          <a:bodyPr/>
          <a:lstStyle/>
          <a:p>
            <a:r>
              <a:rPr lang="es-ES" b="1" dirty="0"/>
              <a:t>“</a:t>
            </a:r>
            <a:r>
              <a:rPr lang="es-ES" b="1" dirty="0">
                <a:solidFill>
                  <a:srgbClr val="7030A0"/>
                </a:solidFill>
              </a:rPr>
              <a:t>Los Dorados</a:t>
            </a:r>
            <a:r>
              <a:rPr lang="es-ES" b="1" dirty="0"/>
              <a:t>” </a:t>
            </a:r>
            <a:r>
              <a:rPr lang="es-ES" dirty="0"/>
              <a:t>(Gold-</a:t>
            </a:r>
            <a:r>
              <a:rPr lang="es-ES" dirty="0" err="1"/>
              <a:t>Plating</a:t>
            </a:r>
            <a:r>
              <a:rPr lang="es-ES" dirty="0"/>
              <a:t>).  ¿Qué pasa si el requisito no se incluye en el producto?</a:t>
            </a:r>
          </a:p>
          <a:p>
            <a:pPr lvl="1"/>
            <a:r>
              <a:rPr lang="es-ES" dirty="0"/>
              <a:t>Requisitos innecesarios que aumentan el coste, pero no la utilidad del producto (adición de características no consideradas)</a:t>
            </a:r>
          </a:p>
          <a:p>
            <a:pPr lvl="2"/>
            <a:r>
              <a:rPr lang="es-ES" dirty="0"/>
              <a:t>Aumento de los riesgos</a:t>
            </a:r>
          </a:p>
          <a:p>
            <a:pPr lvl="2"/>
            <a:r>
              <a:rPr lang="es-ES" dirty="0"/>
              <a:t>Desenfoque en los requisitos priorizados</a:t>
            </a:r>
          </a:p>
          <a:p>
            <a:r>
              <a:rPr lang="es-ES" dirty="0"/>
              <a:t>“</a:t>
            </a:r>
            <a:r>
              <a:rPr lang="es-ES" b="1" dirty="0">
                <a:solidFill>
                  <a:srgbClr val="7030A0"/>
                </a:solidFill>
              </a:rPr>
              <a:t>Silenciosos</a:t>
            </a:r>
            <a:r>
              <a:rPr lang="es-ES" dirty="0"/>
              <a:t> (</a:t>
            </a:r>
            <a:r>
              <a:rPr lang="es-ES" dirty="0" err="1"/>
              <a:t>Creeping</a:t>
            </a:r>
            <a:r>
              <a:rPr lang="es-ES" dirty="0"/>
              <a:t> </a:t>
            </a:r>
            <a:r>
              <a:rPr lang="es-ES" dirty="0" err="1"/>
              <a:t>requirements</a:t>
            </a:r>
            <a:r>
              <a:rPr lang="es-ES" dirty="0"/>
              <a:t>)”</a:t>
            </a:r>
          </a:p>
          <a:p>
            <a:pPr lvl="1"/>
            <a:r>
              <a:rPr lang="es-ES" dirty="0"/>
              <a:t>El síndrome del lavadero, “deslizamiento” del alcance o corrupción del alcance </a:t>
            </a:r>
          </a:p>
          <a:p>
            <a:pPr lvl="1"/>
            <a:r>
              <a:rPr lang="es-ES" dirty="0"/>
              <a:t>se refiere a aquellos cambios no controlados en el alcance de un proyecto</a:t>
            </a:r>
          </a:p>
        </p:txBody>
      </p:sp>
      <p:pic>
        <p:nvPicPr>
          <p:cNvPr id="5" name="Picture 2" descr="http://s3.amazonaws.com/readers/2010/04/17/checkmark_1.jpg">
            <a:extLst>
              <a:ext uri="{FF2B5EF4-FFF2-40B4-BE49-F238E27FC236}">
                <a16:creationId xmlns:a16="http://schemas.microsoft.com/office/drawing/2014/main" id="{6EFDACA3-2E26-4EA9-AC5F-D7D5A064BD19}"/>
              </a:ext>
            </a:extLst>
          </p:cNvPr>
          <p:cNvPicPr>
            <a:picLocks noChangeAspect="1" noChangeArrowheads="1"/>
          </p:cNvPicPr>
          <p:nvPr/>
        </p:nvPicPr>
        <p:blipFill>
          <a:blip r:embed="rId3" cstate="print"/>
          <a:srcRect/>
          <a:stretch>
            <a:fillRect/>
          </a:stretch>
        </p:blipFill>
        <p:spPr bwMode="auto">
          <a:xfrm>
            <a:off x="7715272" y="142852"/>
            <a:ext cx="928694" cy="928694"/>
          </a:xfrm>
          <a:prstGeom prst="rect">
            <a:avLst/>
          </a:prstGeom>
          <a:noFill/>
        </p:spPr>
      </p:pic>
    </p:spTree>
    <p:extLst>
      <p:ext uri="{BB962C8B-B14F-4D97-AF65-F5344CB8AC3E}">
        <p14:creationId xmlns:p14="http://schemas.microsoft.com/office/powerpoint/2010/main" val="2911026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SoftReq">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729</TotalTime>
  <Words>1657</Words>
  <Application>Microsoft Office PowerPoint</Application>
  <PresentationFormat>Presentación en pantalla (4:3)</PresentationFormat>
  <Paragraphs>163</Paragraphs>
  <Slides>13</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 Black</vt:lpstr>
      <vt:lpstr>Bookman Old Style</vt:lpstr>
      <vt:lpstr>Calibri</vt:lpstr>
      <vt:lpstr>Gill Sans MT</vt:lpstr>
      <vt:lpstr>Lucida Calligraphy</vt:lpstr>
      <vt:lpstr>Wingdings</vt:lpstr>
      <vt:lpstr>Wingdings 3</vt:lpstr>
      <vt:lpstr>Tema_SoftReq</vt:lpstr>
      <vt:lpstr>Validación de Requisitos</vt:lpstr>
      <vt:lpstr>RFTS - Right From The Start …</vt:lpstr>
      <vt:lpstr>Primer Paso: El Control de Calidad</vt:lpstr>
      <vt:lpstr>El Control de Calidad – Atributos a revisar</vt:lpstr>
      <vt:lpstr>Atributos</vt:lpstr>
      <vt:lpstr>Atributos a Revisar</vt:lpstr>
      <vt:lpstr>Atributos a Revisar</vt:lpstr>
      <vt:lpstr>Atributos a Revisar</vt:lpstr>
      <vt:lpstr>Atributos a Revisar</vt:lpstr>
      <vt:lpstr>Otros</vt:lpstr>
      <vt:lpstr>Un requisito bien definido</vt:lpstr>
      <vt:lpstr>Segundo Paso: Revisar la Especificación</vt:lpstr>
      <vt:lpstr>Validación de Requisitos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Negotiation and Prioritization</dc:title>
  <cp:lastModifiedBy>Asunción Barredo Fuentes</cp:lastModifiedBy>
  <cp:revision>48</cp:revision>
  <dcterms:modified xsi:type="dcterms:W3CDTF">2024-03-06T10:25:12Z</dcterms:modified>
</cp:coreProperties>
</file>