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59" r:id="rId3"/>
    <p:sldId id="258" r:id="rId4"/>
    <p:sldId id="265" r:id="rId5"/>
    <p:sldId id="257" r:id="rId6"/>
    <p:sldId id="267" r:id="rId7"/>
    <p:sldId id="266" r:id="rId8"/>
    <p:sldId id="269" r:id="rId9"/>
    <p:sldId id="271" r:id="rId10"/>
    <p:sldId id="270" r:id="rId11"/>
    <p:sldId id="272" r:id="rId12"/>
    <p:sldId id="263" r:id="rId13"/>
    <p:sldId id="268" r:id="rId14"/>
    <p:sldId id="261" r:id="rId15"/>
    <p:sldId id="264" r:id="rId16"/>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14" autoAdjust="0"/>
  </p:normalViewPr>
  <p:slideViewPr>
    <p:cSldViewPr>
      <p:cViewPr varScale="1">
        <p:scale>
          <a:sx n="59" d="100"/>
          <a:sy n="59" d="100"/>
        </p:scale>
        <p:origin x="15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7F2B2-F673-4AA7-85E9-3C510D0BFD44}" type="doc">
      <dgm:prSet loTypeId="urn:microsoft.com/office/officeart/2005/8/layout/gear1" loCatId="cycle" qsTypeId="urn:microsoft.com/office/officeart/2005/8/quickstyle/simple1" qsCatId="simple" csTypeId="urn:microsoft.com/office/officeart/2005/8/colors/accent0_1" csCatId="mainScheme" phldr="1"/>
      <dgm:spPr/>
      <dgm:t>
        <a:bodyPr/>
        <a:lstStyle/>
        <a:p>
          <a:endParaRPr lang="en-GB"/>
        </a:p>
      </dgm:t>
    </dgm:pt>
    <dgm:pt modelId="{965A33C1-BEBD-494E-AD83-7E27B4196800}">
      <dgm:prSet custT="1"/>
      <dgm:spPr/>
      <dgm:t>
        <a:bodyPr/>
        <a:lstStyle/>
        <a:p>
          <a:pPr rtl="0"/>
          <a:br>
            <a:rPr lang="es-ES_tradnl" sz="1600" dirty="0"/>
          </a:br>
          <a:r>
            <a:rPr lang="es-ES_tradnl" sz="1600" dirty="0"/>
            <a:t>Vamos a echar un vistazo a otro modelo para comparar los diferentes estilos de negociación</a:t>
          </a:r>
          <a:r>
            <a:rPr lang="es-ES" sz="1600" noProof="0" dirty="0">
              <a:latin typeface="Arial" pitchFamily="34" charset="0"/>
              <a:cs typeface="Arial" pitchFamily="34" charset="0"/>
            </a:rPr>
            <a:t>:  </a:t>
          </a:r>
          <a:r>
            <a:rPr lang="es-ES" sz="1600" b="1" noProof="0" dirty="0">
              <a:latin typeface="Arial" pitchFamily="34" charset="0"/>
              <a:cs typeface="Arial" pitchFamily="34" charset="0"/>
            </a:rPr>
            <a:t>blando, duro y de principios</a:t>
          </a:r>
        </a:p>
      </dgm:t>
    </dgm:pt>
    <dgm:pt modelId="{A8151C29-B51C-461A-874E-B7E3177F1AD4}" type="parTrans" cxnId="{1A09908F-9460-4AA9-9EAB-02E223C3DFD0}">
      <dgm:prSet/>
      <dgm:spPr/>
      <dgm:t>
        <a:bodyPr/>
        <a:lstStyle/>
        <a:p>
          <a:endParaRPr lang="en-GB"/>
        </a:p>
      </dgm:t>
    </dgm:pt>
    <dgm:pt modelId="{91D55162-C243-4477-9AB7-1510490AF852}" type="sibTrans" cxnId="{1A09908F-9460-4AA9-9EAB-02E223C3DFD0}">
      <dgm:prSet/>
      <dgm:spPr/>
      <dgm:t>
        <a:bodyPr/>
        <a:lstStyle/>
        <a:p>
          <a:endParaRPr lang="en-GB"/>
        </a:p>
      </dgm:t>
    </dgm:pt>
    <dgm:pt modelId="{1074CF06-54D1-4710-963E-CF5C4D7451E0}" type="pres">
      <dgm:prSet presAssocID="{8387F2B2-F673-4AA7-85E9-3C510D0BFD44}" presName="composite" presStyleCnt="0">
        <dgm:presLayoutVars>
          <dgm:chMax val="3"/>
          <dgm:animLvl val="lvl"/>
          <dgm:resizeHandles val="exact"/>
        </dgm:presLayoutVars>
      </dgm:prSet>
      <dgm:spPr/>
    </dgm:pt>
    <dgm:pt modelId="{4154C85E-A67C-4FF4-8545-88070D14E291}" type="pres">
      <dgm:prSet presAssocID="{965A33C1-BEBD-494E-AD83-7E27B4196800}" presName="gear1" presStyleLbl="node1" presStyleIdx="0" presStyleCnt="1" custScaleX="416699" custScaleY="181818" custLinFactNeighborX="-5617">
        <dgm:presLayoutVars>
          <dgm:chMax val="1"/>
          <dgm:bulletEnabled val="1"/>
        </dgm:presLayoutVars>
      </dgm:prSet>
      <dgm:spPr>
        <a:prstGeom prst="cloud">
          <a:avLst/>
        </a:prstGeom>
      </dgm:spPr>
    </dgm:pt>
    <dgm:pt modelId="{6AEF7625-D079-41E2-ACC9-07DBAA4B42D6}" type="pres">
      <dgm:prSet presAssocID="{965A33C1-BEBD-494E-AD83-7E27B4196800}" presName="gear1srcNode" presStyleLbl="node1" presStyleIdx="0" presStyleCnt="1"/>
      <dgm:spPr/>
    </dgm:pt>
    <dgm:pt modelId="{D31F42FB-58FF-4C69-B7CA-936D5B7A9AAB}" type="pres">
      <dgm:prSet presAssocID="{965A33C1-BEBD-494E-AD83-7E27B4196800}" presName="gear1dstNode" presStyleLbl="node1" presStyleIdx="0" presStyleCnt="1"/>
      <dgm:spPr/>
    </dgm:pt>
    <dgm:pt modelId="{7CDAA4BB-583D-40AE-B944-5970B181A46C}" type="pres">
      <dgm:prSet presAssocID="{91D55162-C243-4477-9AB7-1510490AF852}" presName="connector1" presStyleLbl="sibTrans2D1" presStyleIdx="0" presStyleCnt="1" custScaleX="19127"/>
      <dgm:spPr/>
    </dgm:pt>
  </dgm:ptLst>
  <dgm:cxnLst>
    <dgm:cxn modelId="{574B541F-DB42-4C83-B171-54C4C04C27BC}" type="presOf" srcId="{965A33C1-BEBD-494E-AD83-7E27B4196800}" destId="{4154C85E-A67C-4FF4-8545-88070D14E291}" srcOrd="0" destOrd="0" presId="urn:microsoft.com/office/officeart/2005/8/layout/gear1"/>
    <dgm:cxn modelId="{6B150944-B73A-4492-9FF2-273F192339B2}" type="presOf" srcId="{965A33C1-BEBD-494E-AD83-7E27B4196800}" destId="{6AEF7625-D079-41E2-ACC9-07DBAA4B42D6}" srcOrd="1" destOrd="0" presId="urn:microsoft.com/office/officeart/2005/8/layout/gear1"/>
    <dgm:cxn modelId="{1A09908F-9460-4AA9-9EAB-02E223C3DFD0}" srcId="{8387F2B2-F673-4AA7-85E9-3C510D0BFD44}" destId="{965A33C1-BEBD-494E-AD83-7E27B4196800}" srcOrd="0" destOrd="0" parTransId="{A8151C29-B51C-461A-874E-B7E3177F1AD4}" sibTransId="{91D55162-C243-4477-9AB7-1510490AF852}"/>
    <dgm:cxn modelId="{0C3937C6-44F1-4058-A486-4C68649D8EDC}" type="presOf" srcId="{965A33C1-BEBD-494E-AD83-7E27B4196800}" destId="{D31F42FB-58FF-4C69-B7CA-936D5B7A9AAB}" srcOrd="2" destOrd="0" presId="urn:microsoft.com/office/officeart/2005/8/layout/gear1"/>
    <dgm:cxn modelId="{E54C5EE5-C049-44BC-BFBB-942545A3B81C}" type="presOf" srcId="{91D55162-C243-4477-9AB7-1510490AF852}" destId="{7CDAA4BB-583D-40AE-B944-5970B181A46C}" srcOrd="0" destOrd="0" presId="urn:microsoft.com/office/officeart/2005/8/layout/gear1"/>
    <dgm:cxn modelId="{28C40CF4-A7EE-412E-89DF-CC294CD08BB2}" type="presOf" srcId="{8387F2B2-F673-4AA7-85E9-3C510D0BFD44}" destId="{1074CF06-54D1-4710-963E-CF5C4D7451E0}" srcOrd="0" destOrd="0" presId="urn:microsoft.com/office/officeart/2005/8/layout/gear1"/>
    <dgm:cxn modelId="{48ECCC9C-9EBC-4E25-80C5-263F666A1A0A}" type="presParOf" srcId="{1074CF06-54D1-4710-963E-CF5C4D7451E0}" destId="{4154C85E-A67C-4FF4-8545-88070D14E291}" srcOrd="0" destOrd="0" presId="urn:microsoft.com/office/officeart/2005/8/layout/gear1"/>
    <dgm:cxn modelId="{92C67F56-F1C8-43B7-AAAF-1925FD023142}" type="presParOf" srcId="{1074CF06-54D1-4710-963E-CF5C4D7451E0}" destId="{6AEF7625-D079-41E2-ACC9-07DBAA4B42D6}" srcOrd="1" destOrd="0" presId="urn:microsoft.com/office/officeart/2005/8/layout/gear1"/>
    <dgm:cxn modelId="{2E7FB7DA-DB5B-4C95-9E9F-1689B9F147B4}" type="presParOf" srcId="{1074CF06-54D1-4710-963E-CF5C4D7451E0}" destId="{D31F42FB-58FF-4C69-B7CA-936D5B7A9AAB}" srcOrd="2" destOrd="0" presId="urn:microsoft.com/office/officeart/2005/8/layout/gear1"/>
    <dgm:cxn modelId="{5BA4909D-BF84-47B9-9F8A-7BD4E660AE7A}" type="presParOf" srcId="{1074CF06-54D1-4710-963E-CF5C4D7451E0}" destId="{7CDAA4BB-583D-40AE-B944-5970B181A46C}" srcOrd="3"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4C85E-A67C-4FF4-8545-88070D14E291}">
      <dsp:nvSpPr>
        <dsp:cNvPr id="0" name=""/>
        <dsp:cNvSpPr/>
      </dsp:nvSpPr>
      <dsp:spPr>
        <a:xfrm>
          <a:off x="-101162" y="0"/>
          <a:ext cx="3917101" cy="1709146"/>
        </a:xfrm>
        <a:prstGeom prst="cloud">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br>
            <a:rPr lang="es-ES_tradnl" sz="1600" kern="1200" dirty="0"/>
          </a:br>
          <a:r>
            <a:rPr lang="es-ES_tradnl" sz="1600" kern="1200" dirty="0"/>
            <a:t>Vamos a echar un vistazo a otro modelo para comparar los diferentes estilos de negociación</a:t>
          </a:r>
          <a:r>
            <a:rPr lang="es-ES" sz="1600" kern="1200" noProof="0" dirty="0">
              <a:latin typeface="Arial" pitchFamily="34" charset="0"/>
              <a:cs typeface="Arial" pitchFamily="34" charset="0"/>
            </a:rPr>
            <a:t>:  </a:t>
          </a:r>
          <a:r>
            <a:rPr lang="es-ES" sz="1600" b="1" kern="1200" noProof="0" dirty="0">
              <a:latin typeface="Arial" pitchFamily="34" charset="0"/>
              <a:cs typeface="Arial" pitchFamily="34" charset="0"/>
            </a:rPr>
            <a:t>blando, duro y de principios</a:t>
          </a:r>
        </a:p>
      </dsp:txBody>
      <dsp:txXfrm>
        <a:off x="438709" y="258113"/>
        <a:ext cx="2558810" cy="1113714"/>
      </dsp:txXfrm>
    </dsp:sp>
    <dsp:sp modelId="{7CDAA4BB-583D-40AE-B944-5970B181A46C}">
      <dsp:nvSpPr>
        <dsp:cNvPr id="0" name=""/>
        <dsp:cNvSpPr/>
      </dsp:nvSpPr>
      <dsp:spPr>
        <a:xfrm>
          <a:off x="1850550" y="250339"/>
          <a:ext cx="221153" cy="1156238"/>
        </a:xfrm>
        <a:prstGeom prst="circularArrow">
          <a:avLst>
            <a:gd name="adj1" fmla="val 4878"/>
            <a:gd name="adj2" fmla="val 312630"/>
            <a:gd name="adj3" fmla="val 2842789"/>
            <a:gd name="adj4" fmla="val 15690906"/>
            <a:gd name="adj5" fmla="val 569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s-ES_tradnl"/>
          </a:p>
        </p:txBody>
      </p:sp>
      <p:sp>
        <p:nvSpPr>
          <p:cNvPr id="3" name="2 Marcador de fecha"/>
          <p:cNvSpPr>
            <a:spLocks noGrp="1"/>
          </p:cNvSpPr>
          <p:nvPr>
            <p:ph type="dt" sz="quarter" idx="1"/>
          </p:nvPr>
        </p:nvSpPr>
        <p:spPr>
          <a:xfrm>
            <a:off x="3850443" y="1"/>
            <a:ext cx="2945659" cy="496332"/>
          </a:xfrm>
          <a:prstGeom prst="rect">
            <a:avLst/>
          </a:prstGeom>
        </p:spPr>
        <p:txBody>
          <a:bodyPr vert="horz" lIns="95562" tIns="47781" rIns="95562" bIns="47781" rtlCol="0"/>
          <a:lstStyle>
            <a:lvl1pPr algn="r">
              <a:defRPr sz="1300"/>
            </a:lvl1pPr>
          </a:lstStyle>
          <a:p>
            <a:fld id="{9BB5AE80-504F-48CC-AB7C-0CACD117FDD2}" type="datetimeFigureOut">
              <a:rPr lang="es-ES" smtClean="0"/>
              <a:pPr/>
              <a:t>28/02/2024</a:t>
            </a:fld>
            <a:endParaRPr lang="es-ES_tradnl"/>
          </a:p>
        </p:txBody>
      </p:sp>
      <p:sp>
        <p:nvSpPr>
          <p:cNvPr id="4" name="3 Marcador de pie de página"/>
          <p:cNvSpPr>
            <a:spLocks noGrp="1"/>
          </p:cNvSpPr>
          <p:nvPr>
            <p:ph type="ftr" sz="quarter" idx="2"/>
          </p:nvPr>
        </p:nvSpPr>
        <p:spPr>
          <a:xfrm>
            <a:off x="0" y="9428584"/>
            <a:ext cx="2945659" cy="496332"/>
          </a:xfrm>
          <a:prstGeom prst="rect">
            <a:avLst/>
          </a:prstGeom>
        </p:spPr>
        <p:txBody>
          <a:bodyPr vert="horz" lIns="95562" tIns="47781" rIns="95562" bIns="47781" rtlCol="0" anchor="b"/>
          <a:lstStyle>
            <a:lvl1pPr algn="l">
              <a:defRPr sz="1300"/>
            </a:lvl1pPr>
          </a:lstStyle>
          <a:p>
            <a:endParaRPr lang="es-ES_tradnl"/>
          </a:p>
        </p:txBody>
      </p:sp>
      <p:sp>
        <p:nvSpPr>
          <p:cNvPr id="5" name="4 Marcador de número de diapositiva"/>
          <p:cNvSpPr>
            <a:spLocks noGrp="1"/>
          </p:cNvSpPr>
          <p:nvPr>
            <p:ph type="sldNum" sz="quarter" idx="3"/>
          </p:nvPr>
        </p:nvSpPr>
        <p:spPr>
          <a:xfrm>
            <a:off x="3850443" y="9428584"/>
            <a:ext cx="2945659" cy="496332"/>
          </a:xfrm>
          <a:prstGeom prst="rect">
            <a:avLst/>
          </a:prstGeom>
        </p:spPr>
        <p:txBody>
          <a:bodyPr vert="horz" lIns="95562" tIns="47781" rIns="95562" bIns="47781" rtlCol="0" anchor="b"/>
          <a:lstStyle>
            <a:lvl1pPr algn="r">
              <a:defRPr sz="1300"/>
            </a:lvl1pPr>
          </a:lstStyle>
          <a:p>
            <a:fld id="{6AD3893C-CD20-4FD4-95F4-5163D3B349A5}" type="slidenum">
              <a:rPr lang="es-ES_tradnl" smtClean="0"/>
              <a:pPr/>
              <a:t>‹Nº›</a:t>
            </a:fld>
            <a:endParaRPr lang="es-ES_tradnl"/>
          </a:p>
        </p:txBody>
      </p:sp>
    </p:spTree>
    <p:extLst>
      <p:ext uri="{BB962C8B-B14F-4D97-AF65-F5344CB8AC3E}">
        <p14:creationId xmlns:p14="http://schemas.microsoft.com/office/powerpoint/2010/main" val="2207512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n-GB"/>
          </a:p>
        </p:txBody>
      </p:sp>
      <p:sp>
        <p:nvSpPr>
          <p:cNvPr id="3" name="2 Marcador de fecha"/>
          <p:cNvSpPr>
            <a:spLocks noGrp="1"/>
          </p:cNvSpPr>
          <p:nvPr>
            <p:ph type="dt" idx="1"/>
          </p:nvPr>
        </p:nvSpPr>
        <p:spPr>
          <a:xfrm>
            <a:off x="3850443" y="1"/>
            <a:ext cx="2945659" cy="496332"/>
          </a:xfrm>
          <a:prstGeom prst="rect">
            <a:avLst/>
          </a:prstGeom>
        </p:spPr>
        <p:txBody>
          <a:bodyPr vert="horz" lIns="95562" tIns="47781" rIns="95562" bIns="47781" rtlCol="0"/>
          <a:lstStyle>
            <a:lvl1pPr algn="r">
              <a:defRPr sz="1300"/>
            </a:lvl1pPr>
          </a:lstStyle>
          <a:p>
            <a:fld id="{6A83A15A-A2C7-40F9-B2D6-3708585042F1}" type="datetimeFigureOut">
              <a:rPr lang="en-US" smtClean="0"/>
              <a:pPr/>
              <a:t>2/28/2024</a:t>
            </a:fld>
            <a:endParaRPr lang="en-GB"/>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endParaRPr lang="en-GB"/>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5562" tIns="47781" rIns="95562" bIns="4778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5562" tIns="47781" rIns="95562" bIns="47781" rtlCol="0" anchor="b"/>
          <a:lstStyle>
            <a:lvl1pPr algn="l">
              <a:defRPr sz="1300"/>
            </a:lvl1pPr>
          </a:lstStyle>
          <a:p>
            <a:endParaRPr lang="en-GB"/>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5562" tIns="47781" rIns="95562" bIns="47781" rtlCol="0" anchor="b"/>
          <a:lstStyle>
            <a:lvl1pPr algn="r">
              <a:defRPr sz="1300"/>
            </a:lvl1pPr>
          </a:lstStyle>
          <a:p>
            <a:fld id="{A3AA5232-0315-47D8-AEF8-D5F449740088}" type="slidenum">
              <a:rPr lang="en-GB" smtClean="0"/>
              <a:pPr/>
              <a:t>‹Nº›</a:t>
            </a:fld>
            <a:endParaRPr lang="en-GB"/>
          </a:p>
        </p:txBody>
      </p:sp>
    </p:spTree>
    <p:extLst>
      <p:ext uri="{BB962C8B-B14F-4D97-AF65-F5344CB8AC3E}">
        <p14:creationId xmlns:p14="http://schemas.microsoft.com/office/powerpoint/2010/main" val="253843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lud.deusto.es/pluginfile.php/2199386/mod_label/intro/3.FirstThingsFirstPrioritizing_Requirements.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lud.deusto.es/mod/resource/view.php?id=139350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lud.deusto.es/pluginfile.php/2199386/mod_label/intro/3.Req_Negotiation_ConflictResolution.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lud.deusto.es/mod/resource/view.php?id=139349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1</a:t>
            </a:fld>
            <a:endParaRPr lang="en-GB"/>
          </a:p>
        </p:txBody>
      </p:sp>
    </p:spTree>
    <p:extLst>
      <p:ext uri="{BB962C8B-B14F-4D97-AF65-F5344CB8AC3E}">
        <p14:creationId xmlns:p14="http://schemas.microsoft.com/office/powerpoint/2010/main" val="814288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47500" lnSpcReduction="20000"/>
          </a:bodyPr>
          <a:lstStyle/>
          <a:p>
            <a:r>
              <a:rPr lang="es-ES" b="1" dirty="0"/>
              <a:t>AHP</a:t>
            </a:r>
            <a:r>
              <a:rPr lang="es-ES" dirty="0"/>
              <a:t>: </a:t>
            </a:r>
            <a:r>
              <a:rPr lang="es-ES" sz="1200" kern="1200" dirty="0">
                <a:solidFill>
                  <a:schemeClr val="tx1"/>
                </a:solidFill>
                <a:effectLst/>
                <a:latin typeface="+mn-lt"/>
                <a:ea typeface="+mn-ea"/>
                <a:cs typeface="+mn-cs"/>
              </a:rPr>
              <a:t>El proceso de jerarquía analítica (AHP) es un método sistemático de toma de decisiones que se ha adaptado para priorizar los requisitos de software. Se lleva a cabo comparando todos los pares posibles de requisitos clasificados jerárquicamente, para determinar cuál tiene mayor prioridad y en qué medida (generalmente en una escala del uno al nueve donde uno representa igual importancia y nueve representa absolutamente más importante). El número total de comparaciones para realizar con AHP es n × (n-1) / 2 (donde n es el número de requisitos) en cada nivel de jerarquía.</a:t>
            </a:r>
          </a:p>
          <a:p>
            <a:endParaRPr lang="es-ES" sz="1200" kern="1200" dirty="0">
              <a:solidFill>
                <a:schemeClr val="tx1"/>
              </a:solidFill>
              <a:effectLst/>
              <a:latin typeface="+mn-lt"/>
              <a:ea typeface="+mn-ea"/>
              <a:cs typeface="+mn-cs"/>
            </a:endParaRPr>
          </a:p>
          <a:p>
            <a:r>
              <a:rPr lang="es-ES" dirty="0"/>
              <a:t>Los estudios han demostrado que AHP no es adecuado para un gran número de requisitos. Los investigadores han tratado de encontrar formas de disminuir el número de comparaciones y se han encontrado variantes de la técnica para reducir el número de comparaciones hasta en un 75 por ciento. En su forma original, la redundancia de las comparaciones por pares permite una verificación de consistencia donde se pueden identificar errores de juicio y se puede calcular una relación de consistencia. Al reducir el número de comparaciones, también se reduce el número de comparaciones redundantes y, en consecuencia, la capacidad de identificar juicios inconsistentes. Cuando se utilizan otras técnicas (explicadas a continuación), no es necesaria una relación de consistencia, ya que todos los requisitos se comparan directamente entre sí y siempre se garantiza la consistencia.</a:t>
            </a:r>
          </a:p>
          <a:p>
            <a:endParaRPr lang="es-ES" dirty="0"/>
          </a:p>
          <a:p>
            <a:r>
              <a:rPr lang="es-ES" dirty="0"/>
              <a:t>La prueba de los </a:t>
            </a:r>
            <a:r>
              <a:rPr lang="es-ES" b="1" dirty="0"/>
              <a:t>100 dólares </a:t>
            </a:r>
            <a:r>
              <a:rPr lang="es-ES" dirty="0"/>
              <a:t>es una técnica de priorización muy sencilla en la que los </a:t>
            </a:r>
            <a:r>
              <a:rPr lang="es-ES" dirty="0" err="1"/>
              <a:t>stakeholders</a:t>
            </a:r>
            <a:r>
              <a:rPr lang="es-ES" dirty="0"/>
              <a:t> (en adelante, </a:t>
            </a:r>
            <a:r>
              <a:rPr lang="es-ES" dirty="0" err="1"/>
              <a:t>skh</a:t>
            </a:r>
            <a:r>
              <a:rPr lang="es-ES" dirty="0"/>
              <a:t>) reciben 100 unidades imaginarias (dinero, horas, etc.) para distribuir entre los requisitos. El resultado de la priorización se presenta en una escala. Un problema con esta técnica surge cuando hay demasiados requisitos para priorizar. Por ejemplo, si tiene 25 requisitos, hay un promedio de cuatro puntos para distribuir por cada requisito. En casos de muchos requisitos, se recomienda subir la cantidad a repartir. Solo se debe realizar la priorización una vez con el mismo conjunto de requisitos, ya que los </a:t>
            </a:r>
            <a:r>
              <a:rPr lang="es-ES" dirty="0" err="1"/>
              <a:t>skh</a:t>
            </a:r>
            <a:r>
              <a:rPr lang="es-ES" dirty="0"/>
              <a:t> pueden sesgar su evaluación la segunda vez si no obtienen uno de sus requisitos favoritos como prioridad principal. En tal situación, los </a:t>
            </a:r>
            <a:r>
              <a:rPr lang="es-ES" dirty="0" err="1"/>
              <a:t>skh</a:t>
            </a:r>
            <a:r>
              <a:rPr lang="es-ES" dirty="0"/>
              <a:t> podrían poner todo su dinero en un requisito, lo que podría influir en gran medida en el resultado. Del mismo modo, algunos </a:t>
            </a:r>
            <a:r>
              <a:rPr lang="es-ES" dirty="0" err="1"/>
              <a:t>skh</a:t>
            </a:r>
            <a:r>
              <a:rPr lang="es-ES" dirty="0"/>
              <a:t> inteligentes podrían poner todo su dinero en un requisito favorito que otros no priorizan mientras no dan dinero a los requisitos que obtendrán mucho dinero de todos modos. La solución podría ser limitar la cantidad gastada en requisitos individuales. Sin embargo, el riesgo de este enfoque es que los </a:t>
            </a:r>
            <a:r>
              <a:rPr lang="es-ES" dirty="0" err="1"/>
              <a:t>skh</a:t>
            </a:r>
            <a:r>
              <a:rPr lang="es-ES" dirty="0"/>
              <a:t> pueden verse obligadas a no priorizar de acuerdo con sus prioridades reales.</a:t>
            </a:r>
          </a:p>
          <a:p>
            <a:endParaRPr lang="es-ES" dirty="0"/>
          </a:p>
          <a:p>
            <a:r>
              <a:rPr lang="es-ES" dirty="0"/>
              <a:t>La </a:t>
            </a:r>
            <a:r>
              <a:rPr lang="es-ES" b="1" dirty="0"/>
              <a:t>asignación numérica</a:t>
            </a:r>
            <a:r>
              <a:rPr lang="es-ES" dirty="0"/>
              <a:t> es la técnica de priorización más común. El enfoque se basa en agrupar los requisitos en diferentes grupos prioritarios. El número de grupos puede variar, pero en la práctica, tres grupos son muy comunes. Cuando se utiliza la asignación numérica, es importante que cada grupo represente algo con lo que los </a:t>
            </a:r>
            <a:r>
              <a:rPr lang="es-ES" dirty="0" err="1"/>
              <a:t>skh</a:t>
            </a:r>
            <a:r>
              <a:rPr lang="es-ES" dirty="0"/>
              <a:t> puedan relacionarse (por ejemplo, crítico, estándar, opcional), para una clasificación confiable. El uso de términos relativos como alto, medio y bajo confundirá a los </a:t>
            </a:r>
            <a:r>
              <a:rPr lang="es-ES" dirty="0" err="1"/>
              <a:t>skh</a:t>
            </a:r>
            <a:r>
              <a:rPr lang="es-ES" dirty="0"/>
              <a:t> . Esto parece ser especialmente importante cuando hay </a:t>
            </a:r>
            <a:r>
              <a:rPr lang="es-ES" dirty="0" err="1"/>
              <a:t>skh</a:t>
            </a:r>
            <a:r>
              <a:rPr lang="es-ES" dirty="0"/>
              <a:t> con diferentes puntos de vista de lo que significa alto, medio y bajo. Una definición clara de lo que realmente significa un grupo minimiza tales problemas. </a:t>
            </a:r>
          </a:p>
          <a:p>
            <a:r>
              <a:rPr lang="es-ES" dirty="0"/>
              <a:t>Otro problema potencial es que los </a:t>
            </a:r>
            <a:r>
              <a:rPr lang="es-ES" dirty="0" err="1"/>
              <a:t>skh</a:t>
            </a:r>
            <a:r>
              <a:rPr lang="es-ES" dirty="0"/>
              <a:t> tienden a pensar que todo es crítico. Si los clientes se priorizan a sí mismos, utilizando tres grupos; críticos, estándar y opcionales, lo más probable es que consideren el 85 % de los requisitos como críticos, el 10 % como estándar y el 5 % como opcionales. Una idea es poner restricciones en el número permitido de requisitos en cada grupo (por ejemplo, no menos del 25 por ciento de los requisitos en cada grupo). Sin embargo, un problema con este enfoque es que la utilidad de las prioridades disminuye porque las partes interesadas se ven obligadas a dividir los requisitos en ciertos grupos.</a:t>
            </a:r>
          </a:p>
          <a:p>
            <a:endParaRPr lang="es-ES" dirty="0"/>
          </a:p>
          <a:p>
            <a:r>
              <a:rPr lang="es-ES" dirty="0"/>
              <a:t>Al igual que en la asignación numérica, </a:t>
            </a:r>
            <a:r>
              <a:rPr lang="es-ES" b="1" dirty="0"/>
              <a:t>Ranking</a:t>
            </a:r>
            <a:r>
              <a:rPr lang="es-ES" dirty="0"/>
              <a:t> se basa en una escala ordinal, pero los requisitos se clasifican sin empate en el rango. Esto significa que el requisito más importante ocupa el puesto 1 y el menos importante ocupa el puesto n (para n requisitos). Cada requisito tiene un rango único (en comparación con la asignación numérica) pero no es posible ver la diferencia relativa entre los elementos clasificados (como en AHP o la prueba de 100 dólares). La lista de requisitos clasificados se puede obtener de diversas formas, como por ejemplo mediante el uso de algoritmos de clasificación de burbujas o árbol de búsqueda binaria. Independientemente del algoritmo de clasificación, la clasificación parece ser más adecuada para un solo </a:t>
            </a:r>
            <a:r>
              <a:rPr lang="es-ES" dirty="0" err="1"/>
              <a:t>stakeholder</a:t>
            </a:r>
            <a:r>
              <a:rPr lang="es-ES" dirty="0"/>
              <a:t> porque puede ser difícil alinear las opiniones de varios </a:t>
            </a:r>
            <a:r>
              <a:rPr lang="es-ES" dirty="0" err="1"/>
              <a:t>skh</a:t>
            </a:r>
            <a:r>
              <a:rPr lang="es-ES" dirty="0"/>
              <a:t>. No obstante, es posible combinar las diferentes vistas tomando la prioridad media de cada requisito, pero esto podría dar lugar a empates en los requisitos que este método quiere evitar.</a:t>
            </a:r>
          </a:p>
          <a:p>
            <a:endParaRPr lang="es-ES" dirty="0"/>
          </a:p>
          <a:p>
            <a:r>
              <a:rPr lang="es-ES" dirty="0"/>
              <a:t>En el enfoque de los </a:t>
            </a:r>
            <a:r>
              <a:rPr lang="es-ES" b="1" dirty="0"/>
              <a:t>diez requisitos principales</a:t>
            </a:r>
            <a:r>
              <a:rPr lang="es-ES" dirty="0"/>
              <a:t>, los </a:t>
            </a:r>
            <a:r>
              <a:rPr lang="es-ES" dirty="0" err="1"/>
              <a:t>skh</a:t>
            </a:r>
            <a:r>
              <a:rPr lang="es-ES" dirty="0"/>
              <a:t> eligen sus diez requisitos principales (de un conjunto más grande) sin asignar un orden interno entre los requisitos. Esto hace que el enfoque sea especialmente adecuado para múltiples </a:t>
            </a:r>
            <a:r>
              <a:rPr lang="es-ES" dirty="0" err="1"/>
              <a:t>skh</a:t>
            </a:r>
            <a:r>
              <a:rPr lang="es-ES" dirty="0"/>
              <a:t> de igual importancia. La razón para no priorizar más es que podría crear un conflicto innecesario cuando algunos </a:t>
            </a:r>
            <a:r>
              <a:rPr lang="es-ES" dirty="0" err="1"/>
              <a:t>skh</a:t>
            </a:r>
            <a:r>
              <a:rPr lang="es-ES" dirty="0"/>
              <a:t> obtienen apoyo para su máxima prioridad y otros solo para su tercera prioridad. Se podría suponer que los conflictos podrían surgir de todos modos si, por ejemplo, un cliente obtiene tres requisitos de los diez primeros en el producto mientras que otro obtiene seis requisitos de los diez primeros en el producto. Sin embargo, es importante no solo tomar un promedio entre todos los </a:t>
            </a:r>
            <a:r>
              <a:rPr lang="es-ES" dirty="0" err="1"/>
              <a:t>skh</a:t>
            </a:r>
            <a:r>
              <a:rPr lang="es-ES" dirty="0"/>
              <a:t>, ya que podría llevar a que algunos </a:t>
            </a:r>
            <a:r>
              <a:rPr lang="es-ES" dirty="0" err="1"/>
              <a:t>skh</a:t>
            </a:r>
            <a:r>
              <a:rPr lang="es-ES" dirty="0"/>
              <a:t> no obtengan ninguno de sus requisitos principales. En cambio, es crucial que se cumplan algunos requisitos esenciales para cada </a:t>
            </a:r>
            <a:r>
              <a:rPr lang="es-ES" dirty="0" err="1"/>
              <a:t>skh</a:t>
            </a:r>
            <a:r>
              <a:rPr lang="es-ES" dirty="0"/>
              <a:t>. Obviamente, esto podría resultar en una situación que no satisfaga a todos los clientes en lugar de satisfacer por completo a unos pocos clientes. El principal desafío en esta técnica es equilibrar estos problemas.</a:t>
            </a:r>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10</a:t>
            </a:fld>
            <a:endParaRPr lang="en-GB"/>
          </a:p>
        </p:txBody>
      </p:sp>
    </p:spTree>
    <p:extLst>
      <p:ext uri="{BB962C8B-B14F-4D97-AF65-F5344CB8AC3E}">
        <p14:creationId xmlns:p14="http://schemas.microsoft.com/office/powerpoint/2010/main" val="360457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consejo general es utilizar la técnica de priorización apropiada más simple y utilizar otras más sofisticadas cuando se necesite un análisis más sensible para resolver desacuerdos o para respaldar las decisiones más críticas. Dado que las técnicas más sofisticadas suelen consumir más tiempo, la técnica más simple posible garantiza decisiones rentables. La compensación es decidir exactamente qué tan “rápido y sucio” puede ser el enfoque sin dejar que la calidad de las decisiones sufra. También se debe tener en cuenta que existen varias herramientas comerciales que facilitan el uso de técnicas más sofisticadas (por ejemplo, AHP) y que es posible construir herramientas caseras simples (por ejemplo, en hojas de cálculo) para facilitar el uso de diferentes técnicas de priorización.</a:t>
            </a:r>
          </a:p>
          <a:p>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11</a:t>
            </a:fld>
            <a:endParaRPr lang="en-GB"/>
          </a:p>
        </p:txBody>
      </p:sp>
    </p:spTree>
    <p:extLst>
      <p:ext uri="{BB962C8B-B14F-4D97-AF65-F5344CB8AC3E}">
        <p14:creationId xmlns:p14="http://schemas.microsoft.com/office/powerpoint/2010/main" val="1785416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En alud: </a:t>
            </a:r>
            <a:r>
              <a:rPr lang="en-US" sz="1200" b="1" i="1" u="sng" kern="1200" dirty="0">
                <a:solidFill>
                  <a:schemeClr val="tx1"/>
                </a:solidFill>
                <a:effectLst/>
                <a:latin typeface="+mn-lt"/>
                <a:ea typeface="+mn-ea"/>
                <a:cs typeface="+mn-cs"/>
                <a:hlinkClick r:id="rId3"/>
              </a:rPr>
              <a:t>First Things </a:t>
            </a:r>
            <a:r>
              <a:rPr lang="en-US" sz="1200" b="1" i="1" u="sng" kern="1200" dirty="0" err="1">
                <a:solidFill>
                  <a:schemeClr val="tx1"/>
                </a:solidFill>
                <a:effectLst/>
                <a:latin typeface="+mn-lt"/>
                <a:ea typeface="+mn-ea"/>
                <a:cs typeface="+mn-cs"/>
                <a:hlinkClick r:id="rId3"/>
              </a:rPr>
              <a:t>Firts</a:t>
            </a:r>
            <a:r>
              <a:rPr lang="en-US" sz="1200" b="1" i="1" u="sng" kern="1200" dirty="0">
                <a:solidFill>
                  <a:schemeClr val="tx1"/>
                </a:solidFill>
                <a:effectLst/>
                <a:latin typeface="+mn-lt"/>
                <a:ea typeface="+mn-ea"/>
                <a:cs typeface="+mn-cs"/>
                <a:hlinkClick r:id="rId3"/>
              </a:rPr>
              <a:t>: Prioritizing Requirements (Karl </a:t>
            </a:r>
            <a:r>
              <a:rPr lang="en-US" sz="1200" b="1" i="1" u="sng" kern="1200" dirty="0" err="1">
                <a:solidFill>
                  <a:schemeClr val="tx1"/>
                </a:solidFill>
                <a:effectLst/>
                <a:latin typeface="+mn-lt"/>
                <a:ea typeface="+mn-ea"/>
                <a:cs typeface="+mn-cs"/>
                <a:hlinkClick r:id="rId3"/>
              </a:rPr>
              <a:t>Wiegers</a:t>
            </a:r>
            <a:r>
              <a:rPr lang="en-US" sz="1200" b="1" i="1" u="sng" kern="1200" dirty="0">
                <a:solidFill>
                  <a:schemeClr val="tx1"/>
                </a:solidFill>
                <a:effectLst/>
                <a:latin typeface="+mn-lt"/>
                <a:ea typeface="+mn-ea"/>
                <a:cs typeface="+mn-cs"/>
                <a:hlinkClick r:id="rId3"/>
              </a:rPr>
              <a:t>)</a:t>
            </a:r>
            <a:endParaRPr lang="en-US" sz="1200" b="1" i="1" u="sng" kern="1200" dirty="0">
              <a:solidFill>
                <a:schemeClr val="tx1"/>
              </a:solidFill>
              <a:effectLst/>
              <a:latin typeface="+mn-lt"/>
              <a:ea typeface="+mn-ea"/>
              <a:cs typeface="+mn-cs"/>
            </a:endParaRPr>
          </a:p>
          <a:p>
            <a:endParaRPr lang="es-ES" dirty="0"/>
          </a:p>
          <a:p>
            <a:br>
              <a:rPr lang="es-ES" dirty="0"/>
            </a:br>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a:t>First</a:t>
            </a:r>
            <a:r>
              <a:rPr lang="es-ES" dirty="0"/>
              <a:t> </a:t>
            </a:r>
            <a:r>
              <a:rPr lang="es-ES" dirty="0" err="1"/>
              <a:t>Things</a:t>
            </a:r>
            <a:r>
              <a:rPr lang="es-ES" dirty="0"/>
              <a:t> </a:t>
            </a:r>
            <a:r>
              <a:rPr lang="es-ES" dirty="0" err="1"/>
              <a:t>First</a:t>
            </a:r>
            <a:r>
              <a:rPr lang="es-ES" dirty="0"/>
              <a:t> </a:t>
            </a:r>
          </a:p>
          <a:p>
            <a:br>
              <a:rPr lang="es-ES" dirty="0"/>
            </a:br>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13</a:t>
            </a:fld>
            <a:endParaRPr lang="en-GB"/>
          </a:p>
        </p:txBody>
      </p:sp>
    </p:spTree>
    <p:extLst>
      <p:ext uri="{BB962C8B-B14F-4D97-AF65-F5344CB8AC3E}">
        <p14:creationId xmlns:p14="http://schemas.microsoft.com/office/powerpoint/2010/main" val="1221158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GB"/>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15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_tradnl"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a:p>
            <a:r>
              <a:rPr lang="es-ES" dirty="0"/>
              <a:t>La práctica de la Negociación de requisitos (en adelante RN) implica involucrar a los </a:t>
            </a:r>
            <a:r>
              <a:rPr lang="es-ES" dirty="0" err="1"/>
              <a:t>stakeholders</a:t>
            </a:r>
            <a:r>
              <a:rPr lang="es-ES" dirty="0"/>
              <a:t> críticos para el éxito en hacer compensaciones explícitas entre la funcionalidad requerida, el cronograma, el tiempo, la estabilidad del proyecto o producto y el riesgo sin comprometer los objetivos generales del sistema. Durante otras actividades de ingeniería de requisitos, se identifican los conflictos que ocurren entre los </a:t>
            </a:r>
            <a:r>
              <a:rPr lang="es-ES" dirty="0" err="1"/>
              <a:t>stakeholders</a:t>
            </a:r>
            <a:r>
              <a:rPr lang="es-ES" dirty="0"/>
              <a:t> que desean características incompatibles, o conflictos entre requisitos y recursos, o entre capacidades y restricciones. Las negociaciones son necesarias para resolver tales conflictos y tomar las decisiones necesarias. </a:t>
            </a:r>
          </a:p>
          <a:p>
            <a:r>
              <a:rPr lang="es-ES" dirty="0"/>
              <a:t>Es preciso identificar lo que se debe hacer y lo que se debe hacer primero. La cuestión de quién toma las decisiones y cuándo es fundamental para el éxito de un proyecto y una parte importante para que la práctica sea efectiva.</a:t>
            </a:r>
          </a:p>
          <a:p>
            <a:r>
              <a:rPr lang="es-ES" dirty="0"/>
              <a:t>De esto se trata en RN. RN a menudo está implícito en lugar de referenciado específicamente en la literatura. Los artículos sobre ingeniería de requisitos hablan de involucrar a las partes interesadas en el proceso, colaborando y priorizando requisitos. RN aborda cómo se produce la colaboración y cómo se priorizan los requisitos, cuándo y por quién.</a:t>
            </a:r>
          </a:p>
          <a:p>
            <a:endParaRPr lang="es-ES" dirty="0"/>
          </a:p>
          <a:p>
            <a:endParaRPr lang="es-ES" dirty="0"/>
          </a:p>
          <a:p>
            <a:endParaRPr lang="en-GB"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 dirty="0"/>
              <a:t>Documento Alud: </a:t>
            </a:r>
            <a:r>
              <a:rPr lang="es-ES" sz="1200" b="0" i="0" u="none" strike="noStrike" kern="1200" dirty="0" err="1">
                <a:solidFill>
                  <a:schemeClr val="tx1"/>
                </a:solidFill>
                <a:effectLst/>
                <a:latin typeface="+mn-lt"/>
                <a:ea typeface="+mn-ea"/>
                <a:cs typeface="+mn-cs"/>
                <a:hlinkClick r:id="rId3"/>
              </a:rPr>
              <a:t>Requirements</a:t>
            </a:r>
            <a:r>
              <a:rPr lang="es-ES" sz="1200" b="0" i="0" u="none" strike="noStrike" kern="1200" dirty="0">
                <a:solidFill>
                  <a:schemeClr val="tx1"/>
                </a:solidFill>
                <a:effectLst/>
                <a:latin typeface="+mn-lt"/>
                <a:ea typeface="+mn-ea"/>
                <a:cs typeface="+mn-cs"/>
                <a:hlinkClick r:id="rId3"/>
              </a:rPr>
              <a:t> </a:t>
            </a:r>
            <a:r>
              <a:rPr lang="es-ES" sz="1200" b="0" i="0" u="none" strike="noStrike" kern="1200" dirty="0" err="1">
                <a:solidFill>
                  <a:schemeClr val="tx1"/>
                </a:solidFill>
                <a:effectLst/>
                <a:latin typeface="+mn-lt"/>
                <a:ea typeface="+mn-ea"/>
                <a:cs typeface="+mn-cs"/>
                <a:hlinkClick r:id="rId3"/>
              </a:rPr>
              <a:t>Trade-Offs</a:t>
            </a:r>
            <a:r>
              <a:rPr lang="es-ES" sz="1200" b="0" i="0" u="none" strike="noStrike" kern="1200" dirty="0">
                <a:solidFill>
                  <a:schemeClr val="tx1"/>
                </a:solidFill>
                <a:effectLst/>
                <a:latin typeface="+mn-lt"/>
                <a:ea typeface="+mn-ea"/>
                <a:cs typeface="+mn-cs"/>
                <a:hlinkClick r:id="rId3"/>
              </a:rPr>
              <a:t> / </a:t>
            </a:r>
            <a:r>
              <a:rPr lang="es-ES" sz="1200" b="0" i="0" u="none" strike="noStrike" kern="1200" dirty="0" err="1">
                <a:solidFill>
                  <a:schemeClr val="tx1"/>
                </a:solidFill>
                <a:effectLst/>
                <a:latin typeface="+mn-lt"/>
                <a:ea typeface="+mn-ea"/>
                <a:cs typeface="+mn-cs"/>
                <a:hlinkClick r:id="rId3"/>
              </a:rPr>
              <a:t>Negotiations</a:t>
            </a:r>
            <a:endParaRPr lang="es-ES" sz="1200" b="0" i="0" u="none" strike="noStrike" kern="1200" dirty="0">
              <a:solidFill>
                <a:schemeClr val="tx1"/>
              </a:solidFill>
              <a:effectLst/>
              <a:latin typeface="+mn-lt"/>
              <a:ea typeface="+mn-ea"/>
              <a:cs typeface="+mn-cs"/>
            </a:endParaRPr>
          </a:p>
          <a:p>
            <a:endParaRPr lang="es-ES" dirty="0"/>
          </a:p>
          <a:p>
            <a:pPr marL="228600" indent="-228600">
              <a:buAutoNum type="arabicPeriod"/>
            </a:pPr>
            <a:r>
              <a:rPr lang="es-ES" dirty="0"/>
              <a:t>"Debe estar": requisitos que deben cumplirse en la próxima versión</a:t>
            </a:r>
          </a:p>
          <a:p>
            <a:pPr marL="228600" indent="-228600">
              <a:buAutoNum type="arabicPeriod"/>
            </a:pPr>
            <a:r>
              <a:rPr lang="es-ES" dirty="0"/>
              <a:t>"No es necesario": requisitos que claramente se pueden dejar de lado para una versión posterior</a:t>
            </a:r>
          </a:p>
          <a:p>
            <a:pPr marL="228600" indent="-228600">
              <a:buAutoNum type="arabicPeriod"/>
            </a:pPr>
            <a:r>
              <a:rPr lang="es-ES" dirty="0"/>
              <a:t>“Tal vez”: requisitos que son deseables pero que deben sopesarse a la luz del costo y otras limitaciones de recursos (que pueden establecerse como otros requisitos). O bien, requisitos vistos como obligatorios por algunas partes interesadas, pero no por todas.</a:t>
            </a:r>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4</a:t>
            </a:fld>
            <a:endParaRPr lang="en-GB"/>
          </a:p>
        </p:txBody>
      </p:sp>
    </p:spTree>
    <p:extLst>
      <p:ext uri="{BB962C8B-B14F-4D97-AF65-F5344CB8AC3E}">
        <p14:creationId xmlns:p14="http://schemas.microsoft.com/office/powerpoint/2010/main" val="287935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Documento sobre la Resolución</a:t>
            </a:r>
            <a:r>
              <a:rPr lang="es-ES" baseline="0" dirty="0"/>
              <a:t> de Conflictos en Alud (</a:t>
            </a:r>
            <a:r>
              <a:rPr lang="es-ES" sz="1200" b="1" i="1" kern="1200" dirty="0">
                <a:solidFill>
                  <a:schemeClr val="tx1"/>
                </a:solidFill>
                <a:effectLst/>
                <a:latin typeface="+mn-lt"/>
                <a:ea typeface="+mn-ea"/>
                <a:cs typeface="+mn-cs"/>
              </a:rPr>
              <a:t>- </a:t>
            </a:r>
            <a:r>
              <a:rPr lang="es-ES" sz="1200" b="1" i="1" u="sng" kern="1200" dirty="0" err="1">
                <a:solidFill>
                  <a:schemeClr val="tx1"/>
                </a:solidFill>
                <a:effectLst/>
                <a:latin typeface="+mn-lt"/>
                <a:ea typeface="+mn-ea"/>
                <a:cs typeface="+mn-cs"/>
                <a:hlinkClick r:id="rId3"/>
              </a:rPr>
              <a:t>About</a:t>
            </a:r>
            <a:r>
              <a:rPr lang="es-ES" sz="1200" b="1" i="1" u="sng" kern="1200" dirty="0">
                <a:solidFill>
                  <a:schemeClr val="tx1"/>
                </a:solidFill>
                <a:effectLst/>
                <a:latin typeface="+mn-lt"/>
                <a:ea typeface="+mn-ea"/>
                <a:cs typeface="+mn-cs"/>
                <a:hlinkClick r:id="rId3"/>
              </a:rPr>
              <a:t> </a:t>
            </a:r>
            <a:r>
              <a:rPr lang="es-ES" sz="1200" b="1" i="1" u="sng" kern="1200" dirty="0" err="1">
                <a:solidFill>
                  <a:schemeClr val="tx1"/>
                </a:solidFill>
                <a:effectLst/>
                <a:latin typeface="+mn-lt"/>
                <a:ea typeface="+mn-ea"/>
                <a:cs typeface="+mn-cs"/>
                <a:hlinkClick r:id="rId3"/>
              </a:rPr>
              <a:t>conflict</a:t>
            </a:r>
            <a:r>
              <a:rPr lang="es-ES" sz="1200" b="1" i="1" u="sng" kern="1200" dirty="0">
                <a:solidFill>
                  <a:schemeClr val="tx1"/>
                </a:solidFill>
                <a:effectLst/>
                <a:latin typeface="+mn-lt"/>
                <a:ea typeface="+mn-ea"/>
                <a:cs typeface="+mn-cs"/>
                <a:hlinkClick r:id="rId3"/>
              </a:rPr>
              <a:t> </a:t>
            </a:r>
            <a:r>
              <a:rPr lang="es-ES" sz="1200" b="1" i="1" u="sng" kern="1200" dirty="0" err="1">
                <a:solidFill>
                  <a:schemeClr val="tx1"/>
                </a:solidFill>
                <a:effectLst/>
                <a:latin typeface="+mn-lt"/>
                <a:ea typeface="+mn-ea"/>
                <a:cs typeface="+mn-cs"/>
                <a:hlinkClick r:id="rId3"/>
              </a:rPr>
              <a:t>resolution</a:t>
            </a:r>
            <a:r>
              <a:rPr lang="es-ES" sz="1200" b="1" i="1" u="sng" kern="1200" dirty="0">
                <a:solidFill>
                  <a:schemeClr val="tx1"/>
                </a:solidFill>
                <a:effectLst/>
                <a:latin typeface="+mn-lt"/>
                <a:ea typeface="+mn-ea"/>
                <a:cs typeface="+mn-cs"/>
                <a:hlinkClick r:id="rId3"/>
              </a:rPr>
              <a:t> </a:t>
            </a:r>
            <a:r>
              <a:rPr lang="es-ES" sz="1200" b="1" i="1" u="sng" kern="1200" dirty="0" err="1">
                <a:solidFill>
                  <a:schemeClr val="tx1"/>
                </a:solidFill>
                <a:effectLst/>
                <a:latin typeface="+mn-lt"/>
                <a:ea typeface="+mn-ea"/>
                <a:cs typeface="+mn-cs"/>
                <a:hlinkClick r:id="rId3"/>
              </a:rPr>
              <a:t>strategies</a:t>
            </a:r>
            <a:r>
              <a:rPr lang="es-ES" sz="1200" b="1" i="1" u="sng" kern="1200" dirty="0">
                <a:solidFill>
                  <a:schemeClr val="tx1"/>
                </a:solidFill>
                <a:effectLst/>
                <a:latin typeface="+mn-lt"/>
                <a:ea typeface="+mn-ea"/>
                <a:cs typeface="+mn-cs"/>
              </a:rPr>
              <a:t>)</a:t>
            </a:r>
            <a:r>
              <a:rPr lang="es-ES" baseline="0" dirty="0"/>
              <a:t>. Dos dimensiones:</a:t>
            </a:r>
          </a:p>
          <a:p>
            <a:r>
              <a:rPr lang="es-ES" dirty="0"/>
              <a:t>(inseguras, asertivas)</a:t>
            </a:r>
            <a:r>
              <a:rPr lang="es-ES" baseline="0" dirty="0"/>
              <a:t> – Centrarse en las preocupaciones propias – Reafirmación personal; </a:t>
            </a:r>
          </a:p>
          <a:p>
            <a:r>
              <a:rPr lang="es-ES" baseline="0" dirty="0"/>
              <a:t>(no cooperativas, cooperativas) – centrarse en las preocupaciones de los demás</a:t>
            </a:r>
          </a:p>
          <a:p>
            <a:endParaRPr lang="es-ES" baseline="0" dirty="0"/>
          </a:p>
          <a:p>
            <a:r>
              <a:rPr lang="es-ES" dirty="0"/>
              <a:t>Usando las dos dimensiones, uno puede definir cinco orientaciones dominantes para tratar los conflictos</a:t>
            </a:r>
          </a:p>
          <a:p>
            <a:br>
              <a:rPr lang="es-ES" dirty="0"/>
            </a:br>
            <a:r>
              <a:rPr lang="es-ES" b="1" dirty="0"/>
              <a:t>Competir </a:t>
            </a:r>
            <a:r>
              <a:rPr lang="es-ES" dirty="0"/>
              <a:t>(forzar) implica un énfasis en ganar en las cuestiones que a uno le preocupan</a:t>
            </a:r>
            <a:r>
              <a:rPr lang="es-ES" baseline="0" dirty="0"/>
              <a:t> </a:t>
            </a:r>
            <a:r>
              <a:rPr lang="es-ES" dirty="0"/>
              <a:t>a expensas de otro, conduciendo a menudo a situaciones "ganar-perder“. </a:t>
            </a:r>
            <a:br>
              <a:rPr lang="es-ES" dirty="0"/>
            </a:br>
            <a:r>
              <a:rPr lang="es-ES" b="1" dirty="0"/>
              <a:t>Acomodar</a:t>
            </a:r>
            <a:r>
              <a:rPr lang="es-ES" dirty="0"/>
              <a:t> (suavizar) consiste en tratar de satisfacer las preocupaciones del otro sin prestar atención a una de las preocupaciones propias. Esto puede significar que un </a:t>
            </a:r>
            <a:r>
              <a:rPr lang="es-ES" dirty="0" err="1"/>
              <a:t>stakeholder</a:t>
            </a:r>
            <a:r>
              <a:rPr lang="es-ES" dirty="0"/>
              <a:t> es abnegado y se “sacrifica” ante el otro. </a:t>
            </a:r>
            <a:br>
              <a:rPr lang="es-ES" dirty="0"/>
            </a:br>
            <a:r>
              <a:rPr lang="es-ES" b="1" dirty="0"/>
              <a:t>La</a:t>
            </a:r>
            <a:r>
              <a:rPr lang="es-ES" b="1" baseline="0" dirty="0"/>
              <a:t> c</a:t>
            </a:r>
            <a:r>
              <a:rPr lang="es-ES" b="1" dirty="0"/>
              <a:t>olaboración</a:t>
            </a:r>
            <a:r>
              <a:rPr lang="es-ES" dirty="0"/>
              <a:t> - (resolución de problemas) se centra en la satisfacción de las preocupaciones de todas las partes para encontrar alternativas que tratan de satisfacer las preocupaciones de todos. El énfasis está en la búsqueda de las situaciones "ganar-ganar“. </a:t>
            </a:r>
            <a:br>
              <a:rPr lang="es-ES" dirty="0"/>
            </a:br>
            <a:r>
              <a:rPr lang="es-ES" b="1" dirty="0"/>
              <a:t>Evitar </a:t>
            </a:r>
            <a:r>
              <a:rPr lang="es-ES" dirty="0"/>
              <a:t>(retirarse de) una negociación podría ser el resultado de la indiferencia, la negación, o la apatía. </a:t>
            </a:r>
            <a:br>
              <a:rPr lang="es-ES" dirty="0"/>
            </a:br>
            <a:r>
              <a:rPr lang="es-ES" b="1" dirty="0"/>
              <a:t>Comprometer</a:t>
            </a:r>
            <a:r>
              <a:rPr lang="es-ES" dirty="0"/>
              <a:t> (compartir) - implica concesiones para encontrar un término medio satisfactorio. </a:t>
            </a:r>
          </a:p>
          <a:p>
            <a:endParaRPr lang="es-ES"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Documento sobre la Resolución</a:t>
            </a:r>
            <a:r>
              <a:rPr lang="es-ES" baseline="0" dirty="0"/>
              <a:t> de Conflictos en Alud. Dos dimensiones:</a:t>
            </a:r>
          </a:p>
          <a:p>
            <a:r>
              <a:rPr lang="es-ES" dirty="0"/>
              <a:t>(inseguras, asertivas)</a:t>
            </a:r>
            <a:r>
              <a:rPr lang="es-ES" baseline="0" dirty="0"/>
              <a:t> – Centrarse en las preocupaciones propias – Reafirmación personal; </a:t>
            </a:r>
          </a:p>
          <a:p>
            <a:r>
              <a:rPr lang="es-ES" baseline="0" dirty="0"/>
              <a:t>(no cooperativas, cooperativas) – centrarse en las preocupaciones de los demás</a:t>
            </a:r>
          </a:p>
          <a:p>
            <a:endParaRPr lang="es-ES" baseline="0" dirty="0"/>
          </a:p>
          <a:p>
            <a:r>
              <a:rPr lang="es-ES" dirty="0"/>
              <a:t>Usando las dos dimensiones, uno puede definir cinco orientaciones dominantes para tratar los conflictos</a:t>
            </a:r>
          </a:p>
          <a:p>
            <a:br>
              <a:rPr lang="es-ES" dirty="0"/>
            </a:br>
            <a:r>
              <a:rPr lang="es-ES" b="1" dirty="0"/>
              <a:t>Competir </a:t>
            </a:r>
            <a:r>
              <a:rPr lang="es-ES" dirty="0"/>
              <a:t>(forzar) implica un énfasis en ganar en las cuestiones que a uno le preocupan</a:t>
            </a:r>
            <a:r>
              <a:rPr lang="es-ES" baseline="0" dirty="0"/>
              <a:t> </a:t>
            </a:r>
            <a:r>
              <a:rPr lang="es-ES" dirty="0"/>
              <a:t>a expensas de otro, conduciendo a menudo a situaciones "ganar-perder“. </a:t>
            </a:r>
            <a:br>
              <a:rPr lang="es-ES" dirty="0"/>
            </a:br>
            <a:r>
              <a:rPr lang="es-ES" b="1" dirty="0"/>
              <a:t>Acomodar</a:t>
            </a:r>
            <a:r>
              <a:rPr lang="es-ES" dirty="0"/>
              <a:t> (suavizar) consiste en tratar de satisfacer las preocupaciones del otro sin prestar atención a una de las preocupaciones propias. Esto puede significar que un </a:t>
            </a:r>
            <a:r>
              <a:rPr lang="es-ES" dirty="0" err="1"/>
              <a:t>stakeholder</a:t>
            </a:r>
            <a:r>
              <a:rPr lang="es-ES" dirty="0"/>
              <a:t> es abnegado y se “sacrifica” ante el otro. </a:t>
            </a:r>
            <a:br>
              <a:rPr lang="es-ES" dirty="0"/>
            </a:br>
            <a:r>
              <a:rPr lang="es-ES" b="1" dirty="0"/>
              <a:t>La</a:t>
            </a:r>
            <a:r>
              <a:rPr lang="es-ES" b="1" baseline="0" dirty="0"/>
              <a:t> c</a:t>
            </a:r>
            <a:r>
              <a:rPr lang="es-ES" b="1" dirty="0"/>
              <a:t>olaboración</a:t>
            </a:r>
            <a:r>
              <a:rPr lang="es-ES" dirty="0"/>
              <a:t> - (resolución de problemas) se centra en la satisfacción de las preocupaciones de todas las partes para encontrar alternativas que tratan de satisfacer las preocupaciones de todos. El énfasis está en la búsqueda de las situaciones "ganar-ganar“. </a:t>
            </a:r>
            <a:br>
              <a:rPr lang="es-ES" dirty="0"/>
            </a:br>
            <a:r>
              <a:rPr lang="es-ES" b="1" dirty="0"/>
              <a:t>Evitar </a:t>
            </a:r>
            <a:r>
              <a:rPr lang="es-ES" dirty="0"/>
              <a:t>(retirarse de) una negociación podría ser el resultado de la indiferencia, la negación, o la apatía. </a:t>
            </a:r>
            <a:br>
              <a:rPr lang="es-ES" dirty="0"/>
            </a:br>
            <a:r>
              <a:rPr lang="es-ES" b="1" dirty="0"/>
              <a:t>Comprometer</a:t>
            </a:r>
            <a:r>
              <a:rPr lang="es-ES" dirty="0"/>
              <a:t> (compartir) - implica concesiones para encontrar un término medio satisfactorio. </a:t>
            </a:r>
          </a:p>
          <a:p>
            <a:endParaRPr lang="es-ES" dirty="0"/>
          </a:p>
        </p:txBody>
      </p:sp>
      <p:sp>
        <p:nvSpPr>
          <p:cNvPr id="4" name="3 Marcador de número de diapositiva"/>
          <p:cNvSpPr>
            <a:spLocks noGrp="1"/>
          </p:cNvSpPr>
          <p:nvPr>
            <p:ph type="sldNum" sz="quarter" idx="10"/>
          </p:nvPr>
        </p:nvSpPr>
        <p:spPr/>
        <p:txBody>
          <a:bodyPr/>
          <a:lstStyle/>
          <a:p>
            <a:fld id="{A3AA5232-0315-47D8-AEF8-D5F449740088}" type="slidenum">
              <a:rPr lang="en-GB" smtClean="0"/>
              <a:pPr/>
              <a:t>6</a:t>
            </a:fld>
            <a:endParaRPr lang="en-GB"/>
          </a:p>
        </p:txBody>
      </p:sp>
    </p:spTree>
    <p:extLst>
      <p:ext uri="{BB962C8B-B14F-4D97-AF65-F5344CB8AC3E}">
        <p14:creationId xmlns:p14="http://schemas.microsoft.com/office/powerpoint/2010/main" val="303148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3AA5232-0315-47D8-AEF8-D5F449740088}" type="slidenum">
              <a:rPr lang="en-GB" smtClean="0"/>
              <a:pPr/>
              <a:t>7</a:t>
            </a:fld>
            <a:endParaRPr lang="en-GB"/>
          </a:p>
        </p:txBody>
      </p:sp>
    </p:spTree>
    <p:extLst>
      <p:ext uri="{BB962C8B-B14F-4D97-AF65-F5344CB8AC3E}">
        <p14:creationId xmlns:p14="http://schemas.microsoft.com/office/powerpoint/2010/main" val="105078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 dirty="0"/>
              <a:t>Texto en Alud: </a:t>
            </a:r>
            <a:r>
              <a:rPr lang="es-ES" sz="1200" b="0" i="0" u="none" strike="noStrike" kern="1200" dirty="0" err="1">
                <a:solidFill>
                  <a:schemeClr val="tx1"/>
                </a:solidFill>
                <a:effectLst/>
                <a:latin typeface="+mn-lt"/>
                <a:ea typeface="+mn-ea"/>
                <a:cs typeface="+mn-cs"/>
                <a:hlinkClick r:id="rId3"/>
              </a:rPr>
              <a:t>Requirements</a:t>
            </a:r>
            <a:r>
              <a:rPr lang="es-ES" sz="1200" b="0" i="0" u="none" strike="noStrike" kern="1200" dirty="0">
                <a:solidFill>
                  <a:schemeClr val="tx1"/>
                </a:solidFill>
                <a:effectLst/>
                <a:latin typeface="+mn-lt"/>
                <a:ea typeface="+mn-ea"/>
                <a:cs typeface="+mn-cs"/>
                <a:hlinkClick r:id="rId3"/>
              </a:rPr>
              <a:t> </a:t>
            </a:r>
            <a:r>
              <a:rPr lang="es-ES" sz="1200" b="0" i="0" u="none" strike="noStrike" kern="1200" dirty="0" err="1">
                <a:solidFill>
                  <a:schemeClr val="tx1"/>
                </a:solidFill>
                <a:effectLst/>
                <a:latin typeface="+mn-lt"/>
                <a:ea typeface="+mn-ea"/>
                <a:cs typeface="+mn-cs"/>
                <a:hlinkClick r:id="rId3"/>
              </a:rPr>
              <a:t>Priorization</a:t>
            </a:r>
            <a:endParaRPr lang="es-ES" dirty="0"/>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8</a:t>
            </a:fld>
            <a:endParaRPr lang="en-GB"/>
          </a:p>
        </p:txBody>
      </p:sp>
    </p:spTree>
    <p:extLst>
      <p:ext uri="{BB962C8B-B14F-4D97-AF65-F5344CB8AC3E}">
        <p14:creationId xmlns:p14="http://schemas.microsoft.com/office/powerpoint/2010/main" val="200342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77500" lnSpcReduction="20000"/>
          </a:bodyPr>
          <a:lstStyle/>
          <a:p>
            <a:r>
              <a:rPr lang="es-ES" sz="1200" b="1" kern="1200" dirty="0">
                <a:solidFill>
                  <a:schemeClr val="tx1"/>
                </a:solidFill>
                <a:effectLst/>
                <a:latin typeface="+mn-lt"/>
                <a:ea typeface="+mn-ea"/>
                <a:cs typeface="+mn-cs"/>
              </a:rPr>
              <a:t>Importancia. </a:t>
            </a:r>
            <a:r>
              <a:rPr lang="es-ES" dirty="0"/>
              <a:t>Al priorizar la importancia, los </a:t>
            </a:r>
            <a:r>
              <a:rPr lang="es-ES" dirty="0" err="1"/>
              <a:t>stakeholders</a:t>
            </a:r>
            <a:r>
              <a:rPr lang="es-ES" dirty="0"/>
              <a:t> deben priorizar qué requisitos son los más importantes para el sistema. Sin embargo, la importancia podría ser un concepto extremadamente multifacético, ya que depende mucho de la perspectiva que tenga la parte interesada. La importancia podría ser, por ejemplo, la urgencia de la implementación, la importancia de un requisito para la arquitectura del producto, la importancia estratégica para la empresa, etc. En consecuencia, es fundamental especificar qué tipo de importancia deben priorizar los grupos de interés en cada caso.</a:t>
            </a:r>
          </a:p>
          <a:p>
            <a:r>
              <a:rPr lang="es-ES" b="1" dirty="0"/>
              <a:t>Perdida o penalización. </a:t>
            </a:r>
            <a:r>
              <a:rPr lang="es-ES" dirty="0"/>
              <a:t>Es posible evaluar la “sanción” que se introduce si no se cumple un requisito. La penalización no es sólo lo contrario de la importancia. Por ejemplo, no cumplir con un estándar podría incurrir en una sanción alta incluso si es de poca importancia para el cliente (es decir, el cliente no se emociona si se cumple el requisito). Lo mismo ocurre con los requisitos implícitos que los usuarios dan por sentados y cuya ausencia podría hacer que el producto no sea apto para el mercado.</a:t>
            </a:r>
          </a:p>
          <a:p>
            <a:r>
              <a:rPr lang="es-ES" dirty="0"/>
              <a:t>El </a:t>
            </a:r>
            <a:r>
              <a:rPr lang="es-ES" b="1" dirty="0"/>
              <a:t>coste </a:t>
            </a:r>
            <a:r>
              <a:rPr lang="es-ES" dirty="0"/>
              <a:t>de implementación generalmente lo estima la organización desarrolladora. Las medidas que influyen en el costo incluyen: la complejidad del requisito, la capacidad de reutilizar el código existente, la cantidad de pruebas y documentación necesaria, etc. El coste a menudo se expresa en términos de horas de personal (esfuerzo), ya que el coste principal en el desarrollo de software a menudo se relaciona principalmente con la cantidad de horas invertidas. </a:t>
            </a:r>
          </a:p>
          <a:p>
            <a:r>
              <a:rPr lang="es-ES" b="1" dirty="0"/>
              <a:t>Tiempo. </a:t>
            </a:r>
            <a:r>
              <a:rPr lang="es-ES" b="0" dirty="0"/>
              <a:t>El</a:t>
            </a:r>
            <a:r>
              <a:rPr lang="es-ES" dirty="0"/>
              <a:t> tiempo de entrega está influenciado por muchos factores, como el grado de paralelismo en el desarrollo, las necesidades de capacitación, la necesidad de desarrollar una infraestructura de soporte, los estándares completos de la industria, etc.</a:t>
            </a:r>
          </a:p>
          <a:p>
            <a:r>
              <a:rPr lang="es-ES" b="1" dirty="0"/>
              <a:t>Riesgo. </a:t>
            </a:r>
            <a:r>
              <a:rPr lang="es-ES" dirty="0"/>
              <a:t>Cada proyecto conlleva una cierta cantidad de riesgo. En la gestión de proyectos, la gestión de riesgos se utiliza para hacer frente tanto a los riesgos internos (riesgos técnicos y de mercado) como a los externos (p. ej., normativas, proveedores). Tanto la probabilidad como el impacto deben tenerse en cuenta al determinar el nivel de riesgo de un elemento o actividad. La gestión de riesgos también se puede utilizar cuando se planifican requisitos en productos y versiones mediante la identificación de riesgos que pueden causar dificultades durante el desarrollo. Dichos riesgos podrían incluir, por ejemplo, riesgos de desempeño, riesgos de proceso, riesgos de cronograma, etc. Basado en la probabilidad de riesgo estimada y el impacto del riesgo para cada requisito es posible calcular el nivel de riesgo de un proyecto.</a:t>
            </a:r>
          </a:p>
          <a:p>
            <a:r>
              <a:rPr lang="es-ES" dirty="0"/>
              <a:t>La </a:t>
            </a:r>
            <a:r>
              <a:rPr lang="es-ES" b="1" dirty="0"/>
              <a:t>volatilidad </a:t>
            </a:r>
            <a:r>
              <a:rPr lang="es-ES" dirty="0"/>
              <a:t>de los requisitos se considera un factor de riesgo y, a veces, se trata como parte del aspecto del riesgo. Otros piensan que la volatilidad debe analizarse por separado y que la volatilidad de los requisitos debe tenerse en cuenta por separado en el proceso de priorización. Las razones de la volatilidad de los requisitos varían, por ejemplo: el mercado cambia, los requisitos comerciales cambian, se producen cambios legislativos, los usuarios cambian o los requisitos se vuelven más claros durante el ciclo de vida del software. Independientemente de la razón, los requisitos volátiles afectan la estabilidad y la planificación de un proyecto y, presumiblemente, aumentan los costos, ya que los cambios durante el desarrollo aumentan el costo de un proyecto. Además, el costo de un proyecto podría aumentar porque los desarrolladores tienen que seleccionar una arquitectura adecuada para cambiar si se sabe que la volatilidad es un problema.</a:t>
            </a:r>
          </a:p>
        </p:txBody>
      </p:sp>
      <p:sp>
        <p:nvSpPr>
          <p:cNvPr id="4" name="Marcador de número de diapositiva 3"/>
          <p:cNvSpPr>
            <a:spLocks noGrp="1"/>
          </p:cNvSpPr>
          <p:nvPr>
            <p:ph type="sldNum" sz="quarter" idx="5"/>
          </p:nvPr>
        </p:nvSpPr>
        <p:spPr/>
        <p:txBody>
          <a:bodyPr/>
          <a:lstStyle/>
          <a:p>
            <a:fld id="{A3AA5232-0315-47D8-AEF8-D5F449740088}" type="slidenum">
              <a:rPr lang="en-GB" smtClean="0"/>
              <a:pPr/>
              <a:t>9</a:t>
            </a:fld>
            <a:endParaRPr lang="en-GB"/>
          </a:p>
        </p:txBody>
      </p:sp>
    </p:spTree>
    <p:extLst>
      <p:ext uri="{BB962C8B-B14F-4D97-AF65-F5344CB8AC3E}">
        <p14:creationId xmlns:p14="http://schemas.microsoft.com/office/powerpoint/2010/main" val="371400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EF65F791-B9A7-4C8C-956C-3C3CE1262FD7}" type="datetime1">
              <a:rPr lang="es-ES" smtClean="0"/>
              <a:pPr/>
              <a:t>28/02/2024</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843AFF3-D448-4267-BB5B-2EF61D47211F}" type="datetime1">
              <a:rPr lang="es-ES" smtClean="0"/>
              <a:pPr/>
              <a:t>28/02/2024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57F68AD-A752-4C85-85CA-38E7AD2CBB01}" type="datetime1">
              <a:rPr lang="es-ES" smtClean="0"/>
              <a:pPr/>
              <a:t>28/02/2024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EEC17518-14D9-405E-8160-1D5FD44AF61E}" type="datetime1">
              <a:rPr lang="es-ES" smtClean="0"/>
              <a:pPr/>
              <a:t>28/02/2024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8AE53997-4935-4333-9D19-B525E8B7D4C1}" type="datetime1">
              <a:rPr lang="es-ES" smtClean="0"/>
              <a:pPr/>
              <a:t>28/02/2024</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2B1F28A-8B8E-4DCF-B15E-B566B64E9582}" type="datetime1">
              <a:rPr lang="es-ES" smtClean="0"/>
              <a:pPr/>
              <a:t>28/02/2024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835DD394-A623-490B-95D0-076079EE187C}" type="datetime1">
              <a:rPr lang="es-ES" smtClean="0"/>
              <a:pPr/>
              <a:t>28/02/2024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7358436-0577-413F-B6CE-0528A679C2FF}" type="datetime1">
              <a:rPr lang="es-ES" smtClean="0"/>
              <a:pPr/>
              <a:t>28/02/2024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23D2AC0-F927-4C43-A36C-1854195E90E7}" type="datetime1">
              <a:rPr lang="es-ES" smtClean="0"/>
              <a:pPr/>
              <a:t>28/02/2024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442DE3FA-C5D7-4A57-B321-224C51F42F51}" type="datetime1">
              <a:rPr lang="es-ES" smtClean="0"/>
              <a:pPr/>
              <a:t>28/02/2024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8E3AD6FD-CF8D-465F-A377-DEB50E60BBA9}" type="datetime1">
              <a:rPr lang="es-ES" smtClean="0"/>
              <a:pPr/>
              <a:t>28/02/2024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BAA17-BD0A-4C94-84EB-4DC568DC2F28}" type="datetime1">
              <a:rPr lang="es-ES" smtClean="0"/>
              <a:pPr/>
              <a:t>28/02/2024</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Negociación y Priorización de Requisitos</a:t>
            </a:r>
            <a:endParaRPr lang="en-GB" dirty="0"/>
          </a:p>
        </p:txBody>
      </p:sp>
      <p:sp>
        <p:nvSpPr>
          <p:cNvPr id="3" name="2 Subtítulo"/>
          <p:cNvSpPr>
            <a:spLocks noGrp="1"/>
          </p:cNvSpPr>
          <p:nvPr>
            <p:ph type="subTitle" idx="1"/>
          </p:nvPr>
        </p:nvSpPr>
        <p:spPr/>
        <p:txBody>
          <a:bodyPr/>
          <a:lstStyle/>
          <a:p>
            <a:r>
              <a:rPr lang="es-ES" dirty="0"/>
              <a:t>Requisitos del Software - Tema 2 - Parte 3</a:t>
            </a:r>
            <a:endParaRPr lang="en-GB" dirty="0"/>
          </a:p>
        </p:txBody>
      </p:sp>
      <p:pic>
        <p:nvPicPr>
          <p:cNvPr id="6" name="Picture 4" descr="http://blog.iqmatrix.com/wp-content/uploads/2008/11/negotiation-guidelines.jpg"/>
          <p:cNvPicPr>
            <a:picLocks noChangeAspect="1" noChangeArrowheads="1"/>
          </p:cNvPicPr>
          <p:nvPr/>
        </p:nvPicPr>
        <p:blipFill>
          <a:blip r:embed="rId3" cstate="print"/>
          <a:srcRect/>
          <a:stretch>
            <a:fillRect/>
          </a:stretch>
        </p:blipFill>
        <p:spPr bwMode="auto">
          <a:xfrm>
            <a:off x="4214810" y="142852"/>
            <a:ext cx="4071966" cy="344488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4F92DB-2583-4D66-98C2-727B7F98FAE4}"/>
              </a:ext>
            </a:extLst>
          </p:cNvPr>
          <p:cNvSpPr>
            <a:spLocks noGrp="1"/>
          </p:cNvSpPr>
          <p:nvPr>
            <p:ph type="title"/>
          </p:nvPr>
        </p:nvSpPr>
        <p:spPr/>
        <p:txBody>
          <a:bodyPr/>
          <a:lstStyle/>
          <a:p>
            <a:r>
              <a:rPr lang="es-ES"/>
              <a:t>Técnicas de priorización</a:t>
            </a:r>
            <a:endParaRPr lang="es-ES" dirty="0"/>
          </a:p>
        </p:txBody>
      </p:sp>
      <p:sp>
        <p:nvSpPr>
          <p:cNvPr id="3" name="Marcador de número de diapositiva 2">
            <a:extLst>
              <a:ext uri="{FF2B5EF4-FFF2-40B4-BE49-F238E27FC236}">
                <a16:creationId xmlns:a16="http://schemas.microsoft.com/office/drawing/2014/main" id="{7AF78BA6-B9A8-4C7C-A2CF-7C5DC69ABCB7}"/>
              </a:ext>
            </a:extLst>
          </p:cNvPr>
          <p:cNvSpPr>
            <a:spLocks noGrp="1"/>
          </p:cNvSpPr>
          <p:nvPr>
            <p:ph type="sldNum" sz="quarter" idx="12"/>
          </p:nvPr>
        </p:nvSpPr>
        <p:spPr/>
        <p:txBody>
          <a:bodyPr/>
          <a:lstStyle/>
          <a:p>
            <a:fld id="{132FADFE-3B8F-471C-ABF0-DBC7717ECBBC}" type="slidenum">
              <a:rPr lang="es-ES" smtClean="0"/>
              <a:pPr/>
              <a:t>10</a:t>
            </a:fld>
            <a:endParaRPr lang="es-ES"/>
          </a:p>
        </p:txBody>
      </p:sp>
      <p:sp>
        <p:nvSpPr>
          <p:cNvPr id="5" name="Marcador de contenido 4">
            <a:extLst>
              <a:ext uri="{FF2B5EF4-FFF2-40B4-BE49-F238E27FC236}">
                <a16:creationId xmlns:a16="http://schemas.microsoft.com/office/drawing/2014/main" id="{651ABBAA-041F-42F3-94E0-EF963723BB4D}"/>
              </a:ext>
            </a:extLst>
          </p:cNvPr>
          <p:cNvSpPr>
            <a:spLocks noGrp="1"/>
          </p:cNvSpPr>
          <p:nvPr>
            <p:ph sz="quarter" idx="1"/>
          </p:nvPr>
        </p:nvSpPr>
        <p:spPr/>
        <p:txBody>
          <a:bodyPr>
            <a:normAutofit fontScale="70000" lnSpcReduction="20000"/>
          </a:bodyPr>
          <a:lstStyle/>
          <a:p>
            <a:r>
              <a:rPr lang="es-ES" dirty="0"/>
              <a:t>AHP (Jerarquía analítica):  </a:t>
            </a:r>
          </a:p>
          <a:p>
            <a:pPr lvl="1"/>
            <a:r>
              <a:rPr lang="es-ES" dirty="0"/>
              <a:t>Comparando todos los pares posibles de requisitos clasificados jerárquicamente, para determinar cuál tiene mayor prioridad y en qué medida </a:t>
            </a:r>
          </a:p>
          <a:p>
            <a:pPr lvl="1"/>
            <a:r>
              <a:rPr lang="es-ES" dirty="0"/>
              <a:t>Problema: Número de comparaciones cuando aumenta el número de requisitos</a:t>
            </a:r>
          </a:p>
          <a:p>
            <a:r>
              <a:rPr lang="es-ES" dirty="0" err="1"/>
              <a:t>Hundred</a:t>
            </a:r>
            <a:r>
              <a:rPr lang="es-ES" dirty="0"/>
              <a:t> </a:t>
            </a:r>
            <a:r>
              <a:rPr lang="es-ES" dirty="0" err="1"/>
              <a:t>dollar</a:t>
            </a:r>
            <a:r>
              <a:rPr lang="es-ES" dirty="0"/>
              <a:t> test (votación acumulativa):  </a:t>
            </a:r>
          </a:p>
          <a:p>
            <a:pPr lvl="1"/>
            <a:r>
              <a:rPr lang="es-ES" dirty="0"/>
              <a:t>Reparto de 100 dólares entre los requisitos</a:t>
            </a:r>
          </a:p>
          <a:p>
            <a:pPr lvl="1"/>
            <a:r>
              <a:rPr lang="es-ES" dirty="0"/>
              <a:t>Problema con muchos requisitos, con poner todo el dinero en un requisito, ..</a:t>
            </a:r>
          </a:p>
          <a:p>
            <a:r>
              <a:rPr lang="es-ES" dirty="0"/>
              <a:t>Ranking (clasificación): </a:t>
            </a:r>
          </a:p>
          <a:p>
            <a:pPr lvl="1"/>
            <a:r>
              <a:rPr lang="es-ES" dirty="0"/>
              <a:t>Ordenar los diferentes requisitos por medio de la escala ordinal, siendo el 1 el más importante</a:t>
            </a:r>
          </a:p>
          <a:p>
            <a:pPr lvl="1"/>
            <a:r>
              <a:rPr lang="es-ES" dirty="0"/>
              <a:t>Difícil alinear opiniones de múltiples </a:t>
            </a:r>
            <a:r>
              <a:rPr lang="es-ES" dirty="0" err="1"/>
              <a:t>stakeholders</a:t>
            </a:r>
            <a:endParaRPr lang="es-ES" dirty="0"/>
          </a:p>
          <a:p>
            <a:r>
              <a:rPr lang="es-ES" dirty="0" err="1"/>
              <a:t>Numerical</a:t>
            </a:r>
            <a:r>
              <a:rPr lang="es-ES" dirty="0"/>
              <a:t> </a:t>
            </a:r>
            <a:r>
              <a:rPr lang="es-ES" dirty="0" err="1"/>
              <a:t>assigment</a:t>
            </a:r>
            <a:r>
              <a:rPr lang="es-ES" dirty="0"/>
              <a:t> (agrupamiento):  </a:t>
            </a:r>
          </a:p>
          <a:p>
            <a:pPr lvl="1"/>
            <a:r>
              <a:rPr lang="es-ES" dirty="0"/>
              <a:t>Agrupar los requisitos en grupos por prioridades (crítico, estándar, opcional)</a:t>
            </a:r>
          </a:p>
          <a:p>
            <a:pPr lvl="1"/>
            <a:r>
              <a:rPr lang="es-ES" dirty="0"/>
              <a:t>Los requisitos de cada grupo tienen la misma prioridad. </a:t>
            </a:r>
          </a:p>
          <a:p>
            <a:pPr lvl="1"/>
            <a:r>
              <a:rPr lang="es-ES" dirty="0"/>
              <a:t>Problema: los </a:t>
            </a:r>
            <a:r>
              <a:rPr lang="es-ES" dirty="0" err="1"/>
              <a:t>stakeholders</a:t>
            </a:r>
            <a:r>
              <a:rPr lang="es-ES" dirty="0"/>
              <a:t> tienden a pensar que todo es crítico</a:t>
            </a:r>
          </a:p>
          <a:p>
            <a:r>
              <a:rPr lang="es-ES" dirty="0"/>
              <a:t>Top-Ten:  </a:t>
            </a:r>
          </a:p>
          <a:p>
            <a:pPr lvl="1"/>
            <a:r>
              <a:rPr lang="es-ES" dirty="0"/>
              <a:t>Selección de los 10 requisitos más importantes</a:t>
            </a:r>
          </a:p>
          <a:p>
            <a:pPr lvl="1"/>
            <a:r>
              <a:rPr lang="es-ES" dirty="0"/>
              <a:t>Es crucial que se cumplan algunos requisitos esenciales para cada </a:t>
            </a:r>
            <a:r>
              <a:rPr lang="es-ES" dirty="0" err="1"/>
              <a:t>stakeholder</a:t>
            </a:r>
            <a:endParaRPr lang="es-ES" dirty="0"/>
          </a:p>
        </p:txBody>
      </p:sp>
    </p:spTree>
    <p:extLst>
      <p:ext uri="{BB962C8B-B14F-4D97-AF65-F5344CB8AC3E}">
        <p14:creationId xmlns:p14="http://schemas.microsoft.com/office/powerpoint/2010/main" val="3163259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F4E77-C128-4831-9911-5D7E751EB5F6}"/>
              </a:ext>
            </a:extLst>
          </p:cNvPr>
          <p:cNvSpPr>
            <a:spLocks noGrp="1"/>
          </p:cNvSpPr>
          <p:nvPr>
            <p:ph type="title"/>
          </p:nvPr>
        </p:nvSpPr>
        <p:spPr/>
        <p:txBody>
          <a:bodyPr/>
          <a:lstStyle/>
          <a:p>
            <a:r>
              <a:rPr lang="es-ES" dirty="0"/>
              <a:t>¿Qué técnica elegir?</a:t>
            </a:r>
          </a:p>
        </p:txBody>
      </p:sp>
      <p:sp>
        <p:nvSpPr>
          <p:cNvPr id="3" name="Marcador de número de diapositiva 2">
            <a:extLst>
              <a:ext uri="{FF2B5EF4-FFF2-40B4-BE49-F238E27FC236}">
                <a16:creationId xmlns:a16="http://schemas.microsoft.com/office/drawing/2014/main" id="{29BDB0CD-E3BB-47E1-84D0-03975383F383}"/>
              </a:ext>
            </a:extLst>
          </p:cNvPr>
          <p:cNvSpPr>
            <a:spLocks noGrp="1"/>
          </p:cNvSpPr>
          <p:nvPr>
            <p:ph type="sldNum" sz="quarter" idx="12"/>
          </p:nvPr>
        </p:nvSpPr>
        <p:spPr/>
        <p:txBody>
          <a:bodyPr/>
          <a:lstStyle/>
          <a:p>
            <a:fld id="{132FADFE-3B8F-471C-ABF0-DBC7717ECBBC}" type="slidenum">
              <a:rPr lang="es-ES" smtClean="0"/>
              <a:pPr/>
              <a:t>11</a:t>
            </a:fld>
            <a:endParaRPr lang="es-ES"/>
          </a:p>
        </p:txBody>
      </p:sp>
      <p:sp>
        <p:nvSpPr>
          <p:cNvPr id="4" name="Marcador de contenido 3">
            <a:extLst>
              <a:ext uri="{FF2B5EF4-FFF2-40B4-BE49-F238E27FC236}">
                <a16:creationId xmlns:a16="http://schemas.microsoft.com/office/drawing/2014/main" id="{062B7E97-F35A-42A8-9BC8-0048FAEDB6E4}"/>
              </a:ext>
            </a:extLst>
          </p:cNvPr>
          <p:cNvSpPr>
            <a:spLocks noGrp="1"/>
          </p:cNvSpPr>
          <p:nvPr>
            <p:ph sz="quarter" idx="1"/>
          </p:nvPr>
        </p:nvSpPr>
        <p:spPr>
          <a:xfrm>
            <a:off x="457200" y="1219200"/>
            <a:ext cx="8229600" cy="1921768"/>
          </a:xfrm>
        </p:spPr>
        <p:txBody>
          <a:bodyPr>
            <a:normAutofit/>
          </a:bodyPr>
          <a:lstStyle/>
          <a:p>
            <a:r>
              <a:rPr lang="es-ES" dirty="0"/>
              <a:t>Utilizar la técnica de priorización apropiada más simple y</a:t>
            </a:r>
          </a:p>
          <a:p>
            <a:pPr lvl="1"/>
            <a:r>
              <a:rPr lang="es-ES" dirty="0"/>
              <a:t>utilizar otras más sofisticadas cuando se necesite un análisis más sensible para resolver desacuerdos o para respaldar las decisiones más críticas </a:t>
            </a:r>
          </a:p>
        </p:txBody>
      </p:sp>
      <p:graphicFrame>
        <p:nvGraphicFramePr>
          <p:cNvPr id="6" name="Tabla 5">
            <a:extLst>
              <a:ext uri="{FF2B5EF4-FFF2-40B4-BE49-F238E27FC236}">
                <a16:creationId xmlns:a16="http://schemas.microsoft.com/office/drawing/2014/main" id="{EEAF717F-6581-4050-B13D-96800B6DF1EB}"/>
              </a:ext>
            </a:extLst>
          </p:cNvPr>
          <p:cNvGraphicFramePr>
            <a:graphicFrameLocks noGrp="1"/>
          </p:cNvGraphicFramePr>
          <p:nvPr>
            <p:extLst>
              <p:ext uri="{D42A27DB-BD31-4B8C-83A1-F6EECF244321}">
                <p14:modId xmlns:p14="http://schemas.microsoft.com/office/powerpoint/2010/main" val="4143352163"/>
              </p:ext>
            </p:extLst>
          </p:nvPr>
        </p:nvGraphicFramePr>
        <p:xfrm>
          <a:off x="971600" y="3217168"/>
          <a:ext cx="7344816" cy="2763520"/>
        </p:xfrm>
        <a:graphic>
          <a:graphicData uri="http://schemas.openxmlformats.org/drawingml/2006/table">
            <a:tbl>
              <a:tblPr firstRow="1" bandRow="1">
                <a:tableStyleId>{5C22544A-7EE6-4342-B048-85BDC9FD1C3A}</a:tableStyleId>
              </a:tblPr>
              <a:tblGrid>
                <a:gridCol w="1836204">
                  <a:extLst>
                    <a:ext uri="{9D8B030D-6E8A-4147-A177-3AD203B41FA5}">
                      <a16:colId xmlns:a16="http://schemas.microsoft.com/office/drawing/2014/main" val="2357024104"/>
                    </a:ext>
                  </a:extLst>
                </a:gridCol>
                <a:gridCol w="1836204">
                  <a:extLst>
                    <a:ext uri="{9D8B030D-6E8A-4147-A177-3AD203B41FA5}">
                      <a16:colId xmlns:a16="http://schemas.microsoft.com/office/drawing/2014/main" val="541841702"/>
                    </a:ext>
                  </a:extLst>
                </a:gridCol>
                <a:gridCol w="1836204">
                  <a:extLst>
                    <a:ext uri="{9D8B030D-6E8A-4147-A177-3AD203B41FA5}">
                      <a16:colId xmlns:a16="http://schemas.microsoft.com/office/drawing/2014/main" val="4193007415"/>
                    </a:ext>
                  </a:extLst>
                </a:gridCol>
                <a:gridCol w="1836204">
                  <a:extLst>
                    <a:ext uri="{9D8B030D-6E8A-4147-A177-3AD203B41FA5}">
                      <a16:colId xmlns:a16="http://schemas.microsoft.com/office/drawing/2014/main" val="2878490679"/>
                    </a:ext>
                  </a:extLst>
                </a:gridCol>
              </a:tblGrid>
              <a:tr h="370840">
                <a:tc>
                  <a:txBody>
                    <a:bodyPr/>
                    <a:lstStyle/>
                    <a:p>
                      <a:r>
                        <a:rPr lang="es-ES" dirty="0"/>
                        <a:t>Técnica</a:t>
                      </a:r>
                    </a:p>
                  </a:txBody>
                  <a:tcPr/>
                </a:tc>
                <a:tc>
                  <a:txBody>
                    <a:bodyPr/>
                    <a:lstStyle/>
                    <a:p>
                      <a:r>
                        <a:rPr lang="es-ES" dirty="0"/>
                        <a:t>Escala</a:t>
                      </a:r>
                    </a:p>
                  </a:txBody>
                  <a:tcPr/>
                </a:tc>
                <a:tc>
                  <a:txBody>
                    <a:bodyPr/>
                    <a:lstStyle/>
                    <a:p>
                      <a:r>
                        <a:rPr lang="es-ES" dirty="0"/>
                        <a:t>Granularidad</a:t>
                      </a:r>
                    </a:p>
                  </a:txBody>
                  <a:tcPr/>
                </a:tc>
                <a:tc>
                  <a:txBody>
                    <a:bodyPr/>
                    <a:lstStyle/>
                    <a:p>
                      <a:r>
                        <a:rPr lang="es-ES" dirty="0"/>
                        <a:t>Sofisticación</a:t>
                      </a:r>
                    </a:p>
                  </a:txBody>
                  <a:tcPr/>
                </a:tc>
                <a:extLst>
                  <a:ext uri="{0D108BD9-81ED-4DB2-BD59-A6C34878D82A}">
                    <a16:rowId xmlns:a16="http://schemas.microsoft.com/office/drawing/2014/main" val="3537278156"/>
                  </a:ext>
                </a:extLst>
              </a:tr>
              <a:tr h="370840">
                <a:tc>
                  <a:txBody>
                    <a:bodyPr/>
                    <a:lstStyle/>
                    <a:p>
                      <a:r>
                        <a:rPr lang="es-ES" dirty="0"/>
                        <a:t>AHP</a:t>
                      </a:r>
                    </a:p>
                  </a:txBody>
                  <a:tcPr/>
                </a:tc>
                <a:tc>
                  <a:txBody>
                    <a:bodyPr/>
                    <a:lstStyle/>
                    <a:p>
                      <a:r>
                        <a:rPr lang="es-ES" dirty="0"/>
                        <a:t>Ratio</a:t>
                      </a:r>
                    </a:p>
                  </a:txBody>
                  <a:tcPr/>
                </a:tc>
                <a:tc>
                  <a:txBody>
                    <a:bodyPr/>
                    <a:lstStyle/>
                    <a:p>
                      <a:r>
                        <a:rPr lang="es-ES" dirty="0"/>
                        <a:t>Fina</a:t>
                      </a:r>
                    </a:p>
                  </a:txBody>
                  <a:tcPr/>
                </a:tc>
                <a:tc>
                  <a:txBody>
                    <a:bodyPr/>
                    <a:lstStyle/>
                    <a:p>
                      <a:r>
                        <a:rPr lang="es-ES" dirty="0"/>
                        <a:t>Muy compleja</a:t>
                      </a:r>
                    </a:p>
                  </a:txBody>
                  <a:tcPr/>
                </a:tc>
                <a:extLst>
                  <a:ext uri="{0D108BD9-81ED-4DB2-BD59-A6C34878D82A}">
                    <a16:rowId xmlns:a16="http://schemas.microsoft.com/office/drawing/2014/main" val="777252260"/>
                  </a:ext>
                </a:extLst>
              </a:tr>
              <a:tr h="370840">
                <a:tc>
                  <a:txBody>
                    <a:bodyPr/>
                    <a:lstStyle/>
                    <a:p>
                      <a:r>
                        <a:rPr lang="es-ES" dirty="0"/>
                        <a:t>100 $</a:t>
                      </a:r>
                    </a:p>
                  </a:txBody>
                  <a:tcPr/>
                </a:tc>
                <a:tc>
                  <a:txBody>
                    <a:bodyPr/>
                    <a:lstStyle/>
                    <a:p>
                      <a:r>
                        <a:rPr lang="es-ES" dirty="0"/>
                        <a:t>Ratio</a:t>
                      </a:r>
                    </a:p>
                  </a:txBody>
                  <a:tcPr/>
                </a:tc>
                <a:tc>
                  <a:txBody>
                    <a:bodyPr/>
                    <a:lstStyle/>
                    <a:p>
                      <a:r>
                        <a:rPr lang="es-ES" dirty="0"/>
                        <a:t>Fina</a:t>
                      </a:r>
                    </a:p>
                  </a:txBody>
                  <a:tcPr/>
                </a:tc>
                <a:tc>
                  <a:txBody>
                    <a:bodyPr/>
                    <a:lstStyle/>
                    <a:p>
                      <a:r>
                        <a:rPr lang="es-ES" dirty="0"/>
                        <a:t>Compleja</a:t>
                      </a:r>
                    </a:p>
                  </a:txBody>
                  <a:tcPr/>
                </a:tc>
                <a:extLst>
                  <a:ext uri="{0D108BD9-81ED-4DB2-BD59-A6C34878D82A}">
                    <a16:rowId xmlns:a16="http://schemas.microsoft.com/office/drawing/2014/main" val="1380169745"/>
                  </a:ext>
                </a:extLst>
              </a:tr>
              <a:tr h="370840">
                <a:tc>
                  <a:txBody>
                    <a:bodyPr/>
                    <a:lstStyle/>
                    <a:p>
                      <a:r>
                        <a:rPr lang="es-ES" dirty="0"/>
                        <a:t>Ranking</a:t>
                      </a:r>
                    </a:p>
                  </a:txBody>
                  <a:tcPr/>
                </a:tc>
                <a:tc>
                  <a:txBody>
                    <a:bodyPr/>
                    <a:lstStyle/>
                    <a:p>
                      <a:r>
                        <a:rPr lang="es-ES" dirty="0"/>
                        <a:t>Ordinal</a:t>
                      </a:r>
                    </a:p>
                  </a:txBody>
                  <a:tcPr/>
                </a:tc>
                <a:tc>
                  <a:txBody>
                    <a:bodyPr/>
                    <a:lstStyle/>
                    <a:p>
                      <a:r>
                        <a:rPr lang="es-ES" dirty="0"/>
                        <a:t>Media</a:t>
                      </a:r>
                    </a:p>
                  </a:txBody>
                  <a:tcPr/>
                </a:tc>
                <a:tc>
                  <a:txBody>
                    <a:bodyPr/>
                    <a:lstStyle/>
                    <a:p>
                      <a:r>
                        <a:rPr lang="es-ES" dirty="0"/>
                        <a:t>Fácil</a:t>
                      </a:r>
                    </a:p>
                  </a:txBody>
                  <a:tcPr/>
                </a:tc>
                <a:extLst>
                  <a:ext uri="{0D108BD9-81ED-4DB2-BD59-A6C34878D82A}">
                    <a16:rowId xmlns:a16="http://schemas.microsoft.com/office/drawing/2014/main" val="2151296008"/>
                  </a:ext>
                </a:extLst>
              </a:tr>
              <a:tr h="370840">
                <a:tc>
                  <a:txBody>
                    <a:bodyPr/>
                    <a:lstStyle/>
                    <a:p>
                      <a:r>
                        <a:rPr lang="es-ES" dirty="0"/>
                        <a:t>Asignación Numérica</a:t>
                      </a:r>
                    </a:p>
                  </a:txBody>
                  <a:tcPr/>
                </a:tc>
                <a:tc>
                  <a:txBody>
                    <a:bodyPr/>
                    <a:lstStyle/>
                    <a:p>
                      <a:r>
                        <a:rPr lang="es-ES" dirty="0"/>
                        <a:t>Ordinal</a:t>
                      </a:r>
                    </a:p>
                  </a:txBody>
                  <a:tcPr/>
                </a:tc>
                <a:tc>
                  <a:txBody>
                    <a:bodyPr/>
                    <a:lstStyle/>
                    <a:p>
                      <a:r>
                        <a:rPr lang="es-ES" dirty="0"/>
                        <a:t>Gruesa</a:t>
                      </a:r>
                    </a:p>
                  </a:txBody>
                  <a:tcPr/>
                </a:tc>
                <a:tc>
                  <a:txBody>
                    <a:bodyPr/>
                    <a:lstStyle/>
                    <a:p>
                      <a:r>
                        <a:rPr lang="es-ES" dirty="0"/>
                        <a:t>Muy fácil</a:t>
                      </a:r>
                    </a:p>
                  </a:txBody>
                  <a:tcPr/>
                </a:tc>
                <a:extLst>
                  <a:ext uri="{0D108BD9-81ED-4DB2-BD59-A6C34878D82A}">
                    <a16:rowId xmlns:a16="http://schemas.microsoft.com/office/drawing/2014/main" val="3781491314"/>
                  </a:ext>
                </a:extLst>
              </a:tr>
              <a:tr h="370840">
                <a:tc>
                  <a:txBody>
                    <a:bodyPr/>
                    <a:lstStyle/>
                    <a:p>
                      <a:r>
                        <a:rPr lang="es-ES" dirty="0"/>
                        <a:t>Top Ten</a:t>
                      </a:r>
                    </a:p>
                  </a:txBody>
                  <a:tcPr/>
                </a:tc>
                <a:tc>
                  <a:txBody>
                    <a:bodyPr/>
                    <a:lstStyle/>
                    <a:p>
                      <a:r>
                        <a:rPr lang="es-ES" dirty="0"/>
                        <a:t>-----</a:t>
                      </a:r>
                    </a:p>
                  </a:txBody>
                  <a:tcPr/>
                </a:tc>
                <a:tc>
                  <a:txBody>
                    <a:bodyPr/>
                    <a:lstStyle/>
                    <a:p>
                      <a:r>
                        <a:rPr lang="es-ES" dirty="0"/>
                        <a:t>Muy gruesa</a:t>
                      </a:r>
                    </a:p>
                  </a:txBody>
                  <a:tcPr/>
                </a:tc>
                <a:tc>
                  <a:txBody>
                    <a:bodyPr/>
                    <a:lstStyle/>
                    <a:p>
                      <a:r>
                        <a:rPr lang="es-ES" dirty="0"/>
                        <a:t>Extremadamente fácil</a:t>
                      </a:r>
                    </a:p>
                  </a:txBody>
                  <a:tcPr/>
                </a:tc>
                <a:extLst>
                  <a:ext uri="{0D108BD9-81ED-4DB2-BD59-A6C34878D82A}">
                    <a16:rowId xmlns:a16="http://schemas.microsoft.com/office/drawing/2014/main" val="906888327"/>
                  </a:ext>
                </a:extLst>
              </a:tr>
            </a:tbl>
          </a:graphicData>
        </a:graphic>
      </p:graphicFrame>
    </p:spTree>
    <p:extLst>
      <p:ext uri="{BB962C8B-B14F-4D97-AF65-F5344CB8AC3E}">
        <p14:creationId xmlns:p14="http://schemas.microsoft.com/office/powerpoint/2010/main" val="337939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Primero, las cosas importantes – Método para Priorizar Requisitos de K. </a:t>
            </a:r>
            <a:r>
              <a:rPr lang="es-ES" dirty="0" err="1"/>
              <a:t>Wiegers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5" name="4 Marcador de contenido"/>
          <p:cNvSpPr>
            <a:spLocks noGrp="1"/>
          </p:cNvSpPr>
          <p:nvPr>
            <p:ph sz="quarter" idx="1"/>
          </p:nvPr>
        </p:nvSpPr>
        <p:spPr>
          <a:xfrm>
            <a:off x="457200" y="1219200"/>
            <a:ext cx="8229600" cy="5067320"/>
          </a:xfrm>
        </p:spPr>
        <p:txBody>
          <a:bodyPr>
            <a:normAutofit/>
          </a:bodyPr>
          <a:lstStyle/>
          <a:p>
            <a:r>
              <a:rPr lang="es-ES" dirty="0"/>
              <a:t>Método </a:t>
            </a:r>
            <a:r>
              <a:rPr lang="es-ES" dirty="0" err="1"/>
              <a:t>semicuantitativo</a:t>
            </a:r>
            <a:r>
              <a:rPr lang="es-ES" dirty="0"/>
              <a:t> de priorizar requisitos</a:t>
            </a:r>
          </a:p>
          <a:p>
            <a:r>
              <a:rPr lang="es-ES" dirty="0"/>
              <a:t>Documentos de Soporte</a:t>
            </a:r>
          </a:p>
          <a:p>
            <a:pPr lvl="1"/>
            <a:r>
              <a:rPr lang="es-ES" dirty="0"/>
              <a:t>Una </a:t>
            </a:r>
            <a:r>
              <a:rPr lang="es-ES" b="1" dirty="0"/>
              <a:t>hoja de cálculo </a:t>
            </a:r>
            <a:r>
              <a:rPr lang="es-ES" dirty="0"/>
              <a:t>normal y las explicaciones en un </a:t>
            </a:r>
            <a:r>
              <a:rPr lang="es-ES" b="1" dirty="0"/>
              <a:t>documento</a:t>
            </a:r>
            <a:r>
              <a:rPr lang="es-ES" dirty="0"/>
              <a:t> en Alud</a:t>
            </a:r>
          </a:p>
          <a:p>
            <a:pPr lvl="1"/>
            <a:r>
              <a:rPr lang="es-ES" dirty="0"/>
              <a:t>En la propia hoja de cálculo están las instrucciones traducidas</a:t>
            </a:r>
          </a:p>
          <a:p>
            <a:r>
              <a:rPr lang="es-ES" dirty="0"/>
              <a:t>Participantes</a:t>
            </a:r>
          </a:p>
          <a:p>
            <a:pPr lvl="1"/>
            <a:r>
              <a:rPr lang="es-ES" dirty="0" err="1"/>
              <a:t>Stakeholders</a:t>
            </a:r>
            <a:r>
              <a:rPr lang="es-ES" dirty="0"/>
              <a:t> Clave </a:t>
            </a:r>
          </a:p>
          <a:p>
            <a:pPr lvl="2"/>
            <a:r>
              <a:rPr lang="es-ES" dirty="0"/>
              <a:t>ratios de beneficio y </a:t>
            </a:r>
          </a:p>
          <a:p>
            <a:pPr lvl="2"/>
            <a:r>
              <a:rPr lang="es-ES" dirty="0"/>
              <a:t>Ratios de penalización / perdida</a:t>
            </a:r>
          </a:p>
          <a:p>
            <a:pPr lvl="1"/>
            <a:r>
              <a:rPr lang="es-ES" dirty="0"/>
              <a:t>Desarrolladores Clave </a:t>
            </a:r>
          </a:p>
          <a:p>
            <a:pPr lvl="2"/>
            <a:r>
              <a:rPr lang="es-ES" dirty="0"/>
              <a:t>costes y </a:t>
            </a:r>
          </a:p>
          <a:p>
            <a:pPr lvl="2"/>
            <a:r>
              <a:rPr lang="es-ES" dirty="0"/>
              <a:t>riesgos</a:t>
            </a:r>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Primero, las cosas importantes – Método para Priorizar Requisitos de K. </a:t>
            </a:r>
            <a:r>
              <a:rPr lang="es-ES" dirty="0" err="1"/>
              <a:t>Wiegers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5" name="4 Marcador de contenido"/>
          <p:cNvSpPr>
            <a:spLocks noGrp="1"/>
          </p:cNvSpPr>
          <p:nvPr>
            <p:ph sz="quarter" idx="1"/>
          </p:nvPr>
        </p:nvSpPr>
        <p:spPr>
          <a:xfrm>
            <a:off x="457200" y="1219200"/>
            <a:ext cx="8229600" cy="5067320"/>
          </a:xfrm>
        </p:spPr>
        <p:txBody>
          <a:bodyPr>
            <a:normAutofit lnSpcReduction="10000"/>
          </a:bodyPr>
          <a:lstStyle/>
          <a:p>
            <a:r>
              <a:rPr lang="es-ES" dirty="0"/>
              <a:t>Prioridad: cuan deseable es incluir un requisito específico</a:t>
            </a:r>
          </a:p>
          <a:p>
            <a:pPr lvl="1"/>
            <a:r>
              <a:rPr lang="es-ES" dirty="0"/>
              <a:t>se considera el beneficio que el requisito proporcionará y la perdida en la que se incurrirá si se omite el requisito, </a:t>
            </a:r>
          </a:p>
          <a:p>
            <a:pPr lvl="1"/>
            <a:r>
              <a:rPr lang="es-ES" dirty="0"/>
              <a:t>además del coste relativo y el riesgo técnico asociados, ambos, a la implantación del requisito. </a:t>
            </a:r>
          </a:p>
          <a:p>
            <a:r>
              <a:rPr lang="es-ES" dirty="0"/>
              <a:t>Pasos</a:t>
            </a:r>
          </a:p>
          <a:p>
            <a:pPr lvl="1"/>
            <a:r>
              <a:rPr lang="es-ES" dirty="0"/>
              <a:t>Cada requisito se valora en las cuatro dimensiones </a:t>
            </a:r>
          </a:p>
          <a:p>
            <a:pPr lvl="2"/>
            <a:r>
              <a:rPr lang="es-ES" dirty="0"/>
              <a:t>El beneficio relativo, la perdida, el coste y el riesgo de cada función</a:t>
            </a:r>
          </a:p>
          <a:p>
            <a:pPr lvl="1"/>
            <a:r>
              <a:rPr lang="es-ES" dirty="0"/>
              <a:t>Escala de 1 a 9, donde 1 indica muy poco beneficio, y 9 el máximo</a:t>
            </a:r>
          </a:p>
          <a:p>
            <a:pPr lvl="1"/>
            <a:r>
              <a:rPr lang="es-ES" dirty="0"/>
              <a:t>Ordena la lista en orden descendente en función de la prioridad calculada</a:t>
            </a:r>
            <a:endParaRPr lang="en-GB" dirty="0"/>
          </a:p>
          <a:p>
            <a:r>
              <a:rPr lang="es-ES" dirty="0"/>
              <a:t>Plantilla básica y Plantilla para múltiples </a:t>
            </a:r>
            <a:r>
              <a:rPr lang="es-ES" dirty="0" err="1"/>
              <a:t>Stakeholkders</a:t>
            </a:r>
            <a:endParaRPr lang="es-ES" dirty="0"/>
          </a:p>
        </p:txBody>
      </p:sp>
    </p:spTree>
    <p:extLst>
      <p:ext uri="{BB962C8B-B14F-4D97-AF65-F5344CB8AC3E}">
        <p14:creationId xmlns:p14="http://schemas.microsoft.com/office/powerpoint/2010/main" val="50925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Inicio de la Actividad Colaborativa 2.2</a:t>
            </a:r>
            <a:endParaRPr lang="en-GB"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7" name="6 Marcador de contenido"/>
          <p:cNvSpPr>
            <a:spLocks noGrp="1"/>
          </p:cNvSpPr>
          <p:nvPr>
            <p:ph sz="quarter" idx="1"/>
          </p:nvPr>
        </p:nvSpPr>
        <p:spPr/>
        <p:txBody>
          <a:bodyPr>
            <a:normAutofit/>
          </a:bodyPr>
          <a:lstStyle/>
          <a:p>
            <a:pPr lvl="0"/>
            <a:r>
              <a:rPr lang="es-ES" dirty="0"/>
              <a:t>Teniendo en cuenta una lista reducida de los requisitos de OLE V1.0,  tenéis que:</a:t>
            </a:r>
          </a:p>
          <a:p>
            <a:pPr lvl="1"/>
            <a:r>
              <a:rPr lang="es-ES" dirty="0"/>
              <a:t>Practicar la simulación de roles</a:t>
            </a:r>
          </a:p>
          <a:p>
            <a:pPr lvl="2"/>
            <a:r>
              <a:rPr lang="es-ES" dirty="0"/>
              <a:t>Cada estudiante asume un rol </a:t>
            </a:r>
          </a:p>
          <a:p>
            <a:pPr lvl="1"/>
            <a:r>
              <a:rPr lang="es-ES" dirty="0"/>
              <a:t>Utilizar la aproximación Top Ten y seleccionar 10 requisitos de la lista</a:t>
            </a:r>
          </a:p>
          <a:p>
            <a:pPr lvl="1"/>
            <a:r>
              <a:rPr lang="es-ES" dirty="0"/>
              <a:t>Tomando los requisitos </a:t>
            </a:r>
            <a:r>
              <a:rPr lang="es-ES" dirty="0">
                <a:solidFill>
                  <a:srgbClr val="FF0000"/>
                </a:solidFill>
              </a:rPr>
              <a:t>no seleccionados</a:t>
            </a:r>
            <a:r>
              <a:rPr lang="es-ES" dirty="0"/>
              <a:t>,  priorizarlos usando el método </a:t>
            </a:r>
            <a:r>
              <a:rPr lang="es-ES" dirty="0" err="1"/>
              <a:t>Wiegers</a:t>
            </a:r>
            <a:endParaRPr lang="es-ES" dirty="0"/>
          </a:p>
          <a:p>
            <a:pPr lvl="2"/>
            <a:r>
              <a:rPr lang="es-ES" dirty="0"/>
              <a:t>Ordenar por prioridad descendentemente</a:t>
            </a:r>
          </a:p>
          <a:p>
            <a:pPr lvl="2"/>
            <a:r>
              <a:rPr lang="es-ES" dirty="0"/>
              <a:t>Copiar y pegar en el documento a entregar (número, descripción y prioridad)</a:t>
            </a:r>
          </a:p>
          <a:p>
            <a:r>
              <a:rPr lang="es-ES" dirty="0"/>
              <a:t>Preparaos para la discusión en la próxima sesión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Negociación y Priorización de Requisitos</a:t>
            </a:r>
            <a:endParaRPr lang="en-GB" dirty="0"/>
          </a:p>
        </p:txBody>
      </p:sp>
      <p:sp>
        <p:nvSpPr>
          <p:cNvPr id="6" name="5 Marcador de texto"/>
          <p:cNvSpPr>
            <a:spLocks noGrp="1"/>
          </p:cNvSpPr>
          <p:nvPr>
            <p:ph type="body" sz="half" idx="2"/>
          </p:nvPr>
        </p:nvSpPr>
        <p:spPr/>
        <p:txBody>
          <a:bodyPr>
            <a:noAutofit/>
          </a:bodyPr>
          <a:lstStyle/>
          <a:p>
            <a:r>
              <a:rPr lang="es-ES" sz="4000" dirty="0"/>
              <a:t>¿Preguntas, Comentarios?</a:t>
            </a:r>
            <a:endParaRPr lang="en-GB" sz="4000"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pic>
        <p:nvPicPr>
          <p:cNvPr id="7" name="Picture 3"/>
          <p:cNvPicPr>
            <a:picLocks noChangeAspect="1" noChangeArrowheads="1"/>
          </p:cNvPicPr>
          <p:nvPr/>
        </p:nvPicPr>
        <p:blipFill>
          <a:blip r:embed="rId3" cstate="print"/>
          <a:srcRect/>
          <a:stretch>
            <a:fillRect/>
          </a:stretch>
        </p:blipFill>
        <p:spPr bwMode="auto">
          <a:xfrm>
            <a:off x="214315" y="2786058"/>
            <a:ext cx="8715403" cy="284760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Guía</a:t>
            </a:r>
            <a:endParaRPr lang="en-GB" dirty="0"/>
          </a:p>
        </p:txBody>
      </p:sp>
      <p:sp>
        <p:nvSpPr>
          <p:cNvPr id="3" name="2 Marcador de contenido"/>
          <p:cNvSpPr>
            <a:spLocks noGrp="1"/>
          </p:cNvSpPr>
          <p:nvPr>
            <p:ph sz="quarter" idx="1"/>
          </p:nvPr>
        </p:nvSpPr>
        <p:spPr/>
        <p:txBody>
          <a:bodyPr>
            <a:normAutofit/>
          </a:bodyPr>
          <a:lstStyle/>
          <a:p>
            <a:r>
              <a:rPr lang="es-ES" dirty="0"/>
              <a:t>Negociación de Requisitos &amp; Resolución de Conflictos</a:t>
            </a:r>
          </a:p>
          <a:p>
            <a:r>
              <a:rPr lang="es-ES" dirty="0"/>
              <a:t>Primero, las cosas importantes: Priorizar Requisitos</a:t>
            </a:r>
          </a:p>
          <a:p>
            <a:pPr lvl="1"/>
            <a:r>
              <a:rPr lang="es-ES" dirty="0"/>
              <a:t>Explicaciones sobre la hoja de cálculo</a:t>
            </a:r>
          </a:p>
          <a:p>
            <a:r>
              <a:rPr lang="es-ES" dirty="0"/>
              <a:t>Inicio de la Actividad Colaborativa 2.2</a:t>
            </a:r>
            <a:endParaRPr lang="en-GB" dirty="0"/>
          </a:p>
          <a:p>
            <a:endParaRPr lang="en-GB"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2</a:t>
            </a:fld>
            <a:endParaRPr lang="es-ES" dirty="0"/>
          </a:p>
        </p:txBody>
      </p:sp>
      <p:pic>
        <p:nvPicPr>
          <p:cNvPr id="5" name="Picture 2" descr="http://www.social-engineer.org/wp-content/uploads/2010/11/making-connections.jpg"/>
          <p:cNvPicPr>
            <a:picLocks noChangeAspect="1" noChangeArrowheads="1"/>
          </p:cNvPicPr>
          <p:nvPr/>
        </p:nvPicPr>
        <p:blipFill>
          <a:blip r:embed="rId3" cstate="print"/>
          <a:srcRect/>
          <a:stretch>
            <a:fillRect/>
          </a:stretch>
        </p:blipFill>
        <p:spPr bwMode="auto">
          <a:xfrm>
            <a:off x="5786446" y="4214818"/>
            <a:ext cx="2571768" cy="19288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Proceso de Negociación de Requisitos</a:t>
            </a:r>
            <a:endParaRPr lang="en-GB" dirty="0"/>
          </a:p>
        </p:txBody>
      </p:sp>
      <p:pic>
        <p:nvPicPr>
          <p:cNvPr id="27650" name="Picture 2" descr="https://goldpractice.thedacs.com/practices/rto/images/1.jpg"/>
          <p:cNvPicPr>
            <a:picLocks noChangeAspect="1" noChangeArrowheads="1"/>
          </p:cNvPicPr>
          <p:nvPr/>
        </p:nvPicPr>
        <p:blipFill>
          <a:blip r:embed="rId3" cstate="print"/>
          <a:srcRect/>
          <a:stretch>
            <a:fillRect/>
          </a:stretch>
        </p:blipFill>
        <p:spPr bwMode="auto">
          <a:xfrm>
            <a:off x="214282" y="1428736"/>
            <a:ext cx="6810423" cy="4714908"/>
          </a:xfrm>
          <a:prstGeom prst="rect">
            <a:avLst/>
          </a:prstGeom>
          <a:noFill/>
        </p:spPr>
      </p:pic>
      <p:sp>
        <p:nvSpPr>
          <p:cNvPr id="4" name="3 Marcador de número de diapositiva"/>
          <p:cNvSpPr>
            <a:spLocks noGrp="1"/>
          </p:cNvSpPr>
          <p:nvPr>
            <p:ph type="sldNum" sz="quarter" idx="12"/>
          </p:nvPr>
        </p:nvSpPr>
        <p:spPr/>
        <p:txBody>
          <a:bodyPr/>
          <a:lstStyle/>
          <a:p>
            <a:fld id="{132FADFE-3B8F-471C-ABF0-DBC7717ECBBC}" type="slidenum">
              <a:rPr lang="es-ES" smtClean="0"/>
              <a:pPr/>
              <a:t>3</a:t>
            </a:fld>
            <a:endParaRPr lang="es-ES" dirty="0"/>
          </a:p>
        </p:txBody>
      </p:sp>
      <p:sp>
        <p:nvSpPr>
          <p:cNvPr id="5" name="4 Rectángulo"/>
          <p:cNvSpPr/>
          <p:nvPr/>
        </p:nvSpPr>
        <p:spPr>
          <a:xfrm>
            <a:off x="285720" y="1571612"/>
            <a:ext cx="1143008" cy="5000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chemeClr val="accent5">
                    <a:lumMod val="50000"/>
                  </a:schemeClr>
                </a:solidFill>
              </a:rPr>
              <a:t>Requisitos</a:t>
            </a:r>
          </a:p>
          <a:p>
            <a:pPr algn="ctr"/>
            <a:r>
              <a:rPr lang="es-ES_tradnl" sz="1200" dirty="0">
                <a:solidFill>
                  <a:schemeClr val="accent5">
                    <a:lumMod val="50000"/>
                  </a:schemeClr>
                </a:solidFill>
              </a:rPr>
              <a:t>Candidatos</a:t>
            </a:r>
          </a:p>
        </p:txBody>
      </p:sp>
      <p:sp>
        <p:nvSpPr>
          <p:cNvPr id="6" name="5 Rectángulo"/>
          <p:cNvSpPr/>
          <p:nvPr/>
        </p:nvSpPr>
        <p:spPr>
          <a:xfrm>
            <a:off x="2714612" y="1500174"/>
            <a:ext cx="1214446" cy="107157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chemeClr val="accent5">
                    <a:lumMod val="50000"/>
                  </a:schemeClr>
                </a:solidFill>
              </a:rPr>
              <a:t>Estimaciones de esfuerzo, impacto, dependencias, etc.</a:t>
            </a:r>
          </a:p>
        </p:txBody>
      </p:sp>
      <p:sp>
        <p:nvSpPr>
          <p:cNvPr id="7" name="6 Rectángulo"/>
          <p:cNvSpPr/>
          <p:nvPr/>
        </p:nvSpPr>
        <p:spPr>
          <a:xfrm>
            <a:off x="3500430" y="2643182"/>
            <a:ext cx="1143008"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chemeClr val="accent5">
                    <a:lumMod val="50000"/>
                  </a:schemeClr>
                </a:solidFill>
              </a:rPr>
              <a:t>Recursos y otras restricciones</a:t>
            </a:r>
          </a:p>
        </p:txBody>
      </p:sp>
      <p:sp>
        <p:nvSpPr>
          <p:cNvPr id="8" name="7 Explosión 1"/>
          <p:cNvSpPr/>
          <p:nvPr/>
        </p:nvSpPr>
        <p:spPr>
          <a:xfrm rot="20246123">
            <a:off x="5113490" y="2479231"/>
            <a:ext cx="2334453" cy="105396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err="1"/>
              <a:t>Stakeholders</a:t>
            </a:r>
            <a:r>
              <a:rPr lang="es-ES_tradnl" sz="1200" dirty="0"/>
              <a:t> clave trabajando juntos</a:t>
            </a:r>
          </a:p>
        </p:txBody>
      </p:sp>
      <p:sp>
        <p:nvSpPr>
          <p:cNvPr id="9" name="8 Rectángulo"/>
          <p:cNvSpPr/>
          <p:nvPr/>
        </p:nvSpPr>
        <p:spPr>
          <a:xfrm>
            <a:off x="1357290" y="5715016"/>
            <a:ext cx="41434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Proceso de Negociación de Requisitos</a:t>
            </a:r>
          </a:p>
        </p:txBody>
      </p:sp>
      <p:sp useBgFill="1">
        <p:nvSpPr>
          <p:cNvPr id="10" name="9 Rectángulo"/>
          <p:cNvSpPr/>
          <p:nvPr/>
        </p:nvSpPr>
        <p:spPr>
          <a:xfrm>
            <a:off x="714348" y="3071810"/>
            <a:ext cx="1214446" cy="71438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rgbClr val="FF0000"/>
                </a:solidFill>
              </a:rPr>
              <a:t>Jerarquía de Requisitos con atributos</a:t>
            </a:r>
          </a:p>
        </p:txBody>
      </p:sp>
      <p:sp useBgFill="1">
        <p:nvSpPr>
          <p:cNvPr id="11" name="10 Rectángulo"/>
          <p:cNvSpPr/>
          <p:nvPr/>
        </p:nvSpPr>
        <p:spPr>
          <a:xfrm>
            <a:off x="3714744" y="4500570"/>
            <a:ext cx="714380" cy="500066"/>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rgbClr val="FF0000"/>
                </a:solidFill>
              </a:rPr>
              <a:t>Dudas</a:t>
            </a:r>
          </a:p>
        </p:txBody>
      </p:sp>
      <p:sp useBgFill="1">
        <p:nvSpPr>
          <p:cNvPr id="12" name="11 Rectángulo"/>
          <p:cNvSpPr/>
          <p:nvPr/>
        </p:nvSpPr>
        <p:spPr>
          <a:xfrm>
            <a:off x="4643438" y="4929198"/>
            <a:ext cx="857256" cy="42862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rgbClr val="FF0000"/>
                </a:solidFill>
              </a:rPr>
              <a:t>Opciones</a:t>
            </a:r>
          </a:p>
        </p:txBody>
      </p:sp>
      <p:sp useBgFill="1">
        <p:nvSpPr>
          <p:cNvPr id="13" name="12 Rectángulo"/>
          <p:cNvSpPr/>
          <p:nvPr/>
        </p:nvSpPr>
        <p:spPr>
          <a:xfrm>
            <a:off x="5715008" y="5500702"/>
            <a:ext cx="1000132" cy="428628"/>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dirty="0">
                <a:solidFill>
                  <a:srgbClr val="FF0000"/>
                </a:solidFill>
              </a:rPr>
              <a:t>Acuerdos</a:t>
            </a:r>
          </a:p>
        </p:txBody>
      </p:sp>
      <p:sp>
        <p:nvSpPr>
          <p:cNvPr id="14" name="13 CuadroTexto"/>
          <p:cNvSpPr txBox="1"/>
          <p:nvPr/>
        </p:nvSpPr>
        <p:spPr>
          <a:xfrm>
            <a:off x="7072330" y="3057341"/>
            <a:ext cx="2071670" cy="2462213"/>
          </a:xfrm>
          <a:prstGeom prst="rect">
            <a:avLst/>
          </a:prstGeom>
          <a:noFill/>
        </p:spPr>
        <p:txBody>
          <a:bodyPr wrap="square" rtlCol="0">
            <a:spAutoFit/>
          </a:bodyPr>
          <a:lstStyle/>
          <a:p>
            <a:r>
              <a:rPr lang="es-ES_tradnl" sz="1400" dirty="0">
                <a:solidFill>
                  <a:schemeClr val="accent1">
                    <a:lumMod val="75000"/>
                  </a:schemeClr>
                </a:solidFill>
              </a:rPr>
              <a:t>0.1  Organizar / agrupar requisitos</a:t>
            </a:r>
          </a:p>
          <a:p>
            <a:r>
              <a:rPr lang="es-ES_tradnl" sz="1400" dirty="0">
                <a:solidFill>
                  <a:schemeClr val="accent1">
                    <a:lumMod val="75000"/>
                  </a:schemeClr>
                </a:solidFill>
              </a:rPr>
              <a:t>0.2 Reunir los atributos de los requisitos</a:t>
            </a:r>
          </a:p>
          <a:p>
            <a:r>
              <a:rPr lang="es-ES_tradnl" sz="1400" dirty="0">
                <a:solidFill>
                  <a:schemeClr val="accent1">
                    <a:lumMod val="75000"/>
                  </a:schemeClr>
                </a:solidFill>
              </a:rPr>
              <a:t>1. Establecer prioridades relativas</a:t>
            </a:r>
          </a:p>
          <a:p>
            <a:r>
              <a:rPr lang="es-ES_tradnl" sz="1400" dirty="0">
                <a:solidFill>
                  <a:schemeClr val="accent1">
                    <a:lumMod val="75000"/>
                  </a:schemeClr>
                </a:solidFill>
              </a:rPr>
              <a:t>2. Identificar dudas /conflictos</a:t>
            </a:r>
          </a:p>
          <a:p>
            <a:r>
              <a:rPr lang="es-ES_tradnl" sz="1400" dirty="0">
                <a:solidFill>
                  <a:schemeClr val="accent1">
                    <a:lumMod val="75000"/>
                  </a:schemeClr>
                </a:solidFill>
              </a:rPr>
              <a:t>3. Proponer opciones de solución</a:t>
            </a:r>
          </a:p>
          <a:p>
            <a:r>
              <a:rPr lang="es-ES_tradnl" sz="1400" dirty="0">
                <a:solidFill>
                  <a:schemeClr val="accent1">
                    <a:lumMod val="75000"/>
                  </a:schemeClr>
                </a:solidFill>
              </a:rPr>
              <a:t>4. Tomar decisiones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Título"/>
          <p:cNvSpPr>
            <a:spLocks noGrp="1"/>
          </p:cNvSpPr>
          <p:nvPr>
            <p:ph type="title"/>
          </p:nvPr>
        </p:nvSpPr>
        <p:spPr/>
        <p:txBody>
          <a:bodyPr>
            <a:normAutofit fontScale="90000"/>
          </a:bodyPr>
          <a:lstStyle/>
          <a:p>
            <a:r>
              <a:rPr lang="es-ES_tradnl"/>
              <a:t>Prácticas efectivas para la Negociación de Requisitos</a:t>
            </a:r>
            <a:endParaRPr lang="es-ES_tradnl"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6" name="5 Marcador de contenido"/>
          <p:cNvSpPr>
            <a:spLocks noGrp="1"/>
          </p:cNvSpPr>
          <p:nvPr>
            <p:ph sz="quarter" idx="1"/>
          </p:nvPr>
        </p:nvSpPr>
        <p:spPr/>
        <p:txBody>
          <a:bodyPr>
            <a:normAutofit fontScale="70000" lnSpcReduction="20000"/>
          </a:bodyPr>
          <a:lstStyle/>
          <a:p>
            <a:r>
              <a:rPr lang="es-ES" dirty="0"/>
              <a:t>Seleccionar los </a:t>
            </a:r>
            <a:r>
              <a:rPr lang="es-ES" dirty="0" err="1"/>
              <a:t>stakeholders</a:t>
            </a:r>
            <a:r>
              <a:rPr lang="es-ES" dirty="0"/>
              <a:t> ​​adecuados </a:t>
            </a:r>
          </a:p>
          <a:p>
            <a:r>
              <a:rPr lang="es-ES" dirty="0">
                <a:solidFill>
                  <a:schemeClr val="accent1">
                    <a:lumMod val="75000"/>
                  </a:schemeClr>
                </a:solidFill>
              </a:rPr>
              <a:t>Establecer una mentalidad de trabajo en equipo </a:t>
            </a:r>
          </a:p>
          <a:p>
            <a:r>
              <a:rPr lang="es-ES" dirty="0"/>
              <a:t>Planificar la interacción del equipo </a:t>
            </a:r>
          </a:p>
          <a:p>
            <a:r>
              <a:rPr lang="es-ES" dirty="0">
                <a:solidFill>
                  <a:schemeClr val="accent1">
                    <a:lumMod val="75000"/>
                  </a:schemeClr>
                </a:solidFill>
              </a:rPr>
              <a:t>Utilizar un sistema de apoyo al trabajo en equipo (GSS)</a:t>
            </a:r>
          </a:p>
          <a:p>
            <a:r>
              <a:rPr lang="es-ES" dirty="0"/>
              <a:t>Establecer un vocabulario compartido </a:t>
            </a:r>
          </a:p>
          <a:p>
            <a:r>
              <a:rPr lang="es-ES" dirty="0">
                <a:solidFill>
                  <a:schemeClr val="accent1">
                    <a:lumMod val="75000"/>
                  </a:schemeClr>
                </a:solidFill>
              </a:rPr>
              <a:t>Mantener actualizada una lista de requisitos </a:t>
            </a:r>
          </a:p>
          <a:p>
            <a:r>
              <a:rPr lang="es-ES" dirty="0"/>
              <a:t>Registrar los atributos de los requisitos</a:t>
            </a:r>
          </a:p>
          <a:p>
            <a:pPr lvl="1"/>
            <a:r>
              <a:rPr lang="es-ES" dirty="0"/>
              <a:t>Fuente, Esfuerzo, Interdependencias, Impacto, Riesgo, Prioridad</a:t>
            </a:r>
          </a:p>
          <a:p>
            <a:r>
              <a:rPr lang="es-ES" dirty="0">
                <a:solidFill>
                  <a:schemeClr val="accent1">
                    <a:lumMod val="75000"/>
                  </a:schemeClr>
                </a:solidFill>
              </a:rPr>
              <a:t>Utilizar las probabilidades asociadas</a:t>
            </a:r>
          </a:p>
          <a:p>
            <a:pPr lvl="1"/>
            <a:r>
              <a:rPr lang="es-ES" dirty="0"/>
              <a:t>Debe estar, No es necesario, Tal vez </a:t>
            </a:r>
          </a:p>
          <a:p>
            <a:r>
              <a:rPr lang="es-ES" dirty="0"/>
              <a:t>Basar las decisiones en más que la mecánica</a:t>
            </a:r>
            <a:endParaRPr lang="es-ES_tradnl" dirty="0"/>
          </a:p>
        </p:txBody>
      </p:sp>
      <p:sp>
        <p:nvSpPr>
          <p:cNvPr id="7" name="6 Marcador de contenido"/>
          <p:cNvSpPr>
            <a:spLocks noGrp="1"/>
          </p:cNvSpPr>
          <p:nvPr>
            <p:ph sz="quarter" idx="2"/>
          </p:nvPr>
        </p:nvSpPr>
        <p:spPr/>
        <p:txBody>
          <a:bodyPr>
            <a:normAutofit fontScale="70000" lnSpcReduction="20000"/>
          </a:bodyPr>
          <a:lstStyle/>
          <a:p>
            <a:r>
              <a:rPr lang="es-ES" dirty="0">
                <a:solidFill>
                  <a:schemeClr val="accent1">
                    <a:lumMod val="75000"/>
                  </a:schemeClr>
                </a:solidFill>
              </a:rPr>
              <a:t>Seleccionar un enfoque operacional,  junto con la evaluación de riesgos</a:t>
            </a:r>
          </a:p>
          <a:p>
            <a:r>
              <a:rPr lang="es-ES" dirty="0"/>
              <a:t>Planificar más de una versión a la vez</a:t>
            </a:r>
          </a:p>
          <a:p>
            <a:r>
              <a:rPr lang="es-ES" dirty="0" err="1">
                <a:solidFill>
                  <a:schemeClr val="accent1">
                    <a:lumMod val="75000"/>
                  </a:schemeClr>
                </a:solidFill>
              </a:rPr>
              <a:t>Re-planificar</a:t>
            </a:r>
            <a:r>
              <a:rPr lang="es-ES" dirty="0">
                <a:solidFill>
                  <a:schemeClr val="accent1">
                    <a:lumMod val="75000"/>
                  </a:schemeClr>
                </a:solidFill>
              </a:rPr>
              <a:t> antes de cada nueva versión</a:t>
            </a:r>
          </a:p>
          <a:p>
            <a:r>
              <a:rPr lang="es-ES" dirty="0"/>
              <a:t>Encontrar una solución viable</a:t>
            </a:r>
          </a:p>
          <a:p>
            <a:r>
              <a:rPr lang="es-ES" dirty="0">
                <a:solidFill>
                  <a:schemeClr val="accent1">
                    <a:lumMod val="75000"/>
                  </a:schemeClr>
                </a:solidFill>
              </a:rPr>
              <a:t>Proporcionar entrenamiento en el proceso de negociación</a:t>
            </a:r>
          </a:p>
          <a:p>
            <a:r>
              <a:rPr lang="es-ES" dirty="0"/>
              <a:t>Utilizar un facilitador capacitado</a:t>
            </a:r>
          </a:p>
          <a:p>
            <a:r>
              <a:rPr lang="es-ES" dirty="0">
                <a:solidFill>
                  <a:schemeClr val="accent1">
                    <a:lumMod val="75000"/>
                  </a:schemeClr>
                </a:solidFill>
              </a:rPr>
              <a:t>Considerar los requisitos, la arquitectura y el mercado al mismo tiempo</a:t>
            </a:r>
          </a:p>
          <a:p>
            <a:r>
              <a:rPr lang="es-ES" dirty="0"/>
              <a:t>Aprovechar la triple restricción (coste, tiempo, ámbito de aplicación)</a:t>
            </a:r>
            <a:br>
              <a:rPr lang="es-ES" dirty="0"/>
            </a:br>
            <a:endParaRPr lang="es-ES_tradnl" dirty="0"/>
          </a:p>
          <a:p>
            <a:endParaRPr lang="es-ES_tradn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S" dirty="0"/>
              <a:t>Comportamientos Conflictivos en la Negociación</a:t>
            </a:r>
            <a:endParaRPr lang="en-GB" dirty="0"/>
          </a:p>
        </p:txBody>
      </p:sp>
      <p:pic>
        <p:nvPicPr>
          <p:cNvPr id="26628" name="Picture 4" descr="http://www.negotiations.gr/Portals/0/negotiation-strategies.jpg"/>
          <p:cNvPicPr>
            <a:picLocks noChangeAspect="1" noChangeArrowheads="1"/>
          </p:cNvPicPr>
          <p:nvPr/>
        </p:nvPicPr>
        <p:blipFill>
          <a:blip r:embed="rId3" cstate="print"/>
          <a:srcRect/>
          <a:stretch>
            <a:fillRect/>
          </a:stretch>
        </p:blipFill>
        <p:spPr bwMode="auto">
          <a:xfrm>
            <a:off x="500034" y="1428735"/>
            <a:ext cx="5500726" cy="4125545"/>
          </a:xfrm>
          <a:prstGeom prst="rect">
            <a:avLst/>
          </a:prstGeom>
          <a:noFill/>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5</a:t>
            </a:fld>
            <a:endParaRPr lang="es-ES" dirty="0"/>
          </a:p>
        </p:txBody>
      </p:sp>
      <p:sp>
        <p:nvSpPr>
          <p:cNvPr id="6" name="5 CuadroTexto"/>
          <p:cNvSpPr txBox="1"/>
          <p:nvPr/>
        </p:nvSpPr>
        <p:spPr>
          <a:xfrm>
            <a:off x="6215074" y="1714488"/>
            <a:ext cx="2281394" cy="9233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s-ES" dirty="0"/>
              <a:t>Cinco orientaciones</a:t>
            </a:r>
          </a:p>
          <a:p>
            <a:r>
              <a:rPr lang="es-ES" dirty="0"/>
              <a:t>para tratar el conflicto</a:t>
            </a:r>
          </a:p>
          <a:p>
            <a:r>
              <a:rPr lang="es-ES" dirty="0"/>
              <a:t>con los </a:t>
            </a:r>
            <a:r>
              <a:rPr lang="es-ES" dirty="0" err="1"/>
              <a:t>Stakeholders</a:t>
            </a:r>
            <a:endParaRPr lang="en-GB" dirty="0"/>
          </a:p>
        </p:txBody>
      </p:sp>
      <p:sp>
        <p:nvSpPr>
          <p:cNvPr id="7" name="6 Rectángulo"/>
          <p:cNvSpPr/>
          <p:nvPr/>
        </p:nvSpPr>
        <p:spPr>
          <a:xfrm>
            <a:off x="500034" y="2428868"/>
            <a:ext cx="1428760" cy="150019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ESTRATEGIAS</a:t>
            </a:r>
          </a:p>
          <a:p>
            <a:pPr algn="ctr"/>
            <a:r>
              <a:rPr lang="es-ES_tradnl" sz="1600" dirty="0"/>
              <a:t>PRIMARIAS</a:t>
            </a:r>
          </a:p>
          <a:p>
            <a:pPr algn="ctr"/>
            <a:r>
              <a:rPr lang="es-ES_tradnl" sz="1600" dirty="0"/>
              <a:t>DE </a:t>
            </a:r>
          </a:p>
          <a:p>
            <a:pPr algn="ctr"/>
            <a:r>
              <a:rPr lang="es-ES_tradnl" sz="1600" dirty="0"/>
              <a:t>NEGOCIA-CIÓN</a:t>
            </a:r>
          </a:p>
        </p:txBody>
      </p:sp>
      <p:sp>
        <p:nvSpPr>
          <p:cNvPr id="8" name="7 Rectángulo"/>
          <p:cNvSpPr/>
          <p:nvPr/>
        </p:nvSpPr>
        <p:spPr>
          <a:xfrm>
            <a:off x="2857488" y="2214554"/>
            <a:ext cx="114300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Competir</a:t>
            </a:r>
          </a:p>
        </p:txBody>
      </p:sp>
      <p:sp>
        <p:nvSpPr>
          <p:cNvPr id="10" name="9 Rectángulo"/>
          <p:cNvSpPr/>
          <p:nvPr/>
        </p:nvSpPr>
        <p:spPr>
          <a:xfrm>
            <a:off x="4357686" y="2214554"/>
            <a:ext cx="128588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Colaborar</a:t>
            </a:r>
          </a:p>
        </p:txBody>
      </p:sp>
      <p:sp>
        <p:nvSpPr>
          <p:cNvPr id="11" name="10 Rectángulo"/>
          <p:cNvSpPr/>
          <p:nvPr/>
        </p:nvSpPr>
        <p:spPr>
          <a:xfrm>
            <a:off x="3500430" y="3143248"/>
            <a:ext cx="142876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Compromisos</a:t>
            </a:r>
          </a:p>
        </p:txBody>
      </p:sp>
      <p:sp>
        <p:nvSpPr>
          <p:cNvPr id="12" name="11 Rectángulo"/>
          <p:cNvSpPr/>
          <p:nvPr/>
        </p:nvSpPr>
        <p:spPr>
          <a:xfrm>
            <a:off x="2928926" y="4071942"/>
            <a:ext cx="100013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Evasión</a:t>
            </a:r>
          </a:p>
        </p:txBody>
      </p:sp>
      <p:sp>
        <p:nvSpPr>
          <p:cNvPr id="13" name="12 Rectángulo"/>
          <p:cNvSpPr/>
          <p:nvPr/>
        </p:nvSpPr>
        <p:spPr>
          <a:xfrm>
            <a:off x="4286248" y="4000504"/>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600" dirty="0"/>
              <a:t>Acomodarse</a:t>
            </a:r>
          </a:p>
        </p:txBody>
      </p:sp>
      <p:sp>
        <p:nvSpPr>
          <p:cNvPr id="14" name="13 Rectángulo"/>
          <p:cNvSpPr/>
          <p:nvPr/>
        </p:nvSpPr>
        <p:spPr>
          <a:xfrm>
            <a:off x="3143240" y="5000636"/>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err="1"/>
              <a:t>Cooperatividad</a:t>
            </a:r>
            <a:endParaRPr lang="es-E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ES"/>
              <a:t>Comportamientos Conflictivos en la Negociación</a:t>
            </a:r>
            <a:endParaRPr lang="en-GB"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dirty="0"/>
          </a:p>
        </p:txBody>
      </p:sp>
      <p:pic>
        <p:nvPicPr>
          <p:cNvPr id="26628" name="Picture 4" descr="http://www.negotiations.gr/Portals/0/negotiation-strategies.jpg"/>
          <p:cNvPicPr>
            <a:picLocks noChangeAspect="1" noChangeArrowheads="1"/>
          </p:cNvPicPr>
          <p:nvPr/>
        </p:nvPicPr>
        <p:blipFill>
          <a:blip r:embed="rId3" cstate="print"/>
          <a:srcRect/>
          <a:stretch>
            <a:fillRect/>
          </a:stretch>
        </p:blipFill>
        <p:spPr bwMode="auto">
          <a:xfrm>
            <a:off x="4308053" y="1268760"/>
            <a:ext cx="4571938" cy="3428954"/>
          </a:xfrm>
          <a:prstGeom prst="rect">
            <a:avLst/>
          </a:prstGeom>
          <a:noFill/>
        </p:spPr>
      </p:pic>
      <p:sp>
        <p:nvSpPr>
          <p:cNvPr id="8" name="7 Rectángulo"/>
          <p:cNvSpPr/>
          <p:nvPr/>
        </p:nvSpPr>
        <p:spPr>
          <a:xfrm>
            <a:off x="6236390" y="1988840"/>
            <a:ext cx="999906" cy="32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Competir</a:t>
            </a:r>
          </a:p>
        </p:txBody>
      </p:sp>
      <p:sp>
        <p:nvSpPr>
          <p:cNvPr id="10" name="9 Rectángulo"/>
          <p:cNvSpPr/>
          <p:nvPr/>
        </p:nvSpPr>
        <p:spPr>
          <a:xfrm>
            <a:off x="7524328" y="1988840"/>
            <a:ext cx="1124894" cy="32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Colaborar</a:t>
            </a:r>
          </a:p>
        </p:txBody>
      </p:sp>
      <p:sp>
        <p:nvSpPr>
          <p:cNvPr id="11" name="10 Rectángulo"/>
          <p:cNvSpPr/>
          <p:nvPr/>
        </p:nvSpPr>
        <p:spPr>
          <a:xfrm>
            <a:off x="6778501" y="2708920"/>
            <a:ext cx="1249883" cy="32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Compromisos</a:t>
            </a:r>
          </a:p>
        </p:txBody>
      </p:sp>
      <p:sp>
        <p:nvSpPr>
          <p:cNvPr id="12" name="11 Rectángulo"/>
          <p:cNvSpPr/>
          <p:nvPr/>
        </p:nvSpPr>
        <p:spPr>
          <a:xfrm>
            <a:off x="6289370" y="3501008"/>
            <a:ext cx="874918" cy="32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Evasión</a:t>
            </a:r>
          </a:p>
        </p:txBody>
      </p:sp>
      <p:sp>
        <p:nvSpPr>
          <p:cNvPr id="13" name="12 Rectángulo"/>
          <p:cNvSpPr/>
          <p:nvPr/>
        </p:nvSpPr>
        <p:spPr>
          <a:xfrm>
            <a:off x="7417060" y="3429000"/>
            <a:ext cx="1187388" cy="389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Acomodarse</a:t>
            </a:r>
          </a:p>
        </p:txBody>
      </p:sp>
      <p:sp>
        <p:nvSpPr>
          <p:cNvPr id="14" name="13 Rectángulo"/>
          <p:cNvSpPr/>
          <p:nvPr/>
        </p:nvSpPr>
        <p:spPr>
          <a:xfrm>
            <a:off x="6557067" y="4221088"/>
            <a:ext cx="1687341" cy="32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Cooperatividad</a:t>
            </a:r>
          </a:p>
        </p:txBody>
      </p:sp>
      <p:sp>
        <p:nvSpPr>
          <p:cNvPr id="3" name="CuadroTexto 2">
            <a:extLst>
              <a:ext uri="{FF2B5EF4-FFF2-40B4-BE49-F238E27FC236}">
                <a16:creationId xmlns:a16="http://schemas.microsoft.com/office/drawing/2014/main" id="{1EECCC2D-88A6-40E1-B560-CEC5B891A812}"/>
              </a:ext>
            </a:extLst>
          </p:cNvPr>
          <p:cNvSpPr txBox="1"/>
          <p:nvPr/>
        </p:nvSpPr>
        <p:spPr>
          <a:xfrm>
            <a:off x="395534" y="1261265"/>
            <a:ext cx="3999317" cy="5078313"/>
          </a:xfrm>
          <a:prstGeom prst="rect">
            <a:avLst/>
          </a:prstGeom>
          <a:noFill/>
        </p:spPr>
        <p:txBody>
          <a:bodyPr wrap="square" rtlCol="0">
            <a:spAutoFit/>
          </a:bodyPr>
          <a:lstStyle/>
          <a:p>
            <a:pPr marL="285750" indent="-285750">
              <a:buFont typeface="Arial" panose="020B0604020202020204" pitchFamily="34" charset="0"/>
              <a:buChar char="•"/>
            </a:pPr>
            <a:r>
              <a:rPr lang="es-ES" b="1" dirty="0">
                <a:solidFill>
                  <a:srgbClr val="0070C0"/>
                </a:solidFill>
              </a:rPr>
              <a:t>Competir: </a:t>
            </a:r>
          </a:p>
          <a:p>
            <a:pPr marL="530225" lvl="1" indent="-255588">
              <a:buFont typeface="Arial" panose="020B0604020202020204" pitchFamily="34" charset="0"/>
              <a:buChar char="•"/>
            </a:pPr>
            <a:r>
              <a:rPr lang="es-ES" dirty="0"/>
              <a:t>énfasis en ganar a expensas de otro =&gt; situaciones "ganar-perder“. </a:t>
            </a:r>
          </a:p>
          <a:p>
            <a:pPr marL="285750" indent="-285750">
              <a:buFont typeface="Arial" panose="020B0604020202020204" pitchFamily="34" charset="0"/>
              <a:buChar char="•"/>
            </a:pPr>
            <a:r>
              <a:rPr lang="es-ES" b="1" dirty="0">
                <a:solidFill>
                  <a:srgbClr val="0070C0"/>
                </a:solidFill>
              </a:rPr>
              <a:t>Acomodar:</a:t>
            </a:r>
            <a:r>
              <a:rPr lang="es-ES" dirty="0">
                <a:solidFill>
                  <a:srgbClr val="0070C0"/>
                </a:solidFill>
              </a:rPr>
              <a:t> </a:t>
            </a:r>
          </a:p>
          <a:p>
            <a:pPr marL="530225" lvl="1" indent="-255588">
              <a:buFont typeface="Arial" panose="020B0604020202020204" pitchFamily="34" charset="0"/>
              <a:buChar char="•"/>
            </a:pPr>
            <a:r>
              <a:rPr lang="es-ES" dirty="0"/>
              <a:t>tratar de satisfacer las preocupaciones del otro sin prestar atención a una de las preocupaciones propias. </a:t>
            </a:r>
          </a:p>
          <a:p>
            <a:pPr marL="285750" indent="-285750">
              <a:buFont typeface="Arial" panose="020B0604020202020204" pitchFamily="34" charset="0"/>
              <a:buChar char="•"/>
            </a:pPr>
            <a:r>
              <a:rPr lang="es-ES" b="1" dirty="0">
                <a:solidFill>
                  <a:srgbClr val="0070C0"/>
                </a:solidFill>
              </a:rPr>
              <a:t>Colaborar:</a:t>
            </a:r>
            <a:r>
              <a:rPr lang="es-ES" dirty="0">
                <a:solidFill>
                  <a:srgbClr val="0070C0"/>
                </a:solidFill>
              </a:rPr>
              <a:t> </a:t>
            </a:r>
          </a:p>
          <a:p>
            <a:pPr marL="530225" lvl="1" indent="-255588">
              <a:buFont typeface="Arial" panose="020B0604020202020204" pitchFamily="34" charset="0"/>
              <a:buChar char="•"/>
            </a:pPr>
            <a:r>
              <a:rPr lang="es-ES" dirty="0"/>
              <a:t>énfasis en la búsqueda de las situaciones "ganar-ganar“. </a:t>
            </a:r>
          </a:p>
          <a:p>
            <a:pPr marL="285750" indent="-285750">
              <a:buFont typeface="Arial" panose="020B0604020202020204" pitchFamily="34" charset="0"/>
              <a:buChar char="•"/>
            </a:pPr>
            <a:r>
              <a:rPr lang="es-ES" b="1" dirty="0">
                <a:solidFill>
                  <a:srgbClr val="0070C0"/>
                </a:solidFill>
              </a:rPr>
              <a:t>Evitar </a:t>
            </a:r>
            <a:r>
              <a:rPr lang="es-ES" dirty="0">
                <a:solidFill>
                  <a:srgbClr val="0070C0"/>
                </a:solidFill>
              </a:rPr>
              <a:t>(retirarse de)</a:t>
            </a:r>
          </a:p>
          <a:p>
            <a:pPr marL="530225" lvl="1" indent="-255588">
              <a:buFont typeface="Arial" panose="020B0604020202020204" pitchFamily="34" charset="0"/>
              <a:buChar char="•"/>
            </a:pPr>
            <a:r>
              <a:rPr lang="es-ES" dirty="0"/>
              <a:t>una negociación podría ser el resultado de la indiferencia, la negación, o la apatía. </a:t>
            </a:r>
          </a:p>
          <a:p>
            <a:pPr marL="285750" indent="-285750">
              <a:buFont typeface="Arial" panose="020B0604020202020204" pitchFamily="34" charset="0"/>
              <a:buChar char="•"/>
            </a:pPr>
            <a:r>
              <a:rPr lang="es-ES" b="1" dirty="0">
                <a:solidFill>
                  <a:srgbClr val="0070C0"/>
                </a:solidFill>
              </a:rPr>
              <a:t>Comprometer</a:t>
            </a:r>
            <a:r>
              <a:rPr lang="es-ES" dirty="0">
                <a:solidFill>
                  <a:srgbClr val="0070C0"/>
                </a:solidFill>
              </a:rPr>
              <a:t> (compartir) </a:t>
            </a:r>
          </a:p>
          <a:p>
            <a:pPr marL="530225" lvl="1" indent="-255588">
              <a:buFont typeface="Arial" panose="020B0604020202020204" pitchFamily="34" charset="0"/>
              <a:buChar char="•"/>
            </a:pPr>
            <a:r>
              <a:rPr lang="es-ES" dirty="0"/>
              <a:t>implica concesiones para encontrar un término medio satisfactorio. </a:t>
            </a:r>
          </a:p>
        </p:txBody>
      </p:sp>
      <p:sp>
        <p:nvSpPr>
          <p:cNvPr id="16" name="6 Rectángulo">
            <a:extLst>
              <a:ext uri="{FF2B5EF4-FFF2-40B4-BE49-F238E27FC236}">
                <a16:creationId xmlns:a16="http://schemas.microsoft.com/office/drawing/2014/main" id="{3BE43B9A-5A6F-4464-9E78-21A3D9783B13}"/>
              </a:ext>
            </a:extLst>
          </p:cNvPr>
          <p:cNvSpPr/>
          <p:nvPr/>
        </p:nvSpPr>
        <p:spPr>
          <a:xfrm>
            <a:off x="4278124" y="2204864"/>
            <a:ext cx="1301988" cy="14183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a:t>ESTRATEGIAS</a:t>
            </a:r>
          </a:p>
          <a:p>
            <a:pPr algn="ctr"/>
            <a:r>
              <a:rPr lang="es-ES_tradnl" sz="1400" dirty="0"/>
              <a:t>PRIMARIAS</a:t>
            </a:r>
          </a:p>
          <a:p>
            <a:pPr algn="ctr"/>
            <a:r>
              <a:rPr lang="es-ES_tradnl" sz="1400" dirty="0"/>
              <a:t>DE </a:t>
            </a:r>
          </a:p>
          <a:p>
            <a:pPr algn="ctr"/>
            <a:r>
              <a:rPr lang="es-ES_tradnl" sz="1400" dirty="0"/>
              <a:t>NEGOCIA-CIÓN</a:t>
            </a:r>
          </a:p>
        </p:txBody>
      </p:sp>
      <p:graphicFrame>
        <p:nvGraphicFramePr>
          <p:cNvPr id="17" name="8 Diagrama">
            <a:extLst>
              <a:ext uri="{FF2B5EF4-FFF2-40B4-BE49-F238E27FC236}">
                <a16:creationId xmlns:a16="http://schemas.microsoft.com/office/drawing/2014/main" id="{09ADD475-BC68-43EB-8FCE-529F437E5B9C}"/>
              </a:ext>
            </a:extLst>
          </p:cNvPr>
          <p:cNvGraphicFramePr/>
          <p:nvPr>
            <p:extLst>
              <p:ext uri="{D42A27DB-BD31-4B8C-83A1-F6EECF244321}">
                <p14:modId xmlns:p14="http://schemas.microsoft.com/office/powerpoint/2010/main" val="641433409"/>
              </p:ext>
            </p:extLst>
          </p:nvPr>
        </p:nvGraphicFramePr>
        <p:xfrm>
          <a:off x="5286380" y="5104228"/>
          <a:ext cx="3714776" cy="17091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293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132FADFE-3B8F-471C-ABF0-DBC7717ECBBC}" type="slidenum">
              <a:rPr lang="es-ES" smtClean="0"/>
              <a:pPr/>
              <a:t>7</a:t>
            </a:fld>
            <a:endParaRPr lang="es-ES"/>
          </a:p>
        </p:txBody>
      </p:sp>
      <p:graphicFrame>
        <p:nvGraphicFramePr>
          <p:cNvPr id="4" name="Tabla 3"/>
          <p:cNvGraphicFramePr>
            <a:graphicFrameLocks noGrp="1"/>
          </p:cNvGraphicFramePr>
          <p:nvPr>
            <p:extLst>
              <p:ext uri="{D42A27DB-BD31-4B8C-83A1-F6EECF244321}">
                <p14:modId xmlns:p14="http://schemas.microsoft.com/office/powerpoint/2010/main" val="261152745"/>
              </p:ext>
            </p:extLst>
          </p:nvPr>
        </p:nvGraphicFramePr>
        <p:xfrm>
          <a:off x="251520" y="188640"/>
          <a:ext cx="8712967" cy="6482080"/>
        </p:xfrm>
        <a:graphic>
          <a:graphicData uri="http://schemas.openxmlformats.org/drawingml/2006/table">
            <a:tbl>
              <a:tblPr firstRow="1" bandRow="1">
                <a:tableStyleId>{5C22544A-7EE6-4342-B048-85BDC9FD1C3A}</a:tableStyleId>
              </a:tblPr>
              <a:tblGrid>
                <a:gridCol w="2457504">
                  <a:extLst>
                    <a:ext uri="{9D8B030D-6E8A-4147-A177-3AD203B41FA5}">
                      <a16:colId xmlns:a16="http://schemas.microsoft.com/office/drawing/2014/main" val="842945374"/>
                    </a:ext>
                  </a:extLst>
                </a:gridCol>
                <a:gridCol w="2367032">
                  <a:extLst>
                    <a:ext uri="{9D8B030D-6E8A-4147-A177-3AD203B41FA5}">
                      <a16:colId xmlns:a16="http://schemas.microsoft.com/office/drawing/2014/main" val="1661367371"/>
                    </a:ext>
                  </a:extLst>
                </a:gridCol>
                <a:gridCol w="3888431">
                  <a:extLst>
                    <a:ext uri="{9D8B030D-6E8A-4147-A177-3AD203B41FA5}">
                      <a16:colId xmlns:a16="http://schemas.microsoft.com/office/drawing/2014/main" val="2823121938"/>
                    </a:ext>
                  </a:extLst>
                </a:gridCol>
              </a:tblGrid>
              <a:tr h="0">
                <a:tc>
                  <a:txBody>
                    <a:bodyPr/>
                    <a:lstStyle/>
                    <a:p>
                      <a:r>
                        <a:rPr lang="es-ES" sz="1600" dirty="0"/>
                        <a:t>Blandos</a:t>
                      </a:r>
                    </a:p>
                  </a:txBody>
                  <a:tcPr/>
                </a:tc>
                <a:tc>
                  <a:txBody>
                    <a:bodyPr/>
                    <a:lstStyle/>
                    <a:p>
                      <a:r>
                        <a:rPr lang="es-ES" sz="1600" dirty="0"/>
                        <a:t>Duros</a:t>
                      </a:r>
                    </a:p>
                  </a:txBody>
                  <a:tcPr/>
                </a:tc>
                <a:tc>
                  <a:txBody>
                    <a:bodyPr/>
                    <a:lstStyle/>
                    <a:p>
                      <a:r>
                        <a:rPr lang="es-ES" sz="1600" dirty="0"/>
                        <a:t>De principios</a:t>
                      </a:r>
                    </a:p>
                  </a:txBody>
                  <a:tcPr/>
                </a:tc>
                <a:extLst>
                  <a:ext uri="{0D108BD9-81ED-4DB2-BD59-A6C34878D82A}">
                    <a16:rowId xmlns:a16="http://schemas.microsoft.com/office/drawing/2014/main" val="3789403056"/>
                  </a:ext>
                </a:extLst>
              </a:tr>
              <a:tr h="370840">
                <a:tc>
                  <a:txBody>
                    <a:bodyPr/>
                    <a:lstStyle/>
                    <a:p>
                      <a:r>
                        <a:rPr lang="es-ES" sz="1400" dirty="0"/>
                        <a:t>Los participantes son amigos.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Los participantes son adversarios.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Los participantes son solucionadores de problemas.</a:t>
                      </a:r>
                    </a:p>
                  </a:txBody>
                  <a:tcPr/>
                </a:tc>
                <a:extLst>
                  <a:ext uri="{0D108BD9-81ED-4DB2-BD59-A6C34878D82A}">
                    <a16:rowId xmlns:a16="http://schemas.microsoft.com/office/drawing/2014/main" val="1818670503"/>
                  </a:ext>
                </a:extLst>
              </a:tr>
              <a:tr h="370840">
                <a:tc>
                  <a:txBody>
                    <a:bodyPr/>
                    <a:lstStyle/>
                    <a:p>
                      <a:r>
                        <a:rPr lang="es-ES" sz="1400" dirty="0"/>
                        <a:t>El objetivo es el acuerdo. </a:t>
                      </a:r>
                    </a:p>
                  </a:txBody>
                  <a:tcPr/>
                </a:tc>
                <a:tc>
                  <a:txBody>
                    <a:bodyPr/>
                    <a:lstStyle/>
                    <a:p>
                      <a:r>
                        <a:rPr lang="es-ES" sz="1400" dirty="0"/>
                        <a:t>El objetivo es la victoria.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El objetivo es un resultado sabio alcanzado de manera eficiente y amigable</a:t>
                      </a:r>
                    </a:p>
                  </a:txBody>
                  <a:tcPr/>
                </a:tc>
                <a:extLst>
                  <a:ext uri="{0D108BD9-81ED-4DB2-BD59-A6C34878D82A}">
                    <a16:rowId xmlns:a16="http://schemas.microsoft.com/office/drawing/2014/main" val="3163126149"/>
                  </a:ext>
                </a:extLst>
              </a:tr>
              <a:tr h="370840">
                <a:tc>
                  <a:txBody>
                    <a:bodyPr/>
                    <a:lstStyle/>
                    <a:p>
                      <a:r>
                        <a:rPr lang="es-ES" sz="1400" dirty="0"/>
                        <a:t>Haga concesiones para cultivar la relación.</a:t>
                      </a:r>
                    </a:p>
                  </a:txBody>
                  <a:tcPr/>
                </a:tc>
                <a:tc>
                  <a:txBody>
                    <a:bodyPr/>
                    <a:lstStyle/>
                    <a:p>
                      <a:r>
                        <a:rPr lang="es-ES" sz="1400" dirty="0"/>
                        <a:t>Exige concesiones como condición de la relación.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Separa a las personas del problema.</a:t>
                      </a:r>
                    </a:p>
                  </a:txBody>
                  <a:tcPr/>
                </a:tc>
                <a:extLst>
                  <a:ext uri="{0D108BD9-81ED-4DB2-BD59-A6C34878D82A}">
                    <a16:rowId xmlns:a16="http://schemas.microsoft.com/office/drawing/2014/main" val="219095684"/>
                  </a:ext>
                </a:extLst>
              </a:tr>
              <a:tr h="370840">
                <a:tc>
                  <a:txBody>
                    <a:bodyPr/>
                    <a:lstStyle/>
                    <a:p>
                      <a:r>
                        <a:rPr lang="es-ES" sz="1400" dirty="0"/>
                        <a:t>Sea suave con las personas y el problema.</a:t>
                      </a:r>
                    </a:p>
                  </a:txBody>
                  <a:tcPr/>
                </a:tc>
                <a:tc>
                  <a:txBody>
                    <a:bodyPr/>
                    <a:lstStyle/>
                    <a:p>
                      <a:r>
                        <a:rPr lang="es-ES" sz="1400" dirty="0"/>
                        <a:t>Sea duro con el problema y las personas.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Sea blando con la gente, duro con el problema.</a:t>
                      </a:r>
                    </a:p>
                  </a:txBody>
                  <a:tcPr/>
                </a:tc>
                <a:extLst>
                  <a:ext uri="{0D108BD9-81ED-4DB2-BD59-A6C34878D82A}">
                    <a16:rowId xmlns:a16="http://schemas.microsoft.com/office/drawing/2014/main" val="2281507456"/>
                  </a:ext>
                </a:extLst>
              </a:tr>
              <a:tr h="370840">
                <a:tc>
                  <a:txBody>
                    <a:bodyPr/>
                    <a:lstStyle/>
                    <a:p>
                      <a:r>
                        <a:rPr lang="es-ES" sz="1400" dirty="0"/>
                        <a:t>Confía en los demás.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Desconfía de los demás.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Proceder independientemente de la confianza</a:t>
                      </a:r>
                    </a:p>
                  </a:txBody>
                  <a:tcPr/>
                </a:tc>
                <a:extLst>
                  <a:ext uri="{0D108BD9-81ED-4DB2-BD59-A6C34878D82A}">
                    <a16:rowId xmlns:a16="http://schemas.microsoft.com/office/drawing/2014/main" val="827682281"/>
                  </a:ext>
                </a:extLst>
              </a:tr>
              <a:tr h="370840">
                <a:tc>
                  <a:txBody>
                    <a:bodyPr/>
                    <a:lstStyle/>
                    <a:p>
                      <a:r>
                        <a:rPr lang="es-ES" sz="1400" dirty="0"/>
                        <a:t>Cambia tu posición fácilmente.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Cava en tu posición.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Concéntrese en los intereses, no en las posiciones.</a:t>
                      </a:r>
                    </a:p>
                  </a:txBody>
                  <a:tcPr/>
                </a:tc>
                <a:extLst>
                  <a:ext uri="{0D108BD9-81ED-4DB2-BD59-A6C34878D82A}">
                    <a16:rowId xmlns:a16="http://schemas.microsoft.com/office/drawing/2014/main" val="157188308"/>
                  </a:ext>
                </a:extLst>
              </a:tr>
              <a:tr h="370840">
                <a:tc>
                  <a:txBody>
                    <a:bodyPr/>
                    <a:lstStyle/>
                    <a:p>
                      <a:r>
                        <a:rPr lang="es-ES" sz="1400" dirty="0"/>
                        <a:t>Haz ofertas.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Haz amenazas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Explora intereses.</a:t>
                      </a:r>
                    </a:p>
                  </a:txBody>
                  <a:tcPr/>
                </a:tc>
                <a:extLst>
                  <a:ext uri="{0D108BD9-81ED-4DB2-BD59-A6C34878D82A}">
                    <a16:rowId xmlns:a16="http://schemas.microsoft.com/office/drawing/2014/main" val="4220859444"/>
                  </a:ext>
                </a:extLst>
              </a:tr>
              <a:tr h="370840">
                <a:tc>
                  <a:txBody>
                    <a:bodyPr/>
                    <a:lstStyle/>
                    <a:p>
                      <a:r>
                        <a:rPr lang="es-ES" sz="1400" dirty="0"/>
                        <a:t>Revelar su balance final.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Engañar en cuanto a su resultado final. </a:t>
                      </a:r>
                    </a:p>
                  </a:txBody>
                  <a:tcPr/>
                </a:tc>
                <a:tc>
                  <a:txBody>
                    <a:bodyPr/>
                    <a:lstStyle/>
                    <a:p>
                      <a:r>
                        <a:rPr lang="es-ES" sz="1400" dirty="0"/>
                        <a:t>Evite tener un resultado final.</a:t>
                      </a:r>
                    </a:p>
                  </a:txBody>
                  <a:tcPr/>
                </a:tc>
                <a:extLst>
                  <a:ext uri="{0D108BD9-81ED-4DB2-BD59-A6C34878D82A}">
                    <a16:rowId xmlns:a16="http://schemas.microsoft.com/office/drawing/2014/main" val="1302678776"/>
                  </a:ext>
                </a:extLst>
              </a:tr>
              <a:tr h="370840">
                <a:tc>
                  <a:txBody>
                    <a:bodyPr/>
                    <a:lstStyle/>
                    <a:p>
                      <a:r>
                        <a:rPr lang="es-ES" sz="1400" dirty="0"/>
                        <a:t>Acepte pérdidas unilaterales para llegar a un acuerdo.</a:t>
                      </a:r>
                    </a:p>
                  </a:txBody>
                  <a:tcPr/>
                </a:tc>
                <a:tc>
                  <a:txBody>
                    <a:bodyPr/>
                    <a:lstStyle/>
                    <a:p>
                      <a:r>
                        <a:rPr lang="es-ES" sz="1400" dirty="0"/>
                        <a:t>Exija ganancias unilaterales como el precio del acuerdo.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Inventar opciones para beneficio mutuo</a:t>
                      </a:r>
                    </a:p>
                    <a:p>
                      <a:endParaRPr lang="es-ES" sz="1400" dirty="0"/>
                    </a:p>
                  </a:txBody>
                  <a:tcPr/>
                </a:tc>
                <a:extLst>
                  <a:ext uri="{0D108BD9-81ED-4DB2-BD59-A6C34878D82A}">
                    <a16:rowId xmlns:a16="http://schemas.microsoft.com/office/drawing/2014/main" val="1276932314"/>
                  </a:ext>
                </a:extLst>
              </a:tr>
              <a:tr h="370840">
                <a:tc>
                  <a:txBody>
                    <a:bodyPr/>
                    <a:lstStyle/>
                    <a:p>
                      <a:r>
                        <a:rPr lang="es-ES" sz="1400" dirty="0"/>
                        <a:t>Busque la respuesta única: la que aceptarán.</a:t>
                      </a:r>
                    </a:p>
                  </a:txBody>
                  <a:tcPr/>
                </a:tc>
                <a:tc>
                  <a:txBody>
                    <a:bodyPr/>
                    <a:lstStyle/>
                    <a:p>
                      <a:r>
                        <a:rPr lang="es-ES" sz="1400" dirty="0"/>
                        <a:t>Busque la respuesta única: la que aceptará.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Desarrolle múltiples opciones para elegir; decide después.</a:t>
                      </a:r>
                    </a:p>
                  </a:txBody>
                  <a:tcPr/>
                </a:tc>
                <a:extLst>
                  <a:ext uri="{0D108BD9-81ED-4DB2-BD59-A6C34878D82A}">
                    <a16:rowId xmlns:a16="http://schemas.microsoft.com/office/drawing/2014/main" val="2083982168"/>
                  </a:ext>
                </a:extLst>
              </a:tr>
              <a:tr h="370840">
                <a:tc>
                  <a:txBody>
                    <a:bodyPr/>
                    <a:lstStyle/>
                    <a:p>
                      <a:r>
                        <a:rPr lang="es-ES" sz="1400" dirty="0"/>
                        <a:t>Insistir en el acuerdo.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Insiste en tu posición.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Insista en utilizar criterios objetivos.</a:t>
                      </a:r>
                    </a:p>
                  </a:txBody>
                  <a:tcPr/>
                </a:tc>
                <a:extLst>
                  <a:ext uri="{0D108BD9-81ED-4DB2-BD59-A6C34878D82A}">
                    <a16:rowId xmlns:a16="http://schemas.microsoft.com/office/drawing/2014/main" val="1957961422"/>
                  </a:ext>
                </a:extLst>
              </a:tr>
              <a:tr h="370840">
                <a:tc>
                  <a:txBody>
                    <a:bodyPr/>
                    <a:lstStyle/>
                    <a:p>
                      <a:r>
                        <a:rPr lang="es-ES" sz="1400" dirty="0"/>
                        <a:t>Intenta evitar un concurso de voluntad. </a:t>
                      </a:r>
                    </a:p>
                  </a:txBody>
                  <a:tcPr/>
                </a:tc>
                <a:tc>
                  <a:txBody>
                    <a:bodyPr/>
                    <a:lstStyle/>
                    <a:p>
                      <a:r>
                        <a:rPr lang="es-ES" sz="1400" dirty="0"/>
                        <a:t>Intenta ganar un concurso de voluntad.</a:t>
                      </a:r>
                    </a:p>
                  </a:txBody>
                  <a:tcPr/>
                </a:tc>
                <a:tc>
                  <a:txBody>
                    <a:bodyPr/>
                    <a:lstStyle/>
                    <a:p>
                      <a:r>
                        <a:rPr lang="es-ES" sz="1400" dirty="0"/>
                        <a:t>Trate de alcanzar un resultado basado en estándares independientes de la voluntad</a:t>
                      </a:r>
                    </a:p>
                  </a:txBody>
                  <a:tcPr/>
                </a:tc>
                <a:extLst>
                  <a:ext uri="{0D108BD9-81ED-4DB2-BD59-A6C34878D82A}">
                    <a16:rowId xmlns:a16="http://schemas.microsoft.com/office/drawing/2014/main" val="545856304"/>
                  </a:ext>
                </a:extLst>
              </a:tr>
              <a:tr h="370840">
                <a:tc>
                  <a:txBody>
                    <a:bodyPr/>
                    <a:lstStyle/>
                    <a:p>
                      <a:r>
                        <a:rPr lang="es-ES" sz="1400" dirty="0"/>
                        <a:t>Ceda el paso a la presión. </a:t>
                      </a:r>
                    </a:p>
                  </a:txBody>
                  <a:tcPr/>
                </a:tc>
                <a:tc>
                  <a:txBody>
                    <a:bodyPr/>
                    <a:lstStyle/>
                    <a:p>
                      <a:r>
                        <a:rPr lang="es-ES" sz="1400" dirty="0"/>
                        <a:t>Aplicar presión.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Razonar y estar abierto a la razón; ceder al principio, no a la presión.</a:t>
                      </a:r>
                    </a:p>
                  </a:txBody>
                  <a:tcPr/>
                </a:tc>
                <a:extLst>
                  <a:ext uri="{0D108BD9-81ED-4DB2-BD59-A6C34878D82A}">
                    <a16:rowId xmlns:a16="http://schemas.microsoft.com/office/drawing/2014/main" val="2647308848"/>
                  </a:ext>
                </a:extLst>
              </a:tr>
            </a:tbl>
          </a:graphicData>
        </a:graphic>
      </p:graphicFrame>
    </p:spTree>
    <p:extLst>
      <p:ext uri="{BB962C8B-B14F-4D97-AF65-F5344CB8AC3E}">
        <p14:creationId xmlns:p14="http://schemas.microsoft.com/office/powerpoint/2010/main" val="48885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4F92DB-2583-4D66-98C2-727B7F98FAE4}"/>
              </a:ext>
            </a:extLst>
          </p:cNvPr>
          <p:cNvSpPr>
            <a:spLocks noGrp="1"/>
          </p:cNvSpPr>
          <p:nvPr>
            <p:ph type="title"/>
          </p:nvPr>
        </p:nvSpPr>
        <p:spPr/>
        <p:txBody>
          <a:bodyPr/>
          <a:lstStyle/>
          <a:p>
            <a:r>
              <a:rPr lang="es-ES"/>
              <a:t>Negociación vs Priorización</a:t>
            </a:r>
            <a:endParaRPr lang="es-ES" dirty="0"/>
          </a:p>
        </p:txBody>
      </p:sp>
      <p:sp>
        <p:nvSpPr>
          <p:cNvPr id="3" name="Marcador de número de diapositiva 2">
            <a:extLst>
              <a:ext uri="{FF2B5EF4-FFF2-40B4-BE49-F238E27FC236}">
                <a16:creationId xmlns:a16="http://schemas.microsoft.com/office/drawing/2014/main" id="{7AF78BA6-B9A8-4C7C-A2CF-7C5DC69ABCB7}"/>
              </a:ext>
            </a:extLst>
          </p:cNvPr>
          <p:cNvSpPr>
            <a:spLocks noGrp="1"/>
          </p:cNvSpPr>
          <p:nvPr>
            <p:ph type="sldNum" sz="quarter" idx="12"/>
          </p:nvPr>
        </p:nvSpPr>
        <p:spPr/>
        <p:txBody>
          <a:bodyPr/>
          <a:lstStyle/>
          <a:p>
            <a:fld id="{132FADFE-3B8F-471C-ABF0-DBC7717ECBBC}" type="slidenum">
              <a:rPr lang="es-ES" smtClean="0"/>
              <a:pPr/>
              <a:t>8</a:t>
            </a:fld>
            <a:endParaRPr lang="es-ES"/>
          </a:p>
        </p:txBody>
      </p:sp>
      <p:sp>
        <p:nvSpPr>
          <p:cNvPr id="5" name="Marcador de contenido 4">
            <a:extLst>
              <a:ext uri="{FF2B5EF4-FFF2-40B4-BE49-F238E27FC236}">
                <a16:creationId xmlns:a16="http://schemas.microsoft.com/office/drawing/2014/main" id="{651ABBAA-041F-42F3-94E0-EF963723BB4D}"/>
              </a:ext>
            </a:extLst>
          </p:cNvPr>
          <p:cNvSpPr>
            <a:spLocks noGrp="1"/>
          </p:cNvSpPr>
          <p:nvPr>
            <p:ph sz="quarter" idx="1"/>
          </p:nvPr>
        </p:nvSpPr>
        <p:spPr/>
        <p:txBody>
          <a:bodyPr>
            <a:normAutofit fontScale="77500" lnSpcReduction="20000"/>
          </a:bodyPr>
          <a:lstStyle/>
          <a:p>
            <a:r>
              <a:rPr lang="es-ES" dirty="0"/>
              <a:t>¿Qué es la negociación de requisitos?</a:t>
            </a:r>
          </a:p>
          <a:p>
            <a:pPr lvl="1"/>
            <a:r>
              <a:rPr lang="es-ES" dirty="0"/>
              <a:t>Una práctica cuyo propósito es establecer acuerdos entre los </a:t>
            </a:r>
            <a:r>
              <a:rPr lang="es-ES" dirty="0" err="1"/>
              <a:t>stakeholders</a:t>
            </a:r>
            <a:r>
              <a:rPr lang="es-ES" dirty="0"/>
              <a:t> de manera que se establezca una visión conjunta sobre los requisitos reales del proyecto y del producto.</a:t>
            </a:r>
          </a:p>
          <a:p>
            <a:r>
              <a:rPr lang="es-ES" dirty="0"/>
              <a:t>¿Por qué es necesaria la priorización de requisitos?</a:t>
            </a:r>
          </a:p>
          <a:p>
            <a:pPr lvl="1"/>
            <a:r>
              <a:rPr lang="es-ES" dirty="0">
                <a:solidFill>
                  <a:srgbClr val="7030A0"/>
                </a:solidFill>
              </a:rPr>
              <a:t>Ayuda en los procesos de negociación y selección de requisitos </a:t>
            </a:r>
            <a:r>
              <a:rPr lang="es-ES" dirty="0"/>
              <a:t>a ser conscientes de que es fundamental, que es importante y que es accesorio. Para:</a:t>
            </a:r>
          </a:p>
          <a:p>
            <a:pPr lvl="2"/>
            <a:r>
              <a:rPr lang="es-ES" dirty="0"/>
              <a:t>que los </a:t>
            </a:r>
            <a:r>
              <a:rPr lang="es-ES" dirty="0" err="1"/>
              <a:t>stakeholders</a:t>
            </a:r>
            <a:r>
              <a:rPr lang="es-ES" dirty="0"/>
              <a:t> decidan sobre los requisitos básicos del </a:t>
            </a:r>
            <a:r>
              <a:rPr lang="es-ES" dirty="0" err="1"/>
              <a:t>producro</a:t>
            </a:r>
            <a:endParaRPr lang="es-ES" dirty="0"/>
          </a:p>
          <a:p>
            <a:pPr lvl="2"/>
            <a:r>
              <a:rPr lang="es-ES" dirty="0"/>
              <a:t>compensar el alcance del proyecto deseado con restricciones a veces conflictivas, como el cronograma, el presupuesto, los recursos, el tiempo de comercialización y la calidad</a:t>
            </a:r>
          </a:p>
          <a:p>
            <a:pPr lvl="2"/>
            <a:r>
              <a:rPr lang="es-ES" dirty="0"/>
              <a:t>equilibrar el beneficio comercial de cada requisito con su coste y la evolución futura del producto y su coste asociado</a:t>
            </a:r>
          </a:p>
          <a:p>
            <a:pPr lvl="2"/>
            <a:r>
              <a:rPr lang="es-ES" dirty="0"/>
              <a:t>seleccionar solo un subconjunto de los requisitos y aun así producir un sistema que satisfaga a los clientes</a:t>
            </a:r>
          </a:p>
          <a:p>
            <a:pPr lvl="2"/>
            <a:r>
              <a:rPr lang="es-ES" dirty="0"/>
              <a:t>manejar requisitos contradictorios, enfocar el proceso de negociación y resolver desacuerdos entre los </a:t>
            </a:r>
            <a:r>
              <a:rPr lang="es-ES" dirty="0" err="1"/>
              <a:t>stakeholders</a:t>
            </a:r>
            <a:endParaRPr lang="es-ES" dirty="0"/>
          </a:p>
          <a:p>
            <a:pPr lvl="2"/>
            <a:r>
              <a:rPr lang="es-ES" dirty="0"/>
              <a:t>establecer la importancia relativa de cada requisito para proporcionar el mayor valor al menor coste</a:t>
            </a:r>
          </a:p>
        </p:txBody>
      </p:sp>
    </p:spTree>
    <p:extLst>
      <p:ext uri="{BB962C8B-B14F-4D97-AF65-F5344CB8AC3E}">
        <p14:creationId xmlns:p14="http://schemas.microsoft.com/office/powerpoint/2010/main" val="10771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4F92DB-2583-4D66-98C2-727B7F98FAE4}"/>
              </a:ext>
            </a:extLst>
          </p:cNvPr>
          <p:cNvSpPr>
            <a:spLocks noGrp="1"/>
          </p:cNvSpPr>
          <p:nvPr>
            <p:ph type="title"/>
          </p:nvPr>
        </p:nvSpPr>
        <p:spPr/>
        <p:txBody>
          <a:bodyPr/>
          <a:lstStyle/>
          <a:p>
            <a:r>
              <a:rPr lang="es-ES" dirty="0"/>
              <a:t>Aspectos de la Priorización</a:t>
            </a:r>
          </a:p>
        </p:txBody>
      </p:sp>
      <p:sp>
        <p:nvSpPr>
          <p:cNvPr id="3" name="Marcador de número de diapositiva 2">
            <a:extLst>
              <a:ext uri="{FF2B5EF4-FFF2-40B4-BE49-F238E27FC236}">
                <a16:creationId xmlns:a16="http://schemas.microsoft.com/office/drawing/2014/main" id="{7AF78BA6-B9A8-4C7C-A2CF-7C5DC69ABCB7}"/>
              </a:ext>
            </a:extLst>
          </p:cNvPr>
          <p:cNvSpPr>
            <a:spLocks noGrp="1"/>
          </p:cNvSpPr>
          <p:nvPr>
            <p:ph type="sldNum" sz="quarter" idx="12"/>
          </p:nvPr>
        </p:nvSpPr>
        <p:spPr/>
        <p:txBody>
          <a:bodyPr/>
          <a:lstStyle/>
          <a:p>
            <a:fld id="{132FADFE-3B8F-471C-ABF0-DBC7717ECBBC}" type="slidenum">
              <a:rPr lang="es-ES" smtClean="0"/>
              <a:pPr/>
              <a:t>9</a:t>
            </a:fld>
            <a:endParaRPr lang="es-ES"/>
          </a:p>
        </p:txBody>
      </p:sp>
      <p:sp>
        <p:nvSpPr>
          <p:cNvPr id="5" name="Marcador de contenido 4">
            <a:extLst>
              <a:ext uri="{FF2B5EF4-FFF2-40B4-BE49-F238E27FC236}">
                <a16:creationId xmlns:a16="http://schemas.microsoft.com/office/drawing/2014/main" id="{651ABBAA-041F-42F3-94E0-EF963723BB4D}"/>
              </a:ext>
            </a:extLst>
          </p:cNvPr>
          <p:cNvSpPr>
            <a:spLocks noGrp="1"/>
          </p:cNvSpPr>
          <p:nvPr>
            <p:ph sz="quarter" idx="1"/>
          </p:nvPr>
        </p:nvSpPr>
        <p:spPr/>
        <p:txBody>
          <a:bodyPr>
            <a:normAutofit fontScale="92500" lnSpcReduction="10000"/>
          </a:bodyPr>
          <a:lstStyle/>
          <a:p>
            <a:r>
              <a:rPr lang="es-ES" dirty="0"/>
              <a:t>Aspectos a tener en cuenta a la hora de priorizar:</a:t>
            </a:r>
          </a:p>
          <a:p>
            <a:pPr lvl="1"/>
            <a:r>
              <a:rPr lang="es-ES" dirty="0"/>
              <a:t>Importancia</a:t>
            </a:r>
          </a:p>
          <a:p>
            <a:pPr lvl="2"/>
            <a:r>
              <a:rPr lang="es-ES" dirty="0"/>
              <a:t>qué requisitos son los más importantes para el producto</a:t>
            </a:r>
          </a:p>
          <a:p>
            <a:pPr lvl="1"/>
            <a:r>
              <a:rPr lang="es-ES" dirty="0"/>
              <a:t>Perdida (penalización)</a:t>
            </a:r>
          </a:p>
          <a:p>
            <a:pPr lvl="2"/>
            <a:r>
              <a:rPr lang="es-ES" dirty="0"/>
              <a:t>Qué se pierde si no se satisface el requisito</a:t>
            </a:r>
          </a:p>
          <a:p>
            <a:pPr lvl="1"/>
            <a:r>
              <a:rPr lang="es-ES" dirty="0"/>
              <a:t>Coste</a:t>
            </a:r>
          </a:p>
          <a:p>
            <a:pPr lvl="2"/>
            <a:r>
              <a:rPr lang="es-ES" dirty="0"/>
              <a:t>Coste en horas de desarrollar el requisito</a:t>
            </a:r>
          </a:p>
          <a:p>
            <a:pPr lvl="2"/>
            <a:r>
              <a:rPr lang="es-ES" dirty="0"/>
              <a:t>La complejidad del requisito, la capacidad de reutilizar el código existente, la cantidad de pruebas y documentación necesaria, etc.</a:t>
            </a:r>
          </a:p>
          <a:p>
            <a:pPr lvl="1"/>
            <a:r>
              <a:rPr lang="es-ES" dirty="0"/>
              <a:t>Tiempo de entrega</a:t>
            </a:r>
          </a:p>
          <a:p>
            <a:pPr lvl="1"/>
            <a:r>
              <a:rPr lang="es-ES" dirty="0"/>
              <a:t>Riesgo</a:t>
            </a:r>
          </a:p>
          <a:p>
            <a:pPr lvl="2"/>
            <a:r>
              <a:rPr lang="es-ES" dirty="0"/>
              <a:t>Probabilidad de que el “riesgo” ocurra e impacto del mismo</a:t>
            </a:r>
          </a:p>
          <a:p>
            <a:pPr lvl="1"/>
            <a:r>
              <a:rPr lang="es-ES" dirty="0"/>
              <a:t>Volatilidad</a:t>
            </a:r>
          </a:p>
          <a:p>
            <a:pPr lvl="2"/>
            <a:r>
              <a:rPr lang="es-ES" dirty="0"/>
              <a:t>Cambios en el requisito</a:t>
            </a:r>
          </a:p>
        </p:txBody>
      </p:sp>
    </p:spTree>
    <p:extLst>
      <p:ext uri="{BB962C8B-B14F-4D97-AF65-F5344CB8AC3E}">
        <p14:creationId xmlns:p14="http://schemas.microsoft.com/office/powerpoint/2010/main" val="714913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_SoftReq">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1078</TotalTime>
  <Words>4118</Words>
  <Application>Microsoft Office PowerPoint</Application>
  <PresentationFormat>Presentación en pantalla (4:3)</PresentationFormat>
  <Paragraphs>300</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Bookman Old Style</vt:lpstr>
      <vt:lpstr>Calibri</vt:lpstr>
      <vt:lpstr>Gill Sans MT</vt:lpstr>
      <vt:lpstr>Wingdings</vt:lpstr>
      <vt:lpstr>Wingdings 3</vt:lpstr>
      <vt:lpstr>Tema_SoftReq</vt:lpstr>
      <vt:lpstr>Negociación y Priorización de Requisitos</vt:lpstr>
      <vt:lpstr>Guía</vt:lpstr>
      <vt:lpstr>Proceso de Negociación de Requisitos</vt:lpstr>
      <vt:lpstr>Prácticas efectivas para la Negociación de Requisitos</vt:lpstr>
      <vt:lpstr>Comportamientos Conflictivos en la Negociación</vt:lpstr>
      <vt:lpstr>Comportamientos Conflictivos en la Negociación</vt:lpstr>
      <vt:lpstr>Presentación de PowerPoint</vt:lpstr>
      <vt:lpstr>Negociación vs Priorización</vt:lpstr>
      <vt:lpstr>Aspectos de la Priorización</vt:lpstr>
      <vt:lpstr>Técnicas de priorización</vt:lpstr>
      <vt:lpstr>¿Qué técnica elegir?</vt:lpstr>
      <vt:lpstr>Primero, las cosas importantes – Método para Priorizar Requisitos de K. Wiegers</vt:lpstr>
      <vt:lpstr>Primero, las cosas importantes – Método para Priorizar Requisitos de K. Wiegers</vt:lpstr>
      <vt:lpstr>Inicio de la Actividad Colaborativa 2.2</vt:lpstr>
      <vt:lpstr>Negociación y Priorización de Requisitos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Negotiation and Prioritization</dc:title>
  <cp:lastModifiedBy>Asunción Barredo Fuentes</cp:lastModifiedBy>
  <cp:revision>75</cp:revision>
  <dcterms:modified xsi:type="dcterms:W3CDTF">2024-02-28T10:55:22Z</dcterms:modified>
</cp:coreProperties>
</file>