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68" r:id="rId3"/>
    <p:sldId id="275" r:id="rId4"/>
    <p:sldId id="277" r:id="rId5"/>
    <p:sldId id="278" r:id="rId6"/>
    <p:sldId id="298" r:id="rId7"/>
    <p:sldId id="303" r:id="rId8"/>
    <p:sldId id="281" r:id="rId9"/>
    <p:sldId id="280" r:id="rId10"/>
    <p:sldId id="284" r:id="rId11"/>
    <p:sldId id="285" r:id="rId12"/>
    <p:sldId id="282" r:id="rId13"/>
    <p:sldId id="283" r:id="rId14"/>
    <p:sldId id="296" r:id="rId15"/>
    <p:sldId id="290" r:id="rId16"/>
    <p:sldId id="302" r:id="rId17"/>
    <p:sldId id="287" r:id="rId18"/>
    <p:sldId id="294" r:id="rId19"/>
    <p:sldId id="297" r:id="rId20"/>
    <p:sldId id="300" r:id="rId21"/>
    <p:sldId id="276" r:id="rId22"/>
    <p:sldId id="301" r:id="rId23"/>
    <p:sldId id="299" r:id="rId24"/>
    <p:sldId id="267" r:id="rId25"/>
  </p:sldIdLst>
  <p:sldSz cx="9144000" cy="6858000" type="screen4x3"/>
  <p:notesSz cx="6797675" cy="99266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75" autoAdjust="0"/>
  </p:normalViewPr>
  <p:slideViewPr>
    <p:cSldViewPr>
      <p:cViewPr varScale="1">
        <p:scale>
          <a:sx n="46" d="100"/>
          <a:sy n="46" d="100"/>
        </p:scale>
        <p:origin x="72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2 Marcador de fecha"/>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3346CF4-7034-49CF-8680-25309BA0C1F3}" type="datetimeFigureOut">
              <a:rPr lang="en-US" smtClean="0"/>
              <a:pPr/>
              <a:t>5/19/2023</a:t>
            </a:fld>
            <a:endParaRPr lang="en-GB"/>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6 Marcador de número de diapositiva"/>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77AE47F-ED2A-4C2D-BEF6-2A7B0D94102E}" type="slidenum">
              <a:rPr lang="en-GB" smtClean="0"/>
              <a:pPr/>
              <a:t>‹Nº›</a:t>
            </a:fld>
            <a:endParaRPr lang="en-GB"/>
          </a:p>
        </p:txBody>
      </p:sp>
    </p:spTree>
    <p:extLst>
      <p:ext uri="{BB962C8B-B14F-4D97-AF65-F5344CB8AC3E}">
        <p14:creationId xmlns:p14="http://schemas.microsoft.com/office/powerpoint/2010/main" val="332040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baseline="0" dirty="0"/>
              <a:t>La imagen trata de mostrar la idea de que vamos a trabajar sobre la primera parte del diseño, vamos a iniciarlo.</a:t>
            </a:r>
          </a:p>
          <a:p>
            <a:r>
              <a:rPr lang="es-ES" baseline="0" dirty="0"/>
              <a:t>Durante el primer semestre del tercer curso, se dedicará una asignatura completa al proceso de diseño.</a:t>
            </a:r>
          </a:p>
        </p:txBody>
      </p:sp>
      <p:sp>
        <p:nvSpPr>
          <p:cNvPr id="4" name="3 Marcador de número de diapositiva"/>
          <p:cNvSpPr>
            <a:spLocks noGrp="1"/>
          </p:cNvSpPr>
          <p:nvPr>
            <p:ph type="sldNum" sz="quarter" idx="10"/>
          </p:nvPr>
        </p:nvSpPr>
        <p:spPr/>
        <p:txBody>
          <a:bodyPr/>
          <a:lstStyle/>
          <a:p>
            <a:fld id="{277AE47F-ED2A-4C2D-BEF6-2A7B0D94102E}"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s-ES" i="1" dirty="0"/>
              <a:t>El</a:t>
            </a:r>
            <a:r>
              <a:rPr lang="es-ES" i="1" baseline="0" dirty="0"/>
              <a:t> primer ejemplo implica que 1 persona en 1 empresa solo está 1 vez, solo tiene un puesto de trabajo en la empresa. Cuidado por que el pluriempleo es posible.</a:t>
            </a:r>
          </a:p>
          <a:p>
            <a:endParaRPr lang="es-ES" i="1" baseline="0" dirty="0"/>
          </a:p>
          <a:p>
            <a:r>
              <a:rPr lang="es-ES" i="1" baseline="0" dirty="0"/>
              <a:t>El segundo ejemplo implica que 1 persona en 1 empresa podría tener varios puestos de trabajo a la vez</a:t>
            </a:r>
          </a:p>
          <a:p>
            <a:endParaRPr lang="es-ES" i="1" baseline="0" dirty="0"/>
          </a:p>
          <a:p>
            <a:endParaRPr lang="es-ES" i="1" baseline="0" dirty="0"/>
          </a:p>
          <a:p>
            <a:endParaRPr lang="es-ES" i="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normAutofit lnSpcReduction="10000"/>
          </a:bodyPr>
          <a:lstStyle/>
          <a:p>
            <a:r>
              <a:rPr lang="es-ES" sz="1100" i="1" u="none" dirty="0">
                <a:highlight>
                  <a:srgbClr val="FFFF00"/>
                </a:highlight>
              </a:rPr>
              <a:t>Criterio por el cual</a:t>
            </a:r>
            <a:r>
              <a:rPr lang="es-ES" sz="1100" i="1" u="none" baseline="0" dirty="0">
                <a:highlight>
                  <a:srgbClr val="FFFF00"/>
                </a:highlight>
              </a:rPr>
              <a:t> se hacen subconjuntos de objetos </a:t>
            </a:r>
            <a:r>
              <a:rPr lang="es-ES" sz="1100" i="1" u="none" baseline="0" dirty="0"/>
              <a:t>- </a:t>
            </a:r>
            <a:r>
              <a:rPr lang="es-ES" sz="1100" dirty="0"/>
              <a:t>Asociaciones Cualificadas – </a:t>
            </a:r>
            <a:r>
              <a:rPr lang="es-ES" sz="1100" dirty="0" err="1"/>
              <a:t>Qualified</a:t>
            </a:r>
            <a:r>
              <a:rPr lang="es-ES" sz="1100" baseline="0" dirty="0"/>
              <a:t> </a:t>
            </a:r>
            <a:r>
              <a:rPr lang="es-ES" sz="1100" baseline="0" dirty="0" err="1"/>
              <a:t>Associations</a:t>
            </a:r>
            <a:endParaRPr lang="es-ES" sz="1100" baseline="0" dirty="0"/>
          </a:p>
          <a:p>
            <a:endParaRPr lang="es-ES" sz="1100" dirty="0"/>
          </a:p>
          <a:p>
            <a:r>
              <a:rPr lang="es-ES" sz="1100" dirty="0"/>
              <a:t>Un calificador declara una </a:t>
            </a:r>
            <a:r>
              <a:rPr lang="es-ES" sz="1100" i="1" dirty="0">
                <a:solidFill>
                  <a:srgbClr val="7030A0"/>
                </a:solidFill>
              </a:rPr>
              <a:t>partición del conjunto </a:t>
            </a:r>
            <a:r>
              <a:rPr lang="es-ES" sz="1100" dirty="0"/>
              <a:t>de instancias asociadas con respecto a una instancia al final cualificada (la instancia cualificada es al final para lo que el calificador se adjunta). </a:t>
            </a:r>
          </a:p>
          <a:p>
            <a:r>
              <a:rPr lang="es-ES" sz="1100" dirty="0"/>
              <a:t>Una instancia de cualificación incluye un valor para cada atributo calificador. Dado un objeto cualificado y una instancia de cualificación, el número de objetos en el otro extremo de la asociación se ve limitada por la cardinalidad declarada. </a:t>
            </a:r>
          </a:p>
          <a:p>
            <a:endParaRPr lang="es-ES" sz="1100" dirty="0"/>
          </a:p>
          <a:p>
            <a:r>
              <a:rPr lang="es-ES" sz="1100" dirty="0"/>
              <a:t>En el caso común en el que la cardinalidad es 0 .. 1, el valor de cualificación es único con respecto al objeto calificado, y designa un objeto asociado. En el caso general de la cardinalidad 0 ..*, el conjunto de instancias asociadas se divide en subgrupos, cada uno seleccionado por una instancia de cualificación dada.</a:t>
            </a:r>
          </a:p>
          <a:p>
            <a:endParaRPr lang="es-ES" sz="1100" dirty="0">
              <a:solidFill>
                <a:srgbClr val="000000"/>
              </a:solidFill>
            </a:endParaRPr>
          </a:p>
          <a:p>
            <a:r>
              <a:rPr lang="es-ES" sz="1100" dirty="0"/>
              <a:t>En el caso de cardinalidad 1 o 0 .. 1, la cualificación tiene consecuencias semánticas y de implementación. En el caso de la multiplicidad 0 ..*, no tiene consecuencias semánticas reales, pero sugiere una implementación</a:t>
            </a:r>
            <a:r>
              <a:rPr lang="es-ES" sz="1100" baseline="0" dirty="0"/>
              <a:t> </a:t>
            </a:r>
            <a:r>
              <a:rPr lang="es-ES" sz="1100" dirty="0"/>
              <a:t>que facilita el acceso a los grupos de instancias asociadas unidas por un valor de cualificación dado.</a:t>
            </a:r>
            <a:endParaRPr lang="es-ES" sz="1100" dirty="0">
              <a:solidFill>
                <a:srgbClr val="000000"/>
              </a:solidFill>
            </a:endParaRPr>
          </a:p>
          <a:p>
            <a:endParaRPr lang="es-ES" sz="1100" b="1" dirty="0">
              <a:solidFill>
                <a:srgbClr val="000000"/>
              </a:solidFill>
              <a:latin typeface="Arial" charset="0"/>
            </a:endParaRPr>
          </a:p>
          <a:p>
            <a:r>
              <a:rPr lang="es-ES" sz="1100" b="1" dirty="0">
                <a:solidFill>
                  <a:srgbClr val="000000"/>
                </a:solidFill>
                <a:latin typeface="Arial" charset="0"/>
              </a:rPr>
              <a:t>Nota </a:t>
            </a:r>
            <a:r>
              <a:rPr lang="es-ES" sz="1100" b="1" dirty="0">
                <a:solidFill>
                  <a:srgbClr val="000000"/>
                </a:solidFill>
              </a:rPr>
              <a:t>–</a:t>
            </a:r>
            <a:r>
              <a:rPr lang="es-ES" sz="1100" i="1" dirty="0">
                <a:solidFill>
                  <a:srgbClr val="000000"/>
                </a:solidFill>
              </a:rPr>
              <a:t>L</a:t>
            </a:r>
            <a:r>
              <a:rPr lang="es-ES" sz="1100" i="1" dirty="0"/>
              <a:t>a cardinalidad de calificador se da asumiendo que</a:t>
            </a:r>
            <a:r>
              <a:rPr lang="es-ES" sz="1100" i="1" baseline="0" dirty="0"/>
              <a:t> el </a:t>
            </a:r>
            <a:r>
              <a:rPr lang="es-ES" sz="1100" i="1" dirty="0"/>
              <a:t>valor de la cualificación se suministra</a:t>
            </a:r>
            <a:r>
              <a:rPr lang="es-ES" sz="1100" dirty="0"/>
              <a:t>. La cardinalidad previa sin el calificador se supone que es 0 ..*. Esto no es cierto totalmente, pero casi siempre es adecuado, como una situación en la que prima la cardinalidad 1, un modelo mejor sería sin un calificador.</a:t>
            </a:r>
            <a:endParaRPr lang="es-ES" sz="1100" dirty="0">
              <a:solidFill>
                <a:srgbClr val="000000"/>
              </a:solidFill>
            </a:endParaRPr>
          </a:p>
          <a:p>
            <a:r>
              <a:rPr lang="es-ES" sz="1100" b="1" dirty="0">
                <a:solidFill>
                  <a:srgbClr val="000000"/>
                </a:solidFill>
                <a:latin typeface="Arial" charset="0"/>
              </a:rPr>
              <a:t>Nota </a:t>
            </a:r>
            <a:r>
              <a:rPr lang="es-ES" sz="1100" b="1" dirty="0">
                <a:solidFill>
                  <a:srgbClr val="000000"/>
                </a:solidFill>
              </a:rPr>
              <a:t>–</a:t>
            </a:r>
            <a:r>
              <a:rPr lang="es-ES" sz="1100" b="1" dirty="0">
                <a:solidFill>
                  <a:srgbClr val="000000"/>
                </a:solidFill>
                <a:latin typeface="Arial" charset="0"/>
              </a:rPr>
              <a:t> </a:t>
            </a:r>
            <a:r>
              <a:rPr lang="es-ES" sz="1100" i="1" dirty="0"/>
              <a:t>Una cardinalidad cualificada cuya cota menor es cero indica que un valor </a:t>
            </a:r>
            <a:r>
              <a:rPr lang="es-ES" sz="1100" i="1" baseline="0" dirty="0"/>
              <a:t>calificador</a:t>
            </a:r>
            <a:r>
              <a:rPr lang="es-ES" sz="1100" i="1" dirty="0"/>
              <a:t> dado puede estar ausente, mientras que un límite inferior 1 indica que cualquier valor posible de calificador debe estar presente</a:t>
            </a:r>
            <a:r>
              <a:rPr lang="es-ES" sz="1100" dirty="0"/>
              <a:t>. Este último sólo es razonable para los cualificados con un número finito de valores (como valores enumerados o rangos de número entero) que representan tablas llenas indexadas por algún rango finito de valores. </a:t>
            </a:r>
          </a:p>
          <a:p>
            <a:endParaRPr lang="es-ES" dirty="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s-ES" dirty="0"/>
              <a:t>Una </a:t>
            </a:r>
            <a:r>
              <a:rPr lang="es-ES" sz="1200" dirty="0"/>
              <a:t>cardinalidad</a:t>
            </a:r>
            <a:r>
              <a:rPr lang="es-ES" dirty="0"/>
              <a:t> cualificada cuya cota menor es cero indica que un valor del atributo calificador dado puede estar ausente, mientras que un límite inferior de 1 indica que cualquier valor posible del calificador debe estar presente. Este último sólo es razonable para los calificadores  con un número finito de valores </a:t>
            </a:r>
            <a:br>
              <a:rPr lang="es-ES" dirty="0"/>
            </a:br>
            <a:endParaRPr lang="es-ES" dirty="0"/>
          </a:p>
          <a:p>
            <a:r>
              <a:rPr lang="es-ES" dirty="0"/>
              <a:t>Y aquí tenemos un ejemplo de una clase de diseño, añadida porque tenemos una necesidad (encontrar objetos dado un criterio). </a:t>
            </a:r>
          </a:p>
          <a:p>
            <a:endParaRPr lang="es-ES" dirty="0">
              <a:solidFill>
                <a:srgbClr val="000000"/>
              </a:solidFill>
            </a:endParaRPr>
          </a:p>
          <a:p>
            <a:r>
              <a:rPr lang="es-ES" i="1" dirty="0">
                <a:solidFill>
                  <a:srgbClr val="000000"/>
                </a:solidFill>
              </a:rPr>
              <a:t>Cardinalidad de 1</a:t>
            </a:r>
            <a:r>
              <a:rPr lang="es-ES" i="1" baseline="0" dirty="0">
                <a:solidFill>
                  <a:srgbClr val="000000"/>
                </a:solidFill>
              </a:rPr>
              <a:t> = cualquier calificador posible debe estar presente ( y si no está, es error)</a:t>
            </a:r>
          </a:p>
          <a:p>
            <a:endParaRPr lang="es-ES" i="1" baseline="0" dirty="0">
              <a:solidFill>
                <a:srgbClr val="000000"/>
              </a:solidFill>
            </a:endParaRPr>
          </a:p>
          <a:p>
            <a:r>
              <a:rPr lang="es-ES" i="1" baseline="0" dirty="0">
                <a:solidFill>
                  <a:srgbClr val="000000"/>
                </a:solidFill>
              </a:rPr>
              <a:t>Atención a la imagen: </a:t>
            </a:r>
            <a:r>
              <a:rPr lang="es-ES" i="1" baseline="0" dirty="0" err="1">
                <a:solidFill>
                  <a:srgbClr val="000000"/>
                </a:solidFill>
              </a:rPr>
              <a:t>Atríbuto</a:t>
            </a:r>
            <a:r>
              <a:rPr lang="es-ES" i="1" baseline="0" dirty="0">
                <a:solidFill>
                  <a:srgbClr val="000000"/>
                </a:solidFill>
              </a:rPr>
              <a:t> “</a:t>
            </a:r>
            <a:r>
              <a:rPr lang="es-ES" i="1" baseline="0" dirty="0" err="1">
                <a:solidFill>
                  <a:srgbClr val="000000"/>
                </a:solidFill>
              </a:rPr>
              <a:t>passportNumber</a:t>
            </a:r>
            <a:r>
              <a:rPr lang="es-ES" i="1" baseline="0" dirty="0">
                <a:solidFill>
                  <a:srgbClr val="000000"/>
                </a:solidFill>
              </a:rPr>
              <a:t>” ¿dónde está en la clase “</a:t>
            </a:r>
            <a:r>
              <a:rPr lang="es-ES" i="1" baseline="0" dirty="0" err="1">
                <a:solidFill>
                  <a:srgbClr val="000000"/>
                </a:solidFill>
              </a:rPr>
              <a:t>Member</a:t>
            </a:r>
            <a:r>
              <a:rPr lang="es-ES" i="1" baseline="0" dirty="0">
                <a:solidFill>
                  <a:srgbClr val="000000"/>
                </a:solidFill>
              </a:rPr>
              <a:t>”?</a:t>
            </a:r>
            <a:endParaRPr lang="es-ES" i="1" dirty="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r>
              <a:rPr lang="es-ES_tradnl" i="1" dirty="0"/>
              <a:t>Dos formas</a:t>
            </a:r>
            <a:r>
              <a:rPr lang="es-ES_tradnl" i="1" baseline="0" dirty="0"/>
              <a:t> de representar la interfaz – Representan la misma idea (estilo pin / piruleta o clase &lt;&lt;interface&gt;&gt;)</a:t>
            </a:r>
          </a:p>
          <a:p>
            <a:endParaRPr lang="es-ES_tradnl" i="1" baseline="0" dirty="0"/>
          </a:p>
          <a:p>
            <a:r>
              <a:rPr lang="es-ES_tradnl" i="1" baseline="0" dirty="0"/>
              <a:t>Interfaz: formalmente, no tiene atributos ni asociaciones y solo tiene operaciones abstractas (Pg. 402/403 – Usando UML)</a:t>
            </a:r>
          </a:p>
          <a:p>
            <a:endParaRPr lang="es-ES_tradnl" dirty="0"/>
          </a:p>
          <a:p>
            <a:r>
              <a:rPr lang="es-ES_tradnl" i="1" dirty="0"/>
              <a:t>Instrumento para variar</a:t>
            </a:r>
            <a:r>
              <a:rPr lang="es-ES_tradnl" i="1" baseline="0" dirty="0"/>
              <a:t> código en tiempo real</a:t>
            </a:r>
          </a:p>
          <a:p>
            <a:endParaRPr lang="es-ES_tradnl" i="1" baseline="0" dirty="0"/>
          </a:p>
          <a:p>
            <a:r>
              <a:rPr lang="es-ES_tradnl" i="1" baseline="0" dirty="0" err="1"/>
              <a:t>TheftAlarm</a:t>
            </a:r>
            <a:r>
              <a:rPr lang="es-ES_tradnl" i="1" baseline="0" dirty="0"/>
              <a:t> </a:t>
            </a:r>
            <a:r>
              <a:rPr lang="es-ES_tradnl" b="1" i="1" baseline="0" dirty="0"/>
              <a:t>USA</a:t>
            </a:r>
            <a:r>
              <a:rPr lang="es-ES_tradnl" i="1" baseline="0" dirty="0"/>
              <a:t> </a:t>
            </a:r>
            <a:r>
              <a:rPr lang="es-ES_tradnl" i="1" baseline="0" dirty="0" err="1"/>
              <a:t>ISensor</a:t>
            </a:r>
            <a:r>
              <a:rPr lang="es-ES_tradnl" i="1" baseline="0" dirty="0"/>
              <a:t> -  es un consumidor del servicio (relación de dependencia)</a:t>
            </a:r>
          </a:p>
          <a:p>
            <a:endParaRPr lang="es-ES_tradnl" i="1" baseline="0" dirty="0"/>
          </a:p>
          <a:p>
            <a:r>
              <a:rPr lang="es-ES_tradnl" i="0" baseline="0" dirty="0"/>
              <a:t>A las clases abstractas puras, es decir, a las clases que no contienen ninguna implementación, se las llama “interfaces”.</a:t>
            </a:r>
          </a:p>
          <a:p>
            <a:r>
              <a:rPr lang="es-ES_tradnl" i="0" baseline="0" dirty="0"/>
              <a:t>En UML una interfaz es una colección de operaciones que sirven para especificar los servicios de una clase o un componente.</a:t>
            </a:r>
          </a:p>
          <a:p>
            <a:r>
              <a:rPr lang="es-ES_tradnl" i="0" baseline="0" dirty="0"/>
              <a:t>Una interfaz solo contiene las cabeceras de las operaciones, no su implementación.</a:t>
            </a:r>
          </a:p>
          <a:p>
            <a:endParaRPr lang="es-ES_tradnl" i="0" baseline="0" dirty="0"/>
          </a:p>
          <a:p>
            <a:r>
              <a:rPr lang="es-ES_tradnl" i="0" baseline="0" dirty="0"/>
              <a:t>Gráficamente una interfaz se puede representar de forma expandida como una clase estereotipada, o en su forma abreviada, con una figura en forma de pin o piruleta.</a:t>
            </a:r>
          </a:p>
          <a:p>
            <a:endParaRPr lang="es-ES_tradnl" i="0" baseline="0" dirty="0"/>
          </a:p>
          <a:p>
            <a:r>
              <a:rPr lang="es-ES_tradnl" i="0" baseline="0" dirty="0"/>
              <a:t>Hay dos relaciones que pueden existir entre una clase y una interfaz: la dependencia y la realización.</a:t>
            </a:r>
          </a:p>
          <a:p>
            <a:r>
              <a:rPr lang="es-ES_tradnl" i="0" baseline="0" dirty="0"/>
              <a:t>La dependencia indica que la clase </a:t>
            </a:r>
            <a:r>
              <a:rPr lang="es-ES_tradnl" b="1" i="0" baseline="0" dirty="0"/>
              <a:t>usa</a:t>
            </a:r>
            <a:r>
              <a:rPr lang="es-ES_tradnl" i="0" baseline="0" dirty="0"/>
              <a:t> la interfaz. Para que una interfaz se pueda usar hace falta que otra clase implemente las operaciones que la interfaz especifica. A la relación entre la interfaz y la clase que implementa las operaciones se la denomina </a:t>
            </a:r>
            <a:r>
              <a:rPr lang="es-ES_tradnl" b="1" i="0" baseline="0" dirty="0"/>
              <a:t>realización.</a:t>
            </a:r>
          </a:p>
          <a:p>
            <a:endParaRPr lang="es-ES_tradnl" i="0" baseline="0" dirty="0"/>
          </a:p>
          <a:p>
            <a:r>
              <a:rPr lang="es-ES_tradnl" i="0" baseline="0" dirty="0"/>
              <a:t>La realización indica que la clase implementa todas las operaciones de la interfaz.</a:t>
            </a:r>
          </a:p>
          <a:p>
            <a:endParaRPr lang="es-ES_tradnl" i="0" baseline="0" dirty="0"/>
          </a:p>
          <a:p>
            <a:endParaRPr lang="es-ES_tradnl" i="0" baseline="0" dirty="0"/>
          </a:p>
          <a:p>
            <a:endParaRPr lang="es-ES_tradnl" i="1" baseline="0" dirty="0"/>
          </a:p>
          <a:p>
            <a:endParaRPr lang="es-ES_tradnl" i="1" baseline="0" dirty="0"/>
          </a:p>
        </p:txBody>
      </p:sp>
      <p:sp>
        <p:nvSpPr>
          <p:cNvPr id="4" name="3 Marcador de número de diapositiva"/>
          <p:cNvSpPr>
            <a:spLocks noGrp="1"/>
          </p:cNvSpPr>
          <p:nvPr>
            <p:ph type="sldNum" sz="quarter" idx="10"/>
          </p:nvPr>
        </p:nvSpPr>
        <p:spPr/>
        <p:txBody>
          <a:bodyPr/>
          <a:lstStyle/>
          <a:p>
            <a:fld id="{277AE47F-ED2A-4C2D-BEF6-2A7B0D94102E}" type="slidenum">
              <a:rPr lang="en-GB" smtClean="0"/>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r>
              <a:rPr lang="es-ES" i="1" dirty="0"/>
              <a:t>Riel 5.11 -  </a:t>
            </a:r>
            <a:r>
              <a:rPr lang="es-ES" i="1" dirty="0" err="1"/>
              <a:t>If</a:t>
            </a:r>
            <a:r>
              <a:rPr lang="es-ES" i="1" dirty="0"/>
              <a:t> </a:t>
            </a:r>
            <a:r>
              <a:rPr lang="es-ES" i="1" dirty="0" err="1"/>
              <a:t>two</a:t>
            </a:r>
            <a:r>
              <a:rPr lang="es-ES" i="1" dirty="0"/>
              <a:t> </a:t>
            </a:r>
            <a:r>
              <a:rPr lang="es-ES" i="1" dirty="0" err="1"/>
              <a:t>or</a:t>
            </a:r>
            <a:r>
              <a:rPr lang="es-ES" i="1" dirty="0"/>
              <a:t> more </a:t>
            </a:r>
            <a:r>
              <a:rPr lang="es-ES" i="1" dirty="0" err="1"/>
              <a:t>classes</a:t>
            </a:r>
            <a:r>
              <a:rPr lang="es-ES" i="1" dirty="0"/>
              <a:t> </a:t>
            </a:r>
            <a:r>
              <a:rPr lang="es-ES" i="1" dirty="0" err="1"/>
              <a:t>only</a:t>
            </a:r>
            <a:r>
              <a:rPr lang="es-ES" i="1" baseline="0" dirty="0"/>
              <a:t> </a:t>
            </a:r>
            <a:r>
              <a:rPr lang="es-ES" i="1" baseline="0" dirty="0" err="1"/>
              <a:t>shared</a:t>
            </a:r>
            <a:r>
              <a:rPr lang="es-ES" i="1" baseline="0" dirty="0"/>
              <a:t> </a:t>
            </a:r>
            <a:r>
              <a:rPr lang="es-ES" i="1" baseline="0" dirty="0" err="1"/>
              <a:t>common</a:t>
            </a:r>
            <a:r>
              <a:rPr lang="es-ES" i="1" baseline="0" dirty="0"/>
              <a:t> interface (</a:t>
            </a:r>
            <a:r>
              <a:rPr lang="es-ES" i="1" baseline="0" dirty="0" err="1"/>
              <a:t>i.e.</a:t>
            </a:r>
            <a:r>
              <a:rPr lang="es-ES" i="1" baseline="0" dirty="0"/>
              <a:t> </a:t>
            </a:r>
            <a:r>
              <a:rPr lang="es-ES" i="1" baseline="0" dirty="0" err="1"/>
              <a:t>messages</a:t>
            </a:r>
            <a:r>
              <a:rPr lang="es-ES" i="1" baseline="0" dirty="0"/>
              <a:t>, </a:t>
            </a:r>
            <a:r>
              <a:rPr lang="es-ES" i="1" baseline="0" dirty="0" err="1"/>
              <a:t>not</a:t>
            </a:r>
            <a:r>
              <a:rPr lang="es-ES" i="1" baseline="0" dirty="0"/>
              <a:t> </a:t>
            </a:r>
            <a:r>
              <a:rPr lang="es-ES" i="1" baseline="0" dirty="0" err="1"/>
              <a:t>methods</a:t>
            </a:r>
            <a:r>
              <a:rPr lang="es-ES" i="1" baseline="0" dirty="0"/>
              <a:t>) </a:t>
            </a:r>
            <a:r>
              <a:rPr lang="es-ES" i="1" baseline="0" dirty="0" err="1"/>
              <a:t>then</a:t>
            </a:r>
            <a:r>
              <a:rPr lang="es-ES" i="1" baseline="0" dirty="0"/>
              <a:t> </a:t>
            </a:r>
            <a:r>
              <a:rPr lang="es-ES" i="1" baseline="0" dirty="0" err="1"/>
              <a:t>they</a:t>
            </a:r>
            <a:r>
              <a:rPr lang="es-ES" i="1" baseline="0" dirty="0"/>
              <a:t> </a:t>
            </a:r>
            <a:r>
              <a:rPr lang="es-ES" i="1" baseline="0" dirty="0" err="1"/>
              <a:t>should</a:t>
            </a:r>
            <a:r>
              <a:rPr lang="es-ES" i="1" baseline="0" dirty="0"/>
              <a:t> </a:t>
            </a:r>
            <a:r>
              <a:rPr lang="es-ES" i="1" baseline="0" dirty="0" err="1"/>
              <a:t>inherit</a:t>
            </a:r>
            <a:r>
              <a:rPr lang="es-ES" i="1" baseline="0" dirty="0"/>
              <a:t> </a:t>
            </a:r>
            <a:r>
              <a:rPr lang="es-ES" i="1" baseline="0" dirty="0" err="1"/>
              <a:t>from</a:t>
            </a:r>
            <a:r>
              <a:rPr lang="es-ES" i="1" baseline="0" dirty="0"/>
              <a:t> a </a:t>
            </a:r>
            <a:r>
              <a:rPr lang="es-ES" i="1" baseline="0" dirty="0" err="1"/>
              <a:t>common</a:t>
            </a:r>
            <a:r>
              <a:rPr lang="es-ES" i="1" baseline="0" dirty="0"/>
              <a:t> base </a:t>
            </a:r>
            <a:r>
              <a:rPr lang="es-ES" i="1" baseline="0" dirty="0" err="1"/>
              <a:t>class</a:t>
            </a:r>
            <a:r>
              <a:rPr lang="es-ES" i="1" baseline="0" dirty="0"/>
              <a:t> </a:t>
            </a:r>
            <a:r>
              <a:rPr lang="es-ES" i="1" baseline="0" dirty="0" err="1"/>
              <a:t>only</a:t>
            </a:r>
            <a:r>
              <a:rPr lang="es-ES" i="1" baseline="0" dirty="0"/>
              <a:t> </a:t>
            </a:r>
            <a:r>
              <a:rPr lang="es-ES" i="1" baseline="0" dirty="0" err="1"/>
              <a:t>if</a:t>
            </a:r>
            <a:r>
              <a:rPr lang="es-ES" i="1" baseline="0" dirty="0"/>
              <a:t> </a:t>
            </a:r>
            <a:r>
              <a:rPr lang="es-ES" i="1" baseline="0" dirty="0" err="1"/>
              <a:t>they</a:t>
            </a:r>
            <a:r>
              <a:rPr lang="es-ES" i="1" baseline="0" dirty="0"/>
              <a:t> </a:t>
            </a:r>
            <a:r>
              <a:rPr lang="es-ES" i="1" baseline="0" dirty="0" err="1"/>
              <a:t>will</a:t>
            </a:r>
            <a:r>
              <a:rPr lang="es-ES" i="1" baseline="0" dirty="0"/>
              <a:t> </a:t>
            </a:r>
            <a:r>
              <a:rPr lang="es-ES" i="1" baseline="0" dirty="0" err="1"/>
              <a:t>be</a:t>
            </a:r>
            <a:r>
              <a:rPr lang="es-ES" i="1" baseline="0" dirty="0"/>
              <a:t> </a:t>
            </a:r>
            <a:r>
              <a:rPr lang="es-ES" i="1" baseline="0" dirty="0" err="1"/>
              <a:t>used</a:t>
            </a:r>
            <a:r>
              <a:rPr lang="es-ES" i="1" baseline="0" dirty="0"/>
              <a:t> </a:t>
            </a:r>
            <a:r>
              <a:rPr lang="es-ES" i="1" baseline="0" dirty="0" err="1"/>
              <a:t>polymorfically</a:t>
            </a:r>
            <a:r>
              <a:rPr lang="es-ES" i="1" baseline="0" dirty="0"/>
              <a:t> </a:t>
            </a:r>
          </a:p>
          <a:p>
            <a:endParaRPr lang="es-ES" i="1" baseline="0" dirty="0"/>
          </a:p>
          <a:p>
            <a:r>
              <a:rPr lang="es-ES" i="0" dirty="0"/>
              <a:t>Si dos o más clases sólo comparten una interfaz común (es decir, mensajes, no métodos) entonces deben heredar de una clase base común solamente si se van a utilizar polimórficamente</a:t>
            </a:r>
          </a:p>
          <a:p>
            <a:endParaRPr lang="es-ES" i="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r>
              <a:rPr lang="es-ES" i="1" dirty="0"/>
              <a:t>Riel 5.11 -  </a:t>
            </a:r>
            <a:r>
              <a:rPr lang="es-ES" i="1" dirty="0" err="1"/>
              <a:t>If</a:t>
            </a:r>
            <a:r>
              <a:rPr lang="es-ES" i="1" dirty="0"/>
              <a:t> </a:t>
            </a:r>
            <a:r>
              <a:rPr lang="es-ES" i="1" dirty="0" err="1"/>
              <a:t>two</a:t>
            </a:r>
            <a:r>
              <a:rPr lang="es-ES" i="1" dirty="0"/>
              <a:t> </a:t>
            </a:r>
            <a:r>
              <a:rPr lang="es-ES" i="1" dirty="0" err="1"/>
              <a:t>or</a:t>
            </a:r>
            <a:r>
              <a:rPr lang="es-ES" i="1" dirty="0"/>
              <a:t> more </a:t>
            </a:r>
            <a:r>
              <a:rPr lang="es-ES" i="1" dirty="0" err="1"/>
              <a:t>classes</a:t>
            </a:r>
            <a:r>
              <a:rPr lang="es-ES" i="1" dirty="0"/>
              <a:t> </a:t>
            </a:r>
            <a:r>
              <a:rPr lang="es-ES" i="1" dirty="0" err="1"/>
              <a:t>only</a:t>
            </a:r>
            <a:r>
              <a:rPr lang="es-ES" i="1" baseline="0" dirty="0"/>
              <a:t> </a:t>
            </a:r>
            <a:r>
              <a:rPr lang="es-ES" i="1" baseline="0" dirty="0" err="1"/>
              <a:t>shared</a:t>
            </a:r>
            <a:r>
              <a:rPr lang="es-ES" i="1" baseline="0" dirty="0"/>
              <a:t> </a:t>
            </a:r>
            <a:r>
              <a:rPr lang="es-ES" i="1" baseline="0" dirty="0" err="1"/>
              <a:t>common</a:t>
            </a:r>
            <a:r>
              <a:rPr lang="es-ES" i="1" baseline="0" dirty="0"/>
              <a:t> interface (</a:t>
            </a:r>
            <a:r>
              <a:rPr lang="es-ES" i="1" baseline="0" dirty="0" err="1"/>
              <a:t>i.e.</a:t>
            </a:r>
            <a:r>
              <a:rPr lang="es-ES" i="1" baseline="0" dirty="0"/>
              <a:t> </a:t>
            </a:r>
            <a:r>
              <a:rPr lang="es-ES" i="1" baseline="0" dirty="0" err="1"/>
              <a:t>messages</a:t>
            </a:r>
            <a:r>
              <a:rPr lang="es-ES" i="1" baseline="0" dirty="0"/>
              <a:t>, </a:t>
            </a:r>
            <a:r>
              <a:rPr lang="es-ES" i="1" baseline="0" dirty="0" err="1"/>
              <a:t>not</a:t>
            </a:r>
            <a:r>
              <a:rPr lang="es-ES" i="1" baseline="0" dirty="0"/>
              <a:t> </a:t>
            </a:r>
            <a:r>
              <a:rPr lang="es-ES" i="1" baseline="0" dirty="0" err="1"/>
              <a:t>methods</a:t>
            </a:r>
            <a:r>
              <a:rPr lang="es-ES" i="1" baseline="0" dirty="0"/>
              <a:t>) </a:t>
            </a:r>
            <a:r>
              <a:rPr lang="es-ES" i="1" baseline="0" dirty="0" err="1"/>
              <a:t>then</a:t>
            </a:r>
            <a:r>
              <a:rPr lang="es-ES" i="1" baseline="0" dirty="0"/>
              <a:t> </a:t>
            </a:r>
            <a:r>
              <a:rPr lang="es-ES" i="1" baseline="0" dirty="0" err="1"/>
              <a:t>they</a:t>
            </a:r>
            <a:r>
              <a:rPr lang="es-ES" i="1" baseline="0" dirty="0"/>
              <a:t> </a:t>
            </a:r>
            <a:r>
              <a:rPr lang="es-ES" i="1" baseline="0" dirty="0" err="1"/>
              <a:t>should</a:t>
            </a:r>
            <a:r>
              <a:rPr lang="es-ES" i="1" baseline="0" dirty="0"/>
              <a:t> </a:t>
            </a:r>
            <a:r>
              <a:rPr lang="es-ES" i="1" baseline="0" dirty="0" err="1"/>
              <a:t>inherit</a:t>
            </a:r>
            <a:r>
              <a:rPr lang="es-ES" i="1" baseline="0" dirty="0"/>
              <a:t> </a:t>
            </a:r>
            <a:r>
              <a:rPr lang="es-ES" i="1" baseline="0" dirty="0" err="1"/>
              <a:t>from</a:t>
            </a:r>
            <a:r>
              <a:rPr lang="es-ES" i="1" baseline="0" dirty="0"/>
              <a:t> a </a:t>
            </a:r>
            <a:r>
              <a:rPr lang="es-ES" i="1" baseline="0" dirty="0" err="1"/>
              <a:t>common</a:t>
            </a:r>
            <a:r>
              <a:rPr lang="es-ES" i="1" baseline="0" dirty="0"/>
              <a:t> base </a:t>
            </a:r>
            <a:r>
              <a:rPr lang="es-ES" i="1" baseline="0" dirty="0" err="1"/>
              <a:t>class</a:t>
            </a:r>
            <a:r>
              <a:rPr lang="es-ES" i="1" baseline="0" dirty="0"/>
              <a:t> </a:t>
            </a:r>
            <a:r>
              <a:rPr lang="es-ES" i="1" baseline="0" dirty="0" err="1"/>
              <a:t>only</a:t>
            </a:r>
            <a:r>
              <a:rPr lang="es-ES" i="1" baseline="0" dirty="0"/>
              <a:t> </a:t>
            </a:r>
            <a:r>
              <a:rPr lang="es-ES" i="1" baseline="0" dirty="0" err="1"/>
              <a:t>if</a:t>
            </a:r>
            <a:r>
              <a:rPr lang="es-ES" i="1" baseline="0" dirty="0"/>
              <a:t> </a:t>
            </a:r>
            <a:r>
              <a:rPr lang="es-ES" i="1" baseline="0" dirty="0" err="1"/>
              <a:t>they</a:t>
            </a:r>
            <a:r>
              <a:rPr lang="es-ES" i="1" baseline="0" dirty="0"/>
              <a:t> </a:t>
            </a:r>
            <a:r>
              <a:rPr lang="es-ES" i="1" baseline="0" dirty="0" err="1"/>
              <a:t>will</a:t>
            </a:r>
            <a:r>
              <a:rPr lang="es-ES" i="1" baseline="0" dirty="0"/>
              <a:t> </a:t>
            </a:r>
            <a:r>
              <a:rPr lang="es-ES" i="1" baseline="0" dirty="0" err="1"/>
              <a:t>be</a:t>
            </a:r>
            <a:r>
              <a:rPr lang="es-ES" i="1" baseline="0" dirty="0"/>
              <a:t> </a:t>
            </a:r>
            <a:r>
              <a:rPr lang="es-ES" i="1" baseline="0" dirty="0" err="1"/>
              <a:t>used</a:t>
            </a:r>
            <a:r>
              <a:rPr lang="es-ES" i="1" baseline="0" dirty="0"/>
              <a:t> </a:t>
            </a:r>
            <a:r>
              <a:rPr lang="es-ES" i="1" baseline="0" dirty="0" err="1"/>
              <a:t>polymorfically</a:t>
            </a:r>
            <a:r>
              <a:rPr lang="es-ES" i="1" baseline="0" dirty="0"/>
              <a:t> </a:t>
            </a:r>
          </a:p>
          <a:p>
            <a:endParaRPr lang="es-ES" i="1" baseline="0" dirty="0"/>
          </a:p>
          <a:p>
            <a:r>
              <a:rPr lang="es-ES" i="0" dirty="0"/>
              <a:t>Si dos o más clases sólo comparten una interfaz común (es decir, mensajes, no métodos) entonces deben heredar de una clase base común solamente si se van a utilizar polimórficamente</a:t>
            </a:r>
          </a:p>
          <a:p>
            <a:endParaRPr lang="es-ES" i="1" dirty="0"/>
          </a:p>
        </p:txBody>
      </p:sp>
    </p:spTree>
    <p:extLst>
      <p:ext uri="{BB962C8B-B14F-4D97-AF65-F5344CB8AC3E}">
        <p14:creationId xmlns:p14="http://schemas.microsoft.com/office/powerpoint/2010/main" val="755776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s-ES" dirty="0"/>
              <a:t>En el primer caso (</a:t>
            </a:r>
            <a:r>
              <a:rPr lang="es-ES" dirty="0" err="1"/>
              <a:t>public</a:t>
            </a:r>
            <a:r>
              <a:rPr lang="es-ES" dirty="0"/>
              <a:t> interface </a:t>
            </a:r>
            <a:r>
              <a:rPr lang="es-ES" dirty="0" err="1"/>
              <a:t>ICollector</a:t>
            </a:r>
            <a:r>
              <a:rPr lang="es-ES" dirty="0"/>
              <a:t>) hay 5 tipos, en el segundo (herencia) hay 7.</a:t>
            </a:r>
          </a:p>
          <a:p>
            <a:endParaRPr lang="es-ES" dirty="0"/>
          </a:p>
          <a:p>
            <a:r>
              <a:rPr lang="es-ES" dirty="0"/>
              <a:t>Recordar el</a:t>
            </a:r>
            <a:r>
              <a:rPr lang="es-ES" baseline="0" dirty="0"/>
              <a:t> caso </a:t>
            </a:r>
            <a:r>
              <a:rPr lang="es-ES" baseline="0" dirty="0" err="1"/>
              <a:t>TraLaLa</a:t>
            </a:r>
            <a:r>
              <a:rPr lang="es-ES" baseline="0" dirty="0"/>
              <a:t> y las estrategias de pago</a:t>
            </a:r>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a:solidFill>
              <a:srgbClr val="000000"/>
            </a:solidFill>
          </a:ln>
        </p:spPr>
        <p:txBody>
          <a:bodyPr lIns="88221" tIns="44111" rIns="88221" bIns="44111">
            <a:normAutofit lnSpcReduction="10000"/>
          </a:bodyPr>
          <a:lstStyle/>
          <a:p>
            <a:pPr marL="228600" indent="-228600"/>
            <a:r>
              <a:rPr lang="en-US" sz="1000" i="1" kern="1200" baseline="0" dirty="0">
                <a:solidFill>
                  <a:schemeClr val="tx1"/>
                </a:solidFill>
                <a:latin typeface="+mn-lt"/>
                <a:ea typeface="+mn-ea"/>
                <a:cs typeface="+mn-cs"/>
              </a:rPr>
              <a:t>5.1: Inheritance should only be used to model a specialization hierarchy.</a:t>
            </a:r>
          </a:p>
          <a:p>
            <a:r>
              <a:rPr lang="en-US" sz="1000" i="1" kern="1200" baseline="0" dirty="0">
                <a:solidFill>
                  <a:schemeClr val="tx1"/>
                </a:solidFill>
                <a:latin typeface="+mn-lt"/>
                <a:ea typeface="+mn-ea"/>
                <a:cs typeface="+mn-cs"/>
              </a:rPr>
              <a:t>6.2: Whenever there is inheritance in an object-oriented design ask yourself two questions: </a:t>
            </a:r>
          </a:p>
          <a:p>
            <a:r>
              <a:rPr lang="en-US" sz="1000" i="1" kern="1200" baseline="0" dirty="0">
                <a:solidFill>
                  <a:schemeClr val="tx1"/>
                </a:solidFill>
                <a:latin typeface="+mn-lt"/>
                <a:ea typeface="+mn-ea"/>
                <a:cs typeface="+mn-cs"/>
              </a:rPr>
              <a:t>1) Am I a </a:t>
            </a:r>
            <a:r>
              <a:rPr lang="en-US" sz="1000" kern="1200" baseline="0" dirty="0">
                <a:solidFill>
                  <a:schemeClr val="tx1"/>
                </a:solidFill>
                <a:latin typeface="+mn-lt"/>
                <a:ea typeface="+mn-ea"/>
                <a:cs typeface="+mn-cs"/>
              </a:rPr>
              <a:t>special type of the thing I'm inheriting from? and 2) Is the thing I'm inheriting from part of me?</a:t>
            </a:r>
            <a:endParaRPr lang="es-ES" sz="1000" dirty="0"/>
          </a:p>
          <a:p>
            <a:pPr marL="228600" indent="-228600"/>
            <a:r>
              <a:rPr lang="es-ES" sz="1000" u="sng" dirty="0"/>
              <a:t>ASUNCIONES</a:t>
            </a:r>
            <a:r>
              <a:rPr lang="es-ES" sz="1000" u="sng" baseline="0" dirty="0"/>
              <a:t> </a:t>
            </a:r>
            <a:r>
              <a:rPr lang="es-ES" sz="1000" u="sng" dirty="0"/>
              <a:t> SOBRE EL EJEMPLO </a:t>
            </a:r>
            <a:r>
              <a:rPr lang="es-ES" sz="1000" dirty="0"/>
              <a:t>(explicaciones más adelante) </a:t>
            </a:r>
            <a:br>
              <a:rPr lang="es-ES" sz="1000" dirty="0"/>
            </a:br>
            <a:r>
              <a:rPr lang="es-ES" sz="1000" dirty="0"/>
              <a:t>1. Tenemos un conjunto de métodos en </a:t>
            </a:r>
            <a:r>
              <a:rPr lang="es-ES" sz="1000" dirty="0" err="1"/>
              <a:t>RandomNumberGenerator</a:t>
            </a:r>
            <a:r>
              <a:rPr lang="es-ES" sz="1000" dirty="0"/>
              <a:t>. </a:t>
            </a:r>
            <a:br>
              <a:rPr lang="es-ES" sz="1000" dirty="0"/>
            </a:br>
            <a:r>
              <a:rPr lang="es-ES" sz="1000" dirty="0"/>
              <a:t>2. Nos gustaría volver a utilizar esos métodos. </a:t>
            </a:r>
            <a:br>
              <a:rPr lang="es-ES" sz="1000" dirty="0"/>
            </a:br>
            <a:r>
              <a:rPr lang="es-ES" sz="1000" dirty="0"/>
              <a:t>3. Copiar y pegar esos métodos en las clases </a:t>
            </a:r>
            <a:r>
              <a:rPr lang="es-ES" sz="1000" dirty="0" err="1"/>
              <a:t>CardDeck</a:t>
            </a:r>
            <a:r>
              <a:rPr lang="es-ES" sz="1000" dirty="0"/>
              <a:t> (Baraja de Cartas) y Die (Dado) </a:t>
            </a:r>
            <a:r>
              <a:rPr lang="es-ES" sz="1000" b="1" dirty="0">
                <a:solidFill>
                  <a:srgbClr val="FF0000"/>
                </a:solidFill>
              </a:rPr>
              <a:t>NO</a:t>
            </a:r>
            <a:r>
              <a:rPr lang="es-ES" sz="1000" dirty="0"/>
              <a:t> es una solución válida. ¿Qué</a:t>
            </a:r>
            <a:r>
              <a:rPr lang="es-ES" sz="1000" baseline="0" dirty="0"/>
              <a:t> podemos hacer</a:t>
            </a:r>
            <a:r>
              <a:rPr lang="es-ES" sz="1000" dirty="0"/>
              <a:t>?</a:t>
            </a:r>
          </a:p>
          <a:p>
            <a:pPr marL="228600" indent="-228600"/>
            <a:r>
              <a:rPr lang="es-ES" sz="1000" u="sng" dirty="0"/>
              <a:t>Aspectos éticos de este ejemplo</a:t>
            </a:r>
            <a:r>
              <a:rPr lang="es-ES" sz="1000" dirty="0"/>
              <a:t>: Reflexionar acerca de la situación, hay soluciones adecuadas a mano, no hay necesidad de seleccionar una alternativa que ha demostrado ser inadecuado. </a:t>
            </a:r>
          </a:p>
          <a:p>
            <a:pPr marL="228600" indent="-228600"/>
            <a:r>
              <a:rPr lang="es-ES" sz="1000" u="sng" noProof="0" dirty="0"/>
              <a:t>Explicaciones sobre el ejemplo</a:t>
            </a:r>
            <a:r>
              <a:rPr lang="es-ES" sz="1000" noProof="0" dirty="0"/>
              <a:t>: </a:t>
            </a:r>
          </a:p>
          <a:p>
            <a:pPr marL="0" lvl="0" indent="0"/>
            <a:r>
              <a:rPr lang="es-ES" sz="1000" noProof="0" dirty="0">
                <a:cs typeface="Times New Roman" pitchFamily="18" charset="0"/>
              </a:rPr>
              <a:t>- Considerar la situación de implementar un objeto que representa una baraja de cartas denominado </a:t>
            </a:r>
            <a:r>
              <a:rPr lang="es-ES" sz="1000" noProof="0" dirty="0" err="1">
                <a:cs typeface="Times New Roman" pitchFamily="18" charset="0"/>
              </a:rPr>
              <a:t>CardDeck</a:t>
            </a:r>
            <a:r>
              <a:rPr lang="es-ES" sz="1000" noProof="0" dirty="0">
                <a:cs typeface="Times New Roman" pitchFamily="18" charset="0"/>
              </a:rPr>
              <a:t>. </a:t>
            </a:r>
            <a:r>
              <a:rPr lang="es-ES" sz="1000" noProof="0" dirty="0" err="1">
                <a:cs typeface="Times New Roman" pitchFamily="18" charset="0"/>
              </a:rPr>
              <a:t>CardDeck</a:t>
            </a:r>
            <a:r>
              <a:rPr lang="es-ES" sz="1000" baseline="0" noProof="0" dirty="0">
                <a:cs typeface="Times New Roman" pitchFamily="18" charset="0"/>
              </a:rPr>
              <a:t> </a:t>
            </a:r>
            <a:r>
              <a:rPr lang="es-ES" sz="1000" noProof="0" dirty="0" err="1">
                <a:cs typeface="Times New Roman" pitchFamily="18" charset="0"/>
              </a:rPr>
              <a:t>requirere</a:t>
            </a:r>
            <a:r>
              <a:rPr lang="es-ES" sz="1000" noProof="0" dirty="0">
                <a:cs typeface="Times New Roman" pitchFamily="18" charset="0"/>
              </a:rPr>
              <a:t> dos</a:t>
            </a:r>
            <a:r>
              <a:rPr lang="es-ES" sz="1000" baseline="0" noProof="0" dirty="0">
                <a:cs typeface="Times New Roman" pitchFamily="18" charset="0"/>
              </a:rPr>
              <a:t> </a:t>
            </a:r>
            <a:r>
              <a:rPr lang="es-ES" sz="1000" noProof="0" dirty="0">
                <a:cs typeface="Times New Roman" pitchFamily="18" charset="0"/>
              </a:rPr>
              <a:t>responsabilidades </a:t>
            </a:r>
            <a:r>
              <a:rPr lang="es-ES" sz="1000" b="1" noProof="0" dirty="0" err="1">
                <a:cs typeface="Times New Roman" pitchFamily="18" charset="0"/>
              </a:rPr>
              <a:t>void</a:t>
            </a:r>
            <a:r>
              <a:rPr lang="es-ES" sz="1000" b="1" noProof="0" dirty="0">
                <a:cs typeface="Times New Roman" pitchFamily="18" charset="0"/>
              </a:rPr>
              <a:t> </a:t>
            </a:r>
            <a:r>
              <a:rPr lang="es-ES" sz="1000" b="1" noProof="0" dirty="0" err="1">
                <a:cs typeface="Times New Roman" pitchFamily="18" charset="0"/>
              </a:rPr>
              <a:t>shuffle</a:t>
            </a:r>
            <a:r>
              <a:rPr lang="es-ES" sz="1000" b="1" noProof="0" dirty="0">
                <a:cs typeface="Times New Roman" pitchFamily="18" charset="0"/>
              </a:rPr>
              <a:t>()</a:t>
            </a:r>
            <a:r>
              <a:rPr lang="es-ES" sz="1000" noProof="0" dirty="0">
                <a:cs typeface="Times New Roman" pitchFamily="18" charset="0"/>
              </a:rPr>
              <a:t> y </a:t>
            </a:r>
            <a:r>
              <a:rPr lang="es-ES" sz="1000" b="1" noProof="0" dirty="0" err="1">
                <a:cs typeface="Times New Roman" pitchFamily="18" charset="0"/>
              </a:rPr>
              <a:t>Card</a:t>
            </a:r>
            <a:r>
              <a:rPr lang="es-ES" sz="1000" b="1" noProof="0" dirty="0">
                <a:cs typeface="Times New Roman" pitchFamily="18" charset="0"/>
              </a:rPr>
              <a:t> </a:t>
            </a:r>
            <a:r>
              <a:rPr lang="es-ES" sz="1000" b="1" noProof="0" dirty="0" err="1">
                <a:cs typeface="Times New Roman" pitchFamily="18" charset="0"/>
              </a:rPr>
              <a:t>draw</a:t>
            </a:r>
            <a:r>
              <a:rPr lang="es-ES" sz="1000" b="1" noProof="0" dirty="0">
                <a:cs typeface="Times New Roman" pitchFamily="18" charset="0"/>
              </a:rPr>
              <a:t>()</a:t>
            </a:r>
            <a:r>
              <a:rPr lang="es-ES" sz="1000" noProof="0" dirty="0">
                <a:cs typeface="Times New Roman" pitchFamily="18" charset="0"/>
              </a:rPr>
              <a:t>. </a:t>
            </a:r>
            <a:r>
              <a:rPr lang="es-ES" sz="1000" b="1" noProof="0" dirty="0" err="1">
                <a:cs typeface="Times New Roman" pitchFamily="18" charset="0"/>
              </a:rPr>
              <a:t>Draw</a:t>
            </a:r>
            <a:r>
              <a:rPr lang="es-ES" sz="1000" b="1" noProof="0" dirty="0">
                <a:cs typeface="Times New Roman" pitchFamily="18" charset="0"/>
              </a:rPr>
              <a:t>()</a:t>
            </a:r>
            <a:r>
              <a:rPr lang="es-ES" sz="1000" noProof="0" dirty="0">
                <a:cs typeface="Times New Roman" pitchFamily="18" charset="0"/>
              </a:rPr>
              <a:t> devuelve la Carta</a:t>
            </a:r>
            <a:r>
              <a:rPr lang="es-ES" sz="1000" baseline="0" noProof="0" dirty="0">
                <a:cs typeface="Times New Roman" pitchFamily="18" charset="0"/>
              </a:rPr>
              <a:t> situada en la cima de la baraja y </a:t>
            </a:r>
            <a:r>
              <a:rPr lang="es-ES" sz="1000" b="1" noProof="0" dirty="0" err="1">
                <a:cs typeface="Times New Roman" pitchFamily="18" charset="0"/>
              </a:rPr>
              <a:t>shuffle</a:t>
            </a:r>
            <a:r>
              <a:rPr lang="es-ES" sz="1000" b="1" noProof="0" dirty="0">
                <a:cs typeface="Times New Roman" pitchFamily="18" charset="0"/>
              </a:rPr>
              <a:t>()</a:t>
            </a:r>
            <a:r>
              <a:rPr lang="es-ES" sz="1000" noProof="0" dirty="0">
                <a:cs typeface="Times New Roman" pitchFamily="18" charset="0"/>
              </a:rPr>
              <a:t> devuelve las 52 cartas a</a:t>
            </a:r>
            <a:r>
              <a:rPr lang="es-ES" sz="1000" baseline="0" noProof="0" dirty="0">
                <a:cs typeface="Times New Roman" pitchFamily="18" charset="0"/>
              </a:rPr>
              <a:t> la baraja y las ordena al azar</a:t>
            </a:r>
            <a:r>
              <a:rPr lang="es-ES" sz="1000" noProof="0" dirty="0">
                <a:cs typeface="Times New Roman" pitchFamily="18" charset="0"/>
              </a:rPr>
              <a:t>. </a:t>
            </a:r>
            <a:r>
              <a:rPr lang="es-ES" sz="1000" noProof="0" dirty="0"/>
              <a:t>Se podría utilizar un </a:t>
            </a:r>
            <a:r>
              <a:rPr lang="es-ES" sz="1000" noProof="0" dirty="0" err="1"/>
              <a:t>array</a:t>
            </a:r>
            <a:r>
              <a:rPr lang="es-ES" sz="1000" noProof="0" dirty="0"/>
              <a:t> de enteros de longitud 52 para representar la estructura interna de la baraja de cartas, junto con un índice que indica que posición del</a:t>
            </a:r>
            <a:r>
              <a:rPr lang="es-ES" sz="1000" baseline="0" noProof="0" dirty="0"/>
              <a:t> </a:t>
            </a:r>
            <a:r>
              <a:rPr lang="es-ES" sz="1000" baseline="0" noProof="0" dirty="0" err="1"/>
              <a:t>array</a:t>
            </a:r>
            <a:r>
              <a:rPr lang="es-ES" sz="1000" baseline="0" noProof="0" dirty="0"/>
              <a:t> </a:t>
            </a:r>
            <a:r>
              <a:rPr lang="es-ES" sz="1000" noProof="0" dirty="0"/>
              <a:t>representa la parte superior, valor inicial</a:t>
            </a:r>
            <a:r>
              <a:rPr lang="es-ES" sz="1000" baseline="0" noProof="0" dirty="0"/>
              <a:t> </a:t>
            </a:r>
            <a:r>
              <a:rPr lang="es-ES" sz="1000" noProof="0" dirty="0"/>
              <a:t>0.</a:t>
            </a:r>
            <a:r>
              <a:rPr lang="es-ES" sz="1000" noProof="0" dirty="0">
                <a:cs typeface="Times New Roman" pitchFamily="18" charset="0"/>
              </a:rPr>
              <a:t> </a:t>
            </a:r>
            <a:r>
              <a:rPr lang="es-ES" sz="1000" b="1" noProof="0" dirty="0" err="1">
                <a:cs typeface="Times New Roman" pitchFamily="18" charset="0"/>
              </a:rPr>
              <a:t>Draw</a:t>
            </a:r>
            <a:r>
              <a:rPr lang="es-ES" sz="1000" b="1" noProof="0" dirty="0">
                <a:cs typeface="Times New Roman" pitchFamily="18" charset="0"/>
              </a:rPr>
              <a:t>()</a:t>
            </a:r>
            <a:r>
              <a:rPr lang="es-ES" sz="1000" noProof="0" dirty="0">
                <a:cs typeface="Times New Roman" pitchFamily="18" charset="0"/>
              </a:rPr>
              <a:t> devuelve la Carta correspondiente representada por el número encontrado en el array en la posición indicada</a:t>
            </a:r>
            <a:r>
              <a:rPr lang="es-ES" sz="1000" baseline="0" noProof="0" dirty="0">
                <a:cs typeface="Times New Roman" pitchFamily="18" charset="0"/>
              </a:rPr>
              <a:t> e incrementa en uno el índice, devolviendo </a:t>
            </a:r>
            <a:r>
              <a:rPr lang="es-ES" sz="1000" baseline="0" noProof="0" dirty="0" err="1">
                <a:cs typeface="Times New Roman" pitchFamily="18" charset="0"/>
              </a:rPr>
              <a:t>null</a:t>
            </a:r>
            <a:r>
              <a:rPr lang="es-ES" sz="1000" baseline="0" noProof="0" dirty="0">
                <a:cs typeface="Times New Roman" pitchFamily="18" charset="0"/>
              </a:rPr>
              <a:t> si la baraja está vacía</a:t>
            </a:r>
            <a:r>
              <a:rPr lang="es-ES" sz="1000" noProof="0" dirty="0">
                <a:cs typeface="Times New Roman" pitchFamily="18" charset="0"/>
              </a:rPr>
              <a:t>. </a:t>
            </a:r>
            <a:r>
              <a:rPr lang="es-ES" sz="1000" b="1" noProof="0" dirty="0" err="1">
                <a:cs typeface="Times New Roman" pitchFamily="18" charset="0"/>
              </a:rPr>
              <a:t>Shuffle</a:t>
            </a:r>
            <a:r>
              <a:rPr lang="es-ES" sz="1000" b="1" noProof="0" dirty="0">
                <a:cs typeface="Times New Roman" pitchFamily="18" charset="0"/>
              </a:rPr>
              <a:t>()</a:t>
            </a:r>
            <a:r>
              <a:rPr lang="es-ES" sz="1000" noProof="0" dirty="0">
                <a:cs typeface="Times New Roman" pitchFamily="18" charset="0"/>
              </a:rPr>
              <a:t> </a:t>
            </a:r>
            <a:r>
              <a:rPr lang="es-ES" sz="1000" noProof="0" dirty="0"/>
              <a:t>restablece el índice</a:t>
            </a:r>
            <a:r>
              <a:rPr lang="es-ES" sz="1000" baseline="0" noProof="0" dirty="0"/>
              <a:t> </a:t>
            </a:r>
            <a:r>
              <a:rPr lang="es-ES" sz="1000" noProof="0" dirty="0"/>
              <a:t>a la parte superior de la baraja y reinicializa</a:t>
            </a:r>
            <a:r>
              <a:rPr lang="es-ES" sz="1000" baseline="0" noProof="0" dirty="0"/>
              <a:t> el </a:t>
            </a:r>
            <a:r>
              <a:rPr lang="es-ES" sz="1000" baseline="0" noProof="0" dirty="0" err="1"/>
              <a:t>array</a:t>
            </a:r>
            <a:r>
              <a:rPr lang="es-ES" sz="1000" noProof="0" dirty="0"/>
              <a:t> con números aleatorios entre 1 y 52, usando cada número en el rango una sola vez. </a:t>
            </a:r>
            <a:endParaRPr lang="es-ES" sz="1000" noProof="0" dirty="0">
              <a:cs typeface="Times New Roman" pitchFamily="18" charset="0"/>
            </a:endParaRPr>
          </a:p>
          <a:p>
            <a:pPr marL="0" indent="0"/>
            <a:r>
              <a:rPr lang="en-GB" sz="1000" noProof="0" dirty="0">
                <a:cs typeface="Times New Roman" pitchFamily="18" charset="0"/>
              </a:rPr>
              <a:t>- </a:t>
            </a:r>
            <a:r>
              <a:rPr lang="es-ES" sz="1000" noProof="0" dirty="0">
                <a:cs typeface="Times New Roman" pitchFamily="18" charset="0"/>
              </a:rPr>
              <a:t>Conociendo las buenas prácticas </a:t>
            </a:r>
            <a:r>
              <a:rPr lang="en-GB" sz="1000" noProof="0" dirty="0">
                <a:cs typeface="Times New Roman" pitchFamily="18" charset="0"/>
              </a:rPr>
              <a:t>en OO, se </a:t>
            </a:r>
            <a:r>
              <a:rPr lang="en-GB" sz="1000" noProof="0" dirty="0" err="1">
                <a:cs typeface="Times New Roman" pitchFamily="18" charset="0"/>
              </a:rPr>
              <a:t>factoriza</a:t>
            </a:r>
            <a:r>
              <a:rPr lang="en-GB" sz="1000" noProof="0" dirty="0">
                <a:cs typeface="Times New Roman" pitchFamily="18" charset="0"/>
              </a:rPr>
              <a:t> </a:t>
            </a:r>
            <a:r>
              <a:rPr lang="en-GB" sz="1000" b="1" noProof="0" dirty="0">
                <a:cs typeface="Times New Roman" pitchFamily="18" charset="0"/>
              </a:rPr>
              <a:t>shuffle()</a:t>
            </a:r>
            <a:r>
              <a:rPr lang="en-GB" sz="1000" noProof="0" dirty="0">
                <a:cs typeface="Times New Roman" pitchFamily="18" charset="0"/>
              </a:rPr>
              <a:t> en </a:t>
            </a:r>
            <a:r>
              <a:rPr lang="es-ES" sz="1000" noProof="0" dirty="0">
                <a:cs typeface="Times New Roman" pitchFamily="18" charset="0"/>
              </a:rPr>
              <a:t>muchos métodos más pequeños que </a:t>
            </a:r>
            <a:r>
              <a:rPr lang="en-GB" sz="1000" b="1" noProof="0" dirty="0">
                <a:cs typeface="Times New Roman" pitchFamily="18" charset="0"/>
              </a:rPr>
              <a:t>shuffle()</a:t>
            </a:r>
            <a:r>
              <a:rPr lang="en-GB" sz="1000" noProof="0" dirty="0">
                <a:cs typeface="Times New Roman" pitchFamily="18" charset="0"/>
              </a:rPr>
              <a:t> </a:t>
            </a:r>
            <a:r>
              <a:rPr lang="es-ES" sz="1000" noProof="0" dirty="0">
                <a:cs typeface="Times New Roman" pitchFamily="18" charset="0"/>
              </a:rPr>
              <a:t>puede invocar. </a:t>
            </a:r>
            <a:r>
              <a:rPr lang="en-GB" sz="1000" noProof="0" dirty="0">
                <a:cs typeface="Times New Roman" pitchFamily="18" charset="0"/>
              </a:rPr>
              <a:t>Sin embargo, </a:t>
            </a:r>
            <a:r>
              <a:rPr lang="es-ES" sz="1000" noProof="0" dirty="0">
                <a:cs typeface="Times New Roman" pitchFamily="18" charset="0"/>
              </a:rPr>
              <a:t>mirando a las responsabilidades </a:t>
            </a:r>
            <a:r>
              <a:rPr lang="en-GB" sz="1000" noProof="0" dirty="0">
                <a:cs typeface="Times New Roman" pitchFamily="18" charset="0"/>
              </a:rPr>
              <a:t>de </a:t>
            </a:r>
            <a:r>
              <a:rPr lang="en-GB" sz="1000" noProof="0" dirty="0" err="1">
                <a:cs typeface="Times New Roman" pitchFamily="18" charset="0"/>
              </a:rPr>
              <a:t>CardDeck</a:t>
            </a:r>
            <a:r>
              <a:rPr lang="en-GB" sz="1000" noProof="0" dirty="0">
                <a:cs typeface="Times New Roman" pitchFamily="18" charset="0"/>
              </a:rPr>
              <a:t>, </a:t>
            </a:r>
            <a:r>
              <a:rPr lang="es-ES" sz="1000" noProof="0" dirty="0">
                <a:cs typeface="Times New Roman" pitchFamily="18" charset="0"/>
              </a:rPr>
              <a:t>ahora se encuentra</a:t>
            </a:r>
            <a:r>
              <a:rPr lang="es-ES" sz="1000" baseline="0" noProof="0" dirty="0">
                <a:cs typeface="Times New Roman" pitchFamily="18" charset="0"/>
              </a:rPr>
              <a:t> comportamiento tal como </a:t>
            </a:r>
            <a:r>
              <a:rPr lang="en-US" sz="1000" b="1" dirty="0">
                <a:cs typeface="Times New Roman" pitchFamily="18" charset="0"/>
              </a:rPr>
              <a:t>void </a:t>
            </a:r>
            <a:r>
              <a:rPr lang="en-US" sz="1000" b="1" dirty="0" err="1">
                <a:cs typeface="Times New Roman" pitchFamily="18" charset="0"/>
              </a:rPr>
              <a:t>setSeed</a:t>
            </a:r>
            <a:r>
              <a:rPr lang="en-US" sz="1000" b="1" dirty="0">
                <a:cs typeface="Times New Roman" pitchFamily="18" charset="0"/>
              </a:rPr>
              <a:t>(</a:t>
            </a:r>
            <a:r>
              <a:rPr lang="en-US" sz="1000" b="1" dirty="0" err="1">
                <a:cs typeface="Times New Roman" pitchFamily="18" charset="0"/>
              </a:rPr>
              <a:t>int</a:t>
            </a:r>
            <a:r>
              <a:rPr lang="en-US" sz="1000" b="1" dirty="0">
                <a:cs typeface="Times New Roman" pitchFamily="18" charset="0"/>
              </a:rPr>
              <a:t>)</a:t>
            </a:r>
            <a:r>
              <a:rPr lang="en-US" sz="1000" dirty="0">
                <a:cs typeface="Times New Roman" pitchFamily="18" charset="0"/>
              </a:rPr>
              <a:t>, </a:t>
            </a:r>
            <a:r>
              <a:rPr lang="en-US" sz="1000" b="1" dirty="0">
                <a:cs typeface="Times New Roman" pitchFamily="18" charset="0"/>
              </a:rPr>
              <a:t>double next()</a:t>
            </a:r>
            <a:r>
              <a:rPr lang="en-US" sz="1000" dirty="0">
                <a:cs typeface="Times New Roman" pitchFamily="18" charset="0"/>
              </a:rPr>
              <a:t> y</a:t>
            </a:r>
            <a:r>
              <a:rPr lang="en-US" sz="1000" baseline="0" dirty="0">
                <a:cs typeface="Times New Roman" pitchFamily="18" charset="0"/>
              </a:rPr>
              <a:t> </a:t>
            </a:r>
            <a:r>
              <a:rPr lang="en-US" sz="1000" b="1" dirty="0">
                <a:cs typeface="Times New Roman" pitchFamily="18" charset="0"/>
              </a:rPr>
              <a:t>double </a:t>
            </a:r>
            <a:r>
              <a:rPr lang="en-US" sz="1000" b="1" dirty="0" err="1">
                <a:cs typeface="Times New Roman" pitchFamily="18" charset="0"/>
              </a:rPr>
              <a:t>nextInRange</a:t>
            </a:r>
            <a:r>
              <a:rPr lang="en-US" sz="1000" b="1" dirty="0">
                <a:cs typeface="Times New Roman" pitchFamily="18" charset="0"/>
              </a:rPr>
              <a:t>(</a:t>
            </a:r>
            <a:r>
              <a:rPr lang="en-US" sz="1000" b="1" dirty="0" err="1">
                <a:cs typeface="Times New Roman" pitchFamily="18" charset="0"/>
              </a:rPr>
              <a:t>int,int</a:t>
            </a:r>
            <a:r>
              <a:rPr lang="en-US" sz="1000" b="1" dirty="0">
                <a:cs typeface="Times New Roman" pitchFamily="18" charset="0"/>
              </a:rPr>
              <a:t>)</a:t>
            </a:r>
            <a:r>
              <a:rPr lang="en-US" sz="1000" dirty="0">
                <a:cs typeface="Times New Roman" pitchFamily="18" charset="0"/>
              </a:rPr>
              <a:t>. </a:t>
            </a:r>
            <a:r>
              <a:rPr lang="es-ES" sz="1000" dirty="0"/>
              <a:t>Se pasa el método </a:t>
            </a:r>
            <a:r>
              <a:rPr lang="es-ES" sz="1000" b="1" dirty="0" err="1"/>
              <a:t>setSeed</a:t>
            </a:r>
            <a:r>
              <a:rPr lang="es-ES" sz="1000" b="1" dirty="0"/>
              <a:t>(</a:t>
            </a:r>
            <a:r>
              <a:rPr lang="es-ES" sz="1000" b="1" dirty="0" err="1"/>
              <a:t>int</a:t>
            </a:r>
            <a:r>
              <a:rPr lang="es-ES" sz="1000" b="1" dirty="0"/>
              <a:t>)</a:t>
            </a:r>
            <a:r>
              <a:rPr lang="es-ES" sz="1000" dirty="0"/>
              <a:t> un número entero que es requerido por el algoritmo </a:t>
            </a:r>
            <a:r>
              <a:rPr lang="es-ES" sz="1000" dirty="0" err="1"/>
              <a:t>pseudoaleatorio</a:t>
            </a:r>
            <a:r>
              <a:rPr lang="es-ES" sz="1000" dirty="0"/>
              <a:t> implementado en el método </a:t>
            </a:r>
            <a:r>
              <a:rPr lang="es-ES" sz="1000" b="1" dirty="0" err="1"/>
              <a:t>next</a:t>
            </a:r>
            <a:r>
              <a:rPr lang="es-ES" sz="1000" b="1" dirty="0"/>
              <a:t> ()</a:t>
            </a:r>
            <a:r>
              <a:rPr lang="es-ES" sz="1000" dirty="0"/>
              <a:t>. </a:t>
            </a:r>
            <a:r>
              <a:rPr lang="es-ES" sz="1000" b="1" dirty="0" err="1"/>
              <a:t>Next</a:t>
            </a:r>
            <a:r>
              <a:rPr lang="es-ES" sz="1000" b="1" dirty="0"/>
              <a:t> () </a:t>
            </a:r>
            <a:r>
              <a:rPr lang="es-ES" sz="1000" dirty="0"/>
              <a:t>devuelve un número de punto flotante en el rango de 0,0 a 1,0, usado por el</a:t>
            </a:r>
            <a:r>
              <a:rPr lang="es-ES" sz="1000" baseline="0" dirty="0"/>
              <a:t> método </a:t>
            </a:r>
            <a:r>
              <a:rPr lang="es-ES" sz="1000" b="1" dirty="0" err="1"/>
              <a:t>nextInRange</a:t>
            </a:r>
            <a:r>
              <a:rPr lang="es-ES" sz="1000" b="1" dirty="0"/>
              <a:t> (</a:t>
            </a:r>
            <a:r>
              <a:rPr lang="es-ES" sz="1000" b="1" dirty="0" err="1"/>
              <a:t>int</a:t>
            </a:r>
            <a:r>
              <a:rPr lang="es-ES" sz="1000" b="1" dirty="0"/>
              <a:t>, </a:t>
            </a:r>
            <a:r>
              <a:rPr lang="es-ES" sz="1000" b="1" dirty="0" err="1"/>
              <a:t>int</a:t>
            </a:r>
            <a:r>
              <a:rPr lang="es-ES" sz="1000" b="1" dirty="0"/>
              <a:t>)</a:t>
            </a:r>
            <a:r>
              <a:rPr lang="es-ES" sz="1000" dirty="0"/>
              <a:t>. </a:t>
            </a:r>
            <a:r>
              <a:rPr lang="es-ES" sz="1000" b="1" dirty="0" err="1"/>
              <a:t>NextInRange</a:t>
            </a:r>
            <a:r>
              <a:rPr lang="es-ES" sz="1000" b="1" dirty="0"/>
              <a:t> (</a:t>
            </a:r>
            <a:r>
              <a:rPr lang="es-ES" sz="1000" b="1" dirty="0" err="1"/>
              <a:t>int,int</a:t>
            </a:r>
            <a:r>
              <a:rPr lang="es-ES" sz="1000" b="1" dirty="0"/>
              <a:t>) </a:t>
            </a:r>
            <a:r>
              <a:rPr lang="es-ES" sz="1000" dirty="0"/>
              <a:t>devuelve un número entero en el rango de 1-52, que se utiliza para llenar la matriz de números enteros que representan las Cartas.</a:t>
            </a:r>
            <a:endParaRPr lang="en-US" sz="1000" dirty="0">
              <a:cs typeface="Times New Roman" pitchFamily="18" charset="0"/>
            </a:endParaRPr>
          </a:p>
          <a:p>
            <a:pPr marL="228600" indent="-228600"/>
            <a:endParaRPr lang="es-ES" sz="105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000" b="0" kern="1200" baseline="0" dirty="0">
                <a:solidFill>
                  <a:schemeClr val="tx1"/>
                </a:solidFill>
                <a:latin typeface="+mn-lt"/>
                <a:ea typeface="+mn-ea"/>
                <a:cs typeface="+mn-cs"/>
              </a:rPr>
              <a:t>+</a:t>
            </a:r>
            <a:r>
              <a:rPr lang="es-ES_tradnl" sz="1000" b="0" kern="1200" baseline="0" dirty="0" err="1">
                <a:solidFill>
                  <a:schemeClr val="tx1"/>
                </a:solidFill>
                <a:latin typeface="+mn-lt"/>
                <a:ea typeface="+mn-ea"/>
                <a:cs typeface="+mn-cs"/>
              </a:rPr>
              <a:t>scan</a:t>
            </a:r>
            <a:r>
              <a:rPr lang="es-ES_tradnl" sz="1000" b="0" kern="1200" baseline="0" dirty="0">
                <a:solidFill>
                  <a:schemeClr val="tx1"/>
                </a:solidFill>
                <a:latin typeface="+mn-lt"/>
                <a:ea typeface="+mn-ea"/>
                <a:cs typeface="+mn-cs"/>
              </a:rPr>
              <a:t>, +</a:t>
            </a:r>
            <a:r>
              <a:rPr lang="es-ES_tradnl" sz="1000" b="0" kern="1200" baseline="0" dirty="0" err="1">
                <a:solidFill>
                  <a:schemeClr val="tx1"/>
                </a:solidFill>
                <a:latin typeface="+mn-lt"/>
                <a:ea typeface="+mn-ea"/>
                <a:cs typeface="+mn-cs"/>
              </a:rPr>
              <a:t>print</a:t>
            </a:r>
            <a:r>
              <a:rPr lang="es-ES_tradnl" sz="1000" b="0" kern="1200" baseline="0" dirty="0">
                <a:solidFill>
                  <a:schemeClr val="tx1"/>
                </a:solidFill>
                <a:latin typeface="+mn-lt"/>
                <a:ea typeface="+mn-ea"/>
                <a:cs typeface="+mn-cs"/>
              </a:rPr>
              <a:t>, +</a:t>
            </a:r>
            <a:r>
              <a:rPr lang="es-ES_tradnl" sz="1000" b="0" kern="1200" baseline="0" dirty="0" err="1">
                <a:solidFill>
                  <a:schemeClr val="tx1"/>
                </a:solidFill>
                <a:latin typeface="+mn-lt"/>
                <a:ea typeface="+mn-ea"/>
                <a:cs typeface="+mn-cs"/>
              </a:rPr>
              <a:t>copy</a:t>
            </a:r>
            <a:r>
              <a:rPr lang="es-ES_tradnl" sz="1000" b="0" kern="1200" baseline="0" dirty="0">
                <a:solidFill>
                  <a:schemeClr val="tx1"/>
                </a:solidFill>
                <a:latin typeface="+mn-lt"/>
                <a:ea typeface="+mn-ea"/>
                <a:cs typeface="+mn-cs"/>
              </a:rPr>
              <a:t> =&gt; Son métodos</a:t>
            </a:r>
          </a:p>
          <a:p>
            <a:r>
              <a:rPr lang="es-ES_tradnl" sz="1000" b="0" kern="1200" baseline="0" dirty="0">
                <a:solidFill>
                  <a:schemeClr val="tx1"/>
                </a:solidFill>
                <a:latin typeface="+mn-lt"/>
                <a:ea typeface="+mn-ea"/>
                <a:cs typeface="+mn-cs"/>
              </a:rPr>
              <a:t>¿Cuántas líneas de código en estas operaciones? (*)(*) Solo 1</a:t>
            </a:r>
          </a:p>
          <a:p>
            <a:endParaRPr lang="es-ES_tradnl" sz="1000" b="0" kern="1200" baseline="0" dirty="0">
              <a:solidFill>
                <a:schemeClr val="tx1"/>
              </a:solidFill>
              <a:latin typeface="+mn-lt"/>
              <a:ea typeface="+mn-ea"/>
              <a:cs typeface="+mn-cs"/>
            </a:endParaRPr>
          </a:p>
          <a:p>
            <a:r>
              <a:rPr lang="es-ES_tradnl" sz="1000" b="1" kern="1200" baseline="0" dirty="0" err="1">
                <a:solidFill>
                  <a:schemeClr val="tx1"/>
                </a:solidFill>
                <a:latin typeface="+mn-lt"/>
                <a:ea typeface="+mn-ea"/>
                <a:cs typeface="+mn-cs"/>
              </a:rPr>
              <a:t>Chapter</a:t>
            </a:r>
            <a:r>
              <a:rPr lang="es-ES_tradnl" sz="1000" b="1" kern="1200" baseline="0" dirty="0">
                <a:solidFill>
                  <a:schemeClr val="tx1"/>
                </a:solidFill>
                <a:latin typeface="+mn-lt"/>
                <a:ea typeface="+mn-ea"/>
                <a:cs typeface="+mn-cs"/>
              </a:rPr>
              <a:t> 6: </a:t>
            </a:r>
            <a:r>
              <a:rPr lang="es-ES_tradnl" sz="1000" b="1" kern="1200" baseline="0" dirty="0" err="1">
                <a:solidFill>
                  <a:schemeClr val="tx1"/>
                </a:solidFill>
                <a:latin typeface="+mn-lt"/>
                <a:ea typeface="+mn-ea"/>
                <a:cs typeface="+mn-cs"/>
              </a:rPr>
              <a:t>Multiple</a:t>
            </a:r>
            <a:r>
              <a:rPr lang="es-ES_tradnl" sz="1000" b="1" kern="1200" baseline="0" dirty="0">
                <a:solidFill>
                  <a:schemeClr val="tx1"/>
                </a:solidFill>
                <a:latin typeface="+mn-lt"/>
                <a:ea typeface="+mn-ea"/>
                <a:cs typeface="+mn-cs"/>
              </a:rPr>
              <a:t> </a:t>
            </a:r>
            <a:r>
              <a:rPr lang="es-ES_tradnl" sz="1000" b="1" kern="1200" baseline="0" dirty="0" err="1">
                <a:solidFill>
                  <a:schemeClr val="tx1"/>
                </a:solidFill>
                <a:latin typeface="+mn-lt"/>
                <a:ea typeface="+mn-ea"/>
                <a:cs typeface="+mn-cs"/>
              </a:rPr>
              <a:t>Inheritance</a:t>
            </a:r>
            <a:endParaRPr lang="es-ES_tradnl" sz="1000" b="1" kern="1200" baseline="0" dirty="0">
              <a:solidFill>
                <a:schemeClr val="tx1"/>
              </a:solidFill>
              <a:latin typeface="+mn-lt"/>
              <a:ea typeface="+mn-ea"/>
              <a:cs typeface="+mn-cs"/>
            </a:endParaRPr>
          </a:p>
          <a:p>
            <a:r>
              <a:rPr lang="en-US" sz="1000" i="1" kern="1200" baseline="0" dirty="0">
                <a:solidFill>
                  <a:schemeClr val="tx1"/>
                </a:solidFill>
                <a:latin typeface="+mn-lt"/>
                <a:ea typeface="+mn-ea"/>
                <a:cs typeface="+mn-cs"/>
              </a:rPr>
              <a:t>6.1: If you have an example of multiple inheritance in your design, assume you have made a mistake </a:t>
            </a:r>
            <a:r>
              <a:rPr lang="es-ES_tradnl" sz="1000" kern="1200" baseline="0" dirty="0">
                <a:solidFill>
                  <a:schemeClr val="tx1"/>
                </a:solidFill>
                <a:latin typeface="+mn-lt"/>
                <a:ea typeface="+mn-ea"/>
                <a:cs typeface="+mn-cs"/>
              </a:rPr>
              <a:t>and </a:t>
            </a:r>
            <a:r>
              <a:rPr lang="es-ES_tradnl" sz="1000" kern="1200" baseline="0" dirty="0" err="1">
                <a:solidFill>
                  <a:schemeClr val="tx1"/>
                </a:solidFill>
                <a:latin typeface="+mn-lt"/>
                <a:ea typeface="+mn-ea"/>
                <a:cs typeface="+mn-cs"/>
              </a:rPr>
              <a:t>prove</a:t>
            </a:r>
            <a:r>
              <a:rPr lang="es-ES_tradnl" sz="1000" kern="1200" baseline="0" dirty="0">
                <a:solidFill>
                  <a:schemeClr val="tx1"/>
                </a:solidFill>
                <a:latin typeface="+mn-lt"/>
                <a:ea typeface="+mn-ea"/>
                <a:cs typeface="+mn-cs"/>
              </a:rPr>
              <a:t> </a:t>
            </a:r>
            <a:r>
              <a:rPr lang="es-ES_tradnl" sz="1000" kern="1200" baseline="0" dirty="0" err="1">
                <a:solidFill>
                  <a:schemeClr val="tx1"/>
                </a:solidFill>
                <a:latin typeface="+mn-lt"/>
                <a:ea typeface="+mn-ea"/>
                <a:cs typeface="+mn-cs"/>
              </a:rPr>
              <a:t>otherwise</a:t>
            </a:r>
            <a:r>
              <a:rPr lang="es-ES_tradnl" sz="1000" kern="1200" baseline="0" dirty="0">
                <a:solidFill>
                  <a:schemeClr val="tx1"/>
                </a:solidFill>
                <a:latin typeface="+mn-lt"/>
                <a:ea typeface="+mn-ea"/>
                <a:cs typeface="+mn-cs"/>
              </a:rPr>
              <a:t>.</a:t>
            </a:r>
          </a:p>
          <a:p>
            <a:r>
              <a:rPr lang="en-US" sz="1000" i="1" kern="1200" baseline="0" dirty="0">
                <a:solidFill>
                  <a:schemeClr val="tx1"/>
                </a:solidFill>
                <a:latin typeface="+mn-lt"/>
                <a:ea typeface="+mn-ea"/>
                <a:cs typeface="+mn-cs"/>
              </a:rPr>
              <a:t>6.2: Whenever there is inheritance in an object-oriented design ask yourself two questions: 1) Am I a </a:t>
            </a:r>
            <a:r>
              <a:rPr lang="en-US" sz="1000" kern="1200" baseline="0" dirty="0">
                <a:solidFill>
                  <a:schemeClr val="tx1"/>
                </a:solidFill>
                <a:latin typeface="+mn-lt"/>
                <a:ea typeface="+mn-ea"/>
                <a:cs typeface="+mn-cs"/>
              </a:rPr>
              <a:t>special type of the thing I'm inheriting from? and 2) Is the thing I'm inheriting from part of me?</a:t>
            </a:r>
          </a:p>
          <a:p>
            <a:r>
              <a:rPr lang="en-US" sz="1000" i="1" kern="1200" baseline="0" dirty="0">
                <a:solidFill>
                  <a:schemeClr val="tx1"/>
                </a:solidFill>
                <a:latin typeface="+mn-lt"/>
                <a:ea typeface="+mn-ea"/>
                <a:cs typeface="+mn-cs"/>
              </a:rPr>
              <a:t>6.3: Whenever you have found a multiple inheritance relationship in a object-oriented design be sure </a:t>
            </a:r>
            <a:r>
              <a:rPr lang="en-US" sz="1000" kern="1200" baseline="0" dirty="0">
                <a:solidFill>
                  <a:schemeClr val="tx1"/>
                </a:solidFill>
                <a:latin typeface="+mn-lt"/>
                <a:ea typeface="+mn-ea"/>
                <a:cs typeface="+mn-cs"/>
              </a:rPr>
              <a:t>that no base class is actually a derived class of another base class, i.e. accidental multiple inheritance.</a:t>
            </a:r>
          </a:p>
          <a:p>
            <a:r>
              <a:rPr lang="es-ES" dirty="0"/>
              <a:t>Capítulo 6: Herencia múltiple</a:t>
            </a:r>
            <a:br>
              <a:rPr lang="es-ES" dirty="0"/>
            </a:br>
            <a:r>
              <a:rPr lang="es-ES" dirty="0"/>
              <a:t>6.1: Si tienes un ejemplo de herencia múltiple en tu diseño, asume que has cometido un error y dale la vuelta</a:t>
            </a:r>
            <a:br>
              <a:rPr lang="es-ES" dirty="0"/>
            </a:br>
            <a:r>
              <a:rPr lang="es-ES" dirty="0"/>
              <a:t>6.2: Cada vez que hay herencia en un diseño OO hazte dos preguntas: 1) ¿Soy un tipo especial de lo que heredo? y 2) ¿Es lo que estoy heredando</a:t>
            </a:r>
            <a:r>
              <a:rPr lang="es-ES" baseline="0" dirty="0"/>
              <a:t> </a:t>
            </a:r>
            <a:r>
              <a:rPr lang="es-ES" dirty="0"/>
              <a:t>una parte de mí?</a:t>
            </a:r>
            <a:br>
              <a:rPr lang="es-ES" dirty="0"/>
            </a:br>
            <a:r>
              <a:rPr lang="es-ES" dirty="0"/>
              <a:t>6.3: Cada vez que encuentras una relación de herencia múltiple en un diseño OO,</a:t>
            </a:r>
            <a:r>
              <a:rPr lang="es-ES" baseline="0" dirty="0"/>
              <a:t> asegúrate </a:t>
            </a:r>
            <a:r>
              <a:rPr lang="es-ES" dirty="0"/>
              <a:t>de que ninguna clase base es en realidad una clase derivada de otra clase base, es decir, múltiple herencia accidental.</a:t>
            </a:r>
            <a:endParaRPr lang="es-ES_tradnl" dirty="0"/>
          </a:p>
        </p:txBody>
      </p:sp>
      <p:sp>
        <p:nvSpPr>
          <p:cNvPr id="4" name="3 Marcador de número de diapositiva"/>
          <p:cNvSpPr>
            <a:spLocks noGrp="1"/>
          </p:cNvSpPr>
          <p:nvPr>
            <p:ph type="sldNum" sz="quarter" idx="10"/>
          </p:nvPr>
        </p:nvSpPr>
        <p:spPr/>
        <p:txBody>
          <a:bodyPr/>
          <a:lstStyle/>
          <a:p>
            <a:fld id="{277AE47F-ED2A-4C2D-BEF6-2A7B0D94102E}" type="slidenum">
              <a:rPr lang="en-GB" smtClean="0"/>
              <a:pPr/>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Invocar operación con alcance de clase -&gt; a través de la clase</a:t>
            </a:r>
          </a:p>
          <a:p>
            <a:endParaRPr lang="es-ES_tradnl" dirty="0"/>
          </a:p>
          <a:p>
            <a:r>
              <a:rPr lang="es-ES_tradnl" dirty="0" err="1"/>
              <a:t>Int</a:t>
            </a:r>
            <a:r>
              <a:rPr lang="es-ES_tradnl" dirty="0"/>
              <a:t> n = </a:t>
            </a:r>
            <a:r>
              <a:rPr lang="es-ES_tradnl" dirty="0" err="1"/>
              <a:t>Invoice.generateInvoiceNumber</a:t>
            </a:r>
            <a:r>
              <a:rPr lang="es-ES_tradnl" dirty="0"/>
              <a:t>()</a:t>
            </a:r>
          </a:p>
          <a:p>
            <a:endParaRPr lang="es-ES_tradnl" dirty="0"/>
          </a:p>
        </p:txBody>
      </p:sp>
      <p:sp>
        <p:nvSpPr>
          <p:cNvPr id="4" name="3 Marcador de número de diapositiva"/>
          <p:cNvSpPr>
            <a:spLocks noGrp="1"/>
          </p:cNvSpPr>
          <p:nvPr>
            <p:ph type="sldNum" sz="quarter" idx="10"/>
          </p:nvPr>
        </p:nvSpPr>
        <p:spPr/>
        <p:txBody>
          <a:bodyPr/>
          <a:lstStyle/>
          <a:p>
            <a:fld id="{277AE47F-ED2A-4C2D-BEF6-2A7B0D94102E}" type="slidenum">
              <a:rPr lang="en-GB" smtClean="0"/>
              <a:pPr/>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i="1" dirty="0" err="1"/>
              <a:t>Class</a:t>
            </a:r>
            <a:r>
              <a:rPr lang="es-ES_tradnl" i="1" dirty="0"/>
              <a:t> </a:t>
            </a:r>
            <a:r>
              <a:rPr lang="es-ES_tradnl" i="1" dirty="0" err="1"/>
              <a:t>Model</a:t>
            </a:r>
            <a:r>
              <a:rPr lang="es-ES_tradnl" i="1" dirty="0"/>
              <a:t> – Nuevas clases de diseño + otras necesidades</a:t>
            </a:r>
          </a:p>
          <a:p>
            <a:endParaRPr lang="es-ES_tradnl" i="1" dirty="0"/>
          </a:p>
          <a:p>
            <a:r>
              <a:rPr lang="es-ES_tradnl" i="1" dirty="0" err="1"/>
              <a:t>Domain</a:t>
            </a:r>
            <a:r>
              <a:rPr lang="es-ES_tradnl" i="1" dirty="0"/>
              <a:t> </a:t>
            </a:r>
            <a:r>
              <a:rPr lang="es-ES_tradnl" i="1" dirty="0" err="1"/>
              <a:t>layer</a:t>
            </a:r>
            <a:r>
              <a:rPr lang="es-ES_tradnl" i="1" dirty="0"/>
              <a:t> = </a:t>
            </a:r>
            <a:r>
              <a:rPr lang="es-ES_tradnl" i="1" dirty="0" err="1"/>
              <a:t>bussiness</a:t>
            </a:r>
            <a:r>
              <a:rPr lang="es-ES_tradnl" i="1" dirty="0"/>
              <a:t> </a:t>
            </a:r>
            <a:r>
              <a:rPr lang="es-ES_tradnl" i="1" dirty="0" err="1"/>
              <a:t>layer</a:t>
            </a:r>
            <a:r>
              <a:rPr lang="es-ES_tradnl" i="1" dirty="0"/>
              <a:t> – Capa azul</a:t>
            </a:r>
          </a:p>
          <a:p>
            <a:endParaRPr lang="es-ES_tradnl" i="1" dirty="0"/>
          </a:p>
          <a:p>
            <a:r>
              <a:rPr lang="es-ES_tradnl" i="1" dirty="0"/>
              <a:t>Punto de vista estático: clases, atributos y firmas de métodos</a:t>
            </a:r>
          </a:p>
          <a:p>
            <a:endParaRPr lang="es-ES_tradnl" dirty="0"/>
          </a:p>
        </p:txBody>
      </p:sp>
      <p:sp>
        <p:nvSpPr>
          <p:cNvPr id="4" name="3 Marcador de número de diapositiva"/>
          <p:cNvSpPr>
            <a:spLocks noGrp="1"/>
          </p:cNvSpPr>
          <p:nvPr>
            <p:ph type="sldNum" sz="quarter" idx="10"/>
          </p:nvPr>
        </p:nvSpPr>
        <p:spPr/>
        <p:txBody>
          <a:bodyPr/>
          <a:lstStyle/>
          <a:p>
            <a:fld id="{277AE47F-ED2A-4C2D-BEF6-2A7B0D94102E}"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r>
              <a:rPr lang="es-ES" dirty="0"/>
              <a:t>Libro</a:t>
            </a:r>
            <a:r>
              <a:rPr lang="es-ES" baseline="0" dirty="0"/>
              <a:t> </a:t>
            </a:r>
            <a:r>
              <a:rPr lang="es-ES" dirty="0"/>
              <a:t>UML, paginas 16-17 y apéndice B (</a:t>
            </a:r>
            <a:r>
              <a:rPr lang="es-ES" dirty="0" err="1"/>
              <a:t>Larman</a:t>
            </a:r>
            <a:r>
              <a:rPr lang="es-ES" dirty="0"/>
              <a:t>)</a:t>
            </a:r>
          </a:p>
          <a:p>
            <a:r>
              <a:rPr lang="es-ES" dirty="0"/>
              <a:t>La información específica se puede añadir a los modelos UML a través de estereotipos y limitaciones: </a:t>
            </a:r>
          </a:p>
          <a:p>
            <a:pPr marL="171450" indent="-171450">
              <a:buFont typeface="Arial" panose="020B0604020202020204" pitchFamily="34" charset="0"/>
              <a:buChar char="•"/>
            </a:pPr>
            <a:r>
              <a:rPr lang="es-ES" dirty="0"/>
              <a:t>Un estereotipo es una palabra entre dos paréntesis</a:t>
            </a:r>
            <a:r>
              <a:rPr lang="es-ES" baseline="0" dirty="0"/>
              <a:t> angulares</a:t>
            </a:r>
            <a:r>
              <a:rPr lang="es-ES" dirty="0"/>
              <a:t> o cuñas. Significan que hay un uso especial o la intención del uso, de un elemento UML dado. </a:t>
            </a:r>
          </a:p>
          <a:p>
            <a:pPr marL="171450" indent="-171450">
              <a:buFont typeface="Arial" panose="020B0604020202020204" pitchFamily="34" charset="0"/>
              <a:buChar char="•"/>
            </a:pPr>
            <a:r>
              <a:rPr lang="es-ES" dirty="0"/>
              <a:t>Un elemento UML puede ser cualquier cosa: una clase, método, asociación, etc. En lecturas anteriores hemos visto algunos estereotipos a pesar de que no se indicó que lo eran. </a:t>
            </a:r>
          </a:p>
          <a:p>
            <a:pPr marL="0" indent="0">
              <a:buFont typeface="Arial" panose="020B0604020202020204" pitchFamily="34" charset="0"/>
              <a:buNone/>
            </a:pPr>
            <a:endParaRPr lang="es-ES" dirty="0"/>
          </a:p>
          <a:p>
            <a:pPr marL="0" indent="0">
              <a:buFont typeface="Arial" panose="020B0604020202020204" pitchFamily="34" charset="0"/>
              <a:buNone/>
            </a:pPr>
            <a:r>
              <a:rPr lang="es-ES" dirty="0"/>
              <a:t>UML define un conjunto de estereotipos estándar, pero los usuarios también pueden definir sus propios estereotipos. </a:t>
            </a:r>
          </a:p>
          <a:p>
            <a:endParaRPr lang="es-ES" dirty="0"/>
          </a:p>
          <a:p>
            <a:r>
              <a:rPr lang="es-ES" dirty="0"/>
              <a:t>DAO:</a:t>
            </a:r>
            <a:r>
              <a:rPr lang="es-ES" baseline="0" dirty="0"/>
              <a:t> Data Access </a:t>
            </a:r>
            <a:r>
              <a:rPr lang="es-ES" baseline="0" dirty="0" err="1"/>
              <a:t>Object</a:t>
            </a:r>
            <a:r>
              <a:rPr lang="es-ES" baseline="0" dirty="0"/>
              <a:t>: </a:t>
            </a:r>
            <a:r>
              <a:rPr lang="es-ES" i="1" baseline="0" dirty="0"/>
              <a:t>Clase de acceso a datos – Color Verde (En operaciones de </a:t>
            </a:r>
            <a:r>
              <a:rPr lang="es-ES" i="1" baseline="0" dirty="0" err="1"/>
              <a:t>CourseDAO</a:t>
            </a:r>
            <a:r>
              <a:rPr lang="es-ES" i="1" baseline="0" dirty="0"/>
              <a:t>, código java para acceder a BD)</a:t>
            </a:r>
          </a:p>
          <a:p>
            <a:r>
              <a:rPr lang="es-ES" i="1" baseline="0" dirty="0" err="1"/>
              <a:t>Controller</a:t>
            </a:r>
            <a:r>
              <a:rPr lang="es-ES" i="1" baseline="0" dirty="0"/>
              <a:t>: Controlador – Color Naranja</a:t>
            </a:r>
          </a:p>
          <a:p>
            <a:r>
              <a:rPr lang="es-ES" i="1" baseline="0" dirty="0" err="1"/>
              <a:t>Entity</a:t>
            </a:r>
            <a:r>
              <a:rPr lang="es-ES" i="1" baseline="0" dirty="0"/>
              <a:t> – Entidad - Azul</a:t>
            </a:r>
            <a:endParaRPr lang="es-ES" i="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s-ES" dirty="0"/>
              <a:t>La regla de negocio es la referencia para el método </a:t>
            </a:r>
            <a:r>
              <a:rPr lang="es-ES" dirty="0" err="1"/>
              <a:t>dispacth</a:t>
            </a:r>
            <a:r>
              <a:rPr lang="es-ES" dirty="0"/>
              <a:t>(). </a:t>
            </a:r>
          </a:p>
          <a:p>
            <a:r>
              <a:rPr lang="es-ES" dirty="0"/>
              <a:t>La restricción dice que si un cliente tiene crédito insuficiente</a:t>
            </a:r>
            <a:r>
              <a:rPr lang="es-ES" baseline="0" dirty="0"/>
              <a:t> para que su orden (pedido) sea aceptada, tiene que estar </a:t>
            </a:r>
            <a:r>
              <a:rPr lang="es-ES" baseline="0" dirty="0" err="1"/>
              <a:t>pre-pagada</a:t>
            </a:r>
            <a:r>
              <a:rPr lang="es-ES" baseline="0" dirty="0"/>
              <a:t>, es decir, tiene que pagar por adelantado</a:t>
            </a:r>
            <a:r>
              <a:rPr lang="es-ES" dirty="0"/>
              <a:t>. </a:t>
            </a:r>
          </a:p>
          <a:p>
            <a:r>
              <a:rPr lang="es-ES" dirty="0"/>
              <a:t>Las restricciones van más allá de lo que se puede hacer con una simple notación UML y las llamadas para un lenguaje en sí mismo: la OCL</a:t>
            </a:r>
            <a:r>
              <a:rPr lang="es-ES" baseline="0" dirty="0"/>
              <a:t> (</a:t>
            </a:r>
            <a:r>
              <a:rPr lang="es-ES" baseline="0" dirty="0" err="1"/>
              <a:t>Object</a:t>
            </a:r>
            <a:r>
              <a:rPr lang="es-ES" baseline="0" dirty="0"/>
              <a:t> </a:t>
            </a:r>
            <a:r>
              <a:rPr lang="es-ES" baseline="0" dirty="0" err="1"/>
              <a:t>Constraint</a:t>
            </a:r>
            <a:r>
              <a:rPr lang="es-ES" baseline="0" dirty="0"/>
              <a:t> </a:t>
            </a:r>
            <a:r>
              <a:rPr lang="es-ES" baseline="0" dirty="0" err="1"/>
              <a:t>Languaje</a:t>
            </a:r>
            <a:r>
              <a:rPr lang="es-ES" baseline="0" dirty="0"/>
              <a:t>)</a:t>
            </a:r>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i="0" dirty="0" err="1"/>
              <a:t>Class</a:t>
            </a:r>
            <a:r>
              <a:rPr lang="es-ES_tradnl" i="0" dirty="0"/>
              <a:t> </a:t>
            </a:r>
            <a:r>
              <a:rPr lang="es-ES_tradnl" i="0" dirty="0" err="1"/>
              <a:t>Model</a:t>
            </a:r>
            <a:r>
              <a:rPr lang="es-ES_tradnl" i="0" dirty="0"/>
              <a:t>: Modelo de clases</a:t>
            </a:r>
          </a:p>
          <a:p>
            <a:endParaRPr lang="es-ES_tradnl" i="0" dirty="0"/>
          </a:p>
          <a:p>
            <a:r>
              <a:rPr lang="es-ES_tradnl" i="0" dirty="0"/>
              <a:t>Si no aparece la restricción hay</a:t>
            </a:r>
            <a:r>
              <a:rPr lang="es-ES_tradnl" i="0" baseline="0" dirty="0"/>
              <a:t> ambigüedad, no sabemos si en “</a:t>
            </a:r>
            <a:r>
              <a:rPr lang="es-ES_tradnl" i="0" baseline="0" dirty="0" err="1"/>
              <a:t>RunsIn</a:t>
            </a:r>
            <a:r>
              <a:rPr lang="es-ES_tradnl" i="0" baseline="0" dirty="0"/>
              <a:t>” están todos con ganador o sin el. La restricción aclara que es todos con el ganador.</a:t>
            </a:r>
          </a:p>
          <a:p>
            <a:endParaRPr lang="es-ES_tradnl" i="0" baseline="0" dirty="0"/>
          </a:p>
          <a:p>
            <a:endParaRPr lang="es-ES_tradnl" i="0" dirty="0"/>
          </a:p>
        </p:txBody>
      </p:sp>
      <p:sp>
        <p:nvSpPr>
          <p:cNvPr id="4" name="3 Marcador de número de diapositiva"/>
          <p:cNvSpPr>
            <a:spLocks noGrp="1"/>
          </p:cNvSpPr>
          <p:nvPr>
            <p:ph type="sldNum" sz="quarter" idx="10"/>
          </p:nvPr>
        </p:nvSpPr>
        <p:spPr/>
        <p:txBody>
          <a:bodyPr/>
          <a:lstStyle/>
          <a:p>
            <a:fld id="{277AE47F-ED2A-4C2D-BEF6-2A7B0D94102E}"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i="0" dirty="0" err="1"/>
              <a:t>Class</a:t>
            </a:r>
            <a:r>
              <a:rPr lang="es-ES_tradnl" i="0" dirty="0"/>
              <a:t> </a:t>
            </a:r>
            <a:r>
              <a:rPr lang="es-ES_tradnl" i="0" dirty="0" err="1"/>
              <a:t>Model</a:t>
            </a:r>
            <a:r>
              <a:rPr lang="es-ES_tradnl" i="0" dirty="0"/>
              <a:t>: Modelo de clases</a:t>
            </a:r>
          </a:p>
          <a:p>
            <a:endParaRPr lang="es-ES_tradnl" i="0" dirty="0"/>
          </a:p>
          <a:p>
            <a:r>
              <a:rPr lang="es-ES_tradnl" i="0" dirty="0"/>
              <a:t>Si no aparece la restricción hay</a:t>
            </a:r>
            <a:r>
              <a:rPr lang="es-ES_tradnl" i="0" baseline="0" dirty="0"/>
              <a:t> ambigüedad, no sabemos si en “</a:t>
            </a:r>
            <a:r>
              <a:rPr lang="es-ES_tradnl" i="0" baseline="0" dirty="0" err="1"/>
              <a:t>Runs</a:t>
            </a:r>
            <a:r>
              <a:rPr lang="es-ES_tradnl" i="0" baseline="0" dirty="0"/>
              <a:t> In” están todos con ganador o sin el. La restricción aclara que es todos con el ganador.</a:t>
            </a:r>
          </a:p>
          <a:p>
            <a:endParaRPr lang="es-ES_tradnl" i="0" baseline="0" dirty="0"/>
          </a:p>
          <a:p>
            <a:r>
              <a:rPr lang="es-ES_tradnl" i="0" baseline="0" dirty="0" err="1"/>
              <a:t>Banck</a:t>
            </a:r>
            <a:r>
              <a:rPr lang="es-ES_tradnl" i="0" baseline="0" dirty="0"/>
              <a:t> </a:t>
            </a:r>
            <a:r>
              <a:rPr lang="es-ES_tradnl" i="0" baseline="0" dirty="0" err="1"/>
              <a:t>Account</a:t>
            </a:r>
            <a:r>
              <a:rPr lang="es-ES_tradnl" i="0" baseline="0" dirty="0"/>
              <a:t> – Restricción con combinación de atributos</a:t>
            </a:r>
          </a:p>
          <a:p>
            <a:endParaRPr lang="es-ES_tradnl" i="0" baseline="0" dirty="0"/>
          </a:p>
          <a:p>
            <a:r>
              <a:rPr lang="es-ES_tradnl" i="0" baseline="0" dirty="0"/>
              <a:t>Atención a {</a:t>
            </a:r>
            <a:r>
              <a:rPr lang="es-ES_tradnl" i="0" baseline="0" dirty="0" err="1"/>
              <a:t>xor</a:t>
            </a:r>
            <a:r>
              <a:rPr lang="es-ES_tradnl" i="0" baseline="0" dirty="0"/>
              <a:t>} – En booleano una OR es verdad si 0-1, 1-0 y 1-1. Aquí es verdad cuando 0-1 y 1-0, por eso la X.</a:t>
            </a:r>
          </a:p>
          <a:p>
            <a:endParaRPr lang="es-ES_tradnl" i="0" dirty="0"/>
          </a:p>
        </p:txBody>
      </p:sp>
      <p:sp>
        <p:nvSpPr>
          <p:cNvPr id="4" name="3 Marcador de número de diapositiva"/>
          <p:cNvSpPr>
            <a:spLocks noGrp="1"/>
          </p:cNvSpPr>
          <p:nvPr>
            <p:ph type="sldNum" sz="quarter" idx="10"/>
          </p:nvPr>
        </p:nvSpPr>
        <p:spPr/>
        <p:txBody>
          <a:bodyPr/>
          <a:lstStyle/>
          <a:p>
            <a:fld id="{277AE47F-ED2A-4C2D-BEF6-2A7B0D94102E}" type="slidenum">
              <a:rPr lang="en-GB" smtClean="0"/>
              <a:pPr/>
              <a:t>7</a:t>
            </a:fld>
            <a:endParaRPr lang="en-GB"/>
          </a:p>
        </p:txBody>
      </p:sp>
    </p:spTree>
    <p:extLst>
      <p:ext uri="{BB962C8B-B14F-4D97-AF65-F5344CB8AC3E}">
        <p14:creationId xmlns:p14="http://schemas.microsoft.com/office/powerpoint/2010/main" val="2666322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s-ES" dirty="0"/>
              <a:t>Asociación</a:t>
            </a:r>
            <a:r>
              <a:rPr lang="es-ES" baseline="0" dirty="0"/>
              <a:t> </a:t>
            </a:r>
            <a:r>
              <a:rPr lang="es-ES" dirty="0"/>
              <a:t>Unidireccional: la punta de flecha muestra</a:t>
            </a:r>
            <a:r>
              <a:rPr lang="es-ES" baseline="0" dirty="0"/>
              <a:t> la navegación</a:t>
            </a:r>
            <a:br>
              <a:rPr lang="es-ES" dirty="0"/>
            </a:br>
            <a:endParaRPr lang="es-ES" dirty="0"/>
          </a:p>
          <a:p>
            <a:r>
              <a:rPr lang="es-ES" dirty="0"/>
              <a:t>El marcador X significa NO-navegación, sin marcador significa sin especificar. De forma predeterminada, significa que no se permite la navegación.</a:t>
            </a:r>
          </a:p>
          <a:p>
            <a:endParaRPr lang="es-ES" baseline="0" dirty="0"/>
          </a:p>
          <a:p>
            <a:r>
              <a:rPr lang="es-ES" i="1" baseline="0" dirty="0"/>
              <a:t>Diamante negro y flecha con dos cabezas </a:t>
            </a:r>
            <a:r>
              <a:rPr lang="es-ES" i="1" baseline="0" dirty="0" err="1"/>
              <a:t>bidirección</a:t>
            </a:r>
            <a:r>
              <a:rPr lang="es-ES" i="1" baseline="0" dirty="0"/>
              <a:t> (una cabeza entra en el diamante)</a:t>
            </a:r>
          </a:p>
          <a:p>
            <a:endParaRPr lang="es-ES" baseline="0" dirty="0"/>
          </a:p>
          <a:p>
            <a:r>
              <a:rPr lang="es-ES" baseline="0" dirty="0"/>
              <a:t>Ambas relaciones (marcadas con flecha roja) indican lo mismo, pero una lo “remarca”. Es la misma idea que la cardinalidad * o la cardinalidad 0..*</a:t>
            </a:r>
          </a:p>
          <a:p>
            <a:endParaRPr lang="es-ES" baseline="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normAutofit lnSpcReduction="10000"/>
          </a:bodyPr>
          <a:lstStyle/>
          <a:p>
            <a:r>
              <a:rPr lang="es-ES" i="1" dirty="0"/>
              <a:t>Un “Rol” es un nombre que identifica el papel que juega una clase asociada a otra dada.</a:t>
            </a:r>
          </a:p>
          <a:p>
            <a:endParaRPr lang="es-ES" i="1" dirty="0"/>
          </a:p>
          <a:p>
            <a:r>
              <a:rPr lang="es-ES" i="1" dirty="0"/>
              <a:t>Atributo derivado:</a:t>
            </a:r>
          </a:p>
          <a:p>
            <a:r>
              <a:rPr lang="es-ES" i="0" dirty="0"/>
              <a:t>Clase Persona – Atributos fecha de nacimiento y edad. La edad “se deriva” de la fecha de nacimiento.</a:t>
            </a:r>
          </a:p>
          <a:p>
            <a:r>
              <a:rPr lang="es-ES" i="0" dirty="0"/>
              <a:t>- </a:t>
            </a:r>
            <a:r>
              <a:rPr lang="es-ES" i="1" dirty="0"/>
              <a:t>¿Necesito el atributo edad?</a:t>
            </a:r>
          </a:p>
          <a:p>
            <a:r>
              <a:rPr lang="es-ES" i="1" dirty="0"/>
              <a:t>- ¿Tiene sentido calcular la edad cada vez que sea necesario</a:t>
            </a:r>
            <a:r>
              <a:rPr lang="es-ES" i="1" baseline="0" dirty="0"/>
              <a:t> cuando una persona tiene la misma edad 364 días al año?</a:t>
            </a:r>
          </a:p>
          <a:p>
            <a:endParaRPr lang="es-ES" i="1" dirty="0"/>
          </a:p>
          <a:p>
            <a:r>
              <a:rPr lang="es-ES" i="1" dirty="0"/>
              <a:t>Asociación derivada:</a:t>
            </a:r>
          </a:p>
          <a:p>
            <a:pPr marL="171450" indent="-171450">
              <a:buFontTx/>
              <a:buChar char="-"/>
            </a:pPr>
            <a:r>
              <a:rPr lang="es-ES" i="1" dirty="0"/>
              <a:t>Una persona puede tener o no un empleo ( 1 has  0..1),</a:t>
            </a:r>
            <a:r>
              <a:rPr lang="es-ES" i="1" baseline="0" dirty="0"/>
              <a:t> un puesto de trabajo.</a:t>
            </a:r>
          </a:p>
          <a:p>
            <a:pPr marL="171450" indent="-171450">
              <a:buFontTx/>
              <a:buChar char="-"/>
            </a:pPr>
            <a:r>
              <a:rPr lang="es-ES" i="1" baseline="0" dirty="0"/>
              <a:t>Una compañía tiene 1..* empleos (puestos de trabajo). </a:t>
            </a:r>
          </a:p>
          <a:p>
            <a:pPr marL="0" indent="0">
              <a:buFontTx/>
              <a:buNone/>
            </a:pPr>
            <a:r>
              <a:rPr lang="es-ES" i="1" baseline="0" dirty="0"/>
              <a:t>¿Es necesaria la asociación /</a:t>
            </a:r>
            <a:r>
              <a:rPr lang="es-ES" i="1" baseline="0" dirty="0" err="1"/>
              <a:t>employs</a:t>
            </a:r>
            <a:r>
              <a:rPr lang="es-ES" i="1" baseline="0" dirty="0"/>
              <a:t>?</a:t>
            </a:r>
          </a:p>
          <a:p>
            <a:pPr marL="171450" indent="-171450">
              <a:buFontTx/>
              <a:buChar char="-"/>
            </a:pPr>
            <a:r>
              <a:rPr lang="es-ES" i="1" baseline="0" dirty="0"/>
              <a:t>Si hay una redundancia para facilitar saber quienes son las personas que trabajan en una compañía, se tiene que respetar la cardinalidad en la relación redundante. Se mantienen dobles estructuras de información.</a:t>
            </a:r>
          </a:p>
          <a:p>
            <a:endParaRPr lang="es-ES" i="1" baseline="0" dirty="0"/>
          </a:p>
          <a:p>
            <a:r>
              <a:rPr lang="es-ES" i="1" baseline="0" dirty="0"/>
              <a:t>Segundo ejemplo interesante por la relación entre profesores, uno es el </a:t>
            </a:r>
            <a:r>
              <a:rPr lang="es-ES" i="1" baseline="0" dirty="0" err="1"/>
              <a:t>senior</a:t>
            </a:r>
            <a:r>
              <a:rPr lang="es-ES" i="1" baseline="0" dirty="0"/>
              <a:t> y otro el junior.</a:t>
            </a:r>
          </a:p>
          <a:p>
            <a:r>
              <a:rPr lang="es-ES" i="1" baseline="0" dirty="0"/>
              <a:t>Hay incorrección en el tema del NAND.</a:t>
            </a:r>
          </a:p>
          <a:p>
            <a:r>
              <a:rPr lang="es-ES" i="1" baseline="0" dirty="0"/>
              <a:t>Booleanamente, hablando, AND implica que es verdad si 1-1, por tanto, NAND implica que es verdad si 0-0, 1-0 y 0-1</a:t>
            </a:r>
          </a:p>
          <a:p>
            <a:r>
              <a:rPr lang="es-ES" i="1" baseline="0" dirty="0"/>
              <a:t>(repasar y aclarar</a:t>
            </a:r>
            <a:r>
              <a:rPr lang="es-ES" baseline="0" dirty="0"/>
              <a:t>)</a:t>
            </a:r>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s-ES" i="1" dirty="0" err="1"/>
              <a:t>Membership</a:t>
            </a:r>
            <a:r>
              <a:rPr lang="es-ES" i="1" dirty="0"/>
              <a:t> – Clase asociativa – Por cada persona y comité solo hay un “</a:t>
            </a:r>
            <a:r>
              <a:rPr lang="es-ES" i="1" dirty="0" err="1"/>
              <a:t>Membership</a:t>
            </a:r>
            <a:r>
              <a:rPr lang="es-ES" i="1" dirty="0"/>
              <a:t>”</a:t>
            </a:r>
          </a:p>
          <a:p>
            <a:r>
              <a:rPr lang="es-ES" i="1" dirty="0"/>
              <a:t>Una clase asociativa siempre “cuelga” de una asociación * a *</a:t>
            </a:r>
          </a:p>
          <a:p>
            <a:r>
              <a:rPr lang="es-ES" i="1" dirty="0" err="1"/>
              <a:t>Employee</a:t>
            </a:r>
            <a:r>
              <a:rPr lang="es-ES" i="1" dirty="0"/>
              <a:t> – Clase de Diseño</a:t>
            </a:r>
          </a:p>
          <a:p>
            <a:r>
              <a:rPr lang="es-ES" i="1" dirty="0" err="1"/>
              <a:t>Assihgnement</a:t>
            </a:r>
            <a:r>
              <a:rPr lang="es-ES" i="1" dirty="0"/>
              <a:t> – 1 junior informa a su supervisor sobre 1 actividad. No</a:t>
            </a:r>
            <a:r>
              <a:rPr lang="es-ES" i="1" baseline="0" dirty="0"/>
              <a:t> hay histórico. Actividad única del </a:t>
            </a:r>
            <a:r>
              <a:rPr lang="es-ES" i="1" baseline="0" dirty="0" err="1"/>
              <a:t>senior</a:t>
            </a:r>
            <a:r>
              <a:rPr lang="es-ES" i="1" baseline="0" dirty="0"/>
              <a:t> y el junior</a:t>
            </a:r>
            <a:endParaRPr lang="es-ES" i="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F78F440D-9FCA-450C-B2D4-E1DC3465B099}" type="datetime1">
              <a:rPr lang="es-ES" smtClean="0"/>
              <a:pPr/>
              <a:t>19/05/2023</a:t>
            </a:fld>
            <a:endParaRPr lang="es-ES"/>
          </a:p>
        </p:txBody>
      </p:sp>
      <p:sp>
        <p:nvSpPr>
          <p:cNvPr id="17" name="16 Marcador de pie de página"/>
          <p:cNvSpPr>
            <a:spLocks noGrp="1"/>
          </p:cNvSpPr>
          <p:nvPr>
            <p:ph type="ftr" sz="quarter" idx="11"/>
          </p:nvPr>
        </p:nvSpPr>
        <p:spPr>
          <a:xfrm>
            <a:off x="2898648" y="6355080"/>
            <a:ext cx="3474720" cy="365760"/>
          </a:xfrm>
        </p:spPr>
        <p:txBody>
          <a:bodyPr/>
          <a:lstStyle/>
          <a:p>
            <a:endParaRPr lang="es-ES"/>
          </a:p>
        </p:txBody>
      </p:sp>
      <p:sp>
        <p:nvSpPr>
          <p:cNvPr id="29" name="28 Marcador de número de diapositiva"/>
          <p:cNvSpPr>
            <a:spLocks noGrp="1"/>
          </p:cNvSpPr>
          <p:nvPr>
            <p:ph type="sldNum" sz="quarter" idx="12"/>
          </p:nvPr>
        </p:nvSpPr>
        <p:spPr>
          <a:xfrm>
            <a:off x="1216152" y="6355080"/>
            <a:ext cx="1219200" cy="365760"/>
          </a:xfrm>
        </p:spPr>
        <p:txBody>
          <a:bodyPr/>
          <a:lstStyle/>
          <a:p>
            <a:fld id="{132FADFE-3B8F-471C-ABF0-DBC7717ECBBC}" type="slidenum">
              <a:rPr lang="es-ES" smtClean="0"/>
              <a:pPr/>
              <a:t>‹Nº›</a:t>
            </a:fld>
            <a:endParaRPr lang="es-E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4B6DDCD-BB83-488E-A443-DE346DD2DB69}" type="datetime1">
              <a:rPr lang="es-ES" smtClean="0"/>
              <a:pPr/>
              <a:t>19/05/2023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D3A5C3B5-680E-424E-8E59-C2A91118AED4}" type="datetime1">
              <a:rPr lang="es-ES" smtClean="0"/>
              <a:pPr/>
              <a:t>19/05/2023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258C781-B8E5-4EC3-BCEF-34991FEDB59C}" type="datetime1">
              <a:rPr lang="es-ES" smtClean="0"/>
              <a:pPr/>
              <a:t>19/05/2023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D8121141-9FF0-4848-A1E6-1493ABE8881A}" type="datetime1">
              <a:rPr lang="es-ES" smtClean="0"/>
              <a:pPr/>
              <a:t>19/05/2023</a:t>
            </a:fld>
            <a:endParaRPr lang="es-ES"/>
          </a:p>
        </p:txBody>
      </p:sp>
      <p:sp>
        <p:nvSpPr>
          <p:cNvPr id="5" name="4 Marcador de pie de página"/>
          <p:cNvSpPr>
            <a:spLocks noGrp="1"/>
          </p:cNvSpPr>
          <p:nvPr>
            <p:ph type="ftr" sz="quarter" idx="11"/>
          </p:nvPr>
        </p:nvSpPr>
        <p:spPr>
          <a:xfrm>
            <a:off x="2898648" y="6355080"/>
            <a:ext cx="3474720" cy="365760"/>
          </a:xfrm>
        </p:spPr>
        <p:txBody>
          <a:bodyPr/>
          <a:lstStyle/>
          <a:p>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fld id="{132FADFE-3B8F-471C-ABF0-DBC7717ECBBC}" type="slidenum">
              <a:rPr lang="es-ES" smtClean="0"/>
              <a:pPr/>
              <a:t>‹Nº›</a:t>
            </a:fld>
            <a:endParaRPr lang="es-E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E48F257-C12C-46BB-AC22-380E131C42B6}" type="datetime1">
              <a:rPr lang="es-ES" smtClean="0"/>
              <a:pPr/>
              <a:t>19/05/2023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C5142762-8370-42F9-BAFD-F83BFAD0380E}" type="datetime1">
              <a:rPr lang="es-ES" smtClean="0"/>
              <a:pPr/>
              <a:t>19/05/2023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4A05B90-534D-4493-B661-C3463FAF2E15}" type="datetime1">
              <a:rPr lang="es-ES" smtClean="0"/>
              <a:pPr/>
              <a:t>19/05/2023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6C07179-DC36-4371-A83A-A4AB1DEA2AA7}" type="datetime1">
              <a:rPr lang="es-ES" smtClean="0"/>
              <a:pPr/>
              <a:t>19/05/2023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4CF03518-B98C-489C-A2A8-B9C209BAC0B6}" type="datetime1">
              <a:rPr lang="es-ES" smtClean="0"/>
              <a:pPr/>
              <a:t>19/05/2023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CC66A106-EE46-4DC0-9024-B1C23C884B69}" type="datetime1">
              <a:rPr lang="es-ES" smtClean="0"/>
              <a:pPr/>
              <a:t>19/05/2023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19EB3CB-26F8-43F3-BD3F-B8959210BAAE}" type="datetime1">
              <a:rPr lang="es-ES" smtClean="0"/>
              <a:pPr/>
              <a:t>19/05/2023</a:t>
            </a:fld>
            <a:endParaRPr lang="es-E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32FADFE-3B8F-471C-ABF0-DBC7717ECBBC}" type="slidenum">
              <a:rPr lang="es-ES" smtClean="0"/>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9.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4.jpeg"/><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4.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9.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5.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9.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31.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17.xml"/><Relationship Id="rId7" Type="http://schemas.openxmlformats.org/officeDocument/2006/relationships/image" Target="../media/image34.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33.wmf"/><Relationship Id="rId4" Type="http://schemas.openxmlformats.org/officeDocument/2006/relationships/oleObject" Target="../embeddings/oleObject8.bin"/><Relationship Id="rId9" Type="http://schemas.openxmlformats.org/officeDocument/2006/relationships/image" Target="../media/image36.svg"/></Relationships>
</file>

<file path=ppt/slides/_rels/slide1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38.em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39.w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gif"/><Relationship Id="rId5" Type="http://schemas.openxmlformats.org/officeDocument/2006/relationships/image" Target="../media/image8.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a:t>Diagramas de Clases de Diseño de Alto Nivel</a:t>
            </a:r>
            <a:endParaRPr lang="en-GB" dirty="0"/>
          </a:p>
        </p:txBody>
      </p:sp>
      <p:sp>
        <p:nvSpPr>
          <p:cNvPr id="3" name="2 Subtítulo"/>
          <p:cNvSpPr>
            <a:spLocks noGrp="1"/>
          </p:cNvSpPr>
          <p:nvPr>
            <p:ph type="subTitle" idx="1"/>
          </p:nvPr>
        </p:nvSpPr>
        <p:spPr/>
        <p:txBody>
          <a:bodyPr/>
          <a:lstStyle/>
          <a:p>
            <a:r>
              <a:rPr lang="es-ES" dirty="0"/>
              <a:t>Requisitos del Software – Tema 4 – Parte 2</a:t>
            </a:r>
            <a:endParaRPr lang="en-GB" dirty="0"/>
          </a:p>
          <a:p>
            <a:endParaRPr lang="en-GB" dirty="0"/>
          </a:p>
        </p:txBody>
      </p:sp>
      <p:grpSp>
        <p:nvGrpSpPr>
          <p:cNvPr id="6" name="5 Grupo"/>
          <p:cNvGrpSpPr/>
          <p:nvPr/>
        </p:nvGrpSpPr>
        <p:grpSpPr>
          <a:xfrm>
            <a:off x="3214678" y="162005"/>
            <a:ext cx="4643470" cy="3421717"/>
            <a:chOff x="3214678" y="162005"/>
            <a:chExt cx="4643470" cy="3421717"/>
          </a:xfrm>
        </p:grpSpPr>
        <p:pic>
          <p:nvPicPr>
            <p:cNvPr id="29697" name="Picture 1" descr="C:\Documents and Settings\cortazar\Escritorio\Half_Design.png"/>
            <p:cNvPicPr>
              <a:picLocks noChangeAspect="1" noChangeArrowheads="1"/>
            </p:cNvPicPr>
            <p:nvPr/>
          </p:nvPicPr>
          <p:blipFill>
            <a:blip r:embed="rId3" cstate="print"/>
            <a:srcRect/>
            <a:stretch>
              <a:fillRect/>
            </a:stretch>
          </p:blipFill>
          <p:spPr bwMode="auto">
            <a:xfrm>
              <a:off x="3214678" y="162005"/>
              <a:ext cx="3701131" cy="3409871"/>
            </a:xfrm>
            <a:prstGeom prst="rect">
              <a:avLst/>
            </a:prstGeom>
            <a:noFill/>
          </p:spPr>
        </p:pic>
        <p:pic>
          <p:nvPicPr>
            <p:cNvPr id="29698" name="Picture 2" descr="C:\Documents and Settings\cortazar\Escritorio\Holding_HalfDesign.jpg"/>
            <p:cNvPicPr>
              <a:picLocks noChangeAspect="1" noChangeArrowheads="1"/>
            </p:cNvPicPr>
            <p:nvPr/>
          </p:nvPicPr>
          <p:blipFill>
            <a:blip r:embed="rId4" cstate="print"/>
            <a:srcRect/>
            <a:stretch>
              <a:fillRect/>
            </a:stretch>
          </p:blipFill>
          <p:spPr bwMode="auto">
            <a:xfrm>
              <a:off x="6858016" y="2340034"/>
              <a:ext cx="1000132" cy="1243688"/>
            </a:xfrm>
            <a:prstGeom prst="rect">
              <a:avLst/>
            </a:prstGeom>
            <a:noFill/>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ES" dirty="0"/>
              <a:t>Clase Asociación o Clase Asociativa</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10</a:t>
            </a:fld>
            <a:endParaRPr lang="es-ES"/>
          </a:p>
        </p:txBody>
      </p:sp>
      <p:sp>
        <p:nvSpPr>
          <p:cNvPr id="8" name="7 Marcador de texto"/>
          <p:cNvSpPr>
            <a:spLocks noGrp="1"/>
          </p:cNvSpPr>
          <p:nvPr>
            <p:ph sz="quarter" idx="1"/>
          </p:nvPr>
        </p:nvSpPr>
        <p:spPr/>
        <p:txBody>
          <a:bodyPr>
            <a:normAutofit fontScale="92500" lnSpcReduction="10000"/>
          </a:bodyPr>
          <a:lstStyle/>
          <a:p>
            <a:r>
              <a:rPr lang="es-ES" sz="2600" dirty="0"/>
              <a:t>Modelando elementos con propiedades de </a:t>
            </a:r>
            <a:r>
              <a:rPr lang="es-ES" sz="2600" b="1" dirty="0">
                <a:solidFill>
                  <a:schemeClr val="accent4">
                    <a:lumMod val="75000"/>
                  </a:schemeClr>
                </a:solidFill>
              </a:rPr>
              <a:t>ambas, una asociación </a:t>
            </a:r>
            <a:r>
              <a:rPr lang="es-ES" dirty="0"/>
              <a:t>y</a:t>
            </a:r>
            <a:r>
              <a:rPr lang="es-ES" sz="2600" b="1" dirty="0">
                <a:solidFill>
                  <a:schemeClr val="accent4">
                    <a:lumMod val="75000"/>
                  </a:schemeClr>
                </a:solidFill>
              </a:rPr>
              <a:t> </a:t>
            </a:r>
            <a:r>
              <a:rPr lang="es-ES" b="1" dirty="0">
                <a:solidFill>
                  <a:schemeClr val="accent4">
                    <a:lumMod val="75000"/>
                  </a:schemeClr>
                </a:solidFill>
              </a:rPr>
              <a:t>un</a:t>
            </a:r>
            <a:r>
              <a:rPr lang="es-ES" sz="2600" b="1" dirty="0">
                <a:solidFill>
                  <a:schemeClr val="accent4">
                    <a:lumMod val="75000"/>
                  </a:schemeClr>
                </a:solidFill>
              </a:rPr>
              <a:t>a clase</a:t>
            </a:r>
          </a:p>
          <a:p>
            <a:r>
              <a:rPr lang="es-ES" sz="2600" dirty="0"/>
              <a:t>Contiene los atributos que </a:t>
            </a:r>
            <a:r>
              <a:rPr lang="es-ES" sz="2600" b="1" dirty="0">
                <a:solidFill>
                  <a:srgbClr val="C00000"/>
                </a:solidFill>
              </a:rPr>
              <a:t>no</a:t>
            </a:r>
            <a:r>
              <a:rPr lang="es-ES" sz="2600" dirty="0"/>
              <a:t> pertenecen a ninguna de las dos clases relacionadas</a:t>
            </a:r>
          </a:p>
          <a:p>
            <a:r>
              <a:rPr lang="es-ES" b="1" dirty="0">
                <a:solidFill>
                  <a:srgbClr val="CC0066"/>
                </a:solidFill>
              </a:rPr>
              <a:t>Solo</a:t>
            </a:r>
            <a:r>
              <a:rPr lang="es-ES" dirty="0"/>
              <a:t> puede haber</a:t>
            </a:r>
            <a:r>
              <a:rPr lang="es-ES" b="1" dirty="0">
                <a:solidFill>
                  <a:srgbClr val="0070C0"/>
                </a:solidFill>
              </a:rPr>
              <a:t> una instancia de una clase asociativa </a:t>
            </a:r>
            <a:r>
              <a:rPr lang="es-ES" dirty="0"/>
              <a:t>para </a:t>
            </a:r>
            <a:r>
              <a:rPr lang="es-ES" b="1" i="1" dirty="0">
                <a:solidFill>
                  <a:schemeClr val="accent4">
                    <a:lumMod val="75000"/>
                  </a:schemeClr>
                </a:solidFill>
              </a:rPr>
              <a:t>un par </a:t>
            </a:r>
            <a:r>
              <a:rPr lang="es-ES" dirty="0"/>
              <a:t>de instancias de las clases asociadas.</a:t>
            </a:r>
          </a:p>
          <a:p>
            <a:pPr lvl="1"/>
            <a:r>
              <a:rPr lang="es-ES" dirty="0"/>
              <a:t>Si se necesitan más instancias, interponer una </a:t>
            </a:r>
            <a:r>
              <a:rPr lang="es-ES" b="1" i="1" dirty="0"/>
              <a:t>nueva clase</a:t>
            </a:r>
            <a:endParaRPr lang="es-ES" sz="2600" b="1" i="1" dirty="0"/>
          </a:p>
          <a:p>
            <a:endParaRPr lang="es-ES" dirty="0"/>
          </a:p>
        </p:txBody>
      </p:sp>
      <p:pic>
        <p:nvPicPr>
          <p:cNvPr id="27650" name="Picture 2" descr="File:Reification example2.png"/>
          <p:cNvPicPr>
            <a:picLocks noChangeAspect="1" noChangeArrowheads="1"/>
          </p:cNvPicPr>
          <p:nvPr/>
        </p:nvPicPr>
        <p:blipFill>
          <a:blip r:embed="rId3" cstate="print"/>
          <a:srcRect/>
          <a:stretch>
            <a:fillRect/>
          </a:stretch>
        </p:blipFill>
        <p:spPr bwMode="auto">
          <a:xfrm>
            <a:off x="4500562" y="1285860"/>
            <a:ext cx="3571900" cy="1718978"/>
          </a:xfrm>
          <a:prstGeom prst="rect">
            <a:avLst/>
          </a:prstGeom>
          <a:noFill/>
        </p:spPr>
      </p:pic>
      <p:pic>
        <p:nvPicPr>
          <p:cNvPr id="27652" name="Picture 4" descr="http://uml-dox.net/Wiley-UML.Bible/6081/images/fig18-5_0.jpg"/>
          <p:cNvPicPr>
            <a:picLocks noChangeAspect="1" noChangeArrowheads="1"/>
          </p:cNvPicPr>
          <p:nvPr/>
        </p:nvPicPr>
        <p:blipFill>
          <a:blip r:embed="rId4" cstate="print"/>
          <a:srcRect/>
          <a:stretch>
            <a:fillRect/>
          </a:stretch>
        </p:blipFill>
        <p:spPr bwMode="auto">
          <a:xfrm>
            <a:off x="6000760" y="3071810"/>
            <a:ext cx="3000396" cy="3190720"/>
          </a:xfrm>
          <a:prstGeom prst="rect">
            <a:avLst/>
          </a:prstGeom>
          <a:noFill/>
        </p:spPr>
      </p:pic>
      <p:sp>
        <p:nvSpPr>
          <p:cNvPr id="2" name="Nube 1">
            <a:extLst>
              <a:ext uri="{FF2B5EF4-FFF2-40B4-BE49-F238E27FC236}">
                <a16:creationId xmlns:a16="http://schemas.microsoft.com/office/drawing/2014/main" id="{60885125-6EC8-4137-BDC5-4E9BC1703FA2}"/>
              </a:ext>
            </a:extLst>
          </p:cNvPr>
          <p:cNvSpPr/>
          <p:nvPr/>
        </p:nvSpPr>
        <p:spPr>
          <a:xfrm>
            <a:off x="5436096" y="1213852"/>
            <a:ext cx="1584176" cy="414948"/>
          </a:xfrm>
          <a:prstGeom prst="cloud">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7652"/>
                                        </p:tgtEl>
                                        <p:attrNameLst>
                                          <p:attrName>style.visibility</p:attrName>
                                        </p:attrNameLst>
                                      </p:cBhvr>
                                      <p:to>
                                        <p:strVal val="visible"/>
                                      </p:to>
                                    </p:set>
                                    <p:anim calcmode="lin" valueType="num">
                                      <p:cBhvr additive="base">
                                        <p:cTn id="11" dur="500" fill="hold"/>
                                        <p:tgtEl>
                                          <p:spTgt spid="27652"/>
                                        </p:tgtEl>
                                        <p:attrNameLst>
                                          <p:attrName>ppt_x</p:attrName>
                                        </p:attrNameLst>
                                      </p:cBhvr>
                                      <p:tavLst>
                                        <p:tav tm="0">
                                          <p:val>
                                            <p:strVal val="#ppt_x"/>
                                          </p:val>
                                        </p:tav>
                                        <p:tav tm="100000">
                                          <p:val>
                                            <p:strVal val="#ppt_x"/>
                                          </p:val>
                                        </p:tav>
                                      </p:tavLst>
                                    </p:anim>
                                    <p:anim calcmode="lin" valueType="num">
                                      <p:cBhvr additive="base">
                                        <p:cTn id="12"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normAutofit/>
          </a:bodyPr>
          <a:lstStyle/>
          <a:p>
            <a:r>
              <a:rPr lang="es-ES" dirty="0"/>
              <a:t>Clase Asociación – Ejemplos</a:t>
            </a:r>
          </a:p>
        </p:txBody>
      </p:sp>
      <p:graphicFrame>
        <p:nvGraphicFramePr>
          <p:cNvPr id="15362" name="Object 10"/>
          <p:cNvGraphicFramePr>
            <a:graphicFrameLocks noChangeAspect="1"/>
          </p:cNvGraphicFramePr>
          <p:nvPr/>
        </p:nvGraphicFramePr>
        <p:xfrm>
          <a:off x="428596" y="1285860"/>
          <a:ext cx="3973512" cy="2898775"/>
        </p:xfrm>
        <a:graphic>
          <a:graphicData uri="http://schemas.openxmlformats.org/presentationml/2006/ole">
            <mc:AlternateContent xmlns:mc="http://schemas.openxmlformats.org/markup-compatibility/2006">
              <mc:Choice xmlns:v="urn:schemas-microsoft-com:vml" Requires="v">
                <p:oleObj spid="_x0000_s7246" name="Visio" r:id="rId4" imgW="3225996" imgH="2203952" progId="Visio.Drawing.11">
                  <p:embed/>
                </p:oleObj>
              </mc:Choice>
              <mc:Fallback>
                <p:oleObj name="Visio" r:id="rId4" imgW="3225996" imgH="2203952" progId="Visio.Drawing.11">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96" y="1285860"/>
                        <a:ext cx="3973512" cy="2898775"/>
                      </a:xfrm>
                      <a:prstGeom prst="rect">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7" name="Object 11"/>
          <p:cNvGraphicFramePr>
            <a:graphicFrameLocks noChangeAspect="1"/>
          </p:cNvGraphicFramePr>
          <p:nvPr/>
        </p:nvGraphicFramePr>
        <p:xfrm>
          <a:off x="4643438" y="3286124"/>
          <a:ext cx="3962400" cy="2867025"/>
        </p:xfrm>
        <a:graphic>
          <a:graphicData uri="http://schemas.openxmlformats.org/presentationml/2006/ole">
            <mc:AlternateContent xmlns:mc="http://schemas.openxmlformats.org/markup-compatibility/2006">
              <mc:Choice xmlns:v="urn:schemas-microsoft-com:vml" Requires="v">
                <p:oleObj spid="_x0000_s7247" name="Visio" r:id="rId6" imgW="2996989" imgH="2074627" progId="Visio.Drawing.11">
                  <p:embed/>
                </p:oleObj>
              </mc:Choice>
              <mc:Fallback>
                <p:oleObj name="Visio" r:id="rId6" imgW="2996989" imgH="2074627" progId="Visio.Drawing.11">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3286124"/>
                        <a:ext cx="3962400" cy="2867025"/>
                      </a:xfrm>
                      <a:prstGeom prst="rect">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10 Marcador de número de diapositiva"/>
          <p:cNvSpPr>
            <a:spLocks noGrp="1"/>
          </p:cNvSpPr>
          <p:nvPr>
            <p:ph type="sldNum" sz="quarter" idx="12"/>
          </p:nvPr>
        </p:nvSpPr>
        <p:spPr/>
        <p:txBody>
          <a:bodyPr/>
          <a:lstStyle/>
          <a:p>
            <a:fld id="{132FADFE-3B8F-471C-ABF0-DBC7717ECBBC}" type="slidenum">
              <a:rPr lang="es-ES" smtClean="0"/>
              <a:pPr/>
              <a:t>11</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87"/>
                                        </p:tgtEl>
                                        <p:attrNameLst>
                                          <p:attrName>style.visibility</p:attrName>
                                        </p:attrNameLst>
                                      </p:cBhvr>
                                      <p:to>
                                        <p:strVal val="visible"/>
                                      </p:to>
                                    </p:set>
                                    <p:anim calcmode="lin" valueType="num">
                                      <p:cBhvr additive="base">
                                        <p:cTn id="7" dur="500" fill="hold"/>
                                        <p:tgtEl>
                                          <p:spTgt spid="24587"/>
                                        </p:tgtEl>
                                        <p:attrNameLst>
                                          <p:attrName>ppt_x</p:attrName>
                                        </p:attrNameLst>
                                      </p:cBhvr>
                                      <p:tavLst>
                                        <p:tav tm="0">
                                          <p:val>
                                            <p:strVal val="0-#ppt_w/2"/>
                                          </p:val>
                                        </p:tav>
                                        <p:tav tm="100000">
                                          <p:val>
                                            <p:strVal val="#ppt_x"/>
                                          </p:val>
                                        </p:tav>
                                      </p:tavLst>
                                    </p:anim>
                                    <p:anim calcmode="lin" valueType="num">
                                      <p:cBhvr additive="base">
                                        <p:cTn id="8" dur="500" fill="hold"/>
                                        <p:tgtEl>
                                          <p:spTgt spid="245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s-ES" dirty="0"/>
              <a:t>Asociaciones Cualificadas</a:t>
            </a:r>
          </a:p>
        </p:txBody>
      </p:sp>
      <p:sp>
        <p:nvSpPr>
          <p:cNvPr id="13316" name="Rectangle 3"/>
          <p:cNvSpPr>
            <a:spLocks noGrp="1" noChangeArrowheads="1"/>
          </p:cNvSpPr>
          <p:nvPr>
            <p:ph type="body" idx="1"/>
          </p:nvPr>
        </p:nvSpPr>
        <p:spPr>
          <a:xfrm>
            <a:off x="285720" y="4000504"/>
            <a:ext cx="8610600" cy="2214578"/>
          </a:xfrm>
        </p:spPr>
        <p:txBody>
          <a:bodyPr>
            <a:normAutofit/>
          </a:bodyPr>
          <a:lstStyle/>
          <a:p>
            <a:pPr>
              <a:lnSpc>
                <a:spcPct val="90000"/>
              </a:lnSpc>
            </a:pPr>
            <a:r>
              <a:rPr lang="es-ES" dirty="0"/>
              <a:t>Dado un objeto en uno de los límites de la asociación, hay un </a:t>
            </a:r>
            <a:r>
              <a:rPr lang="es-ES" b="1" dirty="0">
                <a:solidFill>
                  <a:srgbClr val="CC0066"/>
                </a:solidFill>
              </a:rPr>
              <a:t>atributo</a:t>
            </a:r>
            <a:r>
              <a:rPr lang="es-ES" dirty="0"/>
              <a:t> que ayuda a </a:t>
            </a:r>
            <a:r>
              <a:rPr lang="es-ES" i="1" dirty="0"/>
              <a:t>seleccionar </a:t>
            </a:r>
            <a:r>
              <a:rPr lang="es-ES" dirty="0"/>
              <a:t>uno o más objetos en el otro límite = </a:t>
            </a:r>
            <a:r>
              <a:rPr lang="es-ES" b="1" dirty="0">
                <a:solidFill>
                  <a:schemeClr val="accent4">
                    <a:lumMod val="75000"/>
                  </a:schemeClr>
                </a:solidFill>
              </a:rPr>
              <a:t>Calificador</a:t>
            </a:r>
          </a:p>
          <a:p>
            <a:pPr>
              <a:lnSpc>
                <a:spcPct val="90000"/>
              </a:lnSpc>
            </a:pPr>
            <a:r>
              <a:rPr lang="es-ES" dirty="0">
                <a:solidFill>
                  <a:srgbClr val="000000"/>
                </a:solidFill>
              </a:rPr>
              <a:t>Sugiere una </a:t>
            </a:r>
            <a:r>
              <a:rPr lang="es-ES" i="1" dirty="0">
                <a:solidFill>
                  <a:srgbClr val="000000"/>
                </a:solidFill>
              </a:rPr>
              <a:t>implementación</a:t>
            </a:r>
            <a:r>
              <a:rPr lang="es-ES" dirty="0">
                <a:solidFill>
                  <a:srgbClr val="000000"/>
                </a:solidFill>
              </a:rPr>
              <a:t> que facilita </a:t>
            </a:r>
            <a:r>
              <a:rPr lang="es-ES" b="1" dirty="0">
                <a:solidFill>
                  <a:schemeClr val="accent4">
                    <a:lumMod val="75000"/>
                  </a:schemeClr>
                </a:solidFill>
              </a:rPr>
              <a:t>el acceso sencillo</a:t>
            </a:r>
          </a:p>
          <a:p>
            <a:pPr lvl="1">
              <a:lnSpc>
                <a:spcPct val="90000"/>
              </a:lnSpc>
            </a:pPr>
            <a:r>
              <a:rPr lang="es-ES" dirty="0">
                <a:solidFill>
                  <a:srgbClr val="000000"/>
                </a:solidFill>
              </a:rPr>
              <a:t>Por ejemplo, en Java, usar </a:t>
            </a:r>
            <a:r>
              <a:rPr lang="es-ES" dirty="0" err="1">
                <a:solidFill>
                  <a:srgbClr val="000000"/>
                </a:solidFill>
              </a:rPr>
              <a:t>HashMap</a:t>
            </a:r>
            <a:r>
              <a:rPr lang="es-ES" dirty="0">
                <a:solidFill>
                  <a:srgbClr val="000000"/>
                </a:solidFill>
              </a:rPr>
              <a:t> o </a:t>
            </a:r>
            <a:r>
              <a:rPr lang="es-ES" dirty="0" err="1">
                <a:solidFill>
                  <a:srgbClr val="000000"/>
                </a:solidFill>
              </a:rPr>
              <a:t>TreeMap</a:t>
            </a:r>
            <a:r>
              <a:rPr lang="es-ES" dirty="0">
                <a:solidFill>
                  <a:srgbClr val="000000"/>
                </a:solidFill>
              </a:rPr>
              <a:t> (interface </a:t>
            </a:r>
            <a:r>
              <a:rPr lang="es-ES" dirty="0" err="1">
                <a:solidFill>
                  <a:srgbClr val="000000"/>
                </a:solidFill>
              </a:rPr>
              <a:t>Map</a:t>
            </a:r>
            <a:r>
              <a:rPr lang="es-ES" dirty="0">
                <a:solidFill>
                  <a:srgbClr val="000000"/>
                </a:solidFill>
              </a:rPr>
              <a:t>)</a:t>
            </a:r>
            <a:endParaRPr lang="es-ES" dirty="0"/>
          </a:p>
        </p:txBody>
      </p:sp>
      <p:sp>
        <p:nvSpPr>
          <p:cNvPr id="10" name="9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pic>
        <p:nvPicPr>
          <p:cNvPr id="11" name="Picture 4" descr="http://ptgmedia.pearsoncmg.com/images/ch16_9780131489066/elementLinks/16fig15.jpg"/>
          <p:cNvPicPr>
            <a:picLocks noChangeAspect="1" noChangeArrowheads="1"/>
          </p:cNvPicPr>
          <p:nvPr/>
        </p:nvPicPr>
        <p:blipFill>
          <a:blip r:embed="rId3" cstate="print"/>
          <a:srcRect/>
          <a:stretch>
            <a:fillRect/>
          </a:stretch>
        </p:blipFill>
        <p:spPr bwMode="auto">
          <a:xfrm>
            <a:off x="1142976" y="1214422"/>
            <a:ext cx="6667500" cy="260985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3" name="Picture 9"/>
          <p:cNvPicPr>
            <a:picLocks noChangeAspect="1" noChangeArrowheads="1"/>
          </p:cNvPicPr>
          <p:nvPr/>
        </p:nvPicPr>
        <p:blipFill>
          <a:blip r:embed="rId3" cstate="print"/>
          <a:srcRect/>
          <a:stretch>
            <a:fillRect/>
          </a:stretch>
        </p:blipFill>
        <p:spPr bwMode="auto">
          <a:xfrm>
            <a:off x="3763969" y="1223389"/>
            <a:ext cx="4951435" cy="3634371"/>
          </a:xfrm>
          <a:prstGeom prst="rect">
            <a:avLst/>
          </a:prstGeom>
          <a:noFill/>
          <a:ln w="9525">
            <a:noFill/>
            <a:miter lim="800000"/>
            <a:headEnd/>
            <a:tailEnd/>
          </a:ln>
          <a:effectLst/>
        </p:spPr>
      </p:pic>
      <p:sp>
        <p:nvSpPr>
          <p:cNvPr id="14341" name="Rectangle 2"/>
          <p:cNvSpPr>
            <a:spLocks noGrp="1" noChangeArrowheads="1"/>
          </p:cNvSpPr>
          <p:nvPr>
            <p:ph type="title"/>
          </p:nvPr>
        </p:nvSpPr>
        <p:spPr/>
        <p:txBody>
          <a:bodyPr/>
          <a:lstStyle/>
          <a:p>
            <a:r>
              <a:rPr lang="es-ES" dirty="0"/>
              <a:t>Asociaciones Cualificadas- Ejemplos</a:t>
            </a:r>
          </a:p>
        </p:txBody>
      </p:sp>
      <p:sp>
        <p:nvSpPr>
          <p:cNvPr id="14344" name="Text Box 14"/>
          <p:cNvSpPr txBox="1">
            <a:spLocks noChangeArrowheads="1"/>
          </p:cNvSpPr>
          <p:nvPr/>
        </p:nvSpPr>
        <p:spPr bwMode="auto">
          <a:xfrm>
            <a:off x="500034" y="5072074"/>
            <a:ext cx="3749675" cy="923330"/>
          </a:xfrm>
          <a:prstGeom prst="rect">
            <a:avLst/>
          </a:prstGeom>
          <a:noFill/>
          <a:ln w="28575">
            <a:noFill/>
            <a:miter lim="800000"/>
            <a:headEnd/>
            <a:tailEnd/>
          </a:ln>
        </p:spPr>
        <p:txBody>
          <a:bodyPr>
            <a:spAutoFit/>
          </a:bodyPr>
          <a:lstStyle/>
          <a:p>
            <a:pPr>
              <a:buFontTx/>
              <a:buChar char="•"/>
            </a:pPr>
            <a:r>
              <a:rPr lang="es-ES" dirty="0"/>
              <a:t>  Cardinalidad Común = 0..1</a:t>
            </a:r>
          </a:p>
          <a:p>
            <a:pPr>
              <a:buFontTx/>
              <a:buChar char="•"/>
            </a:pPr>
            <a:r>
              <a:rPr lang="es-ES" dirty="0"/>
              <a:t>  Cardinalidad de 1 = cualquier calificador posible debe estar presente</a:t>
            </a:r>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pic>
        <p:nvPicPr>
          <p:cNvPr id="6149" name="Picture 5"/>
          <p:cNvPicPr>
            <a:picLocks noChangeAspect="1" noChangeArrowheads="1"/>
          </p:cNvPicPr>
          <p:nvPr/>
        </p:nvPicPr>
        <p:blipFill>
          <a:blip r:embed="rId4" cstate="print"/>
          <a:srcRect/>
          <a:stretch>
            <a:fillRect/>
          </a:stretch>
        </p:blipFill>
        <p:spPr bwMode="auto">
          <a:xfrm>
            <a:off x="500035" y="1217964"/>
            <a:ext cx="3286148" cy="3354044"/>
          </a:xfrm>
          <a:prstGeom prst="rect">
            <a:avLst/>
          </a:prstGeom>
          <a:noFill/>
          <a:ln w="9525">
            <a:noFill/>
            <a:miter lim="800000"/>
            <a:headEnd/>
            <a:tailEnd/>
          </a:ln>
          <a:effectLst/>
        </p:spPr>
      </p:pic>
      <p:sp>
        <p:nvSpPr>
          <p:cNvPr id="17" name="16 Flecha abajo"/>
          <p:cNvSpPr/>
          <p:nvPr/>
        </p:nvSpPr>
        <p:spPr>
          <a:xfrm rot="10800000">
            <a:off x="7786710" y="2500306"/>
            <a:ext cx="357190" cy="2286016"/>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52" name="Picture 8" descr="http://photos2.fotosearch.com/bthumb/CSP/CSP174/k1743207.jpg"/>
          <p:cNvPicPr>
            <a:picLocks noChangeAspect="1" noChangeArrowheads="1"/>
          </p:cNvPicPr>
          <p:nvPr/>
        </p:nvPicPr>
        <p:blipFill>
          <a:blip r:embed="rId5" cstate="print"/>
          <a:srcRect/>
          <a:stretch>
            <a:fillRect/>
          </a:stretch>
        </p:blipFill>
        <p:spPr bwMode="auto">
          <a:xfrm>
            <a:off x="5667394" y="4857760"/>
            <a:ext cx="1333498" cy="1333499"/>
          </a:xfrm>
          <a:prstGeom prst="rect">
            <a:avLst/>
          </a:prstGeom>
          <a:noFill/>
        </p:spPr>
      </p:pic>
      <p:grpSp>
        <p:nvGrpSpPr>
          <p:cNvPr id="23" name="22 Grupo"/>
          <p:cNvGrpSpPr/>
          <p:nvPr/>
        </p:nvGrpSpPr>
        <p:grpSpPr>
          <a:xfrm>
            <a:off x="6715140" y="4929198"/>
            <a:ext cx="2214611" cy="1285884"/>
            <a:chOff x="5857851" y="5000636"/>
            <a:chExt cx="2214611" cy="1285884"/>
          </a:xfrm>
        </p:grpSpPr>
        <p:pic>
          <p:nvPicPr>
            <p:cNvPr id="20" name="19 Imagen" descr="QuestionCloud.png"/>
            <p:cNvPicPr>
              <a:picLocks noChangeAspect="1"/>
            </p:cNvPicPr>
            <p:nvPr/>
          </p:nvPicPr>
          <p:blipFill>
            <a:blip r:embed="rId6" cstate="print"/>
            <a:stretch>
              <a:fillRect/>
            </a:stretch>
          </p:blipFill>
          <p:spPr>
            <a:xfrm>
              <a:off x="5857851" y="5000636"/>
              <a:ext cx="2214611" cy="1285884"/>
            </a:xfrm>
            <a:prstGeom prst="rect">
              <a:avLst/>
            </a:prstGeom>
          </p:spPr>
        </p:pic>
        <p:sp>
          <p:nvSpPr>
            <p:cNvPr id="21" name="20 CuadroTexto"/>
            <p:cNvSpPr txBox="1"/>
            <p:nvPr/>
          </p:nvSpPr>
          <p:spPr>
            <a:xfrm>
              <a:off x="6215074" y="5148876"/>
              <a:ext cx="1340880" cy="923330"/>
            </a:xfrm>
            <a:prstGeom prst="rect">
              <a:avLst/>
            </a:prstGeom>
            <a:noFill/>
          </p:spPr>
          <p:txBody>
            <a:bodyPr wrap="none" rtlCol="0">
              <a:spAutoFit/>
            </a:bodyPr>
            <a:lstStyle/>
            <a:p>
              <a:r>
                <a:rPr lang="es-ES" dirty="0">
                  <a:solidFill>
                    <a:srgbClr val="0070C0"/>
                  </a:solidFill>
                </a:rPr>
                <a:t>¿Esta clase</a:t>
              </a:r>
            </a:p>
            <a:p>
              <a:r>
                <a:rPr lang="es-ES" dirty="0">
                  <a:solidFill>
                    <a:srgbClr val="0070C0"/>
                  </a:solidFill>
                </a:rPr>
                <a:t>Pertenece al</a:t>
              </a:r>
            </a:p>
            <a:p>
              <a:r>
                <a:rPr lang="es-ES" b="1" dirty="0">
                  <a:solidFill>
                    <a:srgbClr val="0070C0"/>
                  </a:solidFill>
                </a:rPr>
                <a:t>Dominio</a:t>
              </a:r>
              <a:r>
                <a:rPr lang="es-ES" dirty="0">
                  <a:solidFill>
                    <a:srgbClr val="0070C0"/>
                  </a:solidFill>
                </a:rPr>
                <a:t>?</a:t>
              </a:r>
              <a:endParaRPr lang="en-GB" dirty="0">
                <a:solidFill>
                  <a:srgbClr val="0070C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53"/>
                                        </p:tgtEl>
                                        <p:attrNameLst>
                                          <p:attrName>style.visibility</p:attrName>
                                        </p:attrNameLst>
                                      </p:cBhvr>
                                      <p:to>
                                        <p:strVal val="visible"/>
                                      </p:to>
                                    </p:set>
                                    <p:anim calcmode="lin" valueType="num">
                                      <p:cBhvr additive="base">
                                        <p:cTn id="7" dur="500" fill="hold"/>
                                        <p:tgtEl>
                                          <p:spTgt spid="6153"/>
                                        </p:tgtEl>
                                        <p:attrNameLst>
                                          <p:attrName>ppt_x</p:attrName>
                                        </p:attrNameLst>
                                      </p:cBhvr>
                                      <p:tavLst>
                                        <p:tav tm="0">
                                          <p:val>
                                            <p:strVal val="#ppt_x"/>
                                          </p:val>
                                        </p:tav>
                                        <p:tav tm="100000">
                                          <p:val>
                                            <p:strVal val="#ppt_x"/>
                                          </p:val>
                                        </p:tav>
                                      </p:tavLst>
                                    </p:anim>
                                    <p:anim calcmode="lin" valueType="num">
                                      <p:cBhvr additive="base">
                                        <p:cTn id="8"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slide(fromBottom)">
                                      <p:cBhvr>
                                        <p:cTn id="13" dur="500"/>
                                        <p:tgtEl>
                                          <p:spTgt spid="17"/>
                                        </p:tgtEl>
                                      </p:cBhvr>
                                    </p:animEffect>
                                  </p:childTnLst>
                                </p:cTn>
                              </p:par>
                              <p:par>
                                <p:cTn id="14" presetID="12" presetClass="entr" presetSubtype="4" fill="hold" nodeType="withEffect">
                                  <p:stCondLst>
                                    <p:cond delay="0"/>
                                  </p:stCondLst>
                                  <p:childTnLst>
                                    <p:set>
                                      <p:cBhvr>
                                        <p:cTn id="15" dur="1" fill="hold">
                                          <p:stCondLst>
                                            <p:cond delay="0"/>
                                          </p:stCondLst>
                                        </p:cTn>
                                        <p:tgtEl>
                                          <p:spTgt spid="6152"/>
                                        </p:tgtEl>
                                        <p:attrNameLst>
                                          <p:attrName>style.visibility</p:attrName>
                                        </p:attrNameLst>
                                      </p:cBhvr>
                                      <p:to>
                                        <p:strVal val="visible"/>
                                      </p:to>
                                    </p:set>
                                    <p:animEffect transition="in" filter="slide(fromBottom)">
                                      <p:cBhvr>
                                        <p:cTn id="16" dur="500"/>
                                        <p:tgtEl>
                                          <p:spTgt spid="6152"/>
                                        </p:tgtEl>
                                      </p:cBhvr>
                                    </p:animEffect>
                                  </p:childTnLst>
                                </p:cTn>
                              </p:par>
                              <p:par>
                                <p:cTn id="17" presetID="1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slide(fromBottom)">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3" cstate="print"/>
          <a:srcRect/>
          <a:stretch>
            <a:fillRect/>
          </a:stretch>
        </p:blipFill>
        <p:spPr bwMode="auto">
          <a:xfrm>
            <a:off x="5194268" y="2952752"/>
            <a:ext cx="3021070" cy="1262066"/>
          </a:xfrm>
          <a:prstGeom prst="rect">
            <a:avLst/>
          </a:prstGeom>
          <a:noFill/>
          <a:ln w="9525">
            <a:noFill/>
            <a:miter lim="800000"/>
            <a:headEnd/>
            <a:tailEnd/>
          </a:ln>
          <a:effectLst/>
        </p:spPr>
      </p:pic>
      <p:pic>
        <p:nvPicPr>
          <p:cNvPr id="72707" name="Picture 3"/>
          <p:cNvPicPr>
            <a:picLocks noChangeAspect="1" noChangeArrowheads="1"/>
          </p:cNvPicPr>
          <p:nvPr/>
        </p:nvPicPr>
        <p:blipFill>
          <a:blip r:embed="rId4" cstate="print"/>
          <a:srcRect/>
          <a:stretch>
            <a:fillRect/>
          </a:stretch>
        </p:blipFill>
        <p:spPr bwMode="auto">
          <a:xfrm>
            <a:off x="3643306" y="4429132"/>
            <a:ext cx="4668495" cy="1428760"/>
          </a:xfrm>
          <a:prstGeom prst="rect">
            <a:avLst/>
          </a:prstGeom>
          <a:noFill/>
          <a:ln w="9525">
            <a:noFill/>
            <a:miter lim="800000"/>
            <a:headEnd/>
            <a:tailEnd/>
          </a:ln>
          <a:effectLst/>
        </p:spPr>
      </p:pic>
      <p:grpSp>
        <p:nvGrpSpPr>
          <p:cNvPr id="18" name="17 Grupo"/>
          <p:cNvGrpSpPr/>
          <p:nvPr/>
        </p:nvGrpSpPr>
        <p:grpSpPr>
          <a:xfrm>
            <a:off x="285720" y="2730406"/>
            <a:ext cx="4143404" cy="3589151"/>
            <a:chOff x="285720" y="2730406"/>
            <a:chExt cx="4143404" cy="3589151"/>
          </a:xfrm>
        </p:grpSpPr>
        <p:grpSp>
          <p:nvGrpSpPr>
            <p:cNvPr id="22" name="21 Grupo"/>
            <p:cNvGrpSpPr/>
            <p:nvPr/>
          </p:nvGrpSpPr>
          <p:grpSpPr>
            <a:xfrm>
              <a:off x="428596" y="2928934"/>
              <a:ext cx="3648079" cy="2867036"/>
              <a:chOff x="428596" y="2928934"/>
              <a:chExt cx="3648079" cy="2867036"/>
            </a:xfrm>
          </p:grpSpPr>
          <p:pic>
            <p:nvPicPr>
              <p:cNvPr id="72708" name="Picture 4"/>
              <p:cNvPicPr>
                <a:picLocks noChangeAspect="1" noChangeArrowheads="1"/>
              </p:cNvPicPr>
              <p:nvPr/>
            </p:nvPicPr>
            <p:blipFill>
              <a:blip r:embed="rId5" cstate="print"/>
              <a:srcRect/>
              <a:stretch>
                <a:fillRect/>
              </a:stretch>
            </p:blipFill>
            <p:spPr bwMode="auto">
              <a:xfrm>
                <a:off x="1000100" y="2928934"/>
                <a:ext cx="3076575" cy="1038225"/>
              </a:xfrm>
              <a:prstGeom prst="rect">
                <a:avLst/>
              </a:prstGeom>
              <a:noFill/>
              <a:ln w="9525">
                <a:noFill/>
                <a:miter lim="800000"/>
                <a:headEnd/>
                <a:tailEnd/>
              </a:ln>
              <a:effectLst/>
            </p:spPr>
          </p:pic>
          <p:pic>
            <p:nvPicPr>
              <p:cNvPr id="72709" name="Picture 5"/>
              <p:cNvPicPr>
                <a:picLocks noChangeAspect="1" noChangeArrowheads="1"/>
              </p:cNvPicPr>
              <p:nvPr/>
            </p:nvPicPr>
            <p:blipFill>
              <a:blip r:embed="rId6" cstate="print"/>
              <a:srcRect/>
              <a:stretch>
                <a:fillRect/>
              </a:stretch>
            </p:blipFill>
            <p:spPr bwMode="auto">
              <a:xfrm>
                <a:off x="428596" y="4500570"/>
                <a:ext cx="3181350" cy="1295400"/>
              </a:xfrm>
              <a:prstGeom prst="rect">
                <a:avLst/>
              </a:prstGeom>
              <a:noFill/>
              <a:ln w="9525">
                <a:noFill/>
                <a:miter lim="800000"/>
                <a:headEnd/>
                <a:tailEnd/>
              </a:ln>
              <a:effectLst/>
            </p:spPr>
          </p:pic>
        </p:grpSp>
        <p:sp>
          <p:nvSpPr>
            <p:cNvPr id="25" name="24 Rectángulo"/>
            <p:cNvSpPr/>
            <p:nvPr/>
          </p:nvSpPr>
          <p:spPr>
            <a:xfrm>
              <a:off x="285720" y="5857892"/>
              <a:ext cx="4143404"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2400" b="1" cap="all" spc="0" dirty="0">
                  <a:ln w="0"/>
                  <a:solidFill>
                    <a:srgbClr val="CC0066"/>
                  </a:solidFill>
                  <a:effectLst>
                    <a:reflection blurRad="12700" stA="50000" endPos="50000" dist="5000" dir="5400000" sy="-100000" rotWithShape="0"/>
                  </a:effectLst>
                </a:rPr>
                <a:t>CLIENTES DEL </a:t>
              </a:r>
              <a:r>
                <a:rPr lang="es-ES" sz="2400" b="1" cap="all" spc="0" dirty="0" err="1">
                  <a:ln w="0"/>
                  <a:solidFill>
                    <a:srgbClr val="CC0066"/>
                  </a:solidFill>
                  <a:effectLst>
                    <a:reflection blurRad="12700" stA="50000" endPos="50000" dist="5000" dir="5400000" sy="-100000" rotWithShape="0"/>
                  </a:effectLst>
                </a:rPr>
                <a:t>SeRVICIO</a:t>
              </a:r>
              <a:endParaRPr lang="es-ES" sz="2400" b="1" cap="all" spc="0" dirty="0">
                <a:ln w="0"/>
                <a:solidFill>
                  <a:srgbClr val="CC0066"/>
                </a:solidFill>
                <a:effectLst>
                  <a:reflection blurRad="12700" stA="50000" endPos="50000" dist="5000" dir="5400000" sy="-100000" rotWithShape="0"/>
                </a:effectLst>
              </a:endParaRPr>
            </a:p>
          </p:txBody>
        </p:sp>
        <p:sp>
          <p:nvSpPr>
            <p:cNvPr id="16" name="Text Box 7"/>
            <p:cNvSpPr txBox="1">
              <a:spLocks noChangeAspect="1" noChangeArrowheads="1"/>
            </p:cNvSpPr>
            <p:nvPr/>
          </p:nvSpPr>
          <p:spPr bwMode="auto">
            <a:xfrm>
              <a:off x="1402555" y="2730406"/>
              <a:ext cx="1096774" cy="338554"/>
            </a:xfrm>
            <a:prstGeom prst="rect">
              <a:avLst/>
            </a:prstGeom>
            <a:noFill/>
            <a:ln w="28575">
              <a:noFill/>
              <a:miter lim="800000"/>
              <a:headEnd/>
              <a:tailEnd/>
            </a:ln>
          </p:spPr>
          <p:txBody>
            <a:bodyPr wrap="none">
              <a:spAutoFit/>
            </a:bodyPr>
            <a:lstStyle/>
            <a:p>
              <a:pPr algn="ctr"/>
              <a:r>
                <a:rPr lang="es-ES" sz="1600" i="1" dirty="0">
                  <a:solidFill>
                    <a:schemeClr val="accent4">
                      <a:lumMod val="75000"/>
                    </a:schemeClr>
                  </a:solidFill>
                </a:rPr>
                <a:t>Consumidor</a:t>
              </a:r>
            </a:p>
          </p:txBody>
        </p:sp>
      </p:grpSp>
      <p:sp>
        <p:nvSpPr>
          <p:cNvPr id="23" name="Nube 22">
            <a:extLst>
              <a:ext uri="{FF2B5EF4-FFF2-40B4-BE49-F238E27FC236}">
                <a16:creationId xmlns:a16="http://schemas.microsoft.com/office/drawing/2014/main" id="{6E21B634-B600-4700-A691-4685211D7211}"/>
              </a:ext>
            </a:extLst>
          </p:cNvPr>
          <p:cNvSpPr/>
          <p:nvPr/>
        </p:nvSpPr>
        <p:spPr>
          <a:xfrm>
            <a:off x="4877596" y="4785004"/>
            <a:ext cx="800819" cy="737576"/>
          </a:xfrm>
          <a:prstGeom prst="cloud">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Nube 20">
            <a:extLst>
              <a:ext uri="{FF2B5EF4-FFF2-40B4-BE49-F238E27FC236}">
                <a16:creationId xmlns:a16="http://schemas.microsoft.com/office/drawing/2014/main" id="{CBD910B6-6AB9-46E4-8EB4-6CF376FCD866}"/>
              </a:ext>
            </a:extLst>
          </p:cNvPr>
          <p:cNvSpPr/>
          <p:nvPr/>
        </p:nvSpPr>
        <p:spPr>
          <a:xfrm>
            <a:off x="3016441" y="4884720"/>
            <a:ext cx="800819" cy="737576"/>
          </a:xfrm>
          <a:prstGeom prst="cloud">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Nube 19">
            <a:extLst>
              <a:ext uri="{FF2B5EF4-FFF2-40B4-BE49-F238E27FC236}">
                <a16:creationId xmlns:a16="http://schemas.microsoft.com/office/drawing/2014/main" id="{F03F9BD7-77C7-49DC-9683-426BDEC844C2}"/>
              </a:ext>
            </a:extLst>
          </p:cNvPr>
          <p:cNvSpPr/>
          <p:nvPr/>
        </p:nvSpPr>
        <p:spPr>
          <a:xfrm>
            <a:off x="5070384" y="3077497"/>
            <a:ext cx="800819" cy="737576"/>
          </a:xfrm>
          <a:prstGeom prst="cloud">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Nube 4">
            <a:extLst>
              <a:ext uri="{FF2B5EF4-FFF2-40B4-BE49-F238E27FC236}">
                <a16:creationId xmlns:a16="http://schemas.microsoft.com/office/drawing/2014/main" id="{13384404-9C79-4F2E-9D8A-440AD2459DC3}"/>
              </a:ext>
            </a:extLst>
          </p:cNvPr>
          <p:cNvSpPr/>
          <p:nvPr/>
        </p:nvSpPr>
        <p:spPr>
          <a:xfrm>
            <a:off x="3275856" y="3140968"/>
            <a:ext cx="800819" cy="737576"/>
          </a:xfrm>
          <a:prstGeom prst="cloud">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Título"/>
          <p:cNvSpPr>
            <a:spLocks noGrp="1"/>
          </p:cNvSpPr>
          <p:nvPr>
            <p:ph type="title"/>
          </p:nvPr>
        </p:nvSpPr>
        <p:spPr/>
        <p:txBody>
          <a:bodyPr/>
          <a:lstStyle/>
          <a:p>
            <a:r>
              <a:rPr lang="es-ES" dirty="0"/>
              <a:t>Interfaces</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
        <p:nvSpPr>
          <p:cNvPr id="4" name="3 Marcador de contenido"/>
          <p:cNvSpPr>
            <a:spLocks noGrp="1"/>
          </p:cNvSpPr>
          <p:nvPr>
            <p:ph sz="quarter" idx="1"/>
          </p:nvPr>
        </p:nvSpPr>
        <p:spPr>
          <a:xfrm>
            <a:off x="457200" y="1219200"/>
            <a:ext cx="8229600" cy="1495420"/>
          </a:xfrm>
        </p:spPr>
        <p:txBody>
          <a:bodyPr>
            <a:normAutofit fontScale="92500" lnSpcReduction="10000"/>
          </a:bodyPr>
          <a:lstStyle/>
          <a:p>
            <a:r>
              <a:rPr lang="es-ES" dirty="0"/>
              <a:t>Representan una declaración de un conjunto coherente de funciones públicas y obligaciones:  un </a:t>
            </a:r>
            <a:r>
              <a:rPr lang="es-ES" b="1" dirty="0">
                <a:solidFill>
                  <a:srgbClr val="0070C0"/>
                </a:solidFill>
              </a:rPr>
              <a:t>contrato</a:t>
            </a:r>
          </a:p>
          <a:p>
            <a:pPr lvl="1"/>
            <a:r>
              <a:rPr lang="es-ES" dirty="0"/>
              <a:t>Es una especificación, unos la implementan, y ofrecen los servicios</a:t>
            </a:r>
          </a:p>
          <a:p>
            <a:pPr lvl="1"/>
            <a:r>
              <a:rPr lang="es-ES" dirty="0"/>
              <a:t>Otros </a:t>
            </a:r>
            <a:r>
              <a:rPr lang="es-ES" b="1" dirty="0">
                <a:solidFill>
                  <a:srgbClr val="0070C0"/>
                </a:solidFill>
              </a:rPr>
              <a:t>consumen</a:t>
            </a:r>
            <a:r>
              <a:rPr lang="es-ES" dirty="0"/>
              <a:t> los servicios </a:t>
            </a:r>
            <a:r>
              <a:rPr lang="es-ES" b="1" dirty="0">
                <a:solidFill>
                  <a:srgbClr val="0070C0"/>
                </a:solidFill>
              </a:rPr>
              <a:t>prestados</a:t>
            </a:r>
            <a:endParaRPr lang="es-ES" dirty="0"/>
          </a:p>
          <a:p>
            <a:pPr lvl="1"/>
            <a:endParaRPr lang="es-ES" dirty="0"/>
          </a:p>
          <a:p>
            <a:endParaRPr lang="es-ES" dirty="0"/>
          </a:p>
        </p:txBody>
      </p:sp>
      <p:sp>
        <p:nvSpPr>
          <p:cNvPr id="7" name="Line 8"/>
          <p:cNvSpPr>
            <a:spLocks noChangeAspect="1" noChangeShapeType="1"/>
          </p:cNvSpPr>
          <p:nvPr/>
        </p:nvSpPr>
        <p:spPr bwMode="auto">
          <a:xfrm flipV="1">
            <a:off x="5881833" y="3571876"/>
            <a:ext cx="237440" cy="357190"/>
          </a:xfrm>
          <a:prstGeom prst="line">
            <a:avLst/>
          </a:prstGeom>
          <a:noFill/>
          <a:ln w="28575">
            <a:solidFill>
              <a:srgbClr val="FF6600"/>
            </a:solidFill>
            <a:round/>
            <a:headEnd/>
            <a:tailEnd type="triangle" w="med" len="med"/>
          </a:ln>
        </p:spPr>
        <p:txBody>
          <a:bodyPr wrap="square" anchor="ctr">
            <a:spAutoFit/>
          </a:bodyPr>
          <a:lstStyle/>
          <a:p>
            <a:endParaRPr lang="en-GB"/>
          </a:p>
        </p:txBody>
      </p:sp>
      <p:sp>
        <p:nvSpPr>
          <p:cNvPr id="9" name="Text Box 7"/>
          <p:cNvSpPr txBox="1">
            <a:spLocks noChangeAspect="1" noChangeArrowheads="1"/>
          </p:cNvSpPr>
          <p:nvPr/>
        </p:nvSpPr>
        <p:spPr bwMode="auto">
          <a:xfrm>
            <a:off x="4673301" y="4000504"/>
            <a:ext cx="1670650" cy="369332"/>
          </a:xfrm>
          <a:prstGeom prst="rect">
            <a:avLst/>
          </a:prstGeom>
          <a:noFill/>
          <a:ln w="28575">
            <a:noFill/>
            <a:miter lim="800000"/>
            <a:headEnd/>
            <a:tailEnd/>
          </a:ln>
        </p:spPr>
        <p:txBody>
          <a:bodyPr wrap="none">
            <a:spAutoFit/>
          </a:bodyPr>
          <a:lstStyle/>
          <a:p>
            <a:pPr algn="ctr"/>
            <a:r>
              <a:rPr lang="es-ES" dirty="0">
                <a:solidFill>
                  <a:schemeClr val="accent2"/>
                </a:solidFill>
              </a:rPr>
              <a:t>Implementación</a:t>
            </a:r>
          </a:p>
        </p:txBody>
      </p:sp>
      <p:sp>
        <p:nvSpPr>
          <p:cNvPr id="19" name="Line 8"/>
          <p:cNvSpPr>
            <a:spLocks noChangeAspect="1" noChangeShapeType="1"/>
          </p:cNvSpPr>
          <p:nvPr/>
        </p:nvSpPr>
        <p:spPr bwMode="auto">
          <a:xfrm>
            <a:off x="5500694" y="4357694"/>
            <a:ext cx="428628" cy="644804"/>
          </a:xfrm>
          <a:prstGeom prst="line">
            <a:avLst/>
          </a:prstGeom>
          <a:noFill/>
          <a:ln w="28575">
            <a:solidFill>
              <a:srgbClr val="FF6600"/>
            </a:solidFill>
            <a:round/>
            <a:headEnd/>
            <a:tailEnd type="triangle" w="med" len="med"/>
          </a:ln>
        </p:spPr>
        <p:txBody>
          <a:bodyPr wrap="square" anchor="ctr">
            <a:spAutoFit/>
          </a:bodyPr>
          <a:lstStyle/>
          <a:p>
            <a:endParaRPr lang="en-GB"/>
          </a:p>
        </p:txBody>
      </p:sp>
      <p:sp>
        <p:nvSpPr>
          <p:cNvPr id="24" name="23 Rectángulo"/>
          <p:cNvSpPr/>
          <p:nvPr/>
        </p:nvSpPr>
        <p:spPr>
          <a:xfrm>
            <a:off x="4357718" y="5786454"/>
            <a:ext cx="4929190"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2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Proveedores del servicio</a:t>
            </a:r>
          </a:p>
        </p:txBody>
      </p:sp>
      <p:sp>
        <p:nvSpPr>
          <p:cNvPr id="17" name="Text Box 7"/>
          <p:cNvSpPr txBox="1">
            <a:spLocks noChangeAspect="1" noChangeArrowheads="1"/>
          </p:cNvSpPr>
          <p:nvPr/>
        </p:nvSpPr>
        <p:spPr bwMode="auto">
          <a:xfrm>
            <a:off x="6732240" y="2852936"/>
            <a:ext cx="931473" cy="338554"/>
          </a:xfrm>
          <a:prstGeom prst="rect">
            <a:avLst/>
          </a:prstGeom>
          <a:noFill/>
          <a:ln w="28575">
            <a:noFill/>
            <a:miter lim="800000"/>
            <a:headEnd/>
            <a:tailEnd/>
          </a:ln>
        </p:spPr>
        <p:txBody>
          <a:bodyPr wrap="none">
            <a:spAutoFit/>
          </a:bodyPr>
          <a:lstStyle/>
          <a:p>
            <a:pPr algn="ctr"/>
            <a:r>
              <a:rPr lang="es-ES" sz="1600" i="1" dirty="0">
                <a:solidFill>
                  <a:schemeClr val="accent4">
                    <a:lumMod val="75000"/>
                  </a:schemeClr>
                </a:solidFill>
              </a:rPr>
              <a:t>Proveedor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1" grpId="0" animBg="1"/>
      <p:bldP spid="20"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14"/>
          <p:cNvGraphicFramePr>
            <a:graphicFrameLocks noChangeAspect="1"/>
          </p:cNvGraphicFramePr>
          <p:nvPr/>
        </p:nvGraphicFramePr>
        <p:xfrm>
          <a:off x="533400" y="3886201"/>
          <a:ext cx="7467624" cy="2413644"/>
        </p:xfrm>
        <a:graphic>
          <a:graphicData uri="http://schemas.openxmlformats.org/presentationml/2006/ole">
            <mc:AlternateContent xmlns:mc="http://schemas.openxmlformats.org/markup-compatibility/2006">
              <mc:Choice xmlns:v="urn:schemas-microsoft-com:vml" Requires="v">
                <p:oleObj spid="_x0000_s11340" name="Visio" r:id="rId4" imgW="5392800" imgH="1741320" progId="Visio.Drawing.11">
                  <p:embed/>
                </p:oleObj>
              </mc:Choice>
              <mc:Fallback>
                <p:oleObj name="Visio" r:id="rId4" imgW="5392800" imgH="1741320"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886201"/>
                        <a:ext cx="7467624" cy="2413644"/>
                      </a:xfrm>
                      <a:prstGeom prst="rect">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13"/>
          <p:cNvGraphicFramePr>
            <a:graphicFrameLocks noChangeAspect="1"/>
          </p:cNvGraphicFramePr>
          <p:nvPr/>
        </p:nvGraphicFramePr>
        <p:xfrm>
          <a:off x="533400" y="1211230"/>
          <a:ext cx="4681542" cy="2490820"/>
        </p:xfrm>
        <a:graphic>
          <a:graphicData uri="http://schemas.openxmlformats.org/presentationml/2006/ole">
            <mc:AlternateContent xmlns:mc="http://schemas.openxmlformats.org/markup-compatibility/2006">
              <mc:Choice xmlns:v="urn:schemas-microsoft-com:vml" Requires="v">
                <p:oleObj spid="_x0000_s11341" name="Visio" r:id="rId6" imgW="3890880" imgH="2070360" progId="Visio.Drawing.11">
                  <p:embed/>
                </p:oleObj>
              </mc:Choice>
              <mc:Fallback>
                <p:oleObj name="Visio" r:id="rId6" imgW="3890880" imgH="2070360" progId="Visio.Drawing.11">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211230"/>
                        <a:ext cx="4681542" cy="2490820"/>
                      </a:xfrm>
                      <a:prstGeom prst="rect">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Rectangle 2"/>
          <p:cNvSpPr>
            <a:spLocks noGrp="1" noChangeArrowheads="1"/>
          </p:cNvSpPr>
          <p:nvPr>
            <p:ph type="title"/>
          </p:nvPr>
        </p:nvSpPr>
        <p:spPr/>
        <p:txBody>
          <a:bodyPr/>
          <a:lstStyle/>
          <a:p>
            <a:r>
              <a:rPr lang="es-ES" dirty="0"/>
              <a:t>COMO usar una Interfaz</a:t>
            </a:r>
          </a:p>
        </p:txBody>
      </p:sp>
      <p:grpSp>
        <p:nvGrpSpPr>
          <p:cNvPr id="2" name="Group 14"/>
          <p:cNvGrpSpPr>
            <a:grpSpLocks noChangeAspect="1"/>
          </p:cNvGrpSpPr>
          <p:nvPr/>
        </p:nvGrpSpPr>
        <p:grpSpPr bwMode="auto">
          <a:xfrm>
            <a:off x="4114799" y="1627187"/>
            <a:ext cx="4582941" cy="831425"/>
            <a:chOff x="2352" y="1008"/>
            <a:chExt cx="2750" cy="498"/>
          </a:xfrm>
        </p:grpSpPr>
        <p:sp>
          <p:nvSpPr>
            <p:cNvPr id="20491" name="Text Box 9"/>
            <p:cNvSpPr txBox="1">
              <a:spLocks noChangeAspect="1" noChangeArrowheads="1"/>
            </p:cNvSpPr>
            <p:nvPr/>
          </p:nvSpPr>
          <p:spPr bwMode="auto">
            <a:xfrm>
              <a:off x="2832" y="1008"/>
              <a:ext cx="2270" cy="498"/>
            </a:xfrm>
            <a:prstGeom prst="rect">
              <a:avLst/>
            </a:prstGeom>
            <a:solidFill>
              <a:srgbClr val="CCFFFF"/>
            </a:solidFill>
            <a:ln w="28575">
              <a:solidFill>
                <a:srgbClr val="FF6600"/>
              </a:solidFill>
              <a:miter lim="800000"/>
              <a:headEnd/>
              <a:tailEnd/>
            </a:ln>
          </p:spPr>
          <p:txBody>
            <a:bodyPr wrap="none">
              <a:spAutoFit/>
            </a:bodyPr>
            <a:lstStyle/>
            <a:p>
              <a:r>
                <a:rPr lang="es-ES" sz="1600" dirty="0"/>
                <a:t>El </a:t>
              </a:r>
              <a:r>
                <a:rPr lang="es-ES" sz="1600" i="1" dirty="0"/>
                <a:t>Editor</a:t>
              </a:r>
              <a:r>
                <a:rPr lang="es-ES" sz="1600" dirty="0"/>
                <a:t> usa un </a:t>
              </a:r>
              <a:r>
                <a:rPr lang="es-ES" sz="1600" i="1" dirty="0"/>
                <a:t>Corrector</a:t>
              </a:r>
            </a:p>
            <a:p>
              <a:r>
                <a:rPr lang="es-ES" sz="1600" dirty="0"/>
                <a:t>Esta unido a </a:t>
              </a:r>
              <a:r>
                <a:rPr lang="es-ES" sz="1600" i="1" dirty="0" err="1"/>
                <a:t>IOrtographicCorrector</a:t>
              </a:r>
              <a:r>
                <a:rPr lang="es-ES" sz="1600" i="1" dirty="0"/>
                <a:t> </a:t>
              </a:r>
            </a:p>
            <a:p>
              <a:r>
                <a:rPr lang="es-ES" sz="1600" dirty="0"/>
                <a:t>Es independiente de la implementación real</a:t>
              </a:r>
            </a:p>
          </p:txBody>
        </p:sp>
        <p:sp>
          <p:nvSpPr>
            <p:cNvPr id="20492" name="Line 11"/>
            <p:cNvSpPr>
              <a:spLocks noChangeAspect="1" noChangeShapeType="1"/>
            </p:cNvSpPr>
            <p:nvPr/>
          </p:nvSpPr>
          <p:spPr bwMode="auto">
            <a:xfrm flipH="1" flipV="1">
              <a:off x="2352" y="1200"/>
              <a:ext cx="432" cy="48"/>
            </a:xfrm>
            <a:prstGeom prst="line">
              <a:avLst/>
            </a:prstGeom>
            <a:noFill/>
            <a:ln w="28575">
              <a:solidFill>
                <a:srgbClr val="FF6600"/>
              </a:solidFill>
              <a:round/>
              <a:headEnd/>
              <a:tailEnd type="triangle" w="med" len="med"/>
            </a:ln>
          </p:spPr>
          <p:txBody>
            <a:bodyPr anchor="ctr">
              <a:spAutoFit/>
            </a:bodyPr>
            <a:lstStyle/>
            <a:p>
              <a:endParaRPr lang="en-GB"/>
            </a:p>
          </p:txBody>
        </p:sp>
      </p:grpSp>
      <p:grpSp>
        <p:nvGrpSpPr>
          <p:cNvPr id="3" name="Group 19"/>
          <p:cNvGrpSpPr>
            <a:grpSpLocks noChangeAspect="1"/>
          </p:cNvGrpSpPr>
          <p:nvPr/>
        </p:nvGrpSpPr>
        <p:grpSpPr bwMode="auto">
          <a:xfrm>
            <a:off x="4589486" y="4714884"/>
            <a:ext cx="2869700" cy="588962"/>
            <a:chOff x="2213" y="1788"/>
            <a:chExt cx="1722" cy="353"/>
          </a:xfrm>
        </p:grpSpPr>
        <p:sp>
          <p:nvSpPr>
            <p:cNvPr id="20488" name="Text Box 15"/>
            <p:cNvSpPr txBox="1">
              <a:spLocks noChangeAspect="1" noChangeArrowheads="1"/>
            </p:cNvSpPr>
            <p:nvPr/>
          </p:nvSpPr>
          <p:spPr bwMode="auto">
            <a:xfrm>
              <a:off x="2641" y="1788"/>
              <a:ext cx="1294" cy="314"/>
            </a:xfrm>
            <a:prstGeom prst="rect">
              <a:avLst/>
            </a:prstGeom>
            <a:noFill/>
            <a:ln w="28575">
              <a:noFill/>
              <a:miter lim="800000"/>
              <a:headEnd/>
              <a:tailEnd/>
            </a:ln>
          </p:spPr>
          <p:txBody>
            <a:bodyPr wrap="none">
              <a:spAutoFit/>
            </a:bodyPr>
            <a:lstStyle/>
            <a:p>
              <a:r>
                <a:rPr lang="es-ES" sz="1400" dirty="0">
                  <a:solidFill>
                    <a:schemeClr val="accent2"/>
                  </a:solidFill>
                </a:rPr>
                <a:t>Mismo código</a:t>
              </a:r>
            </a:p>
            <a:p>
              <a:r>
                <a:rPr lang="es-ES" sz="1400" dirty="0">
                  <a:solidFill>
                    <a:schemeClr val="accent2"/>
                  </a:solidFill>
                </a:rPr>
                <a:t>Diferente comportamiento</a:t>
              </a:r>
            </a:p>
          </p:txBody>
        </p:sp>
        <p:sp>
          <p:nvSpPr>
            <p:cNvPr id="20489" name="Line 16"/>
            <p:cNvSpPr>
              <a:spLocks noChangeAspect="1" noChangeShapeType="1"/>
            </p:cNvSpPr>
            <p:nvPr/>
          </p:nvSpPr>
          <p:spPr bwMode="auto">
            <a:xfrm flipH="1" flipV="1">
              <a:off x="2213" y="1917"/>
              <a:ext cx="336" cy="48"/>
            </a:xfrm>
            <a:prstGeom prst="line">
              <a:avLst/>
            </a:prstGeom>
            <a:noFill/>
            <a:ln w="28575">
              <a:solidFill>
                <a:srgbClr val="FF6600"/>
              </a:solidFill>
              <a:round/>
              <a:headEnd/>
              <a:tailEnd type="triangle" w="med" len="med"/>
            </a:ln>
          </p:spPr>
          <p:txBody>
            <a:bodyPr wrap="none">
              <a:spAutoFit/>
            </a:bodyPr>
            <a:lstStyle/>
            <a:p>
              <a:endParaRPr lang="en-GB"/>
            </a:p>
          </p:txBody>
        </p:sp>
        <p:sp>
          <p:nvSpPr>
            <p:cNvPr id="20490" name="Line 17"/>
            <p:cNvSpPr>
              <a:spLocks noChangeAspect="1" noChangeShapeType="1"/>
            </p:cNvSpPr>
            <p:nvPr/>
          </p:nvSpPr>
          <p:spPr bwMode="auto">
            <a:xfrm flipH="1">
              <a:off x="2256" y="2045"/>
              <a:ext cx="336" cy="96"/>
            </a:xfrm>
            <a:prstGeom prst="line">
              <a:avLst/>
            </a:prstGeom>
            <a:noFill/>
            <a:ln w="28575">
              <a:solidFill>
                <a:srgbClr val="FF6600"/>
              </a:solidFill>
              <a:round/>
              <a:headEnd/>
              <a:tailEnd type="triangle" w="med" len="med"/>
            </a:ln>
          </p:spPr>
          <p:txBody>
            <a:bodyPr wrap="none">
              <a:spAutoFit/>
            </a:bodyPr>
            <a:lstStyle/>
            <a:p>
              <a:endParaRPr lang="en-GB"/>
            </a:p>
          </p:txBody>
        </p:sp>
      </p:grpSp>
      <p:sp>
        <p:nvSpPr>
          <p:cNvPr id="13" name="12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grpSp>
        <p:nvGrpSpPr>
          <p:cNvPr id="16" name="15 Grupo"/>
          <p:cNvGrpSpPr/>
          <p:nvPr/>
        </p:nvGrpSpPr>
        <p:grpSpPr>
          <a:xfrm>
            <a:off x="6715140" y="2928934"/>
            <a:ext cx="1857388" cy="972600"/>
            <a:chOff x="6715140" y="2928934"/>
            <a:chExt cx="1857388" cy="972600"/>
          </a:xfrm>
        </p:grpSpPr>
        <p:pic>
          <p:nvPicPr>
            <p:cNvPr id="14" name="13 Imagen" descr="QuestionCloud.png"/>
            <p:cNvPicPr>
              <a:picLocks noChangeAspect="1"/>
            </p:cNvPicPr>
            <p:nvPr/>
          </p:nvPicPr>
          <p:blipFill>
            <a:blip r:embed="rId8" cstate="print"/>
            <a:stretch>
              <a:fillRect/>
            </a:stretch>
          </p:blipFill>
          <p:spPr>
            <a:xfrm>
              <a:off x="6715140" y="2928934"/>
              <a:ext cx="1857388" cy="972600"/>
            </a:xfrm>
            <a:prstGeom prst="rect">
              <a:avLst/>
            </a:prstGeom>
          </p:spPr>
        </p:pic>
        <p:sp>
          <p:nvSpPr>
            <p:cNvPr id="15" name="14 CuadroTexto"/>
            <p:cNvSpPr txBox="1"/>
            <p:nvPr/>
          </p:nvSpPr>
          <p:spPr>
            <a:xfrm>
              <a:off x="7000892" y="3000372"/>
              <a:ext cx="1175322" cy="646331"/>
            </a:xfrm>
            <a:prstGeom prst="rect">
              <a:avLst/>
            </a:prstGeom>
            <a:noFill/>
          </p:spPr>
          <p:txBody>
            <a:bodyPr wrap="none" rtlCol="0">
              <a:spAutoFit/>
            </a:bodyPr>
            <a:lstStyle/>
            <a:p>
              <a:r>
                <a:rPr lang="es-ES" dirty="0">
                  <a:solidFill>
                    <a:srgbClr val="0070C0"/>
                  </a:solidFill>
                </a:rPr>
                <a:t>¿y el</a:t>
              </a:r>
            </a:p>
            <a:p>
              <a:r>
                <a:rPr lang="es-ES" b="1" dirty="0">
                  <a:solidFill>
                    <a:srgbClr val="0070C0"/>
                  </a:solidFill>
                </a:rPr>
                <a:t>Riel 5.11</a:t>
              </a:r>
              <a:r>
                <a:rPr lang="es-ES" dirty="0">
                  <a:solidFill>
                    <a:srgbClr val="0070C0"/>
                  </a:solidFill>
                </a:rPr>
                <a:t>?</a:t>
              </a:r>
              <a:endParaRPr lang="en-GB" dirty="0">
                <a:solidFill>
                  <a:srgbClr val="0070C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14"/>
          <p:cNvGraphicFramePr>
            <a:graphicFrameLocks noChangeAspect="1"/>
          </p:cNvGraphicFramePr>
          <p:nvPr/>
        </p:nvGraphicFramePr>
        <p:xfrm>
          <a:off x="533400" y="3886201"/>
          <a:ext cx="7467624" cy="2413644"/>
        </p:xfrm>
        <a:graphic>
          <a:graphicData uri="http://schemas.openxmlformats.org/presentationml/2006/ole">
            <mc:AlternateContent xmlns:mc="http://schemas.openxmlformats.org/markup-compatibility/2006">
              <mc:Choice xmlns:v="urn:schemas-microsoft-com:vml" Requires="v">
                <p:oleObj spid="_x0000_s67626" name="Visio" r:id="rId4" imgW="5392800" imgH="1741320" progId="Visio.Drawing.11">
                  <p:embed/>
                </p:oleObj>
              </mc:Choice>
              <mc:Fallback>
                <p:oleObj name="Visio" r:id="rId4" imgW="5392800" imgH="1741320" progId="Visio.Drawing.11">
                  <p:embed/>
                  <p:pic>
                    <p:nvPicPr>
                      <p:cNvPr id="20482"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886201"/>
                        <a:ext cx="7467624" cy="2413644"/>
                      </a:xfrm>
                      <a:prstGeom prst="rect">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13"/>
          <p:cNvGraphicFramePr>
            <a:graphicFrameLocks noChangeAspect="1"/>
          </p:cNvGraphicFramePr>
          <p:nvPr/>
        </p:nvGraphicFramePr>
        <p:xfrm>
          <a:off x="533400" y="1211230"/>
          <a:ext cx="4681542" cy="2490820"/>
        </p:xfrm>
        <a:graphic>
          <a:graphicData uri="http://schemas.openxmlformats.org/presentationml/2006/ole">
            <mc:AlternateContent xmlns:mc="http://schemas.openxmlformats.org/markup-compatibility/2006">
              <mc:Choice xmlns:v="urn:schemas-microsoft-com:vml" Requires="v">
                <p:oleObj spid="_x0000_s67627" name="Visio" r:id="rId6" imgW="3890880" imgH="2070360" progId="Visio.Drawing.11">
                  <p:embed/>
                </p:oleObj>
              </mc:Choice>
              <mc:Fallback>
                <p:oleObj name="Visio" r:id="rId6" imgW="3890880" imgH="2070360" progId="Visio.Drawing.11">
                  <p:embed/>
                  <p:pic>
                    <p:nvPicPr>
                      <p:cNvPr id="20483"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211230"/>
                        <a:ext cx="4681542" cy="2490820"/>
                      </a:xfrm>
                      <a:prstGeom prst="rect">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Rectangle 2"/>
          <p:cNvSpPr>
            <a:spLocks noGrp="1" noChangeArrowheads="1"/>
          </p:cNvSpPr>
          <p:nvPr>
            <p:ph type="title"/>
          </p:nvPr>
        </p:nvSpPr>
        <p:spPr/>
        <p:txBody>
          <a:bodyPr/>
          <a:lstStyle/>
          <a:p>
            <a:r>
              <a:rPr lang="es-ES" dirty="0"/>
              <a:t>COMO usar una Interfaz</a:t>
            </a:r>
          </a:p>
        </p:txBody>
      </p:sp>
      <p:grpSp>
        <p:nvGrpSpPr>
          <p:cNvPr id="2" name="Group 14"/>
          <p:cNvGrpSpPr>
            <a:grpSpLocks noChangeAspect="1"/>
          </p:cNvGrpSpPr>
          <p:nvPr/>
        </p:nvGrpSpPr>
        <p:grpSpPr bwMode="auto">
          <a:xfrm>
            <a:off x="4114799" y="1627187"/>
            <a:ext cx="4582941" cy="831425"/>
            <a:chOff x="2352" y="1008"/>
            <a:chExt cx="2750" cy="498"/>
          </a:xfrm>
        </p:grpSpPr>
        <p:sp>
          <p:nvSpPr>
            <p:cNvPr id="20491" name="Text Box 9"/>
            <p:cNvSpPr txBox="1">
              <a:spLocks noChangeAspect="1" noChangeArrowheads="1"/>
            </p:cNvSpPr>
            <p:nvPr/>
          </p:nvSpPr>
          <p:spPr bwMode="auto">
            <a:xfrm>
              <a:off x="2832" y="1008"/>
              <a:ext cx="2270" cy="498"/>
            </a:xfrm>
            <a:prstGeom prst="rect">
              <a:avLst/>
            </a:prstGeom>
            <a:solidFill>
              <a:srgbClr val="CCFFFF"/>
            </a:solidFill>
            <a:ln w="28575">
              <a:solidFill>
                <a:srgbClr val="FF6600"/>
              </a:solidFill>
              <a:miter lim="800000"/>
              <a:headEnd/>
              <a:tailEnd/>
            </a:ln>
          </p:spPr>
          <p:txBody>
            <a:bodyPr wrap="none">
              <a:spAutoFit/>
            </a:bodyPr>
            <a:lstStyle/>
            <a:p>
              <a:r>
                <a:rPr lang="es-ES" sz="1600" dirty="0"/>
                <a:t>El </a:t>
              </a:r>
              <a:r>
                <a:rPr lang="es-ES" sz="1600" i="1" dirty="0"/>
                <a:t>Editor</a:t>
              </a:r>
              <a:r>
                <a:rPr lang="es-ES" sz="1600" dirty="0"/>
                <a:t> usa un </a:t>
              </a:r>
              <a:r>
                <a:rPr lang="es-ES" sz="1600" i="1" dirty="0"/>
                <a:t>Corrector</a:t>
              </a:r>
            </a:p>
            <a:p>
              <a:r>
                <a:rPr lang="es-ES" sz="1600" dirty="0"/>
                <a:t>Esta unido a </a:t>
              </a:r>
              <a:r>
                <a:rPr lang="es-ES" sz="1600" i="1" dirty="0" err="1"/>
                <a:t>IOrtographicCorrector</a:t>
              </a:r>
              <a:r>
                <a:rPr lang="es-ES" sz="1600" i="1" dirty="0"/>
                <a:t> </a:t>
              </a:r>
            </a:p>
            <a:p>
              <a:r>
                <a:rPr lang="es-ES" sz="1600" dirty="0"/>
                <a:t>Es independiente de la implementación real</a:t>
              </a:r>
            </a:p>
          </p:txBody>
        </p:sp>
        <p:sp>
          <p:nvSpPr>
            <p:cNvPr id="20492" name="Line 11"/>
            <p:cNvSpPr>
              <a:spLocks noChangeAspect="1" noChangeShapeType="1"/>
            </p:cNvSpPr>
            <p:nvPr/>
          </p:nvSpPr>
          <p:spPr bwMode="auto">
            <a:xfrm flipH="1" flipV="1">
              <a:off x="2352" y="1200"/>
              <a:ext cx="432" cy="48"/>
            </a:xfrm>
            <a:prstGeom prst="line">
              <a:avLst/>
            </a:prstGeom>
            <a:noFill/>
            <a:ln w="28575">
              <a:solidFill>
                <a:srgbClr val="FF6600"/>
              </a:solidFill>
              <a:round/>
              <a:headEnd/>
              <a:tailEnd type="triangle" w="med" len="med"/>
            </a:ln>
          </p:spPr>
          <p:txBody>
            <a:bodyPr anchor="ctr">
              <a:spAutoFit/>
            </a:bodyPr>
            <a:lstStyle/>
            <a:p>
              <a:endParaRPr lang="en-GB"/>
            </a:p>
          </p:txBody>
        </p:sp>
      </p:grpSp>
      <p:grpSp>
        <p:nvGrpSpPr>
          <p:cNvPr id="3" name="Group 19"/>
          <p:cNvGrpSpPr>
            <a:grpSpLocks noChangeAspect="1"/>
          </p:cNvGrpSpPr>
          <p:nvPr/>
        </p:nvGrpSpPr>
        <p:grpSpPr bwMode="auto">
          <a:xfrm>
            <a:off x="4589486" y="4714884"/>
            <a:ext cx="2869700" cy="588962"/>
            <a:chOff x="2213" y="1788"/>
            <a:chExt cx="1722" cy="353"/>
          </a:xfrm>
        </p:grpSpPr>
        <p:sp>
          <p:nvSpPr>
            <p:cNvPr id="20488" name="Text Box 15"/>
            <p:cNvSpPr txBox="1">
              <a:spLocks noChangeAspect="1" noChangeArrowheads="1"/>
            </p:cNvSpPr>
            <p:nvPr/>
          </p:nvSpPr>
          <p:spPr bwMode="auto">
            <a:xfrm>
              <a:off x="2641" y="1788"/>
              <a:ext cx="1294" cy="314"/>
            </a:xfrm>
            <a:prstGeom prst="rect">
              <a:avLst/>
            </a:prstGeom>
            <a:noFill/>
            <a:ln w="28575">
              <a:noFill/>
              <a:miter lim="800000"/>
              <a:headEnd/>
              <a:tailEnd/>
            </a:ln>
          </p:spPr>
          <p:txBody>
            <a:bodyPr wrap="none">
              <a:spAutoFit/>
            </a:bodyPr>
            <a:lstStyle/>
            <a:p>
              <a:r>
                <a:rPr lang="es-ES" sz="1400" dirty="0">
                  <a:solidFill>
                    <a:schemeClr val="accent2"/>
                  </a:solidFill>
                </a:rPr>
                <a:t>Mismo código</a:t>
              </a:r>
            </a:p>
            <a:p>
              <a:r>
                <a:rPr lang="es-ES" sz="1400" dirty="0">
                  <a:solidFill>
                    <a:schemeClr val="accent2"/>
                  </a:solidFill>
                </a:rPr>
                <a:t>Diferente comportamiento</a:t>
              </a:r>
            </a:p>
          </p:txBody>
        </p:sp>
        <p:sp>
          <p:nvSpPr>
            <p:cNvPr id="20489" name="Line 16"/>
            <p:cNvSpPr>
              <a:spLocks noChangeAspect="1" noChangeShapeType="1"/>
            </p:cNvSpPr>
            <p:nvPr/>
          </p:nvSpPr>
          <p:spPr bwMode="auto">
            <a:xfrm flipH="1" flipV="1">
              <a:off x="2213" y="1917"/>
              <a:ext cx="336" cy="48"/>
            </a:xfrm>
            <a:prstGeom prst="line">
              <a:avLst/>
            </a:prstGeom>
            <a:noFill/>
            <a:ln w="28575">
              <a:solidFill>
                <a:srgbClr val="FF6600"/>
              </a:solidFill>
              <a:round/>
              <a:headEnd/>
              <a:tailEnd type="triangle" w="med" len="med"/>
            </a:ln>
          </p:spPr>
          <p:txBody>
            <a:bodyPr wrap="none">
              <a:spAutoFit/>
            </a:bodyPr>
            <a:lstStyle/>
            <a:p>
              <a:endParaRPr lang="en-GB"/>
            </a:p>
          </p:txBody>
        </p:sp>
        <p:sp>
          <p:nvSpPr>
            <p:cNvPr id="20490" name="Line 17"/>
            <p:cNvSpPr>
              <a:spLocks noChangeAspect="1" noChangeShapeType="1"/>
            </p:cNvSpPr>
            <p:nvPr/>
          </p:nvSpPr>
          <p:spPr bwMode="auto">
            <a:xfrm flipH="1">
              <a:off x="2256" y="2045"/>
              <a:ext cx="336" cy="96"/>
            </a:xfrm>
            <a:prstGeom prst="line">
              <a:avLst/>
            </a:prstGeom>
            <a:noFill/>
            <a:ln w="28575">
              <a:solidFill>
                <a:srgbClr val="FF6600"/>
              </a:solidFill>
              <a:round/>
              <a:headEnd/>
              <a:tailEnd type="triangle" w="med" len="med"/>
            </a:ln>
          </p:spPr>
          <p:txBody>
            <a:bodyPr wrap="none">
              <a:spAutoFit/>
            </a:bodyPr>
            <a:lstStyle/>
            <a:p>
              <a:endParaRPr lang="en-GB"/>
            </a:p>
          </p:txBody>
        </p:sp>
      </p:grpSp>
      <p:sp>
        <p:nvSpPr>
          <p:cNvPr id="13" name="12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grpSp>
        <p:nvGrpSpPr>
          <p:cNvPr id="16" name="15 Grupo"/>
          <p:cNvGrpSpPr/>
          <p:nvPr/>
        </p:nvGrpSpPr>
        <p:grpSpPr>
          <a:xfrm>
            <a:off x="6715140" y="2928934"/>
            <a:ext cx="1857388" cy="972600"/>
            <a:chOff x="6715140" y="2928934"/>
            <a:chExt cx="1857388" cy="972600"/>
          </a:xfrm>
        </p:grpSpPr>
        <p:pic>
          <p:nvPicPr>
            <p:cNvPr id="14" name="13 Imagen" descr="QuestionCloud.png"/>
            <p:cNvPicPr>
              <a:picLocks noChangeAspect="1"/>
            </p:cNvPicPr>
            <p:nvPr/>
          </p:nvPicPr>
          <p:blipFill>
            <a:blip r:embed="rId8" cstate="print"/>
            <a:stretch>
              <a:fillRect/>
            </a:stretch>
          </p:blipFill>
          <p:spPr>
            <a:xfrm>
              <a:off x="6715140" y="2928934"/>
              <a:ext cx="1857388" cy="972600"/>
            </a:xfrm>
            <a:prstGeom prst="rect">
              <a:avLst/>
            </a:prstGeom>
          </p:spPr>
        </p:pic>
        <p:sp>
          <p:nvSpPr>
            <p:cNvPr id="15" name="14 CuadroTexto"/>
            <p:cNvSpPr txBox="1"/>
            <p:nvPr/>
          </p:nvSpPr>
          <p:spPr>
            <a:xfrm>
              <a:off x="7000892" y="3000372"/>
              <a:ext cx="1175322" cy="646331"/>
            </a:xfrm>
            <a:prstGeom prst="rect">
              <a:avLst/>
            </a:prstGeom>
            <a:noFill/>
          </p:spPr>
          <p:txBody>
            <a:bodyPr wrap="none" rtlCol="0">
              <a:spAutoFit/>
            </a:bodyPr>
            <a:lstStyle/>
            <a:p>
              <a:r>
                <a:rPr lang="es-ES" dirty="0">
                  <a:solidFill>
                    <a:srgbClr val="0070C0"/>
                  </a:solidFill>
                </a:rPr>
                <a:t>¿y el</a:t>
              </a:r>
            </a:p>
            <a:p>
              <a:r>
                <a:rPr lang="es-ES" b="1" dirty="0">
                  <a:solidFill>
                    <a:srgbClr val="0070C0"/>
                  </a:solidFill>
                </a:rPr>
                <a:t>Riel 5.11</a:t>
              </a:r>
              <a:r>
                <a:rPr lang="es-ES" dirty="0">
                  <a:solidFill>
                    <a:srgbClr val="0070C0"/>
                  </a:solidFill>
                </a:rPr>
                <a:t>?</a:t>
              </a:r>
              <a:endParaRPr lang="en-GB" dirty="0">
                <a:solidFill>
                  <a:srgbClr val="0070C0"/>
                </a:solidFill>
              </a:endParaRPr>
            </a:p>
          </p:txBody>
        </p:sp>
      </p:grpSp>
      <p:sp>
        <p:nvSpPr>
          <p:cNvPr id="6" name="5 Rectángulo"/>
          <p:cNvSpPr/>
          <p:nvPr/>
        </p:nvSpPr>
        <p:spPr>
          <a:xfrm>
            <a:off x="4283968" y="5445224"/>
            <a:ext cx="4728018" cy="1277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i="1" dirty="0"/>
              <a:t>Riel 5.11 -  </a:t>
            </a:r>
            <a:r>
              <a:rPr lang="es-ES" i="1" dirty="0" err="1"/>
              <a:t>If</a:t>
            </a:r>
            <a:r>
              <a:rPr lang="es-ES" i="1" dirty="0"/>
              <a:t> </a:t>
            </a:r>
            <a:r>
              <a:rPr lang="es-ES" i="1" dirty="0" err="1"/>
              <a:t>two</a:t>
            </a:r>
            <a:r>
              <a:rPr lang="es-ES" i="1" dirty="0"/>
              <a:t> </a:t>
            </a:r>
            <a:r>
              <a:rPr lang="es-ES" i="1" dirty="0" err="1"/>
              <a:t>or</a:t>
            </a:r>
            <a:r>
              <a:rPr lang="es-ES" i="1" dirty="0"/>
              <a:t> more </a:t>
            </a:r>
            <a:r>
              <a:rPr lang="es-ES" i="1" dirty="0" err="1"/>
              <a:t>classes</a:t>
            </a:r>
            <a:r>
              <a:rPr lang="es-ES" i="1" dirty="0"/>
              <a:t> </a:t>
            </a:r>
            <a:r>
              <a:rPr lang="es-ES" i="1" dirty="0" err="1"/>
              <a:t>only</a:t>
            </a:r>
            <a:r>
              <a:rPr lang="es-ES" i="1" dirty="0"/>
              <a:t> </a:t>
            </a:r>
            <a:r>
              <a:rPr lang="es-ES" i="1" dirty="0" err="1"/>
              <a:t>shared</a:t>
            </a:r>
            <a:r>
              <a:rPr lang="es-ES" i="1" dirty="0"/>
              <a:t> </a:t>
            </a:r>
            <a:r>
              <a:rPr lang="es-ES" i="1" dirty="0" err="1"/>
              <a:t>common</a:t>
            </a:r>
            <a:r>
              <a:rPr lang="es-ES" i="1" dirty="0"/>
              <a:t> interface (i.e. </a:t>
            </a:r>
            <a:r>
              <a:rPr lang="es-ES" i="1" dirty="0" err="1"/>
              <a:t>messages</a:t>
            </a:r>
            <a:r>
              <a:rPr lang="es-ES" i="1" dirty="0"/>
              <a:t>, </a:t>
            </a:r>
            <a:r>
              <a:rPr lang="es-ES" i="1" dirty="0" err="1"/>
              <a:t>not</a:t>
            </a:r>
            <a:r>
              <a:rPr lang="es-ES" i="1" dirty="0"/>
              <a:t> </a:t>
            </a:r>
            <a:r>
              <a:rPr lang="es-ES" i="1" dirty="0" err="1"/>
              <a:t>methods</a:t>
            </a:r>
            <a:r>
              <a:rPr lang="es-ES" i="1" dirty="0"/>
              <a:t>) </a:t>
            </a:r>
            <a:r>
              <a:rPr lang="es-ES" i="1" dirty="0" err="1"/>
              <a:t>then</a:t>
            </a:r>
            <a:r>
              <a:rPr lang="es-ES" i="1" dirty="0"/>
              <a:t> </a:t>
            </a:r>
            <a:r>
              <a:rPr lang="es-ES" i="1" dirty="0" err="1"/>
              <a:t>they</a:t>
            </a:r>
            <a:r>
              <a:rPr lang="es-ES" i="1" dirty="0"/>
              <a:t> </a:t>
            </a:r>
            <a:r>
              <a:rPr lang="es-ES" i="1" dirty="0" err="1"/>
              <a:t>should</a:t>
            </a:r>
            <a:r>
              <a:rPr lang="es-ES" i="1" dirty="0"/>
              <a:t> </a:t>
            </a:r>
            <a:r>
              <a:rPr lang="es-ES" i="1" dirty="0" err="1"/>
              <a:t>inherit</a:t>
            </a:r>
            <a:r>
              <a:rPr lang="es-ES" i="1" dirty="0"/>
              <a:t> </a:t>
            </a:r>
            <a:r>
              <a:rPr lang="es-ES" i="1" dirty="0" err="1"/>
              <a:t>from</a:t>
            </a:r>
            <a:r>
              <a:rPr lang="es-ES" i="1" dirty="0"/>
              <a:t> a </a:t>
            </a:r>
            <a:r>
              <a:rPr lang="es-ES" i="1" dirty="0" err="1"/>
              <a:t>common</a:t>
            </a:r>
            <a:r>
              <a:rPr lang="es-ES" i="1" dirty="0"/>
              <a:t> base </a:t>
            </a:r>
            <a:r>
              <a:rPr lang="es-ES" i="1" dirty="0" err="1"/>
              <a:t>class</a:t>
            </a:r>
            <a:r>
              <a:rPr lang="es-ES" i="1" dirty="0"/>
              <a:t> </a:t>
            </a:r>
            <a:r>
              <a:rPr lang="es-ES" i="1" dirty="0" err="1"/>
              <a:t>only</a:t>
            </a:r>
            <a:r>
              <a:rPr lang="es-ES" i="1" dirty="0"/>
              <a:t> </a:t>
            </a:r>
            <a:r>
              <a:rPr lang="es-ES" i="1" dirty="0" err="1"/>
              <a:t>if</a:t>
            </a:r>
            <a:r>
              <a:rPr lang="es-ES" i="1" dirty="0"/>
              <a:t> </a:t>
            </a:r>
            <a:r>
              <a:rPr lang="es-ES" i="1" dirty="0" err="1"/>
              <a:t>they</a:t>
            </a:r>
            <a:r>
              <a:rPr lang="es-ES" i="1" dirty="0"/>
              <a:t> </a:t>
            </a:r>
            <a:r>
              <a:rPr lang="es-ES" i="1" dirty="0" err="1"/>
              <a:t>will</a:t>
            </a:r>
            <a:r>
              <a:rPr lang="es-ES" i="1" dirty="0"/>
              <a:t> be </a:t>
            </a:r>
            <a:r>
              <a:rPr lang="es-ES" i="1" dirty="0" err="1"/>
              <a:t>used</a:t>
            </a:r>
            <a:r>
              <a:rPr lang="es-ES" i="1" dirty="0"/>
              <a:t> </a:t>
            </a:r>
            <a:r>
              <a:rPr lang="es-ES" i="1" dirty="0" err="1"/>
              <a:t>polymorfically</a:t>
            </a:r>
            <a:r>
              <a:rPr lang="es-ES" i="1" dirty="0"/>
              <a:t> </a:t>
            </a:r>
          </a:p>
          <a:p>
            <a:endParaRPr lang="es-ES" i="1" dirty="0"/>
          </a:p>
        </p:txBody>
      </p:sp>
    </p:spTree>
    <p:extLst>
      <p:ext uri="{BB962C8B-B14F-4D97-AF65-F5344CB8AC3E}">
        <p14:creationId xmlns:p14="http://schemas.microsoft.com/office/powerpoint/2010/main" val="292305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s-ES" dirty="0"/>
              <a:t>¿Interfaces o Clases Abstractas?</a:t>
            </a:r>
          </a:p>
        </p:txBody>
      </p:sp>
      <p:sp>
        <p:nvSpPr>
          <p:cNvPr id="17413" name="Rectangle 4"/>
          <p:cNvSpPr>
            <a:spLocks noGrp="1" noChangeArrowheads="1"/>
          </p:cNvSpPr>
          <p:nvPr>
            <p:ph type="body" idx="1"/>
          </p:nvPr>
        </p:nvSpPr>
        <p:spPr>
          <a:xfrm>
            <a:off x="390556" y="1142984"/>
            <a:ext cx="8610600" cy="3500462"/>
          </a:xfrm>
        </p:spPr>
        <p:txBody>
          <a:bodyPr>
            <a:normAutofit fontScale="92500" lnSpcReduction="20000"/>
          </a:bodyPr>
          <a:lstStyle/>
          <a:p>
            <a:r>
              <a:rPr lang="es-ES" sz="2200" b="1" dirty="0">
                <a:solidFill>
                  <a:schemeClr val="accent1">
                    <a:lumMod val="75000"/>
                  </a:schemeClr>
                </a:solidFill>
              </a:rPr>
              <a:t>Similitudes</a:t>
            </a:r>
            <a:r>
              <a:rPr lang="es-ES" sz="2200" dirty="0"/>
              <a:t>: </a:t>
            </a:r>
            <a:r>
              <a:rPr lang="es-ES" sz="1900" dirty="0"/>
              <a:t>Ninguno de los dos tiene instancias y ambos permitan aplazar la implementación</a:t>
            </a:r>
          </a:p>
          <a:p>
            <a:r>
              <a:rPr lang="es-ES" sz="2200" b="1" dirty="0">
                <a:solidFill>
                  <a:schemeClr val="accent1">
                    <a:lumMod val="75000"/>
                  </a:schemeClr>
                </a:solidFill>
              </a:rPr>
              <a:t>Diferencias</a:t>
            </a:r>
          </a:p>
          <a:p>
            <a:pPr lvl="2"/>
            <a:r>
              <a:rPr lang="es-ES" sz="1900" dirty="0"/>
              <a:t>Clases Abstractas: tienen atributos y pueden tener métodos (implementación de operación)</a:t>
            </a:r>
          </a:p>
          <a:p>
            <a:pPr lvl="2"/>
            <a:r>
              <a:rPr lang="es-ES" sz="1900" dirty="0"/>
              <a:t>Interfaz: ni atributos, ni métodos</a:t>
            </a:r>
          </a:p>
          <a:p>
            <a:pPr lvl="3"/>
            <a:r>
              <a:rPr lang="es-ES" sz="1700" dirty="0"/>
              <a:t>Sólo operaciones abstractas</a:t>
            </a:r>
          </a:p>
          <a:p>
            <a:pPr lvl="3"/>
            <a:r>
              <a:rPr lang="es-ES" sz="1700" dirty="0"/>
              <a:t>No contienen ninguna implementación</a:t>
            </a:r>
          </a:p>
          <a:p>
            <a:r>
              <a:rPr lang="es-ES" sz="2200" dirty="0"/>
              <a:t>Recomendación:</a:t>
            </a:r>
          </a:p>
          <a:p>
            <a:pPr lvl="1"/>
            <a:r>
              <a:rPr lang="es-ES" sz="2000" dirty="0"/>
              <a:t>Si hay métodos y/o atributos que heredar</a:t>
            </a:r>
            <a:r>
              <a:rPr lang="es-ES" sz="2000" dirty="0">
                <a:sym typeface="Symbol" pitchFamily="18" charset="2"/>
              </a:rPr>
              <a:t> Clases Abstractas</a:t>
            </a:r>
          </a:p>
          <a:p>
            <a:pPr lvl="1"/>
            <a:r>
              <a:rPr lang="es-ES" sz="2000" dirty="0"/>
              <a:t>Si CONTRATO simple </a:t>
            </a:r>
            <a:r>
              <a:rPr lang="es-ES" sz="2000" dirty="0">
                <a:sym typeface="Symbol" pitchFamily="18" charset="2"/>
              </a:rPr>
              <a:t> Interfaz</a:t>
            </a:r>
          </a:p>
          <a:p>
            <a:r>
              <a:rPr lang="es-ES" dirty="0">
                <a:sym typeface="Symbol" pitchFamily="18" charset="2"/>
              </a:rPr>
              <a:t>Y RECORDAR …</a:t>
            </a:r>
            <a:endParaRPr lang="es-ES" dirty="0"/>
          </a:p>
        </p:txBody>
      </p:sp>
      <p:grpSp>
        <p:nvGrpSpPr>
          <p:cNvPr id="2" name="Group 10"/>
          <p:cNvGrpSpPr>
            <a:grpSpLocks/>
          </p:cNvGrpSpPr>
          <p:nvPr/>
        </p:nvGrpSpPr>
        <p:grpSpPr bwMode="auto">
          <a:xfrm>
            <a:off x="304799" y="4643446"/>
            <a:ext cx="4152903" cy="1652587"/>
            <a:chOff x="192" y="3063"/>
            <a:chExt cx="2616" cy="1041"/>
          </a:xfrm>
        </p:grpSpPr>
        <p:sp>
          <p:nvSpPr>
            <p:cNvPr id="17417" name="Text Box 10"/>
            <p:cNvSpPr txBox="1">
              <a:spLocks noChangeArrowheads="1"/>
            </p:cNvSpPr>
            <p:nvPr/>
          </p:nvSpPr>
          <p:spPr bwMode="auto">
            <a:xfrm>
              <a:off x="551" y="3063"/>
              <a:ext cx="1956" cy="233"/>
            </a:xfrm>
            <a:prstGeom prst="rect">
              <a:avLst/>
            </a:prstGeom>
            <a:noFill/>
            <a:ln w="28575">
              <a:solidFill>
                <a:srgbClr val="FF6600"/>
              </a:solidFill>
              <a:miter lim="800000"/>
              <a:headEnd/>
              <a:tailEnd/>
            </a:ln>
          </p:spPr>
          <p:txBody>
            <a:bodyPr wrap="none">
              <a:spAutoFit/>
            </a:bodyPr>
            <a:lstStyle/>
            <a:p>
              <a:pPr algn="ctr"/>
              <a:r>
                <a:rPr lang="es-ES" dirty="0"/>
                <a:t>Herencia Múltiple de Interfaces</a:t>
              </a:r>
            </a:p>
          </p:txBody>
        </p:sp>
        <p:graphicFrame>
          <p:nvGraphicFramePr>
            <p:cNvPr id="17411" name="Object 8"/>
            <p:cNvGraphicFramePr>
              <a:graphicFrameLocks noChangeAspect="1"/>
            </p:cNvGraphicFramePr>
            <p:nvPr/>
          </p:nvGraphicFramePr>
          <p:xfrm>
            <a:off x="192" y="3456"/>
            <a:ext cx="2616" cy="648"/>
          </p:xfrm>
          <a:graphic>
            <a:graphicData uri="http://schemas.openxmlformats.org/presentationml/2006/ole">
              <mc:AlternateContent xmlns:mc="http://schemas.openxmlformats.org/markup-compatibility/2006">
                <mc:Choice xmlns:v="urn:schemas-microsoft-com:vml" Requires="v">
                  <p:oleObj spid="_x0000_s8268" name="Visio" r:id="rId4" imgW="2955600" imgH="733320" progId="Visio.Drawing.11">
                    <p:embed/>
                  </p:oleObj>
                </mc:Choice>
                <mc:Fallback>
                  <p:oleObj name="Visio" r:id="rId4" imgW="2955600" imgH="733320"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3456"/>
                          <a:ext cx="2616" cy="648"/>
                        </a:xfrm>
                        <a:prstGeom prst="rect">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1"/>
          <p:cNvGrpSpPr>
            <a:grpSpLocks/>
          </p:cNvGrpSpPr>
          <p:nvPr/>
        </p:nvGrpSpPr>
        <p:grpSpPr bwMode="auto">
          <a:xfrm>
            <a:off x="4724400" y="4643446"/>
            <a:ext cx="4300538" cy="1651000"/>
            <a:chOff x="2976" y="3063"/>
            <a:chExt cx="2709" cy="1040"/>
          </a:xfrm>
        </p:grpSpPr>
        <p:sp>
          <p:nvSpPr>
            <p:cNvPr id="17416" name="Text Box 13"/>
            <p:cNvSpPr txBox="1">
              <a:spLocks noChangeArrowheads="1"/>
            </p:cNvSpPr>
            <p:nvPr/>
          </p:nvSpPr>
          <p:spPr bwMode="auto">
            <a:xfrm>
              <a:off x="3024" y="3063"/>
              <a:ext cx="2544" cy="233"/>
            </a:xfrm>
            <a:prstGeom prst="rect">
              <a:avLst/>
            </a:prstGeom>
            <a:noFill/>
            <a:ln w="28575">
              <a:solidFill>
                <a:srgbClr val="FF6600"/>
              </a:solidFill>
              <a:miter lim="800000"/>
              <a:headEnd/>
              <a:tailEnd/>
            </a:ln>
          </p:spPr>
          <p:txBody>
            <a:bodyPr>
              <a:spAutoFit/>
            </a:bodyPr>
            <a:lstStyle/>
            <a:p>
              <a:pPr algn="ctr"/>
              <a:r>
                <a:rPr lang="es-ES" dirty="0"/>
                <a:t>Flexibilidad: Objetos de múltiples tipos</a:t>
              </a:r>
            </a:p>
          </p:txBody>
        </p:sp>
        <p:graphicFrame>
          <p:nvGraphicFramePr>
            <p:cNvPr id="17410" name="Object 9"/>
            <p:cNvGraphicFramePr>
              <a:graphicFrameLocks noChangeAspect="1"/>
            </p:cNvGraphicFramePr>
            <p:nvPr/>
          </p:nvGraphicFramePr>
          <p:xfrm>
            <a:off x="2976" y="3456"/>
            <a:ext cx="2709" cy="647"/>
          </p:xfrm>
          <a:graphic>
            <a:graphicData uri="http://schemas.openxmlformats.org/presentationml/2006/ole">
              <mc:AlternateContent xmlns:mc="http://schemas.openxmlformats.org/markup-compatibility/2006">
                <mc:Choice xmlns:v="urn:schemas-microsoft-com:vml" Requires="v">
                  <p:oleObj spid="_x0000_s8269" name="Visio" r:id="rId6" imgW="3075480" imgH="733320" progId="Visio.Drawing.11">
                    <p:embed/>
                  </p:oleObj>
                </mc:Choice>
                <mc:Fallback>
                  <p:oleObj name="Visio" r:id="rId6" imgW="3075480" imgH="733320" progId="Visio.Drawing.11">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6" y="3456"/>
                          <a:ext cx="2709" cy="647"/>
                        </a:xfrm>
                        <a:prstGeom prst="rect">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 name="9 Marcador de número de diapositiva"/>
          <p:cNvSpPr>
            <a:spLocks noGrp="1"/>
          </p:cNvSpPr>
          <p:nvPr>
            <p:ph type="sldNum" sz="quarter" idx="12"/>
          </p:nvPr>
        </p:nvSpPr>
        <p:spPr/>
        <p:txBody>
          <a:bodyPr/>
          <a:lstStyle/>
          <a:p>
            <a:fld id="{132FADFE-3B8F-471C-ABF0-DBC7717ECBBC}" type="slidenum">
              <a:rPr lang="es-ES" smtClean="0"/>
              <a:pPr/>
              <a:t>17</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86" name="Object 22"/>
          <p:cNvGraphicFramePr>
            <a:graphicFrameLocks noChangeAspect="1"/>
          </p:cNvGraphicFramePr>
          <p:nvPr/>
        </p:nvGraphicFramePr>
        <p:xfrm>
          <a:off x="500034" y="1357298"/>
          <a:ext cx="3116263" cy="3124200"/>
        </p:xfrm>
        <a:graphic>
          <a:graphicData uri="http://schemas.openxmlformats.org/presentationml/2006/ole">
            <mc:AlternateContent xmlns:mc="http://schemas.openxmlformats.org/markup-compatibility/2006">
              <mc:Choice xmlns:v="urn:schemas-microsoft-com:vml" Requires="v">
                <p:oleObj spid="_x0000_s14414" name="Visio" r:id="rId4" imgW="2174760" imgH="2179080" progId="Visio.Drawing.11">
                  <p:embed/>
                </p:oleObj>
              </mc:Choice>
              <mc:Fallback>
                <p:oleObj name="Visio" r:id="rId4" imgW="2174760" imgH="2179080" progId="Visio.Drawing.11">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34" y="1357298"/>
                        <a:ext cx="3116263" cy="3124200"/>
                      </a:xfrm>
                      <a:prstGeom prst="rect">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21 Título"/>
          <p:cNvSpPr>
            <a:spLocks noGrp="1"/>
          </p:cNvSpPr>
          <p:nvPr>
            <p:ph type="title"/>
          </p:nvPr>
        </p:nvSpPr>
        <p:spPr/>
        <p:txBody>
          <a:bodyPr>
            <a:normAutofit/>
          </a:bodyPr>
          <a:lstStyle/>
          <a:p>
            <a:r>
              <a:rPr lang="es-ES" dirty="0"/>
              <a:t>Herencia VS Composición y Delegación</a:t>
            </a:r>
          </a:p>
        </p:txBody>
      </p:sp>
      <p:sp>
        <p:nvSpPr>
          <p:cNvPr id="21" name="20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
        <p:nvSpPr>
          <p:cNvPr id="12292" name="Rectangle 22"/>
          <p:cNvSpPr>
            <a:spLocks noGrp="1" noChangeArrowheads="1"/>
          </p:cNvSpPr>
          <p:nvPr>
            <p:ph sz="quarter" idx="2"/>
          </p:nvPr>
        </p:nvSpPr>
        <p:spPr>
          <a:xfrm>
            <a:off x="4000496" y="1357298"/>
            <a:ext cx="4673350" cy="1783670"/>
          </a:xfrm>
        </p:spPr>
        <p:txBody>
          <a:bodyPr>
            <a:normAutofit fontScale="92500" lnSpcReduction="20000"/>
          </a:bodyPr>
          <a:lstStyle/>
          <a:p>
            <a:r>
              <a:rPr lang="es-ES_tradnl" sz="2000" b="1" dirty="0">
                <a:solidFill>
                  <a:srgbClr val="CC0066"/>
                </a:solidFill>
                <a:cs typeface="Times New Roman" pitchFamily="18" charset="0"/>
              </a:rPr>
              <a:t>¿Se cumple el Riel 5.1?</a:t>
            </a:r>
          </a:p>
          <a:p>
            <a:pPr lvl="1"/>
            <a:r>
              <a:rPr lang="en-US" sz="1600" i="1" dirty="0"/>
              <a:t>Inheritance should only be used to model a specialization hierarchy</a:t>
            </a:r>
            <a:r>
              <a:rPr lang="es-ES" sz="1600" dirty="0"/>
              <a:t> </a:t>
            </a:r>
            <a:endParaRPr lang="es-ES_tradnl" sz="1700" b="1" dirty="0">
              <a:solidFill>
                <a:srgbClr val="CC0066"/>
              </a:solidFill>
              <a:cs typeface="Times New Roman" pitchFamily="18" charset="0"/>
            </a:endParaRPr>
          </a:p>
          <a:p>
            <a:r>
              <a:rPr lang="es-ES_tradnl" sz="2100" dirty="0">
                <a:cs typeface="Times New Roman" pitchFamily="18" charset="0"/>
              </a:rPr>
              <a:t>Herencia en ausencia de Generalización  =</a:t>
            </a:r>
          </a:p>
          <a:p>
            <a:pPr lvl="1"/>
            <a:r>
              <a:rPr lang="es-ES_tradnl" sz="1800" b="1" i="1" dirty="0">
                <a:cs typeface="Times New Roman" pitchFamily="18" charset="0"/>
              </a:rPr>
              <a:t>¡Herencia de Implementación! (</a:t>
            </a:r>
            <a:r>
              <a:rPr lang="es-ES_tradnl" sz="1800" dirty="0">
                <a:cs typeface="Times New Roman" pitchFamily="18" charset="0"/>
              </a:rPr>
              <a:t>también conocida como</a:t>
            </a:r>
            <a:r>
              <a:rPr lang="es-ES_tradnl" sz="1800" b="1" i="1" dirty="0">
                <a:cs typeface="Times New Roman" pitchFamily="18" charset="0"/>
              </a:rPr>
              <a:t>, Herencia de Conveniencia).  </a:t>
            </a:r>
            <a:r>
              <a:rPr lang="es-ES_tradnl" sz="1800" b="1" i="1" dirty="0">
                <a:solidFill>
                  <a:srgbClr val="FF0000"/>
                </a:solidFill>
                <a:cs typeface="Times New Roman" pitchFamily="18" charset="0"/>
              </a:rPr>
              <a:t>Fea y confusa</a:t>
            </a:r>
            <a:r>
              <a:rPr lang="es-ES_tradnl" sz="1800" b="1" i="1" dirty="0">
                <a:cs typeface="Times New Roman" pitchFamily="18" charset="0"/>
              </a:rPr>
              <a:t>.</a:t>
            </a:r>
          </a:p>
          <a:p>
            <a:endParaRPr lang="es-ES_tradnl" sz="2100" b="1" i="1" dirty="0">
              <a:cs typeface="Times New Roman" pitchFamily="18" charset="0"/>
            </a:endParaRPr>
          </a:p>
        </p:txBody>
      </p:sp>
      <p:grpSp>
        <p:nvGrpSpPr>
          <p:cNvPr id="24" name="23 Grupo"/>
          <p:cNvGrpSpPr/>
          <p:nvPr/>
        </p:nvGrpSpPr>
        <p:grpSpPr>
          <a:xfrm>
            <a:off x="2143108" y="4071942"/>
            <a:ext cx="1357322" cy="642942"/>
            <a:chOff x="3143240" y="5286388"/>
            <a:chExt cx="1357322" cy="642942"/>
          </a:xfrm>
        </p:grpSpPr>
        <p:sp>
          <p:nvSpPr>
            <p:cNvPr id="797721" name="Cloud"/>
            <p:cNvSpPr>
              <a:spLocks noChangeAspect="1" noEditPoints="1" noChangeArrowheads="1"/>
            </p:cNvSpPr>
            <p:nvPr/>
          </p:nvSpPr>
          <p:spPr bwMode="auto">
            <a:xfrm>
              <a:off x="3143240" y="5286388"/>
              <a:ext cx="1357322" cy="6429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12700">
              <a:solidFill>
                <a:schemeClr val="tx1"/>
              </a:solidFill>
              <a:miter lim="800000"/>
              <a:headEnd/>
              <a:tailEnd/>
            </a:ln>
            <a:effectLst>
              <a:outerShdw dist="107763" dir="2700000" algn="ctr" rotWithShape="0">
                <a:srgbClr val="808080"/>
              </a:outerShdw>
            </a:effectLst>
          </p:spPr>
          <p:txBody>
            <a:bodyPr/>
            <a:lstStyle/>
            <a:p>
              <a:pPr eaLnBrk="1" hangingPunct="1">
                <a:defRPr/>
              </a:pPr>
              <a:endParaRPr lang="de-DE" sz="2000" b="0">
                <a:solidFill>
                  <a:schemeClr val="tx1"/>
                </a:solidFill>
                <a:latin typeface="Arial" charset="0"/>
              </a:endParaRPr>
            </a:p>
          </p:txBody>
        </p:sp>
        <p:sp>
          <p:nvSpPr>
            <p:cNvPr id="12298" name="Text Box 26"/>
            <p:cNvSpPr txBox="1">
              <a:spLocks noChangeArrowheads="1"/>
            </p:cNvSpPr>
            <p:nvPr/>
          </p:nvSpPr>
          <p:spPr bwMode="auto">
            <a:xfrm>
              <a:off x="3214678" y="5414083"/>
              <a:ext cx="1213198" cy="338554"/>
            </a:xfrm>
            <a:prstGeom prst="rect">
              <a:avLst/>
            </a:prstGeom>
            <a:noFill/>
            <a:ln w="9525">
              <a:noFill/>
              <a:miter lim="800000"/>
              <a:headEnd/>
              <a:tailEnd/>
            </a:ln>
          </p:spPr>
          <p:txBody>
            <a:bodyPr wrap="square">
              <a:spAutoFit/>
            </a:bodyPr>
            <a:lstStyle/>
            <a:p>
              <a:r>
                <a:rPr lang="es-ES" sz="1600" b="1" dirty="0">
                  <a:solidFill>
                    <a:schemeClr val="tx2">
                      <a:lumMod val="50000"/>
                    </a:schemeClr>
                  </a:solidFill>
                </a:rPr>
                <a:t>¿Solución?</a:t>
              </a:r>
            </a:p>
          </p:txBody>
        </p:sp>
      </p:grpSp>
      <p:graphicFrame>
        <p:nvGraphicFramePr>
          <p:cNvPr id="14341" name="Object 5"/>
          <p:cNvGraphicFramePr>
            <a:graphicFrameLocks noChangeAspect="1"/>
          </p:cNvGraphicFramePr>
          <p:nvPr/>
        </p:nvGraphicFramePr>
        <p:xfrm>
          <a:off x="5411013" y="3364277"/>
          <a:ext cx="3447267" cy="2850805"/>
        </p:xfrm>
        <a:graphic>
          <a:graphicData uri="http://schemas.openxmlformats.org/presentationml/2006/ole">
            <mc:AlternateContent xmlns:mc="http://schemas.openxmlformats.org/markup-compatibility/2006">
              <mc:Choice xmlns:v="urn:schemas-microsoft-com:vml" Requires="v">
                <p:oleObj spid="_x0000_s14415" name="Visio" r:id="rId6" imgW="2330577" imgH="1926717" progId="Visio.Drawing.11">
                  <p:embed/>
                </p:oleObj>
              </mc:Choice>
              <mc:Fallback>
                <p:oleObj name="Visio" r:id="rId6" imgW="2330577" imgH="1926717" progId="Visio.Drawing.11">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1013" y="3364277"/>
                        <a:ext cx="3447267" cy="2850805"/>
                      </a:xfrm>
                      <a:prstGeom prst="rect">
                        <a:avLst/>
                      </a:prstGeom>
                      <a:solidFill>
                        <a:srgbClr val="FFFF99"/>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Rectangle 22"/>
          <p:cNvSpPr>
            <a:spLocks noGrp="1" noChangeArrowheads="1"/>
          </p:cNvSpPr>
          <p:nvPr>
            <p:ph sz="quarter" idx="2"/>
          </p:nvPr>
        </p:nvSpPr>
        <p:spPr>
          <a:xfrm>
            <a:off x="467544" y="4714884"/>
            <a:ext cx="4896544" cy="1874852"/>
          </a:xfrm>
        </p:spPr>
        <p:txBody>
          <a:bodyPr>
            <a:normAutofit fontScale="85000" lnSpcReduction="20000"/>
          </a:bodyPr>
          <a:lstStyle/>
          <a:p>
            <a:r>
              <a:rPr lang="es-ES" sz="2000" b="1" dirty="0">
                <a:solidFill>
                  <a:srgbClr val="CC0066"/>
                </a:solidFill>
                <a:cs typeface="Times New Roman" pitchFamily="18" charset="0"/>
              </a:rPr>
              <a:t>Delegación: </a:t>
            </a:r>
            <a:r>
              <a:rPr lang="es-ES" sz="2000" dirty="0">
                <a:solidFill>
                  <a:schemeClr val="tx2">
                    <a:lumMod val="50000"/>
                  </a:schemeClr>
                </a:solidFill>
                <a:cs typeface="Times New Roman" pitchFamily="18" charset="0"/>
              </a:rPr>
              <a:t>táctica donde  una clase confía la responsabilidad en otra clase (Riel 6.2)</a:t>
            </a:r>
            <a:endParaRPr lang="es-ES" sz="1800" dirty="0"/>
          </a:p>
          <a:p>
            <a:pPr lvl="1"/>
            <a:r>
              <a:rPr lang="es-ES" sz="1500" dirty="0"/>
              <a:t>Siempre que haya herencia en un diseño OO, hágase dos preguntas: 1) ¿Soy un tipo especial de la cosa que estoy heredando?  y 2) ¿Es la cosa que estoy heredando parte de mí?</a:t>
            </a:r>
            <a:endParaRPr lang="es-ES" sz="2000" dirty="0">
              <a:solidFill>
                <a:schemeClr val="tx2">
                  <a:lumMod val="50000"/>
                </a:schemeClr>
              </a:solidFill>
              <a:cs typeface="Times New Roman" pitchFamily="18" charset="0"/>
            </a:endParaRPr>
          </a:p>
          <a:p>
            <a:r>
              <a:rPr lang="es-ES" sz="2000" b="1" i="1" dirty="0">
                <a:solidFill>
                  <a:schemeClr val="tx2">
                    <a:lumMod val="50000"/>
                  </a:schemeClr>
                </a:solidFill>
                <a:cs typeface="Times New Roman" pitchFamily="18" charset="0"/>
              </a:rPr>
              <a:t>Reutilización sin violar las restricciones de la Herencia</a:t>
            </a:r>
          </a:p>
          <a:p>
            <a:endParaRPr lang="es-ES" sz="2100" b="1" i="1" dirty="0">
              <a:cs typeface="Times New Roman" pitchFamily="18" charset="0"/>
            </a:endParaRPr>
          </a:p>
        </p:txBody>
      </p:sp>
      <p:pic>
        <p:nvPicPr>
          <p:cNvPr id="3" name="Gráfico 2" descr="Peligro">
            <a:extLst>
              <a:ext uri="{FF2B5EF4-FFF2-40B4-BE49-F238E27FC236}">
                <a16:creationId xmlns:a16="http://schemas.microsoft.com/office/drawing/2014/main" id="{FE60B0C4-4300-4DCC-8684-BD572C75B8A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62824" y="2431488"/>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 calcmode="lin" valueType="num">
                                      <p:cBhvr additive="base">
                                        <p:cTn id="7" dur="500" fill="hold"/>
                                        <p:tgtEl>
                                          <p:spTgt spid="122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anim calcmode="lin" valueType="num">
                                      <p:cBhvr additive="base">
                                        <p:cTn id="11" dur="500" fill="hold"/>
                                        <p:tgtEl>
                                          <p:spTgt spid="1229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292">
                                            <p:txEl>
                                              <p:pRg st="2" end="2"/>
                                            </p:txEl>
                                          </p:spTgt>
                                        </p:tgtEl>
                                        <p:attrNameLst>
                                          <p:attrName>style.visibility</p:attrName>
                                        </p:attrNameLst>
                                      </p:cBhvr>
                                      <p:to>
                                        <p:strVal val="visible"/>
                                      </p:to>
                                    </p:set>
                                    <p:anim calcmode="lin" valueType="num">
                                      <p:cBhvr additive="base">
                                        <p:cTn id="17" dur="500" fill="hold"/>
                                        <p:tgtEl>
                                          <p:spTgt spid="1229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292">
                                            <p:txEl>
                                              <p:pRg st="3" end="3"/>
                                            </p:txEl>
                                          </p:spTgt>
                                        </p:tgtEl>
                                        <p:attrNameLst>
                                          <p:attrName>style.visibility</p:attrName>
                                        </p:attrNameLst>
                                      </p:cBhvr>
                                      <p:to>
                                        <p:strVal val="visible"/>
                                      </p:to>
                                    </p:set>
                                    <p:anim calcmode="lin" valueType="num">
                                      <p:cBhvr additive="base">
                                        <p:cTn id="21" dur="500" fill="hold"/>
                                        <p:tgtEl>
                                          <p:spTgt spid="1229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ppt_x"/>
                                          </p:val>
                                        </p:tav>
                                        <p:tav tm="100000">
                                          <p:val>
                                            <p:strVal val="#ppt_x"/>
                                          </p:val>
                                        </p:tav>
                                      </p:tavLst>
                                    </p:anim>
                                    <p:anim calcmode="lin" valueType="num">
                                      <p:cBhvr additive="base">
                                        <p:cTn id="3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nodeType="clickEffect">
                                  <p:stCondLst>
                                    <p:cond delay="0"/>
                                  </p:stCondLst>
                                  <p:childTnLst>
                                    <p:set>
                                      <p:cBhvr>
                                        <p:cTn id="37" dur="1" fill="hold">
                                          <p:stCondLst>
                                            <p:cond delay="0"/>
                                          </p:stCondLst>
                                        </p:cTn>
                                        <p:tgtEl>
                                          <p:spTgt spid="14341"/>
                                        </p:tgtEl>
                                        <p:attrNameLst>
                                          <p:attrName>style.visibility</p:attrName>
                                        </p:attrNameLst>
                                      </p:cBhvr>
                                      <p:to>
                                        <p:strVal val="visible"/>
                                      </p:to>
                                    </p:set>
                                    <p:animEffect transition="in" filter="fade">
                                      <p:cBhvr>
                                        <p:cTn id="38" dur="1000"/>
                                        <p:tgtEl>
                                          <p:spTgt spid="14341"/>
                                        </p:tgtEl>
                                      </p:cBhvr>
                                    </p:animEffect>
                                    <p:anim calcmode="lin" valueType="num">
                                      <p:cBhvr>
                                        <p:cTn id="39" dur="1000" fill="hold"/>
                                        <p:tgtEl>
                                          <p:spTgt spid="14341"/>
                                        </p:tgtEl>
                                        <p:attrNameLst>
                                          <p:attrName>ppt_x</p:attrName>
                                        </p:attrNameLst>
                                      </p:cBhvr>
                                      <p:tavLst>
                                        <p:tav tm="0">
                                          <p:val>
                                            <p:strVal val="#ppt_x"/>
                                          </p:val>
                                        </p:tav>
                                        <p:tav tm="100000">
                                          <p:val>
                                            <p:strVal val="#ppt_x"/>
                                          </p:val>
                                        </p:tav>
                                      </p:tavLst>
                                    </p:anim>
                                    <p:anim calcmode="lin" valueType="num">
                                      <p:cBhvr>
                                        <p:cTn id="40" dur="900" decel="100000" fill="hold"/>
                                        <p:tgtEl>
                                          <p:spTgt spid="14341"/>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4341"/>
                                        </p:tgtEl>
                                        <p:attrNameLst>
                                          <p:attrName>ppt_y</p:attrName>
                                        </p:attrNameLst>
                                      </p:cBhvr>
                                      <p:tavLst>
                                        <p:tav tm="0">
                                          <p:val>
                                            <p:strVal val="#ppt_y-.03"/>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8">
                                            <p:txEl>
                                              <p:pRg st="0" end="0"/>
                                            </p:txEl>
                                          </p:spTgt>
                                        </p:tgtEl>
                                        <p:attrNameLst>
                                          <p:attrName>style.visibility</p:attrName>
                                        </p:attrNameLst>
                                      </p:cBhvr>
                                      <p:to>
                                        <p:strVal val="visible"/>
                                      </p:to>
                                    </p:set>
                                    <p:anim calcmode="lin" valueType="num">
                                      <p:cBhvr additive="base">
                                        <p:cTn id="4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8">
                                            <p:txEl>
                                              <p:pRg st="1" end="1"/>
                                            </p:txEl>
                                          </p:spTgt>
                                        </p:tgtEl>
                                        <p:attrNameLst>
                                          <p:attrName>style.visibility</p:attrName>
                                        </p:attrNameLst>
                                      </p:cBhvr>
                                      <p:to>
                                        <p:strVal val="visible"/>
                                      </p:to>
                                    </p:set>
                                    <p:anim calcmode="lin" valueType="num">
                                      <p:cBhvr additive="base">
                                        <p:cTn id="50"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8">
                                            <p:txEl>
                                              <p:pRg st="2" end="2"/>
                                            </p:txEl>
                                          </p:spTgt>
                                        </p:tgtEl>
                                        <p:attrNameLst>
                                          <p:attrName>style.visibility</p:attrName>
                                        </p:attrNameLst>
                                      </p:cBhvr>
                                      <p:to>
                                        <p:strVal val="visible"/>
                                      </p:to>
                                    </p:set>
                                    <p:anim calcmode="lin" valueType="num">
                                      <p:cBhvr additive="base">
                                        <p:cTn id="56" dur="500" fill="hold"/>
                                        <p:tgtEl>
                                          <p:spTgt spid="28">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P spid="2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Cuando la herencia NO es una opción … Composición y Delegación</a:t>
            </a:r>
            <a:endParaRPr lang="en-GB" dirty="0"/>
          </a:p>
        </p:txBody>
      </p:sp>
      <p:sp>
        <p:nvSpPr>
          <p:cNvPr id="6" name="5 Marcador de texto"/>
          <p:cNvSpPr>
            <a:spLocks noGrp="1"/>
          </p:cNvSpPr>
          <p:nvPr>
            <p:ph type="body" idx="1"/>
          </p:nvPr>
        </p:nvSpPr>
        <p:spPr>
          <a:xfrm>
            <a:off x="457200" y="1376353"/>
            <a:ext cx="4040188" cy="685800"/>
          </a:xfrm>
        </p:spPr>
        <p:txBody>
          <a:bodyPr/>
          <a:lstStyle/>
          <a:p>
            <a:r>
              <a:rPr lang="es-ES" dirty="0"/>
              <a:t>¿Herencia Múltiple?</a:t>
            </a:r>
          </a:p>
          <a:p>
            <a:r>
              <a:rPr lang="es-ES" dirty="0"/>
              <a:t>NO, gracias</a:t>
            </a:r>
            <a:endParaRPr lang="en-GB" dirty="0"/>
          </a:p>
        </p:txBody>
      </p:sp>
      <p:sp>
        <p:nvSpPr>
          <p:cNvPr id="8" name="7 Marcador de texto"/>
          <p:cNvSpPr>
            <a:spLocks noGrp="1"/>
          </p:cNvSpPr>
          <p:nvPr>
            <p:ph type="body" sz="half" idx="3"/>
          </p:nvPr>
        </p:nvSpPr>
        <p:spPr>
          <a:xfrm>
            <a:off x="4648200" y="1385878"/>
            <a:ext cx="4041775" cy="685800"/>
          </a:xfrm>
        </p:spPr>
        <p:txBody>
          <a:bodyPr>
            <a:normAutofit/>
          </a:bodyPr>
          <a:lstStyle/>
          <a:p>
            <a:r>
              <a:rPr lang="es-ES" dirty="0"/>
              <a:t>Recordar: Usar Delegación</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19</a:t>
            </a:fld>
            <a:endParaRPr lang="es-ES"/>
          </a:p>
        </p:txBody>
      </p:sp>
      <p:sp>
        <p:nvSpPr>
          <p:cNvPr id="7" name="6 Marcador de contenido"/>
          <p:cNvSpPr>
            <a:spLocks noGrp="1"/>
          </p:cNvSpPr>
          <p:nvPr>
            <p:ph sz="quarter" idx="2"/>
          </p:nvPr>
        </p:nvSpPr>
        <p:spPr>
          <a:xfrm>
            <a:off x="457200" y="2033606"/>
            <a:ext cx="4038600" cy="1395394"/>
          </a:xfrm>
        </p:spPr>
        <p:txBody>
          <a:bodyPr>
            <a:normAutofit fontScale="77500" lnSpcReduction="20000"/>
          </a:bodyPr>
          <a:lstStyle/>
          <a:p>
            <a:r>
              <a:rPr lang="es-ES" dirty="0"/>
              <a:t>¿Cómo podemos programar esto en Java?</a:t>
            </a:r>
          </a:p>
          <a:p>
            <a:pPr lvl="1"/>
            <a:r>
              <a:rPr lang="es-ES" dirty="0"/>
              <a:t>¡Mirar los métodos!</a:t>
            </a:r>
          </a:p>
          <a:p>
            <a:pPr lvl="1"/>
            <a:r>
              <a:rPr lang="es-ES" dirty="0"/>
              <a:t>¿Son las </a:t>
            </a:r>
            <a:r>
              <a:rPr lang="es-ES" b="1" dirty="0"/>
              <a:t>interfaces</a:t>
            </a:r>
            <a:r>
              <a:rPr lang="es-ES" dirty="0"/>
              <a:t> una opción?</a:t>
            </a:r>
            <a:endParaRPr lang="en-GB" dirty="0"/>
          </a:p>
        </p:txBody>
      </p:sp>
      <p:sp>
        <p:nvSpPr>
          <p:cNvPr id="9" name="8 Marcador de contenido"/>
          <p:cNvSpPr>
            <a:spLocks noGrp="1"/>
          </p:cNvSpPr>
          <p:nvPr>
            <p:ph sz="quarter" idx="4"/>
          </p:nvPr>
        </p:nvSpPr>
        <p:spPr>
          <a:xfrm>
            <a:off x="4648200" y="2033606"/>
            <a:ext cx="4038600" cy="1181080"/>
          </a:xfrm>
        </p:spPr>
        <p:txBody>
          <a:bodyPr>
            <a:normAutofit fontScale="92500" lnSpcReduction="10000"/>
          </a:bodyPr>
          <a:lstStyle/>
          <a:p>
            <a:r>
              <a:rPr lang="es-ES" dirty="0"/>
              <a:t>Transformemos el modelo</a:t>
            </a:r>
          </a:p>
          <a:p>
            <a:r>
              <a:rPr lang="es-ES" dirty="0"/>
              <a:t>¿Puedes imaginar el código en Java?</a:t>
            </a:r>
          </a:p>
          <a:p>
            <a:pPr>
              <a:buNone/>
            </a:pPr>
            <a:endParaRPr lang="en-GB" dirty="0"/>
          </a:p>
        </p:txBody>
      </p:sp>
      <p:pic>
        <p:nvPicPr>
          <p:cNvPr id="68612" name="Picture 4"/>
          <p:cNvPicPr>
            <a:picLocks noChangeAspect="1" noChangeArrowheads="1"/>
          </p:cNvPicPr>
          <p:nvPr/>
        </p:nvPicPr>
        <p:blipFill>
          <a:blip r:embed="rId3" cstate="print"/>
          <a:srcRect/>
          <a:stretch>
            <a:fillRect/>
          </a:stretch>
        </p:blipFill>
        <p:spPr bwMode="auto">
          <a:xfrm>
            <a:off x="290968" y="3522071"/>
            <a:ext cx="4066718" cy="2693011"/>
          </a:xfrm>
          <a:prstGeom prst="rect">
            <a:avLst/>
          </a:prstGeom>
          <a:noFill/>
          <a:ln w="9525">
            <a:noFill/>
            <a:miter lim="800000"/>
            <a:headEnd/>
            <a:tailEnd/>
          </a:ln>
          <a:effectLst/>
        </p:spPr>
      </p:pic>
      <p:pic>
        <p:nvPicPr>
          <p:cNvPr id="68613" name="Picture 5"/>
          <p:cNvPicPr>
            <a:picLocks noChangeAspect="1" noChangeArrowheads="1"/>
          </p:cNvPicPr>
          <p:nvPr/>
        </p:nvPicPr>
        <p:blipFill>
          <a:blip r:embed="rId4" cstate="print"/>
          <a:srcRect/>
          <a:stretch>
            <a:fillRect/>
          </a:stretch>
        </p:blipFill>
        <p:spPr bwMode="auto">
          <a:xfrm>
            <a:off x="4929190" y="3143248"/>
            <a:ext cx="3381318" cy="3052769"/>
          </a:xfrm>
          <a:prstGeom prst="rect">
            <a:avLst/>
          </a:prstGeom>
          <a:noFill/>
          <a:ln w="9525">
            <a:noFill/>
            <a:miter lim="800000"/>
            <a:headEnd/>
            <a:tailEnd/>
          </a:ln>
          <a:effectLst/>
        </p:spPr>
      </p:pic>
      <p:grpSp>
        <p:nvGrpSpPr>
          <p:cNvPr id="16" name="15 Grupo"/>
          <p:cNvGrpSpPr/>
          <p:nvPr/>
        </p:nvGrpSpPr>
        <p:grpSpPr>
          <a:xfrm>
            <a:off x="3929058" y="5214950"/>
            <a:ext cx="2221440" cy="1186914"/>
            <a:chOff x="3929058" y="5214950"/>
            <a:chExt cx="2221440" cy="1186914"/>
          </a:xfrm>
        </p:grpSpPr>
        <p:pic>
          <p:nvPicPr>
            <p:cNvPr id="14" name="13 Imagen" descr="QuestionCloud.png"/>
            <p:cNvPicPr>
              <a:picLocks noChangeAspect="1"/>
            </p:cNvPicPr>
            <p:nvPr/>
          </p:nvPicPr>
          <p:blipFill>
            <a:blip r:embed="rId5" cstate="print"/>
            <a:stretch>
              <a:fillRect/>
            </a:stretch>
          </p:blipFill>
          <p:spPr>
            <a:xfrm>
              <a:off x="3929058" y="5214950"/>
              <a:ext cx="2221440" cy="1186914"/>
            </a:xfrm>
            <a:prstGeom prst="rect">
              <a:avLst/>
            </a:prstGeom>
          </p:spPr>
        </p:pic>
        <p:sp>
          <p:nvSpPr>
            <p:cNvPr id="15" name="14 CuadroTexto"/>
            <p:cNvSpPr txBox="1"/>
            <p:nvPr/>
          </p:nvSpPr>
          <p:spPr>
            <a:xfrm>
              <a:off x="4071934" y="5286388"/>
              <a:ext cx="1928826" cy="923330"/>
            </a:xfrm>
            <a:prstGeom prst="rect">
              <a:avLst/>
            </a:prstGeom>
            <a:noFill/>
          </p:spPr>
          <p:txBody>
            <a:bodyPr wrap="square" rtlCol="0">
              <a:spAutoFit/>
            </a:bodyPr>
            <a:lstStyle/>
            <a:p>
              <a:r>
                <a:rPr lang="es-ES" dirty="0">
                  <a:solidFill>
                    <a:schemeClr val="accent1">
                      <a:lumMod val="75000"/>
                    </a:schemeClr>
                  </a:solidFill>
                </a:rPr>
                <a:t>¿Cuántas líneas de código en estas</a:t>
              </a:r>
            </a:p>
            <a:p>
              <a:r>
                <a:rPr lang="es-ES" dirty="0">
                  <a:solidFill>
                    <a:schemeClr val="accent1">
                      <a:lumMod val="75000"/>
                    </a:schemeClr>
                  </a:solidFill>
                </a:rPr>
                <a:t> operaciones?</a:t>
              </a:r>
              <a:endParaRPr lang="en-GB" dirty="0">
                <a:solidFill>
                  <a:schemeClr val="accent1">
                    <a:lumMod val="75000"/>
                  </a:schemeClr>
                </a:solidFill>
              </a:endParaRPr>
            </a:p>
          </p:txBody>
        </p:sp>
      </p:grpSp>
      <p:cxnSp>
        <p:nvCxnSpPr>
          <p:cNvPr id="5" name="Conector recto 4">
            <a:extLst>
              <a:ext uri="{FF2B5EF4-FFF2-40B4-BE49-F238E27FC236}">
                <a16:creationId xmlns:a16="http://schemas.microsoft.com/office/drawing/2014/main" id="{97364509-A101-4DF1-B846-EA26F7BC0510}"/>
              </a:ext>
            </a:extLst>
          </p:cNvPr>
          <p:cNvCxnSpPr/>
          <p:nvPr/>
        </p:nvCxnSpPr>
        <p:spPr>
          <a:xfrm flipH="1">
            <a:off x="612648" y="3429000"/>
            <a:ext cx="3459286" cy="2232248"/>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68612"/>
                                        </p:tgtEl>
                                        <p:attrNameLst>
                                          <p:attrName>style.visibility</p:attrName>
                                        </p:attrNameLst>
                                      </p:cBhvr>
                                      <p:to>
                                        <p:strVal val="visible"/>
                                      </p:to>
                                    </p:set>
                                    <p:anim calcmode="lin" valueType="num">
                                      <p:cBhvr additive="base">
                                        <p:cTn id="15" dur="500" fill="hold"/>
                                        <p:tgtEl>
                                          <p:spTgt spid="68612"/>
                                        </p:tgtEl>
                                        <p:attrNameLst>
                                          <p:attrName>ppt_x</p:attrName>
                                        </p:attrNameLst>
                                      </p:cBhvr>
                                      <p:tavLst>
                                        <p:tav tm="0">
                                          <p:val>
                                            <p:strVal val="#ppt_x"/>
                                          </p:val>
                                        </p:tav>
                                        <p:tav tm="100000">
                                          <p:val>
                                            <p:strVal val="#ppt_x"/>
                                          </p:val>
                                        </p:tav>
                                      </p:tavLst>
                                    </p:anim>
                                    <p:anim calcmode="lin" valueType="num">
                                      <p:cBhvr additive="base">
                                        <p:cTn id="16"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 calcmode="lin" valueType="num">
                                      <p:cBhvr additive="base">
                                        <p:cTn id="2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box(in)">
                                      <p:cBhvr>
                                        <p:cTn id="35" dur="500"/>
                                        <p:tgtEl>
                                          <p:spTgt spid="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xEl>
                                              <p:pRg st="0" end="0"/>
                                            </p:txEl>
                                          </p:spTgt>
                                        </p:tgtEl>
                                        <p:attrNameLst>
                                          <p:attrName>style.visibility</p:attrName>
                                        </p:attrNameLst>
                                      </p:cBhvr>
                                      <p:to>
                                        <p:strVal val="visible"/>
                                      </p:to>
                                    </p:set>
                                    <p:anim calcmode="lin" valueType="num">
                                      <p:cBhvr additive="base">
                                        <p:cTn id="40"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
                                            <p:txEl>
                                              <p:pRg st="1" end="1"/>
                                            </p:txEl>
                                          </p:spTgt>
                                        </p:tgtEl>
                                        <p:attrNameLst>
                                          <p:attrName>style.visibility</p:attrName>
                                        </p:attrNameLst>
                                      </p:cBhvr>
                                      <p:to>
                                        <p:strVal val="visible"/>
                                      </p:to>
                                    </p:set>
                                    <p:anim calcmode="lin" valueType="num">
                                      <p:cBhvr additive="base">
                                        <p:cTn id="46"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
                                            <p:txEl>
                                              <p:pRg st="1" end="1"/>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68613"/>
                                        </p:tgtEl>
                                        <p:attrNameLst>
                                          <p:attrName>style.visibility</p:attrName>
                                        </p:attrNameLst>
                                      </p:cBhvr>
                                      <p:to>
                                        <p:strVal val="visible"/>
                                      </p:to>
                                    </p:set>
                                    <p:anim calcmode="lin" valueType="num">
                                      <p:cBhvr additive="base">
                                        <p:cTn id="50" dur="500" fill="hold"/>
                                        <p:tgtEl>
                                          <p:spTgt spid="68613"/>
                                        </p:tgtEl>
                                        <p:attrNameLst>
                                          <p:attrName>ppt_x</p:attrName>
                                        </p:attrNameLst>
                                      </p:cBhvr>
                                      <p:tavLst>
                                        <p:tav tm="0">
                                          <p:val>
                                            <p:strVal val="#ppt_x"/>
                                          </p:val>
                                        </p:tav>
                                        <p:tav tm="100000">
                                          <p:val>
                                            <p:strVal val="#ppt_x"/>
                                          </p:val>
                                        </p:tav>
                                      </p:tavLst>
                                    </p:anim>
                                    <p:anim calcmode="lin" valueType="num">
                                      <p:cBhvr additive="base">
                                        <p:cTn id="51" dur="500" fill="hold"/>
                                        <p:tgtEl>
                                          <p:spTgt spid="68613"/>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slide(fromBottom)">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7" grpId="0" build="p"/>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Guía</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
        <p:nvSpPr>
          <p:cNvPr id="4" name="3 Marcador de contenido"/>
          <p:cNvSpPr>
            <a:spLocks noGrp="1"/>
          </p:cNvSpPr>
          <p:nvPr>
            <p:ph sz="quarter" idx="1"/>
          </p:nvPr>
        </p:nvSpPr>
        <p:spPr/>
        <p:txBody>
          <a:bodyPr>
            <a:normAutofit/>
          </a:bodyPr>
          <a:lstStyle/>
          <a:p>
            <a:r>
              <a:rPr lang="es-ES" dirty="0"/>
              <a:t>Propósito de esta sección</a:t>
            </a:r>
          </a:p>
          <a:p>
            <a:r>
              <a:rPr lang="es-ES" dirty="0"/>
              <a:t>Notación UML Adicional del Diagrama de Clases</a:t>
            </a:r>
          </a:p>
          <a:p>
            <a:pPr lvl="1"/>
            <a:r>
              <a:rPr lang="es-ES" dirty="0"/>
              <a:t>Estereotipos y Restricciones</a:t>
            </a:r>
          </a:p>
          <a:p>
            <a:pPr lvl="1"/>
            <a:r>
              <a:rPr lang="es-ES" dirty="0"/>
              <a:t>Navegabilidad,  Asociaciones Derivadas y Roles de Asociación</a:t>
            </a:r>
          </a:p>
          <a:p>
            <a:pPr lvl="1"/>
            <a:r>
              <a:rPr lang="es-ES" dirty="0"/>
              <a:t>Clases de Asociación y Calificadores</a:t>
            </a:r>
          </a:p>
          <a:p>
            <a:pPr lvl="1"/>
            <a:r>
              <a:rPr lang="es-ES" dirty="0"/>
              <a:t>Interfaces </a:t>
            </a:r>
          </a:p>
          <a:p>
            <a:pPr lvl="1"/>
            <a:r>
              <a:rPr lang="es-ES" dirty="0"/>
              <a:t>Herencia versus Composición y Delegación</a:t>
            </a:r>
          </a:p>
          <a:p>
            <a:pPr lvl="1"/>
            <a:r>
              <a:rPr lang="es-ES" dirty="0"/>
              <a:t>Alcance: Clase , Atributos de Instancia y Operaciones</a:t>
            </a:r>
          </a:p>
        </p:txBody>
      </p:sp>
      <p:pic>
        <p:nvPicPr>
          <p:cNvPr id="35842" name="Picture 2" descr="http://images.visual-paradigm.com/vpuml/uml_modeling_800.png"/>
          <p:cNvPicPr>
            <a:picLocks noChangeAspect="1" noChangeArrowheads="1"/>
          </p:cNvPicPr>
          <p:nvPr/>
        </p:nvPicPr>
        <p:blipFill>
          <a:blip r:embed="rId2" cstate="print"/>
          <a:srcRect/>
          <a:stretch>
            <a:fillRect/>
          </a:stretch>
        </p:blipFill>
        <p:spPr bwMode="auto">
          <a:xfrm>
            <a:off x="6357950" y="4929198"/>
            <a:ext cx="2289741" cy="135732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fontScale="90000"/>
          </a:bodyPr>
          <a:lstStyle/>
          <a:p>
            <a:r>
              <a:rPr lang="es-ES_tradnl" dirty="0"/>
              <a:t>Recordar: Rieles capítulo 6: </a:t>
            </a:r>
            <a:r>
              <a:rPr lang="es-ES_tradnl" dirty="0" err="1"/>
              <a:t>Multiple</a:t>
            </a:r>
            <a:r>
              <a:rPr lang="es-ES_tradnl" dirty="0"/>
              <a:t> </a:t>
            </a:r>
            <a:r>
              <a:rPr lang="es-ES_tradnl" dirty="0" err="1"/>
              <a:t>Inheritance</a:t>
            </a:r>
            <a:r>
              <a:rPr lang="es-ES_tradnl" dirty="0"/>
              <a:t> (Herencia múltiple)</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
        <p:nvSpPr>
          <p:cNvPr id="9" name="8 Marcador de contenido"/>
          <p:cNvSpPr>
            <a:spLocks noGrp="1"/>
          </p:cNvSpPr>
          <p:nvPr>
            <p:ph sz="quarter" idx="1"/>
          </p:nvPr>
        </p:nvSpPr>
        <p:spPr/>
        <p:txBody>
          <a:bodyPr>
            <a:normAutofit fontScale="85000" lnSpcReduction="20000"/>
          </a:bodyPr>
          <a:lstStyle/>
          <a:p>
            <a:r>
              <a:rPr lang="en-US" dirty="0"/>
              <a:t>6.1: If you have an example of multiple inheritance in your design, assume you have made a mistake </a:t>
            </a:r>
            <a:r>
              <a:rPr lang="es-ES_tradnl" dirty="0"/>
              <a:t>and </a:t>
            </a:r>
            <a:r>
              <a:rPr lang="es-ES_tradnl" dirty="0" err="1"/>
              <a:t>prove</a:t>
            </a:r>
            <a:r>
              <a:rPr lang="es-ES_tradnl" dirty="0"/>
              <a:t> </a:t>
            </a:r>
            <a:r>
              <a:rPr lang="es-ES_tradnl" dirty="0" err="1"/>
              <a:t>otherwise</a:t>
            </a:r>
            <a:r>
              <a:rPr lang="es-ES_tradnl" dirty="0"/>
              <a:t>.</a:t>
            </a:r>
          </a:p>
          <a:p>
            <a:pPr lvl="1"/>
            <a:r>
              <a:rPr lang="es-ES" dirty="0"/>
              <a:t>Si tienes un ejemplo de herencia múltiple en tu diseño, asume que </a:t>
            </a:r>
            <a:r>
              <a:rPr lang="es-ES" b="1" i="1" dirty="0"/>
              <a:t>has cometido un error</a:t>
            </a:r>
            <a:r>
              <a:rPr lang="es-ES" dirty="0"/>
              <a:t> y dale la vuelta</a:t>
            </a:r>
            <a:endParaRPr lang="es-ES_tradnl" dirty="0"/>
          </a:p>
          <a:p>
            <a:r>
              <a:rPr lang="en-US" dirty="0"/>
              <a:t>6.2: Whenever there is inheritance in an object-oriented design ask yourself two questions: 1) Am I a special type of the thing I'm inheriting from? and 2) Is the thing I'm inheriting from part of me?</a:t>
            </a:r>
          </a:p>
          <a:p>
            <a:pPr lvl="1"/>
            <a:r>
              <a:rPr lang="es-ES" dirty="0"/>
              <a:t>Cada vez que hay herencia en un diseño OO hazte dos preguntas: 1) ¿Soy un tipo especial de la cosa de la que </a:t>
            </a:r>
            <a:r>
              <a:rPr lang="es-ES" dirty="0" err="1"/>
              <a:t>que</a:t>
            </a:r>
            <a:r>
              <a:rPr lang="es-ES" dirty="0"/>
              <a:t> heredo? y 2) ¿Es lo que estoy heredando una parte de mí?</a:t>
            </a:r>
            <a:endParaRPr lang="en-US" dirty="0"/>
          </a:p>
          <a:p>
            <a:r>
              <a:rPr lang="en-US" dirty="0"/>
              <a:t>6.3: Whenever you have found a multiple inheritance relationship in a object-oriented design be sure that no base class is actually a derived class of another base class, i.e. accidental multiple inheritance.</a:t>
            </a:r>
          </a:p>
          <a:p>
            <a:pPr lvl="1"/>
            <a:r>
              <a:rPr lang="es-ES" dirty="0"/>
              <a:t>Cada vez que encuentras una relación de herencia múltiple en un diseño OO, asegúrate de que ninguna clase base es en realidad una clase derivada de otra clase base, es decir, múltiple herencia accidental.</a:t>
            </a:r>
            <a:endParaRPr lang="es-ES_tradnl" dirty="0"/>
          </a:p>
          <a:p>
            <a:endParaRPr lang="es-ES" dirty="0"/>
          </a:p>
        </p:txBody>
      </p:sp>
    </p:spTree>
    <p:extLst>
      <p:ext uri="{BB962C8B-B14F-4D97-AF65-F5344CB8AC3E}">
        <p14:creationId xmlns:p14="http://schemas.microsoft.com/office/powerpoint/2010/main" val="390896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s-ES" dirty="0"/>
              <a:t>Alcance</a:t>
            </a:r>
            <a:endParaRPr lang="en-GB" dirty="0"/>
          </a:p>
        </p:txBody>
      </p:sp>
      <p:sp>
        <p:nvSpPr>
          <p:cNvPr id="9" name="8 Marcador de texto"/>
          <p:cNvSpPr>
            <a:spLocks noGrp="1"/>
          </p:cNvSpPr>
          <p:nvPr>
            <p:ph type="body" idx="1"/>
          </p:nvPr>
        </p:nvSpPr>
        <p:spPr>
          <a:xfrm>
            <a:off x="457200" y="928670"/>
            <a:ext cx="4040188" cy="685800"/>
          </a:xfrm>
        </p:spPr>
        <p:txBody>
          <a:bodyPr/>
          <a:lstStyle/>
          <a:p>
            <a:r>
              <a:rPr lang="es-ES" dirty="0"/>
              <a:t>Alcance de Instancia</a:t>
            </a:r>
            <a:endParaRPr lang="en-GB" dirty="0"/>
          </a:p>
        </p:txBody>
      </p:sp>
      <p:sp>
        <p:nvSpPr>
          <p:cNvPr id="10" name="9 Marcador de texto"/>
          <p:cNvSpPr>
            <a:spLocks noGrp="1"/>
          </p:cNvSpPr>
          <p:nvPr>
            <p:ph type="body" sz="half" idx="3"/>
          </p:nvPr>
        </p:nvSpPr>
        <p:spPr>
          <a:xfrm>
            <a:off x="4648200" y="928670"/>
            <a:ext cx="4041775" cy="685800"/>
          </a:xfrm>
        </p:spPr>
        <p:txBody>
          <a:bodyPr>
            <a:normAutofit fontScale="92500"/>
          </a:bodyPr>
          <a:lstStyle/>
          <a:p>
            <a:r>
              <a:rPr lang="es-ES" dirty="0"/>
              <a:t>Alcance de Clase ( Estático )</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
        <p:nvSpPr>
          <p:cNvPr id="6" name="5 Marcador de contenido"/>
          <p:cNvSpPr>
            <a:spLocks noGrp="1"/>
          </p:cNvSpPr>
          <p:nvPr>
            <p:ph sz="quarter" idx="2"/>
          </p:nvPr>
        </p:nvSpPr>
        <p:spPr>
          <a:xfrm>
            <a:off x="457200" y="1571612"/>
            <a:ext cx="4038600" cy="2643206"/>
          </a:xfrm>
        </p:spPr>
        <p:txBody>
          <a:bodyPr>
            <a:normAutofit/>
          </a:bodyPr>
          <a:lstStyle/>
          <a:p>
            <a:r>
              <a:rPr lang="es-ES" sz="2000" dirty="0"/>
              <a:t>Una </a:t>
            </a:r>
            <a:r>
              <a:rPr lang="es-ES" sz="2000" b="1" dirty="0"/>
              <a:t>variable de instancia </a:t>
            </a:r>
            <a:r>
              <a:rPr lang="es-ES" sz="2000" dirty="0"/>
              <a:t>es un atributo cuyo valor se almacena en cada instancia de la clase</a:t>
            </a:r>
          </a:p>
          <a:p>
            <a:r>
              <a:rPr lang="es-ES" sz="2000" dirty="0"/>
              <a:t>Una </a:t>
            </a:r>
            <a:r>
              <a:rPr lang="es-ES" sz="2000" b="1" dirty="0"/>
              <a:t>operación de instancia </a:t>
            </a:r>
            <a:r>
              <a:rPr lang="es-ES" sz="2000" dirty="0"/>
              <a:t>debe llamarse a través de una instancia</a:t>
            </a:r>
          </a:p>
          <a:p>
            <a:endParaRPr lang="es-ES" sz="2800" dirty="0"/>
          </a:p>
          <a:p>
            <a:endParaRPr lang="es-ES" dirty="0"/>
          </a:p>
        </p:txBody>
      </p:sp>
      <p:sp>
        <p:nvSpPr>
          <p:cNvPr id="7" name="6 Marcador de contenido"/>
          <p:cNvSpPr>
            <a:spLocks noGrp="1"/>
          </p:cNvSpPr>
          <p:nvPr>
            <p:ph sz="quarter" idx="4"/>
          </p:nvPr>
        </p:nvSpPr>
        <p:spPr>
          <a:xfrm>
            <a:off x="4648200" y="1571612"/>
            <a:ext cx="4038600" cy="2000264"/>
          </a:xfrm>
        </p:spPr>
        <p:txBody>
          <a:bodyPr>
            <a:normAutofit/>
          </a:bodyPr>
          <a:lstStyle/>
          <a:p>
            <a:r>
              <a:rPr lang="es-ES" sz="2000" dirty="0"/>
              <a:t>Una </a:t>
            </a:r>
            <a:r>
              <a:rPr lang="es-ES" sz="2000" b="1" dirty="0"/>
              <a:t>variable de clase</a:t>
            </a:r>
            <a:r>
              <a:rPr lang="es-ES" sz="2000" dirty="0"/>
              <a:t> es un atributo cuyo valor se almacena una sola vez y se comparte por todas las instancias de la clase</a:t>
            </a:r>
          </a:p>
          <a:p>
            <a:r>
              <a:rPr lang="es-ES" sz="2000" dirty="0"/>
              <a:t>Una </a:t>
            </a:r>
            <a:r>
              <a:rPr lang="es-ES" sz="2000" b="1" dirty="0"/>
              <a:t>operación de clase</a:t>
            </a:r>
            <a:r>
              <a:rPr lang="es-ES" sz="2000" dirty="0"/>
              <a:t> puede llamarse a través de la clase</a:t>
            </a:r>
          </a:p>
          <a:p>
            <a:endParaRPr lang="es-ES" dirty="0"/>
          </a:p>
        </p:txBody>
      </p:sp>
      <p:grpSp>
        <p:nvGrpSpPr>
          <p:cNvPr id="12" name="11 Grupo"/>
          <p:cNvGrpSpPr/>
          <p:nvPr/>
        </p:nvGrpSpPr>
        <p:grpSpPr>
          <a:xfrm>
            <a:off x="1214415" y="3571876"/>
            <a:ext cx="7143800" cy="2811066"/>
            <a:chOff x="1214415" y="3491701"/>
            <a:chExt cx="7143800" cy="2811066"/>
          </a:xfrm>
        </p:grpSpPr>
        <p:graphicFrame>
          <p:nvGraphicFramePr>
            <p:cNvPr id="66561" name="Object 12"/>
            <p:cNvGraphicFramePr>
              <a:graphicFrameLocks noChangeAspect="1"/>
            </p:cNvGraphicFramePr>
            <p:nvPr/>
          </p:nvGraphicFramePr>
          <p:xfrm>
            <a:off x="1214415" y="3491701"/>
            <a:ext cx="7143800" cy="2723381"/>
          </p:xfrm>
          <a:graphic>
            <a:graphicData uri="http://schemas.openxmlformats.org/presentationml/2006/ole">
              <mc:AlternateContent xmlns:mc="http://schemas.openxmlformats.org/markup-compatibility/2006">
                <mc:Choice xmlns:v="urn:schemas-microsoft-com:vml" Requires="v">
                  <p:oleObj spid="_x0000_s66598" name="Visio" r:id="rId4" imgW="4622400" imgH="1761480" progId="Visio.Drawing.11">
                    <p:embed/>
                  </p:oleObj>
                </mc:Choice>
                <mc:Fallback>
                  <p:oleObj name="Visio" r:id="rId4" imgW="4622400" imgH="1761480"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15" y="3491701"/>
                          <a:ext cx="7143800" cy="2723381"/>
                        </a:xfrm>
                        <a:prstGeom prst="rect">
                          <a:avLst/>
                        </a:prstGeom>
                        <a:solidFill>
                          <a:srgbClr val="CCFFCC"/>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10 Grupo"/>
            <p:cNvGrpSpPr/>
            <p:nvPr/>
          </p:nvGrpSpPr>
          <p:grpSpPr>
            <a:xfrm>
              <a:off x="1285852" y="4716977"/>
              <a:ext cx="4410695" cy="1585790"/>
              <a:chOff x="1285852" y="4716977"/>
              <a:chExt cx="4410695" cy="1585790"/>
            </a:xfrm>
          </p:grpSpPr>
          <p:sp>
            <p:nvSpPr>
              <p:cNvPr id="13" name="12 CuadroTexto"/>
              <p:cNvSpPr txBox="1"/>
              <p:nvPr/>
            </p:nvSpPr>
            <p:spPr>
              <a:xfrm>
                <a:off x="1285852" y="5102438"/>
                <a:ext cx="4410695" cy="1200329"/>
              </a:xfrm>
              <a:prstGeom prst="rect">
                <a:avLst/>
              </a:prstGeom>
              <a:noFill/>
            </p:spPr>
            <p:txBody>
              <a:bodyPr wrap="none" rtlCol="0">
                <a:spAutoFit/>
              </a:bodyPr>
              <a:lstStyle/>
              <a:p>
                <a:r>
                  <a:rPr lang="es-ES" dirty="0"/>
                  <a:t>USO:  Valores por defecto,  información de </a:t>
                </a:r>
              </a:p>
              <a:p>
                <a:r>
                  <a:rPr lang="es-ES" dirty="0"/>
                  <a:t>resumen compartida por instancias, listas de</a:t>
                </a:r>
              </a:p>
              <a:p>
                <a:r>
                  <a:rPr lang="es-ES" dirty="0"/>
                  <a:t>objetos creados,  atributos de comprobación</a:t>
                </a:r>
              </a:p>
              <a:p>
                <a:r>
                  <a:rPr lang="es-ES" dirty="0"/>
                  <a:t>de clases,…</a:t>
                </a:r>
                <a:endParaRPr lang="en-GB" dirty="0"/>
              </a:p>
            </p:txBody>
          </p:sp>
          <p:sp>
            <p:nvSpPr>
              <p:cNvPr id="14" name="13 CuadroTexto"/>
              <p:cNvSpPr txBox="1"/>
              <p:nvPr/>
            </p:nvSpPr>
            <p:spPr>
              <a:xfrm>
                <a:off x="1691680" y="4716977"/>
                <a:ext cx="3591945" cy="369332"/>
              </a:xfrm>
              <a:prstGeom prst="rect">
                <a:avLst/>
              </a:prstGeom>
              <a:noFill/>
            </p:spPr>
            <p:txBody>
              <a:bodyPr wrap="none" rtlCol="0">
                <a:spAutoFit/>
              </a:bodyPr>
              <a:lstStyle/>
              <a:p>
                <a:r>
                  <a:rPr lang="es-ES" b="1" i="1" dirty="0">
                    <a:solidFill>
                      <a:srgbClr val="CC0066"/>
                    </a:solidFill>
                  </a:rPr>
                  <a:t>Característica estática: subrayado</a:t>
                </a:r>
                <a:endParaRPr lang="en-GB" b="1" i="1" dirty="0">
                  <a:solidFill>
                    <a:srgbClr val="CC0066"/>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s-ES" dirty="0"/>
              <a:t>Recordar:</a:t>
            </a:r>
            <a:br>
              <a:rPr lang="es-ES" dirty="0"/>
            </a:br>
            <a:r>
              <a:rPr lang="es-ES" dirty="0"/>
              <a:t>Fuerza de las Relaciones UML</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grpSp>
        <p:nvGrpSpPr>
          <p:cNvPr id="3" name="2 Grupo"/>
          <p:cNvGrpSpPr/>
          <p:nvPr/>
        </p:nvGrpSpPr>
        <p:grpSpPr>
          <a:xfrm>
            <a:off x="76200" y="1412776"/>
            <a:ext cx="8991600" cy="3341698"/>
            <a:chOff x="76200" y="1928802"/>
            <a:chExt cx="8991600" cy="3341698"/>
          </a:xfrm>
        </p:grpSpPr>
        <p:pic>
          <p:nvPicPr>
            <p:cNvPr id="27651" name="Picture 6"/>
            <p:cNvPicPr>
              <a:picLocks noChangeAspect="1" noChangeArrowheads="1"/>
            </p:cNvPicPr>
            <p:nvPr/>
          </p:nvPicPr>
          <p:blipFill>
            <a:blip r:embed="rId2" cstate="print"/>
            <a:srcRect/>
            <a:stretch>
              <a:fillRect/>
            </a:stretch>
          </p:blipFill>
          <p:spPr bwMode="auto">
            <a:xfrm>
              <a:off x="76200" y="1981200"/>
              <a:ext cx="8991600" cy="3289300"/>
            </a:xfrm>
            <a:prstGeom prst="rect">
              <a:avLst/>
            </a:prstGeom>
            <a:noFill/>
            <a:ln w="12700" cap="sq">
              <a:noFill/>
              <a:miter lim="800000"/>
              <a:headEnd/>
              <a:tailEnd/>
            </a:ln>
          </p:spPr>
        </p:pic>
        <p:sp>
          <p:nvSpPr>
            <p:cNvPr id="5" name="4 CuadroTexto"/>
            <p:cNvSpPr txBox="1"/>
            <p:nvPr/>
          </p:nvSpPr>
          <p:spPr>
            <a:xfrm>
              <a:off x="402491" y="4093824"/>
              <a:ext cx="1643074" cy="1015663"/>
            </a:xfrm>
            <a:prstGeom prst="rect">
              <a:avLst/>
            </a:prstGeom>
            <a:solidFill>
              <a:schemeClr val="bg1"/>
            </a:solidFill>
          </p:spPr>
          <p:txBody>
            <a:bodyPr wrap="square" rtlCol="0">
              <a:spAutoFit/>
            </a:bodyPr>
            <a:lstStyle/>
            <a:p>
              <a:pPr algn="ctr"/>
              <a:r>
                <a:rPr lang="es-ES_tradnl" sz="1200" dirty="0">
                  <a:solidFill>
                    <a:srgbClr val="00B050"/>
                  </a:solidFill>
                </a:rPr>
                <a:t>Cuando los objetos de una clase </a:t>
              </a:r>
              <a:r>
                <a:rPr lang="es-ES_tradnl" sz="1200" b="1" dirty="0">
                  <a:solidFill>
                    <a:srgbClr val="00B050"/>
                  </a:solidFill>
                </a:rPr>
                <a:t>trabajan esporádicamente con </a:t>
              </a:r>
              <a:r>
                <a:rPr lang="es-ES_tradnl" sz="1200" dirty="0">
                  <a:solidFill>
                    <a:srgbClr val="00B050"/>
                  </a:solidFill>
                </a:rPr>
                <a:t>objetos de otra clase</a:t>
              </a:r>
            </a:p>
          </p:txBody>
        </p:sp>
        <p:sp>
          <p:nvSpPr>
            <p:cNvPr id="6" name="5 CuadroTexto"/>
            <p:cNvSpPr txBox="1"/>
            <p:nvPr/>
          </p:nvSpPr>
          <p:spPr>
            <a:xfrm>
              <a:off x="2123728" y="4141529"/>
              <a:ext cx="1571636" cy="1015663"/>
            </a:xfrm>
            <a:prstGeom prst="rect">
              <a:avLst/>
            </a:prstGeom>
            <a:solidFill>
              <a:schemeClr val="bg1"/>
            </a:solidFill>
          </p:spPr>
          <p:txBody>
            <a:bodyPr wrap="square" rtlCol="0">
              <a:spAutoFit/>
            </a:bodyPr>
            <a:lstStyle/>
            <a:p>
              <a:pPr algn="ctr"/>
              <a:r>
                <a:rPr lang="es-ES_tradnl" sz="1200" dirty="0">
                  <a:solidFill>
                    <a:srgbClr val="00B050"/>
                  </a:solidFill>
                </a:rPr>
                <a:t>Cuando los objetos de una clase </a:t>
              </a:r>
              <a:r>
                <a:rPr lang="es-ES_tradnl" sz="1200" b="1" dirty="0">
                  <a:solidFill>
                    <a:srgbClr val="00B050"/>
                  </a:solidFill>
                </a:rPr>
                <a:t>trabajan con </a:t>
              </a:r>
              <a:r>
                <a:rPr lang="es-ES_tradnl" sz="1200" dirty="0">
                  <a:solidFill>
                    <a:srgbClr val="00B050"/>
                  </a:solidFill>
                </a:rPr>
                <a:t>objetos de otra clase por un tiempo prolongado</a:t>
              </a:r>
            </a:p>
          </p:txBody>
        </p:sp>
        <p:sp>
          <p:nvSpPr>
            <p:cNvPr id="7" name="6 CuadroTexto"/>
            <p:cNvSpPr txBox="1"/>
            <p:nvPr/>
          </p:nvSpPr>
          <p:spPr>
            <a:xfrm>
              <a:off x="5590942" y="4149080"/>
              <a:ext cx="1357322" cy="646331"/>
            </a:xfrm>
            <a:prstGeom prst="rect">
              <a:avLst/>
            </a:prstGeom>
            <a:solidFill>
              <a:schemeClr val="bg1"/>
            </a:solidFill>
          </p:spPr>
          <p:txBody>
            <a:bodyPr wrap="square" rtlCol="0">
              <a:spAutoFit/>
            </a:bodyPr>
            <a:lstStyle/>
            <a:p>
              <a:pPr algn="ctr"/>
              <a:r>
                <a:rPr lang="es-ES_tradnl" sz="1200" dirty="0">
                  <a:solidFill>
                    <a:srgbClr val="00B050"/>
                  </a:solidFill>
                </a:rPr>
                <a:t>Cuando una clase </a:t>
              </a:r>
              <a:r>
                <a:rPr lang="es-ES_tradnl" sz="1200" b="1" dirty="0">
                  <a:solidFill>
                    <a:srgbClr val="00B050"/>
                  </a:solidFill>
                </a:rPr>
                <a:t>contiene </a:t>
              </a:r>
              <a:r>
                <a:rPr lang="es-ES_tradnl" sz="1200" dirty="0">
                  <a:solidFill>
                    <a:srgbClr val="00B050"/>
                  </a:solidFill>
                </a:rPr>
                <a:t>objetos de otra clase</a:t>
              </a:r>
            </a:p>
          </p:txBody>
        </p:sp>
        <p:sp>
          <p:nvSpPr>
            <p:cNvPr id="8" name="7 CuadroTexto"/>
            <p:cNvSpPr txBox="1"/>
            <p:nvPr/>
          </p:nvSpPr>
          <p:spPr>
            <a:xfrm>
              <a:off x="7143768" y="4149080"/>
              <a:ext cx="1500198" cy="646331"/>
            </a:xfrm>
            <a:prstGeom prst="rect">
              <a:avLst/>
            </a:prstGeom>
            <a:solidFill>
              <a:schemeClr val="bg1"/>
            </a:solidFill>
          </p:spPr>
          <p:txBody>
            <a:bodyPr wrap="square" rtlCol="0">
              <a:spAutoFit/>
            </a:bodyPr>
            <a:lstStyle/>
            <a:p>
              <a:pPr algn="ctr"/>
              <a:r>
                <a:rPr lang="es-ES_tradnl" sz="1200" dirty="0">
                  <a:solidFill>
                    <a:srgbClr val="00B050"/>
                  </a:solidFill>
                </a:rPr>
                <a:t>Cuando una clase </a:t>
              </a:r>
              <a:r>
                <a:rPr lang="es-ES_tradnl" sz="1200" b="1" dirty="0">
                  <a:solidFill>
                    <a:srgbClr val="00B050"/>
                  </a:solidFill>
                </a:rPr>
                <a:t>es un tipo </a:t>
              </a:r>
              <a:r>
                <a:rPr lang="es-ES_tradnl" sz="1200" dirty="0">
                  <a:solidFill>
                    <a:srgbClr val="00B050"/>
                  </a:solidFill>
                </a:rPr>
                <a:t>de otra clase</a:t>
              </a:r>
            </a:p>
          </p:txBody>
        </p:sp>
        <p:sp>
          <p:nvSpPr>
            <p:cNvPr id="9" name="8 CuadroTexto"/>
            <p:cNvSpPr txBox="1"/>
            <p:nvPr/>
          </p:nvSpPr>
          <p:spPr>
            <a:xfrm>
              <a:off x="3714744" y="4077072"/>
              <a:ext cx="1643074" cy="1015663"/>
            </a:xfrm>
            <a:prstGeom prst="rect">
              <a:avLst/>
            </a:prstGeom>
            <a:solidFill>
              <a:schemeClr val="bg1"/>
            </a:solidFill>
          </p:spPr>
          <p:txBody>
            <a:bodyPr wrap="square" rtlCol="0">
              <a:spAutoFit/>
            </a:bodyPr>
            <a:lstStyle/>
            <a:p>
              <a:pPr algn="ctr"/>
              <a:r>
                <a:rPr lang="es-ES_tradnl" sz="1200" dirty="0">
                  <a:solidFill>
                    <a:srgbClr val="00B050"/>
                  </a:solidFill>
                </a:rPr>
                <a:t>Cuando una clase </a:t>
              </a:r>
              <a:r>
                <a:rPr lang="es-ES_tradnl" sz="1200" b="1" dirty="0">
                  <a:solidFill>
                    <a:srgbClr val="00B050"/>
                  </a:solidFill>
                </a:rPr>
                <a:t>posee pero comparte una referencia con </a:t>
              </a:r>
              <a:r>
                <a:rPr lang="es-ES_tradnl" sz="1200" dirty="0">
                  <a:solidFill>
                    <a:srgbClr val="00B050"/>
                  </a:solidFill>
                </a:rPr>
                <a:t>objetos de otra clase</a:t>
              </a:r>
            </a:p>
          </p:txBody>
        </p:sp>
        <p:sp>
          <p:nvSpPr>
            <p:cNvPr id="10" name="9 CuadroTexto"/>
            <p:cNvSpPr txBox="1"/>
            <p:nvPr/>
          </p:nvSpPr>
          <p:spPr>
            <a:xfrm>
              <a:off x="714348" y="1937555"/>
              <a:ext cx="1643074" cy="276999"/>
            </a:xfrm>
            <a:prstGeom prst="rect">
              <a:avLst/>
            </a:prstGeom>
            <a:solidFill>
              <a:schemeClr val="bg1"/>
            </a:solidFill>
          </p:spPr>
          <p:txBody>
            <a:bodyPr wrap="square" rtlCol="0">
              <a:spAutoFit/>
            </a:bodyPr>
            <a:lstStyle/>
            <a:p>
              <a:pPr algn="ctr"/>
              <a:r>
                <a:rPr lang="es-ES_tradnl" sz="1200" b="1" i="1" dirty="0"/>
                <a:t>Debilidad</a:t>
              </a:r>
            </a:p>
          </p:txBody>
        </p:sp>
        <p:sp>
          <p:nvSpPr>
            <p:cNvPr id="11" name="10 CuadroTexto"/>
            <p:cNvSpPr txBox="1"/>
            <p:nvPr/>
          </p:nvSpPr>
          <p:spPr>
            <a:xfrm>
              <a:off x="6715140" y="1928802"/>
              <a:ext cx="1643074" cy="276999"/>
            </a:xfrm>
            <a:prstGeom prst="rect">
              <a:avLst/>
            </a:prstGeom>
            <a:solidFill>
              <a:schemeClr val="bg1"/>
            </a:solidFill>
          </p:spPr>
          <p:txBody>
            <a:bodyPr wrap="square" rtlCol="0">
              <a:spAutoFit/>
            </a:bodyPr>
            <a:lstStyle/>
            <a:p>
              <a:pPr algn="ctr"/>
              <a:r>
                <a:rPr lang="es-ES_tradnl" sz="1200" b="1" i="1" dirty="0"/>
                <a:t>Fortaleza</a:t>
              </a:r>
            </a:p>
          </p:txBody>
        </p:sp>
      </p:grpSp>
      <p:sp>
        <p:nvSpPr>
          <p:cNvPr id="2" name="1 CuadroTexto"/>
          <p:cNvSpPr txBox="1"/>
          <p:nvPr/>
        </p:nvSpPr>
        <p:spPr>
          <a:xfrm>
            <a:off x="2012798" y="5085184"/>
            <a:ext cx="4521366" cy="1200329"/>
          </a:xfrm>
          <a:prstGeom prst="rect">
            <a:avLst/>
          </a:prstGeom>
          <a:noFill/>
        </p:spPr>
        <p:txBody>
          <a:bodyPr wrap="none" rtlCol="0">
            <a:spAutoFit/>
          </a:bodyPr>
          <a:lstStyle/>
          <a:p>
            <a:r>
              <a:rPr lang="es-ES" dirty="0">
                <a:solidFill>
                  <a:srgbClr val="7030A0"/>
                </a:solidFill>
              </a:rPr>
              <a:t>- </a:t>
            </a:r>
            <a:r>
              <a:rPr lang="es-ES" dirty="0" err="1">
                <a:solidFill>
                  <a:srgbClr val="7030A0"/>
                </a:solidFill>
              </a:rPr>
              <a:t>Cardinalidad</a:t>
            </a:r>
            <a:endParaRPr lang="es-ES" dirty="0">
              <a:solidFill>
                <a:srgbClr val="7030A0"/>
              </a:solidFill>
            </a:endParaRPr>
          </a:p>
          <a:p>
            <a:r>
              <a:rPr lang="es-ES" dirty="0">
                <a:solidFill>
                  <a:srgbClr val="7030A0"/>
                </a:solidFill>
              </a:rPr>
              <a:t>- Nombre de la relación y dirección de lectura</a:t>
            </a:r>
          </a:p>
          <a:p>
            <a:r>
              <a:rPr lang="es-ES" dirty="0">
                <a:solidFill>
                  <a:srgbClr val="7030A0"/>
                </a:solidFill>
              </a:rPr>
              <a:t>- Nombre de los roles</a:t>
            </a:r>
          </a:p>
          <a:p>
            <a:endParaRPr lang="es-ES" dirty="0"/>
          </a:p>
        </p:txBody>
      </p:sp>
    </p:spTree>
    <p:extLst>
      <p:ext uri="{BB962C8B-B14F-4D97-AF65-F5344CB8AC3E}">
        <p14:creationId xmlns:p14="http://schemas.microsoft.com/office/powerpoint/2010/main" val="63289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s-ES_tradnl" dirty="0"/>
              <a:t>Resumiendo …..</a:t>
            </a:r>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
        <p:nvSpPr>
          <p:cNvPr id="9" name="8 Marcador de contenido"/>
          <p:cNvSpPr>
            <a:spLocks noGrp="1"/>
          </p:cNvSpPr>
          <p:nvPr>
            <p:ph sz="quarter" idx="1"/>
          </p:nvPr>
        </p:nvSpPr>
        <p:spPr/>
        <p:txBody>
          <a:bodyPr>
            <a:normAutofit fontScale="92500" lnSpcReduction="20000"/>
          </a:bodyPr>
          <a:lstStyle/>
          <a:p>
            <a:r>
              <a:rPr lang="es-ES_tradnl" dirty="0"/>
              <a:t>Estereotipos</a:t>
            </a:r>
          </a:p>
          <a:p>
            <a:pPr lvl="1"/>
            <a:r>
              <a:rPr lang="es-ES_tradnl" dirty="0"/>
              <a:t>&lt;&lt;</a:t>
            </a:r>
            <a:r>
              <a:rPr lang="es-ES_tradnl" dirty="0" err="1"/>
              <a:t>entity</a:t>
            </a:r>
            <a:r>
              <a:rPr lang="es-ES_tradnl" dirty="0"/>
              <a:t>&gt;&gt;</a:t>
            </a:r>
          </a:p>
          <a:p>
            <a:r>
              <a:rPr lang="es-ES_tradnl" dirty="0"/>
              <a:t>Restricciones</a:t>
            </a:r>
          </a:p>
          <a:p>
            <a:pPr marL="548640" lvl="2">
              <a:spcBef>
                <a:spcPts val="600"/>
              </a:spcBef>
              <a:buClr>
                <a:schemeClr val="accent1"/>
              </a:buClr>
            </a:pPr>
            <a:r>
              <a:rPr lang="es-ES" dirty="0"/>
              <a:t>{XOR}</a:t>
            </a:r>
            <a:endParaRPr lang="es-ES_tradnl" dirty="0"/>
          </a:p>
          <a:p>
            <a:r>
              <a:rPr lang="es-ES_tradnl" dirty="0"/>
              <a:t>Navegabilidad de las asociaciones</a:t>
            </a:r>
          </a:p>
          <a:p>
            <a:pPr marL="0" indent="0">
              <a:buNone/>
            </a:pPr>
            <a:endParaRPr lang="es-ES_tradnl" dirty="0"/>
          </a:p>
          <a:p>
            <a:endParaRPr lang="es-ES_tradnl" dirty="0"/>
          </a:p>
          <a:p>
            <a:r>
              <a:rPr lang="es-ES_tradnl" dirty="0"/>
              <a:t>Asociaciones derivadas y atributos derivados</a:t>
            </a:r>
          </a:p>
          <a:p>
            <a:pPr lvl="1"/>
            <a:r>
              <a:rPr lang="es-ES" dirty="0"/>
              <a:t> /edad  /emplea</a:t>
            </a:r>
          </a:p>
          <a:p>
            <a:r>
              <a:rPr lang="es-ES_tradnl" dirty="0"/>
              <a:t>Roles</a:t>
            </a:r>
          </a:p>
        </p:txBody>
      </p:sp>
      <p:sp>
        <p:nvSpPr>
          <p:cNvPr id="10" name="9 Marcador de contenido"/>
          <p:cNvSpPr>
            <a:spLocks noGrp="1"/>
          </p:cNvSpPr>
          <p:nvPr>
            <p:ph sz="quarter" idx="2"/>
          </p:nvPr>
        </p:nvSpPr>
        <p:spPr/>
        <p:txBody>
          <a:bodyPr>
            <a:normAutofit fontScale="92500" lnSpcReduction="20000"/>
          </a:bodyPr>
          <a:lstStyle/>
          <a:p>
            <a:r>
              <a:rPr lang="es-ES_tradnl" dirty="0"/>
              <a:t>Clase Asociación</a:t>
            </a:r>
          </a:p>
          <a:p>
            <a:pPr lvl="1"/>
            <a:r>
              <a:rPr lang="es-ES_tradnl" dirty="0"/>
              <a:t>Cardinalidad * a *</a:t>
            </a:r>
          </a:p>
          <a:p>
            <a:r>
              <a:rPr lang="es-ES_tradnl" dirty="0"/>
              <a:t>Asociaciones cualificadas</a:t>
            </a:r>
          </a:p>
          <a:p>
            <a:pPr lvl="1"/>
            <a:r>
              <a:rPr lang="es-ES_tradnl" dirty="0" err="1"/>
              <a:t>Cualificador</a:t>
            </a:r>
            <a:endParaRPr lang="es-ES_tradnl" dirty="0"/>
          </a:p>
          <a:p>
            <a:r>
              <a:rPr lang="es-ES_tradnl" dirty="0"/>
              <a:t>Interfaces</a:t>
            </a:r>
          </a:p>
          <a:p>
            <a:pPr lvl="1"/>
            <a:r>
              <a:rPr lang="es-ES_tradnl" dirty="0"/>
              <a:t>Piruleta</a:t>
            </a:r>
          </a:p>
          <a:p>
            <a:r>
              <a:rPr lang="es-ES_tradnl" dirty="0"/>
              <a:t>Herencia vs Composición Delegación</a:t>
            </a:r>
          </a:p>
          <a:p>
            <a:r>
              <a:rPr lang="es-ES_tradnl" dirty="0"/>
              <a:t>Alcance de instancia vs </a:t>
            </a:r>
            <a:r>
              <a:rPr lang="es-ES_tradnl" u="sng" dirty="0"/>
              <a:t>alcance de clase</a:t>
            </a:r>
          </a:p>
          <a:p>
            <a:pPr lvl="1"/>
            <a:r>
              <a:rPr lang="es-ES" dirty="0"/>
              <a:t>Variable de instancia / Operación de instancia</a:t>
            </a:r>
          </a:p>
          <a:p>
            <a:pPr lvl="1"/>
            <a:r>
              <a:rPr lang="es-ES" u="sng" dirty="0"/>
              <a:t>Variable de clase </a:t>
            </a:r>
            <a:r>
              <a:rPr lang="es-ES" dirty="0"/>
              <a:t>/ </a:t>
            </a:r>
            <a:r>
              <a:rPr lang="es-ES" u="sng" dirty="0"/>
              <a:t>Operación de clase</a:t>
            </a:r>
          </a:p>
          <a:p>
            <a:pPr marL="0" indent="0">
              <a:buNone/>
            </a:pPr>
            <a:endParaRPr lang="es-ES_tradnl" u="sng"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234" y="3353172"/>
            <a:ext cx="9715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104" y="3225017"/>
            <a:ext cx="9429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par>
                          <p:cTn id="19" fill="hold">
                            <p:stCondLst>
                              <p:cond delay="0"/>
                            </p:stCondLst>
                            <p:childTnLst>
                              <p:par>
                                <p:cTn id="20" presetID="42"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xEl>
                                              <p:pRg st="0" end="0"/>
                                            </p:txEl>
                                          </p:spTgt>
                                        </p:tgtEl>
                                        <p:attrNameLst>
                                          <p:attrName>style.visibility</p:attrName>
                                        </p:attrNameLst>
                                      </p:cBhvr>
                                      <p:to>
                                        <p:strVal val="visible"/>
                                      </p:to>
                                    </p:set>
                                    <p:anim calcmode="lin" valueType="num">
                                      <p:cBhvr additive="base">
                                        <p:cTn id="4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0">
                                            <p:txEl>
                                              <p:pRg st="1" end="1"/>
                                            </p:txEl>
                                          </p:spTgt>
                                        </p:tgtEl>
                                        <p:attrNameLst>
                                          <p:attrName>style.visibility</p:attrName>
                                        </p:attrNameLst>
                                      </p:cBhvr>
                                      <p:to>
                                        <p:strVal val="visible"/>
                                      </p:to>
                                    </p:set>
                                    <p:anim calcmode="lin" valueType="num">
                                      <p:cBhvr additive="base">
                                        <p:cTn id="48"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
                                            <p:txEl>
                                              <p:pRg st="2" end="2"/>
                                            </p:txEl>
                                          </p:spTgt>
                                        </p:tgtEl>
                                        <p:attrNameLst>
                                          <p:attrName>style.visibility</p:attrName>
                                        </p:attrNameLst>
                                      </p:cBhvr>
                                      <p:to>
                                        <p:strVal val="visible"/>
                                      </p:to>
                                    </p:set>
                                    <p:anim calcmode="lin" valueType="num">
                                      <p:cBhvr additive="base">
                                        <p:cTn id="54"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0">
                                            <p:txEl>
                                              <p:pRg st="3" end="3"/>
                                            </p:txEl>
                                          </p:spTgt>
                                        </p:tgtEl>
                                        <p:attrNameLst>
                                          <p:attrName>style.visibility</p:attrName>
                                        </p:attrNameLst>
                                      </p:cBhvr>
                                      <p:to>
                                        <p:strVal val="visible"/>
                                      </p:to>
                                    </p:set>
                                    <p:anim calcmode="lin" valueType="num">
                                      <p:cBhvr additive="base">
                                        <p:cTn id="58"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0">
                                            <p:txEl>
                                              <p:pRg st="4" end="4"/>
                                            </p:txEl>
                                          </p:spTgt>
                                        </p:tgtEl>
                                        <p:attrNameLst>
                                          <p:attrName>style.visibility</p:attrName>
                                        </p:attrNameLst>
                                      </p:cBhvr>
                                      <p:to>
                                        <p:strVal val="visible"/>
                                      </p:to>
                                    </p:set>
                                    <p:anim calcmode="lin" valueType="num">
                                      <p:cBhvr additive="base">
                                        <p:cTn id="64"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0">
                                            <p:txEl>
                                              <p:pRg st="5" end="5"/>
                                            </p:txEl>
                                          </p:spTgt>
                                        </p:tgtEl>
                                        <p:attrNameLst>
                                          <p:attrName>style.visibility</p:attrName>
                                        </p:attrNameLst>
                                      </p:cBhvr>
                                      <p:to>
                                        <p:strVal val="visible"/>
                                      </p:to>
                                    </p:set>
                                    <p:anim calcmode="lin" valueType="num">
                                      <p:cBhvr additive="base">
                                        <p:cTn id="68"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0">
                                            <p:txEl>
                                              <p:pRg st="6" end="6"/>
                                            </p:txEl>
                                          </p:spTgt>
                                        </p:tgtEl>
                                        <p:attrNameLst>
                                          <p:attrName>style.visibility</p:attrName>
                                        </p:attrNameLst>
                                      </p:cBhvr>
                                      <p:to>
                                        <p:strVal val="visible"/>
                                      </p:to>
                                    </p:set>
                                    <p:anim calcmode="lin" valueType="num">
                                      <p:cBhvr additive="base">
                                        <p:cTn id="74"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0">
                                            <p:txEl>
                                              <p:pRg st="7" end="7"/>
                                            </p:txEl>
                                          </p:spTgt>
                                        </p:tgtEl>
                                        <p:attrNameLst>
                                          <p:attrName>style.visibility</p:attrName>
                                        </p:attrNameLst>
                                      </p:cBhvr>
                                      <p:to>
                                        <p:strVal val="visible"/>
                                      </p:to>
                                    </p:set>
                                    <p:anim calcmode="lin" valueType="num">
                                      <p:cBhvr additive="base">
                                        <p:cTn id="80"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0">
                                            <p:txEl>
                                              <p:pRg st="8" end="8"/>
                                            </p:txEl>
                                          </p:spTgt>
                                        </p:tgtEl>
                                        <p:attrNameLst>
                                          <p:attrName>style.visibility</p:attrName>
                                        </p:attrNameLst>
                                      </p:cBhvr>
                                      <p:to>
                                        <p:strVal val="visible"/>
                                      </p:to>
                                    </p:set>
                                    <p:anim calcmode="lin" valueType="num">
                                      <p:cBhvr additive="base">
                                        <p:cTn id="84"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10">
                                            <p:txEl>
                                              <p:pRg st="9" end="9"/>
                                            </p:txEl>
                                          </p:spTgt>
                                        </p:tgtEl>
                                        <p:attrNameLst>
                                          <p:attrName>style.visibility</p:attrName>
                                        </p:attrNameLst>
                                      </p:cBhvr>
                                      <p:to>
                                        <p:strVal val="visible"/>
                                      </p:to>
                                    </p:set>
                                    <p:anim calcmode="lin" valueType="num">
                                      <p:cBhvr additive="base">
                                        <p:cTn id="88"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a:t>Diagrama de Clases de Diseño de Alto Nivel</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pic>
        <p:nvPicPr>
          <p:cNvPr id="53250" name="Picture 2" descr="http://sce.uhcl.edu/whiteta/sdp/microwaveInputClassDiagramDetDes.png"/>
          <p:cNvPicPr>
            <a:picLocks noChangeAspect="1" noChangeArrowheads="1"/>
          </p:cNvPicPr>
          <p:nvPr/>
        </p:nvPicPr>
        <p:blipFill>
          <a:blip r:embed="rId2" cstate="print"/>
          <a:srcRect/>
          <a:stretch>
            <a:fillRect/>
          </a:stretch>
        </p:blipFill>
        <p:spPr bwMode="auto">
          <a:xfrm>
            <a:off x="571472" y="2428868"/>
            <a:ext cx="5214974" cy="3657961"/>
          </a:xfrm>
          <a:prstGeom prst="rect">
            <a:avLst/>
          </a:prstGeom>
          <a:noFill/>
        </p:spPr>
      </p:pic>
      <p:pic>
        <p:nvPicPr>
          <p:cNvPr id="9217" name="Picture 1" descr="C:\Documents and Settings\cortazar\Escritorio\Designing.jpg"/>
          <p:cNvPicPr>
            <a:picLocks noChangeAspect="1" noChangeArrowheads="1"/>
          </p:cNvPicPr>
          <p:nvPr/>
        </p:nvPicPr>
        <p:blipFill>
          <a:blip r:embed="rId3" cstate="print"/>
          <a:srcRect/>
          <a:stretch>
            <a:fillRect/>
          </a:stretch>
        </p:blipFill>
        <p:spPr bwMode="auto">
          <a:xfrm>
            <a:off x="5697544" y="1246188"/>
            <a:ext cx="2897192" cy="2897192"/>
          </a:xfrm>
          <a:prstGeom prst="rect">
            <a:avLst/>
          </a:prstGeom>
          <a:noFill/>
        </p:spPr>
      </p:pic>
      <p:sp>
        <p:nvSpPr>
          <p:cNvPr id="6" name="5 Flecha abajo"/>
          <p:cNvSpPr/>
          <p:nvPr/>
        </p:nvSpPr>
        <p:spPr>
          <a:xfrm rot="3625227">
            <a:off x="5572132" y="3929066"/>
            <a:ext cx="1571636" cy="142876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El Propósito …</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
        <p:nvSpPr>
          <p:cNvPr id="4" name="3 Marcador de contenido"/>
          <p:cNvSpPr>
            <a:spLocks noGrp="1"/>
          </p:cNvSpPr>
          <p:nvPr>
            <p:ph sz="quarter" idx="1"/>
          </p:nvPr>
        </p:nvSpPr>
        <p:spPr>
          <a:xfrm>
            <a:off x="457200" y="1219200"/>
            <a:ext cx="8229600" cy="1495420"/>
          </a:xfrm>
        </p:spPr>
        <p:txBody>
          <a:bodyPr>
            <a:normAutofit fontScale="92500" lnSpcReduction="10000"/>
          </a:bodyPr>
          <a:lstStyle/>
          <a:p>
            <a:r>
              <a:rPr lang="es-ES" dirty="0"/>
              <a:t>¿Como transformar un Modelo de Dominio en una Capa de Dominio?</a:t>
            </a:r>
          </a:p>
          <a:p>
            <a:pPr lvl="1"/>
            <a:r>
              <a:rPr lang="es-ES" dirty="0"/>
              <a:t>Añadiendo clases de diseño (y los atributos y operaciones)</a:t>
            </a:r>
          </a:p>
          <a:p>
            <a:pPr lvl="1"/>
            <a:r>
              <a:rPr lang="es-ES" dirty="0"/>
              <a:t>Utilizando notación UML avanzada</a:t>
            </a:r>
            <a:endParaRPr lang="en-GB" dirty="0"/>
          </a:p>
        </p:txBody>
      </p:sp>
      <p:pic>
        <p:nvPicPr>
          <p:cNvPr id="1027" name="Picture 3"/>
          <p:cNvPicPr>
            <a:picLocks noChangeAspect="1" noChangeArrowheads="1"/>
          </p:cNvPicPr>
          <p:nvPr/>
        </p:nvPicPr>
        <p:blipFill>
          <a:blip r:embed="rId3" cstate="print"/>
          <a:srcRect/>
          <a:stretch>
            <a:fillRect/>
          </a:stretch>
        </p:blipFill>
        <p:spPr bwMode="auto">
          <a:xfrm>
            <a:off x="1214414" y="2959994"/>
            <a:ext cx="6500858" cy="282646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dirty="0"/>
              <a:t>Estereotipos</a:t>
            </a:r>
          </a:p>
        </p:txBody>
      </p:sp>
      <p:sp>
        <p:nvSpPr>
          <p:cNvPr id="6" name="5 Marcador de contenido"/>
          <p:cNvSpPr>
            <a:spLocks noGrp="1"/>
          </p:cNvSpPr>
          <p:nvPr>
            <p:ph sz="quarter" idx="1"/>
          </p:nvPr>
        </p:nvSpPr>
        <p:spPr/>
        <p:txBody>
          <a:bodyPr>
            <a:normAutofit lnSpcReduction="10000"/>
          </a:bodyPr>
          <a:lstStyle/>
          <a:p>
            <a:r>
              <a:rPr lang="es-ES" dirty="0"/>
              <a:t>Añaden términos específicos a la notación general</a:t>
            </a:r>
          </a:p>
          <a:p>
            <a:r>
              <a:rPr lang="es-ES" dirty="0"/>
              <a:t>Dos categorías: estereotipos </a:t>
            </a:r>
            <a:r>
              <a:rPr lang="es-ES" dirty="0">
                <a:solidFill>
                  <a:srgbClr val="C00000"/>
                </a:solidFill>
              </a:rPr>
              <a:t>estándar y </a:t>
            </a:r>
            <a:r>
              <a:rPr lang="es-ES" dirty="0"/>
              <a:t> de </a:t>
            </a:r>
            <a:r>
              <a:rPr lang="es-ES" dirty="0">
                <a:solidFill>
                  <a:srgbClr val="00B050"/>
                </a:solidFill>
              </a:rPr>
              <a:t>usuario</a:t>
            </a:r>
            <a:endParaRPr lang="es-ES" dirty="0"/>
          </a:p>
          <a:p>
            <a:r>
              <a:rPr lang="es-ES" dirty="0"/>
              <a:t>Ejemplos:</a:t>
            </a:r>
          </a:p>
          <a:p>
            <a:pPr lvl="1"/>
            <a:r>
              <a:rPr lang="es-ES" dirty="0"/>
              <a:t>CU: </a:t>
            </a:r>
            <a:r>
              <a:rPr lang="es-ES" dirty="0" err="1"/>
              <a:t>include</a:t>
            </a:r>
            <a:r>
              <a:rPr lang="es-ES" dirty="0"/>
              <a:t> y </a:t>
            </a:r>
            <a:r>
              <a:rPr lang="es-ES" dirty="0" err="1"/>
              <a:t>extend</a:t>
            </a:r>
            <a:endParaRPr lang="es-ES" dirty="0"/>
          </a:p>
          <a:p>
            <a:pPr lvl="1"/>
            <a:r>
              <a:rPr lang="es-ES" dirty="0"/>
              <a:t>Tipos de Clases</a:t>
            </a:r>
          </a:p>
          <a:p>
            <a:pPr lvl="1"/>
            <a:r>
              <a:rPr lang="es-ES" dirty="0"/>
              <a:t>Información Extra de dependencias</a:t>
            </a:r>
          </a:p>
          <a:p>
            <a:pPr lvl="1"/>
            <a:r>
              <a:rPr lang="es-ES" dirty="0"/>
              <a:t>…</a:t>
            </a:r>
            <a:endParaRPr lang="en-GB" dirty="0"/>
          </a:p>
          <a:p>
            <a:endParaRPr lang="en-GB" dirty="0"/>
          </a:p>
        </p:txBody>
      </p:sp>
      <p:pic>
        <p:nvPicPr>
          <p:cNvPr id="25604" name="Picture 4" descr="http://solutionsfit.com/blog/wp-content/uploads/2007/11/uml_stereotype_example.jpg"/>
          <p:cNvPicPr>
            <a:picLocks noChangeAspect="1" noChangeArrowheads="1"/>
          </p:cNvPicPr>
          <p:nvPr/>
        </p:nvPicPr>
        <p:blipFill>
          <a:blip r:embed="rId3" cstate="print"/>
          <a:srcRect/>
          <a:stretch>
            <a:fillRect/>
          </a:stretch>
        </p:blipFill>
        <p:spPr bwMode="auto">
          <a:xfrm>
            <a:off x="4574072" y="1285860"/>
            <a:ext cx="4284208" cy="4846073"/>
          </a:xfrm>
          <a:prstGeom prst="rect">
            <a:avLst/>
          </a:prstGeom>
          <a:noFill/>
        </p:spPr>
      </p:pic>
      <p:grpSp>
        <p:nvGrpSpPr>
          <p:cNvPr id="11" name="10 Grupo"/>
          <p:cNvGrpSpPr/>
          <p:nvPr/>
        </p:nvGrpSpPr>
        <p:grpSpPr>
          <a:xfrm>
            <a:off x="2571736" y="5072074"/>
            <a:ext cx="1857388" cy="1186914"/>
            <a:chOff x="1643042" y="5072074"/>
            <a:chExt cx="1857388" cy="1186914"/>
          </a:xfrm>
        </p:grpSpPr>
        <p:pic>
          <p:nvPicPr>
            <p:cNvPr id="9" name="8 Imagen" descr="QuestionCloud.png"/>
            <p:cNvPicPr>
              <a:picLocks noChangeAspect="1"/>
            </p:cNvPicPr>
            <p:nvPr/>
          </p:nvPicPr>
          <p:blipFill>
            <a:blip r:embed="rId4" cstate="print"/>
            <a:stretch>
              <a:fillRect/>
            </a:stretch>
          </p:blipFill>
          <p:spPr>
            <a:xfrm>
              <a:off x="1643042" y="5072074"/>
              <a:ext cx="1857388" cy="1186914"/>
            </a:xfrm>
            <a:prstGeom prst="rect">
              <a:avLst/>
            </a:prstGeom>
          </p:spPr>
        </p:pic>
        <p:sp>
          <p:nvSpPr>
            <p:cNvPr id="10" name="9 CuadroTexto"/>
            <p:cNvSpPr txBox="1"/>
            <p:nvPr/>
          </p:nvSpPr>
          <p:spPr>
            <a:xfrm>
              <a:off x="1950759" y="5220314"/>
              <a:ext cx="1406795" cy="923330"/>
            </a:xfrm>
            <a:prstGeom prst="rect">
              <a:avLst/>
            </a:prstGeom>
            <a:noFill/>
          </p:spPr>
          <p:txBody>
            <a:bodyPr wrap="none" rtlCol="0">
              <a:spAutoFit/>
            </a:bodyPr>
            <a:lstStyle/>
            <a:p>
              <a:r>
                <a:rPr lang="es-ES" b="1">
                  <a:solidFill>
                    <a:schemeClr val="accent1">
                      <a:lumMod val="75000"/>
                    </a:schemeClr>
                  </a:solidFill>
                </a:rPr>
                <a:t>Controller?</a:t>
              </a:r>
            </a:p>
            <a:p>
              <a:r>
                <a:rPr lang="es-ES" b="1">
                  <a:solidFill>
                    <a:schemeClr val="accent1">
                      <a:lumMod val="75000"/>
                    </a:schemeClr>
                  </a:solidFill>
                </a:rPr>
                <a:t>Entity?</a:t>
              </a:r>
            </a:p>
            <a:p>
              <a:r>
                <a:rPr lang="es-ES" b="1">
                  <a:solidFill>
                    <a:schemeClr val="accent1">
                      <a:lumMod val="75000"/>
                    </a:schemeClr>
                  </a:solidFill>
                </a:rPr>
                <a:t>DAO?</a:t>
              </a:r>
              <a:endParaRPr lang="en-GB" b="1">
                <a:solidFill>
                  <a:schemeClr val="accent1">
                    <a:lumMod val="75000"/>
                  </a:schemeClr>
                </a:solidFill>
              </a:endParaRPr>
            </a:p>
          </p:txBody>
        </p:sp>
      </p:grpSp>
      <p:sp>
        <p:nvSpPr>
          <p:cNvPr id="12" name="11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s-ES" dirty="0"/>
              <a:t>Restricciones</a:t>
            </a:r>
          </a:p>
        </p:txBody>
      </p:sp>
      <p:sp>
        <p:nvSpPr>
          <p:cNvPr id="2052" name="Rectangle 3"/>
          <p:cNvSpPr>
            <a:spLocks noGrp="1" noChangeArrowheads="1"/>
          </p:cNvSpPr>
          <p:nvPr>
            <p:ph type="body" idx="1"/>
          </p:nvPr>
        </p:nvSpPr>
        <p:spPr>
          <a:xfrm>
            <a:off x="457200" y="1142984"/>
            <a:ext cx="8001000" cy="1643074"/>
          </a:xfrm>
        </p:spPr>
        <p:txBody>
          <a:bodyPr>
            <a:normAutofit/>
          </a:bodyPr>
          <a:lstStyle/>
          <a:p>
            <a:pPr>
              <a:lnSpc>
                <a:spcPct val="90000"/>
              </a:lnSpc>
            </a:pPr>
            <a:r>
              <a:rPr lang="es-ES" sz="2800" dirty="0"/>
              <a:t>Condición o restricción de un elemento UML</a:t>
            </a:r>
          </a:p>
          <a:p>
            <a:pPr lvl="1">
              <a:lnSpc>
                <a:spcPct val="90000"/>
              </a:lnSpc>
            </a:pPr>
            <a:r>
              <a:rPr lang="es-ES" sz="2400" dirty="0"/>
              <a:t>Objetivo </a:t>
            </a:r>
            <a:r>
              <a:rPr lang="es-ES" sz="2400" dirty="0">
                <a:sym typeface="Symbol" pitchFamily="18" charset="2"/>
              </a:rPr>
              <a:t></a:t>
            </a:r>
            <a:r>
              <a:rPr lang="es-ES" sz="2400" dirty="0"/>
              <a:t> modelar la precisión</a:t>
            </a:r>
          </a:p>
          <a:p>
            <a:pPr lvl="1">
              <a:lnSpc>
                <a:spcPct val="90000"/>
              </a:lnSpc>
            </a:pPr>
            <a:r>
              <a:rPr lang="es-ES" sz="2400" dirty="0"/>
              <a:t>Generalmente se usa para especificar </a:t>
            </a:r>
            <a:r>
              <a:rPr lang="es-ES" sz="2400" b="1" dirty="0">
                <a:solidFill>
                  <a:schemeClr val="accent3">
                    <a:lumMod val="75000"/>
                  </a:schemeClr>
                </a:solidFill>
              </a:rPr>
              <a:t>Reglas de Negocio </a:t>
            </a:r>
            <a:r>
              <a:rPr lang="es-ES" sz="2400" dirty="0"/>
              <a:t>que se codifican en los métodos</a:t>
            </a:r>
          </a:p>
        </p:txBody>
      </p:sp>
      <p:graphicFrame>
        <p:nvGraphicFramePr>
          <p:cNvPr id="4" name="Object 5"/>
          <p:cNvGraphicFramePr>
            <a:graphicFrameLocks noChangeAspect="1"/>
          </p:cNvGraphicFramePr>
          <p:nvPr/>
        </p:nvGraphicFramePr>
        <p:xfrm>
          <a:off x="3331935" y="3714752"/>
          <a:ext cx="5454907" cy="2286016"/>
        </p:xfrm>
        <a:graphic>
          <a:graphicData uri="http://schemas.openxmlformats.org/presentationml/2006/ole">
            <mc:AlternateContent xmlns:mc="http://schemas.openxmlformats.org/markup-compatibility/2006">
              <mc:Choice xmlns:v="urn:schemas-microsoft-com:vml" Requires="v">
                <p:oleObj spid="_x0000_s2090" name="Visio" r:id="rId4" imgW="3752978" imgH="1479822" progId="Visio.Drawing.11">
                  <p:embed/>
                </p:oleObj>
              </mc:Choice>
              <mc:Fallback>
                <p:oleObj name="Visio" r:id="rId4" imgW="3752978" imgH="1479822" progId="Visio.Drawing.11">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1935" y="3714752"/>
                        <a:ext cx="5454907" cy="228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8 Marcador de número de diapositiva"/>
          <p:cNvSpPr>
            <a:spLocks noGrp="1"/>
          </p:cNvSpPr>
          <p:nvPr>
            <p:ph type="sldNum" sz="quarter" idx="12"/>
          </p:nvPr>
        </p:nvSpPr>
        <p:spPr/>
        <p:txBody>
          <a:bodyPr/>
          <a:lstStyle/>
          <a:p>
            <a:fld id="{132FADFE-3B8F-471C-ABF0-DBC7717ECBBC}" type="slidenum">
              <a:rPr lang="es-ES" smtClean="0"/>
              <a:pPr/>
              <a:t>5</a:t>
            </a:fld>
            <a:endParaRPr lang="es-ES"/>
          </a:p>
        </p:txBody>
      </p:sp>
      <p:pic>
        <p:nvPicPr>
          <p:cNvPr id="10" name="Picture 2" descr="http://wc1.smartdraw.com/resources/tutorials/images/uml_complexconstraint.gif"/>
          <p:cNvPicPr>
            <a:picLocks noChangeAspect="1" noChangeArrowheads="1"/>
          </p:cNvPicPr>
          <p:nvPr/>
        </p:nvPicPr>
        <p:blipFill>
          <a:blip r:embed="rId6" cstate="print"/>
          <a:srcRect/>
          <a:stretch>
            <a:fillRect/>
          </a:stretch>
        </p:blipFill>
        <p:spPr bwMode="auto">
          <a:xfrm>
            <a:off x="857223" y="2928934"/>
            <a:ext cx="2094601" cy="3214710"/>
          </a:xfrm>
          <a:prstGeom prst="rect">
            <a:avLst/>
          </a:prstGeom>
          <a:noFill/>
        </p:spPr>
      </p:pic>
      <p:cxnSp>
        <p:nvCxnSpPr>
          <p:cNvPr id="8" name="7 Conector recto de flecha"/>
          <p:cNvCxnSpPr/>
          <p:nvPr/>
        </p:nvCxnSpPr>
        <p:spPr>
          <a:xfrm flipH="1">
            <a:off x="4283968" y="5013176"/>
            <a:ext cx="2736304" cy="0"/>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p:cNvPicPr>
            <a:picLocks noChangeAspect="1" noChangeArrowheads="1"/>
          </p:cNvPicPr>
          <p:nvPr/>
        </p:nvPicPr>
        <p:blipFill>
          <a:blip r:embed="rId3" cstate="print"/>
          <a:srcRect/>
          <a:stretch>
            <a:fillRect/>
          </a:stretch>
        </p:blipFill>
        <p:spPr bwMode="auto">
          <a:xfrm>
            <a:off x="97601" y="2996952"/>
            <a:ext cx="4629150" cy="327660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a:t>Ejemplos de Restricciones</a:t>
            </a:r>
            <a:endParaRPr lang="en-GB" dirty="0"/>
          </a:p>
        </p:txBody>
      </p:sp>
      <p:sp>
        <p:nvSpPr>
          <p:cNvPr id="3" name="2 Marcador de número de diapositiva"/>
          <p:cNvSpPr>
            <a:spLocks noGrp="1"/>
          </p:cNvSpPr>
          <p:nvPr>
            <p:ph type="sldNum" sz="quarter" idx="12"/>
          </p:nvPr>
        </p:nvSpPr>
        <p:spPr>
          <a:xfrm>
            <a:off x="612648" y="6375608"/>
            <a:ext cx="1981200" cy="365760"/>
          </a:xfrm>
        </p:spPr>
        <p:txBody>
          <a:bodyPr/>
          <a:lstStyle/>
          <a:p>
            <a:fld id="{132FADFE-3B8F-471C-ABF0-DBC7717ECBBC}" type="slidenum">
              <a:rPr lang="es-ES" smtClean="0"/>
              <a:pPr/>
              <a:t>6</a:t>
            </a:fld>
            <a:endParaRPr lang="es-ES" dirty="0"/>
          </a:p>
        </p:txBody>
      </p:sp>
      <p:pic>
        <p:nvPicPr>
          <p:cNvPr id="70658" name="Picture 2"/>
          <p:cNvPicPr>
            <a:picLocks noChangeAspect="1" noChangeArrowheads="1"/>
          </p:cNvPicPr>
          <p:nvPr/>
        </p:nvPicPr>
        <p:blipFill>
          <a:blip r:embed="rId4" cstate="print"/>
          <a:srcRect/>
          <a:stretch>
            <a:fillRect/>
          </a:stretch>
        </p:blipFill>
        <p:spPr bwMode="auto">
          <a:xfrm>
            <a:off x="107504" y="1221110"/>
            <a:ext cx="4476750" cy="1847850"/>
          </a:xfrm>
          <a:prstGeom prst="rect">
            <a:avLst/>
          </a:prstGeom>
          <a:noFill/>
          <a:ln w="9525">
            <a:noFill/>
            <a:miter lim="800000"/>
            <a:headEnd/>
            <a:tailEnd/>
          </a:ln>
        </p:spPr>
      </p:pic>
      <p:sp>
        <p:nvSpPr>
          <p:cNvPr id="10" name="9 Rectángulo"/>
          <p:cNvSpPr/>
          <p:nvPr/>
        </p:nvSpPr>
        <p:spPr>
          <a:xfrm>
            <a:off x="1835696" y="1556792"/>
            <a:ext cx="79208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1" name="Picture 3">
            <a:extLst>
              <a:ext uri="{FF2B5EF4-FFF2-40B4-BE49-F238E27FC236}">
                <a16:creationId xmlns:a16="http://schemas.microsoft.com/office/drawing/2014/main" id="{E0D92584-03FE-4D5F-BFF1-79164733C403}"/>
              </a:ext>
            </a:extLst>
          </p:cNvPr>
          <p:cNvPicPr>
            <a:picLocks noChangeAspect="1" noChangeArrowheads="1"/>
          </p:cNvPicPr>
          <p:nvPr/>
        </p:nvPicPr>
        <p:blipFill>
          <a:blip r:embed="rId3" cstate="print"/>
          <a:srcRect/>
          <a:stretch>
            <a:fillRect/>
          </a:stretch>
        </p:blipFill>
        <p:spPr bwMode="auto">
          <a:xfrm>
            <a:off x="4551362" y="2996952"/>
            <a:ext cx="4629150" cy="3276600"/>
          </a:xfrm>
          <a:prstGeom prst="rect">
            <a:avLst/>
          </a:prstGeom>
          <a:noFill/>
          <a:ln w="9525">
            <a:noFill/>
            <a:miter lim="800000"/>
            <a:headEnd/>
            <a:tailEnd/>
          </a:ln>
        </p:spPr>
      </p:pic>
      <p:sp>
        <p:nvSpPr>
          <p:cNvPr id="12" name="9 Rectángulo">
            <a:extLst>
              <a:ext uri="{FF2B5EF4-FFF2-40B4-BE49-F238E27FC236}">
                <a16:creationId xmlns:a16="http://schemas.microsoft.com/office/drawing/2014/main" id="{FACAE213-53DE-4DC5-9A70-4D0D6C24BA83}"/>
              </a:ext>
            </a:extLst>
          </p:cNvPr>
          <p:cNvSpPr/>
          <p:nvPr/>
        </p:nvSpPr>
        <p:spPr>
          <a:xfrm>
            <a:off x="1352800" y="3910945"/>
            <a:ext cx="1635024" cy="2132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9 Rectángulo">
            <a:extLst>
              <a:ext uri="{FF2B5EF4-FFF2-40B4-BE49-F238E27FC236}">
                <a16:creationId xmlns:a16="http://schemas.microsoft.com/office/drawing/2014/main" id="{9BA0DC5F-BBF9-4D4B-B0DA-A65A149EF000}"/>
              </a:ext>
            </a:extLst>
          </p:cNvPr>
          <p:cNvSpPr/>
          <p:nvPr/>
        </p:nvSpPr>
        <p:spPr>
          <a:xfrm>
            <a:off x="1352800" y="5000837"/>
            <a:ext cx="1635024" cy="2132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4" name="Picture 2">
            <a:extLst>
              <a:ext uri="{FF2B5EF4-FFF2-40B4-BE49-F238E27FC236}">
                <a16:creationId xmlns:a16="http://schemas.microsoft.com/office/drawing/2014/main" id="{94FD6C64-D2E8-4F12-B3DE-8A211DFF1619}"/>
              </a:ext>
            </a:extLst>
          </p:cNvPr>
          <p:cNvPicPr>
            <a:picLocks noChangeAspect="1" noChangeArrowheads="1"/>
          </p:cNvPicPr>
          <p:nvPr/>
        </p:nvPicPr>
        <p:blipFill>
          <a:blip r:embed="rId4" cstate="print"/>
          <a:srcRect/>
          <a:stretch>
            <a:fillRect/>
          </a:stretch>
        </p:blipFill>
        <p:spPr bwMode="auto">
          <a:xfrm>
            <a:off x="4559746" y="1268760"/>
            <a:ext cx="4476750" cy="1847850"/>
          </a:xfrm>
          <a:prstGeom prst="rect">
            <a:avLst/>
          </a:prstGeom>
          <a:noFill/>
          <a:ln w="9525">
            <a:noFill/>
            <a:miter lim="800000"/>
            <a:headEnd/>
            <a:tailEnd/>
          </a:ln>
        </p:spPr>
      </p:pic>
      <p:sp>
        <p:nvSpPr>
          <p:cNvPr id="6" name="Estrella: 5 puntas 5">
            <a:extLst>
              <a:ext uri="{FF2B5EF4-FFF2-40B4-BE49-F238E27FC236}">
                <a16:creationId xmlns:a16="http://schemas.microsoft.com/office/drawing/2014/main" id="{74828B4D-1FB9-4CA7-9631-AB3CDC59C921}"/>
              </a:ext>
            </a:extLst>
          </p:cNvPr>
          <p:cNvSpPr/>
          <p:nvPr/>
        </p:nvSpPr>
        <p:spPr>
          <a:xfrm>
            <a:off x="8460432" y="5877272"/>
            <a:ext cx="432048" cy="3962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fade">
                                      <p:cBhvr>
                                        <p:cTn id="7" dur="1000"/>
                                        <p:tgtEl>
                                          <p:spTgt spid="70659"/>
                                        </p:tgtEl>
                                      </p:cBhvr>
                                    </p:animEffect>
                                    <p:anim calcmode="lin" valueType="num">
                                      <p:cBhvr>
                                        <p:cTn id="8" dur="1000" fill="hold"/>
                                        <p:tgtEl>
                                          <p:spTgt spid="70659"/>
                                        </p:tgtEl>
                                        <p:attrNameLst>
                                          <p:attrName>ppt_x</p:attrName>
                                        </p:attrNameLst>
                                      </p:cBhvr>
                                      <p:tavLst>
                                        <p:tav tm="0">
                                          <p:val>
                                            <p:strVal val="#ppt_x"/>
                                          </p:val>
                                        </p:tav>
                                        <p:tav tm="100000">
                                          <p:val>
                                            <p:strVal val="#ppt_x"/>
                                          </p:val>
                                        </p:tav>
                                      </p:tavLst>
                                    </p:anim>
                                    <p:anim calcmode="lin" valueType="num">
                                      <p:cBhvr>
                                        <p:cTn id="9" dur="1000" fill="hold"/>
                                        <p:tgtEl>
                                          <p:spTgt spid="7065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Ejemplos de Restricciones</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7</a:t>
            </a:fld>
            <a:endParaRPr lang="es-ES"/>
          </a:p>
        </p:txBody>
      </p:sp>
      <p:pic>
        <p:nvPicPr>
          <p:cNvPr id="5" name="Picture 2" descr="http://www.uml-diagrams.org/notation/class-constraint-dashed.png"/>
          <p:cNvPicPr>
            <a:picLocks noChangeAspect="1" noChangeArrowheads="1"/>
          </p:cNvPicPr>
          <p:nvPr/>
        </p:nvPicPr>
        <p:blipFill>
          <a:blip r:embed="rId3" cstate="print"/>
          <a:srcRect/>
          <a:stretch>
            <a:fillRect/>
          </a:stretch>
        </p:blipFill>
        <p:spPr bwMode="auto">
          <a:xfrm>
            <a:off x="5643570" y="3571876"/>
            <a:ext cx="3032470" cy="1857388"/>
          </a:xfrm>
          <a:prstGeom prst="rect">
            <a:avLst/>
          </a:prstGeom>
          <a:noFill/>
        </p:spPr>
      </p:pic>
      <p:pic>
        <p:nvPicPr>
          <p:cNvPr id="68612" name="Picture 4" descr="http://www.uml-diagrams.org/notation/class-constraint-note.png"/>
          <p:cNvPicPr>
            <a:picLocks noChangeAspect="1" noChangeArrowheads="1"/>
          </p:cNvPicPr>
          <p:nvPr/>
        </p:nvPicPr>
        <p:blipFill>
          <a:blip r:embed="rId4" cstate="print"/>
          <a:srcRect/>
          <a:stretch>
            <a:fillRect/>
          </a:stretch>
        </p:blipFill>
        <p:spPr bwMode="auto">
          <a:xfrm>
            <a:off x="5929322" y="1285860"/>
            <a:ext cx="2428892" cy="1955899"/>
          </a:xfrm>
          <a:prstGeom prst="rect">
            <a:avLst/>
          </a:prstGeom>
          <a:noFill/>
        </p:spPr>
      </p:pic>
      <p:pic>
        <p:nvPicPr>
          <p:cNvPr id="70658" name="Picture 2"/>
          <p:cNvPicPr>
            <a:picLocks noChangeAspect="1" noChangeArrowheads="1"/>
          </p:cNvPicPr>
          <p:nvPr/>
        </p:nvPicPr>
        <p:blipFill>
          <a:blip r:embed="rId5" cstate="print"/>
          <a:srcRect/>
          <a:stretch>
            <a:fillRect/>
          </a:stretch>
        </p:blipFill>
        <p:spPr bwMode="auto">
          <a:xfrm>
            <a:off x="467544" y="1221110"/>
            <a:ext cx="4476750" cy="1847850"/>
          </a:xfrm>
          <a:prstGeom prst="rect">
            <a:avLst/>
          </a:prstGeom>
          <a:noFill/>
          <a:ln w="9525">
            <a:noFill/>
            <a:miter lim="800000"/>
            <a:headEnd/>
            <a:tailEnd/>
          </a:ln>
        </p:spPr>
      </p:pic>
      <p:pic>
        <p:nvPicPr>
          <p:cNvPr id="70659" name="Picture 3"/>
          <p:cNvPicPr>
            <a:picLocks noChangeAspect="1" noChangeArrowheads="1"/>
          </p:cNvPicPr>
          <p:nvPr/>
        </p:nvPicPr>
        <p:blipFill>
          <a:blip r:embed="rId6" cstate="print"/>
          <a:srcRect/>
          <a:stretch>
            <a:fillRect/>
          </a:stretch>
        </p:blipFill>
        <p:spPr bwMode="auto">
          <a:xfrm>
            <a:off x="539552" y="2996952"/>
            <a:ext cx="4629150" cy="3276600"/>
          </a:xfrm>
          <a:prstGeom prst="rect">
            <a:avLst/>
          </a:prstGeom>
          <a:noFill/>
          <a:ln w="9525">
            <a:noFill/>
            <a:miter lim="800000"/>
            <a:headEnd/>
            <a:tailEnd/>
          </a:ln>
        </p:spPr>
      </p:pic>
    </p:spTree>
    <p:extLst>
      <p:ext uri="{BB962C8B-B14F-4D97-AF65-F5344CB8AC3E}">
        <p14:creationId xmlns:p14="http://schemas.microsoft.com/office/powerpoint/2010/main" val="27766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ppt_x"/>
                                          </p:val>
                                        </p:tav>
                                        <p:tav tm="100000">
                                          <p:val>
                                            <p:strVal val="#ppt_x"/>
                                          </p:val>
                                        </p:tav>
                                      </p:tavLst>
                                    </p:anim>
                                    <p:anim calcmode="lin" valueType="num">
                                      <p:cBhvr additive="base">
                                        <p:cTn id="8"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12 Grupo"/>
          <p:cNvGrpSpPr/>
          <p:nvPr/>
        </p:nvGrpSpPr>
        <p:grpSpPr>
          <a:xfrm>
            <a:off x="1071537" y="3504336"/>
            <a:ext cx="7085743" cy="2782184"/>
            <a:chOff x="1071537" y="3861526"/>
            <a:chExt cx="7085743" cy="2782184"/>
          </a:xfrm>
        </p:grpSpPr>
        <p:pic>
          <p:nvPicPr>
            <p:cNvPr id="4100" name="Picture 4"/>
            <p:cNvPicPr>
              <a:picLocks noChangeAspect="1" noChangeArrowheads="1"/>
            </p:cNvPicPr>
            <p:nvPr/>
          </p:nvPicPr>
          <p:blipFill>
            <a:blip r:embed="rId3" cstate="print"/>
            <a:srcRect/>
            <a:stretch>
              <a:fillRect/>
            </a:stretch>
          </p:blipFill>
          <p:spPr bwMode="auto">
            <a:xfrm>
              <a:off x="1071537" y="3861526"/>
              <a:ext cx="7085743" cy="2782184"/>
            </a:xfrm>
            <a:prstGeom prst="rect">
              <a:avLst/>
            </a:prstGeom>
            <a:noFill/>
            <a:ln w="9525">
              <a:noFill/>
              <a:miter lim="800000"/>
              <a:headEnd/>
              <a:tailEnd/>
            </a:ln>
            <a:effectLst/>
          </p:spPr>
        </p:pic>
        <p:cxnSp>
          <p:nvCxnSpPr>
            <p:cNvPr id="7" name="6 Conector recto de flecha"/>
            <p:cNvCxnSpPr/>
            <p:nvPr/>
          </p:nvCxnSpPr>
          <p:spPr>
            <a:xfrm flipV="1">
              <a:off x="6000760" y="5786454"/>
              <a:ext cx="357190" cy="28575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rot="16200000" flipV="1">
              <a:off x="6429388" y="5072074"/>
              <a:ext cx="428628" cy="14287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2291" name="Rectangle 2"/>
          <p:cNvSpPr>
            <a:spLocks noGrp="1" noChangeArrowheads="1"/>
          </p:cNvSpPr>
          <p:nvPr>
            <p:ph type="title"/>
          </p:nvPr>
        </p:nvSpPr>
        <p:spPr/>
        <p:txBody>
          <a:bodyPr/>
          <a:lstStyle/>
          <a:p>
            <a:r>
              <a:rPr lang="es-ES"/>
              <a:t>Navegabilidad de las Asociaciones</a:t>
            </a:r>
          </a:p>
        </p:txBody>
      </p:sp>
      <p:sp>
        <p:nvSpPr>
          <p:cNvPr id="12292" name="Rectangle 3"/>
          <p:cNvSpPr>
            <a:spLocks noGrp="1" noChangeArrowheads="1"/>
          </p:cNvSpPr>
          <p:nvPr>
            <p:ph type="body" idx="1"/>
          </p:nvPr>
        </p:nvSpPr>
        <p:spPr>
          <a:xfrm>
            <a:off x="381000" y="1142984"/>
            <a:ext cx="8610600" cy="3429000"/>
          </a:xfrm>
        </p:spPr>
        <p:txBody>
          <a:bodyPr/>
          <a:lstStyle/>
          <a:p>
            <a:pPr>
              <a:lnSpc>
                <a:spcPct val="90000"/>
              </a:lnSpc>
            </a:pPr>
            <a:r>
              <a:rPr lang="es-ES" sz="2600" dirty="0"/>
              <a:t>Por defecto, sin símbolos adicionales </a:t>
            </a:r>
            <a:r>
              <a:rPr lang="es-ES" sz="2600" dirty="0">
                <a:sym typeface="Symbol" pitchFamily="18" charset="2"/>
              </a:rPr>
              <a:t></a:t>
            </a:r>
            <a:r>
              <a:rPr lang="es-ES" sz="2600" dirty="0"/>
              <a:t>  Bidireccional</a:t>
            </a:r>
          </a:p>
          <a:p>
            <a:pPr>
              <a:lnSpc>
                <a:spcPct val="90000"/>
              </a:lnSpc>
            </a:pPr>
            <a:r>
              <a:rPr lang="es-ES" sz="2600" dirty="0"/>
              <a:t>¿Interpretación de una navegabilidad de asociación?</a:t>
            </a:r>
          </a:p>
          <a:p>
            <a:pPr lvl="1">
              <a:lnSpc>
                <a:spcPct val="90000"/>
              </a:lnSpc>
            </a:pPr>
            <a:r>
              <a:rPr lang="es-ES" sz="2000" dirty="0"/>
              <a:t>El objeto en un extremo tiene una referencia al objeto del otro extremo</a:t>
            </a:r>
          </a:p>
          <a:p>
            <a:pPr>
              <a:lnSpc>
                <a:spcPct val="90000"/>
              </a:lnSpc>
            </a:pPr>
            <a:r>
              <a:rPr lang="es-ES" sz="2600" dirty="0"/>
              <a:t>Asociaciones </a:t>
            </a:r>
            <a:r>
              <a:rPr lang="es-ES" sz="2600" dirty="0">
                <a:solidFill>
                  <a:srgbClr val="7030A0"/>
                </a:solidFill>
              </a:rPr>
              <a:t>Unidireccionales</a:t>
            </a:r>
          </a:p>
          <a:p>
            <a:pPr lvl="1">
              <a:lnSpc>
                <a:spcPct val="90000"/>
              </a:lnSpc>
            </a:pPr>
            <a:r>
              <a:rPr lang="es-ES" sz="2000" dirty="0"/>
              <a:t>Los objetos en el final de una de la asociación no tienen referencia a los objetos en el otro extremo.</a:t>
            </a:r>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8</a:t>
            </a:fld>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s-ES" dirty="0"/>
              <a:t>Asociaciones Derivadas y Roles</a:t>
            </a:r>
          </a:p>
        </p:txBody>
      </p:sp>
      <p:sp>
        <p:nvSpPr>
          <p:cNvPr id="11268" name="Rectangle 3"/>
          <p:cNvSpPr>
            <a:spLocks noGrp="1" noChangeArrowheads="1"/>
          </p:cNvSpPr>
          <p:nvPr>
            <p:ph type="body" idx="1"/>
          </p:nvPr>
        </p:nvSpPr>
        <p:spPr>
          <a:xfrm>
            <a:off x="5357818" y="1285860"/>
            <a:ext cx="3429024" cy="1857388"/>
          </a:xfrm>
        </p:spPr>
        <p:txBody>
          <a:bodyPr>
            <a:normAutofit lnSpcReduction="10000"/>
          </a:bodyPr>
          <a:lstStyle/>
          <a:p>
            <a:pPr>
              <a:lnSpc>
                <a:spcPct val="90000"/>
              </a:lnSpc>
              <a:buNone/>
            </a:pPr>
            <a:r>
              <a:rPr lang="es-ES" sz="2200" b="1" i="1" dirty="0"/>
              <a:t>Redundancia</a:t>
            </a:r>
            <a:r>
              <a:rPr lang="es-ES" sz="2200" dirty="0"/>
              <a:t> para mejorar la comprensión o el rendimiento </a:t>
            </a:r>
            <a:r>
              <a:rPr lang="es-ES" sz="2200" dirty="0">
                <a:sym typeface="Symbol" pitchFamily="18" charset="2"/>
              </a:rPr>
              <a:t></a:t>
            </a:r>
            <a:r>
              <a:rPr lang="es-ES" sz="2200" dirty="0"/>
              <a:t> </a:t>
            </a:r>
            <a:r>
              <a:rPr lang="es-ES" sz="2200" i="1" dirty="0">
                <a:solidFill>
                  <a:srgbClr val="0070C0"/>
                </a:solidFill>
              </a:rPr>
              <a:t>Información o Acceso que pueden obtenerse de más de una manera</a:t>
            </a:r>
            <a:endParaRPr lang="es-ES" sz="2000" i="1" dirty="0">
              <a:solidFill>
                <a:srgbClr val="0070C0"/>
              </a:solidFill>
            </a:endParaRPr>
          </a:p>
        </p:txBody>
      </p:sp>
      <p:sp>
        <p:nvSpPr>
          <p:cNvPr id="11270" name="Rectangle 5"/>
          <p:cNvSpPr>
            <a:spLocks noChangeArrowheads="1"/>
          </p:cNvSpPr>
          <p:nvPr/>
        </p:nvSpPr>
        <p:spPr bwMode="auto">
          <a:xfrm>
            <a:off x="357158" y="5572140"/>
            <a:ext cx="8429684" cy="714380"/>
          </a:xfrm>
          <a:prstGeom prst="rect">
            <a:avLst/>
          </a:prstGeom>
          <a:noFill/>
          <a:ln w="9525">
            <a:noFill/>
            <a:miter lim="800000"/>
            <a:headEnd/>
            <a:tailEnd/>
          </a:ln>
        </p:spPr>
        <p:txBody>
          <a:bodyPr/>
          <a:lstStyle/>
          <a:p>
            <a:pPr marL="463550" indent="-463550">
              <a:lnSpc>
                <a:spcPct val="90000"/>
              </a:lnSpc>
              <a:spcBef>
                <a:spcPct val="50000"/>
              </a:spcBef>
              <a:buClr>
                <a:schemeClr val="bg1"/>
              </a:buClr>
              <a:buFont typeface="Wingdings" pitchFamily="2" charset="2"/>
              <a:buChar char="Ø"/>
            </a:pPr>
            <a:r>
              <a:rPr lang="es-ES" sz="2000" b="1" i="1" dirty="0">
                <a:sym typeface="Monotype Sorts" pitchFamily="2" charset="2"/>
              </a:rPr>
              <a:t>Roles en la Asociación</a:t>
            </a:r>
            <a:r>
              <a:rPr lang="es-ES" sz="2000" i="1" dirty="0">
                <a:sym typeface="Monotype Sorts" pitchFamily="2" charset="2"/>
              </a:rPr>
              <a:t>:</a:t>
            </a:r>
            <a:r>
              <a:rPr lang="es-ES" sz="2000" b="0" dirty="0">
                <a:sym typeface="Monotype Sorts" pitchFamily="2" charset="2"/>
              </a:rPr>
              <a:t> la función de la clase en </a:t>
            </a:r>
            <a:r>
              <a:rPr lang="es-ES" sz="2000" dirty="0">
                <a:sym typeface="Monotype Sorts" pitchFamily="2" charset="2"/>
              </a:rPr>
              <a:t>un extremo de la </a:t>
            </a:r>
            <a:r>
              <a:rPr lang="es-ES" sz="2000" b="0" dirty="0">
                <a:sym typeface="Monotype Sorts" pitchFamily="2" charset="2"/>
              </a:rPr>
              <a:t>asociación juega un papel con respecto a la clase en el otro extremo.</a:t>
            </a:r>
            <a:r>
              <a:rPr lang="es-ES" sz="2000" dirty="0"/>
              <a:t> </a:t>
            </a:r>
            <a:endParaRPr lang="es-ES" sz="2000" b="0" dirty="0">
              <a:sym typeface="Monotype Sorts" pitchFamily="2" charset="2"/>
            </a:endParaRPr>
          </a:p>
        </p:txBody>
      </p:sp>
      <p:pic>
        <p:nvPicPr>
          <p:cNvPr id="11271" name="Picture 8" descr="ejemAssociationRoles"/>
          <p:cNvPicPr>
            <a:picLocks noChangeAspect="1" noChangeArrowheads="1"/>
          </p:cNvPicPr>
          <p:nvPr/>
        </p:nvPicPr>
        <p:blipFill>
          <a:blip r:embed="rId3" cstate="print"/>
          <a:srcRect/>
          <a:stretch>
            <a:fillRect/>
          </a:stretch>
        </p:blipFill>
        <p:spPr bwMode="auto">
          <a:xfrm>
            <a:off x="2643174" y="3714752"/>
            <a:ext cx="6123257" cy="1785950"/>
          </a:xfrm>
          <a:prstGeom prst="rect">
            <a:avLst/>
          </a:prstGeom>
          <a:noFill/>
          <a:ln w="9525">
            <a:noFill/>
            <a:miter lim="800000"/>
            <a:headEnd/>
            <a:tailEnd/>
          </a:ln>
        </p:spPr>
      </p:pic>
      <p:sp>
        <p:nvSpPr>
          <p:cNvPr id="8" name="7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pic>
        <p:nvPicPr>
          <p:cNvPr id="3075" name="Picture 3"/>
          <p:cNvPicPr>
            <a:picLocks noChangeAspect="1" noChangeArrowheads="1"/>
          </p:cNvPicPr>
          <p:nvPr/>
        </p:nvPicPr>
        <p:blipFill>
          <a:blip r:embed="rId4" cstate="print"/>
          <a:srcRect/>
          <a:stretch>
            <a:fillRect/>
          </a:stretch>
        </p:blipFill>
        <p:spPr bwMode="auto">
          <a:xfrm>
            <a:off x="500034" y="1214422"/>
            <a:ext cx="4643470" cy="1913233"/>
          </a:xfrm>
          <a:prstGeom prst="rect">
            <a:avLst/>
          </a:prstGeom>
          <a:noFill/>
          <a:ln w="9525">
            <a:noFill/>
            <a:miter lim="800000"/>
            <a:headEnd/>
            <a:tailEnd/>
          </a:ln>
          <a:effectLst/>
        </p:spPr>
      </p:pic>
      <p:cxnSp>
        <p:nvCxnSpPr>
          <p:cNvPr id="11" name="10 Conector recto de flecha"/>
          <p:cNvCxnSpPr/>
          <p:nvPr/>
        </p:nvCxnSpPr>
        <p:spPr>
          <a:xfrm flipV="1">
            <a:off x="2000232" y="1785926"/>
            <a:ext cx="357190" cy="2143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rot="5400000" flipH="1" flipV="1">
            <a:off x="500034" y="2357430"/>
            <a:ext cx="357190" cy="714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a:off x="2214546" y="4286256"/>
            <a:ext cx="500066"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Nube 1">
            <a:extLst>
              <a:ext uri="{FF2B5EF4-FFF2-40B4-BE49-F238E27FC236}">
                <a16:creationId xmlns:a16="http://schemas.microsoft.com/office/drawing/2014/main" id="{F53D528F-47EA-4119-84AC-53DEE620C8EB}"/>
              </a:ext>
            </a:extLst>
          </p:cNvPr>
          <p:cNvSpPr/>
          <p:nvPr/>
        </p:nvSpPr>
        <p:spPr>
          <a:xfrm>
            <a:off x="5292080" y="4077072"/>
            <a:ext cx="1061310" cy="836000"/>
          </a:xfrm>
          <a:prstGeom prst="cloud">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blinds(horizontal)">
                                      <p:cBhvr>
                                        <p:cTn id="7" dur="500"/>
                                        <p:tgtEl>
                                          <p:spTgt spid="11271"/>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270"/>
                                        </p:tgtEl>
                                        <p:attrNameLst>
                                          <p:attrName>style.visibility</p:attrName>
                                        </p:attrNameLst>
                                      </p:cBhvr>
                                      <p:to>
                                        <p:strVal val="visible"/>
                                      </p:to>
                                    </p:set>
                                    <p:animEffect transition="in" filter="blinds(horizontal)">
                                      <p:cBhvr>
                                        <p:cTn id="13" dur="500"/>
                                        <p:tgtEl>
                                          <p:spTgt spid="11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_SoftReq">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2952</TotalTime>
  <Words>3712</Words>
  <Application>Microsoft Office PowerPoint</Application>
  <PresentationFormat>Presentación en pantalla (4:3)</PresentationFormat>
  <Paragraphs>324</Paragraphs>
  <Slides>24</Slides>
  <Notes>19</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24</vt:i4>
      </vt:variant>
    </vt:vector>
  </HeadingPairs>
  <TitlesOfParts>
    <vt:vector size="35" baseType="lpstr">
      <vt:lpstr>Arial</vt:lpstr>
      <vt:lpstr>Bookman Old Style</vt:lpstr>
      <vt:lpstr>Calibri</vt:lpstr>
      <vt:lpstr>Gill Sans MT</vt:lpstr>
      <vt:lpstr>Monotype Sorts</vt:lpstr>
      <vt:lpstr>Symbol</vt:lpstr>
      <vt:lpstr>Times New Roman</vt:lpstr>
      <vt:lpstr>Wingdings</vt:lpstr>
      <vt:lpstr>Wingdings 3</vt:lpstr>
      <vt:lpstr>Tema_SoftReq</vt:lpstr>
      <vt:lpstr>Visio</vt:lpstr>
      <vt:lpstr>Diagramas de Clases de Diseño de Alto Nivel</vt:lpstr>
      <vt:lpstr>Guía</vt:lpstr>
      <vt:lpstr>El Propósito …</vt:lpstr>
      <vt:lpstr>Estereotipos</vt:lpstr>
      <vt:lpstr>Restricciones</vt:lpstr>
      <vt:lpstr>Ejemplos de Restricciones</vt:lpstr>
      <vt:lpstr>Ejemplos de Restricciones</vt:lpstr>
      <vt:lpstr>Navegabilidad de las Asociaciones</vt:lpstr>
      <vt:lpstr>Asociaciones Derivadas y Roles</vt:lpstr>
      <vt:lpstr>Clase Asociación o Clase Asociativa</vt:lpstr>
      <vt:lpstr>Clase Asociación – Ejemplos</vt:lpstr>
      <vt:lpstr>Asociaciones Cualificadas</vt:lpstr>
      <vt:lpstr>Asociaciones Cualificadas- Ejemplos</vt:lpstr>
      <vt:lpstr>Interfaces</vt:lpstr>
      <vt:lpstr>COMO usar una Interfaz</vt:lpstr>
      <vt:lpstr>COMO usar una Interfaz</vt:lpstr>
      <vt:lpstr>¿Interfaces o Clases Abstractas?</vt:lpstr>
      <vt:lpstr>Herencia VS Composición y Delegación</vt:lpstr>
      <vt:lpstr>Cuando la herencia NO es una opción … Composición y Delegación</vt:lpstr>
      <vt:lpstr>Recordar: Rieles capítulo 6: Multiple Inheritance (Herencia múltiple)</vt:lpstr>
      <vt:lpstr>Alcance</vt:lpstr>
      <vt:lpstr>Recordar: Fuerza de las Relaciones UML</vt:lpstr>
      <vt:lpstr>Resumiendo …..</vt:lpstr>
      <vt:lpstr>Diagrama de Clases de Diseño de Alto Nivel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Asunción Barredo Fuentes</dc:creator>
  <cp:lastModifiedBy>Asunción Barredo Fuentes</cp:lastModifiedBy>
  <cp:revision>116</cp:revision>
  <dcterms:modified xsi:type="dcterms:W3CDTF">2023-05-19T08:44:13Z</dcterms:modified>
</cp:coreProperties>
</file>