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23"/>
  </p:notesMasterIdLst>
  <p:handoutMasterIdLst>
    <p:handoutMasterId r:id="rId24"/>
  </p:handoutMasterIdLst>
  <p:sldIdLst>
    <p:sldId id="256" r:id="rId2"/>
    <p:sldId id="263" r:id="rId3"/>
    <p:sldId id="271" r:id="rId4"/>
    <p:sldId id="273" r:id="rId5"/>
    <p:sldId id="285" r:id="rId6"/>
    <p:sldId id="291" r:id="rId7"/>
    <p:sldId id="292" r:id="rId8"/>
    <p:sldId id="277" r:id="rId9"/>
    <p:sldId id="278" r:id="rId10"/>
    <p:sldId id="279" r:id="rId11"/>
    <p:sldId id="281" r:id="rId12"/>
    <p:sldId id="275" r:id="rId13"/>
    <p:sldId id="280" r:id="rId14"/>
    <p:sldId id="287" r:id="rId15"/>
    <p:sldId id="288" r:id="rId16"/>
    <p:sldId id="264" r:id="rId17"/>
    <p:sldId id="259" r:id="rId18"/>
    <p:sldId id="282" r:id="rId19"/>
    <p:sldId id="268" r:id="rId20"/>
    <p:sldId id="260" r:id="rId21"/>
    <p:sldId id="283" r:id="rId22"/>
  </p:sldIdLst>
  <p:sldSz cx="9144000" cy="6858000" type="screen4x3"/>
  <p:notesSz cx="6797675" cy="9926638"/>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44199" autoAdjust="0"/>
  </p:normalViewPr>
  <p:slideViewPr>
    <p:cSldViewPr>
      <p:cViewPr varScale="1">
        <p:scale>
          <a:sx n="28" d="100"/>
          <a:sy n="28" d="100"/>
        </p:scale>
        <p:origin x="198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1"/>
            <a:ext cx="2945659" cy="496332"/>
          </a:xfrm>
          <a:prstGeom prst="rect">
            <a:avLst/>
          </a:prstGeom>
        </p:spPr>
        <p:txBody>
          <a:bodyPr vert="horz" lIns="95562" tIns="47781" rIns="95562" bIns="47781" rtlCol="0"/>
          <a:lstStyle>
            <a:lvl1pPr algn="l">
              <a:defRPr sz="1300"/>
            </a:lvl1pPr>
          </a:lstStyle>
          <a:p>
            <a:endParaRPr lang="es-ES_tradnl"/>
          </a:p>
        </p:txBody>
      </p:sp>
      <p:sp>
        <p:nvSpPr>
          <p:cNvPr id="3" name="2 Marcador de fecha"/>
          <p:cNvSpPr>
            <a:spLocks noGrp="1"/>
          </p:cNvSpPr>
          <p:nvPr>
            <p:ph type="dt" sz="quarter" idx="1"/>
          </p:nvPr>
        </p:nvSpPr>
        <p:spPr>
          <a:xfrm>
            <a:off x="3850443" y="1"/>
            <a:ext cx="2945659" cy="496332"/>
          </a:xfrm>
          <a:prstGeom prst="rect">
            <a:avLst/>
          </a:prstGeom>
        </p:spPr>
        <p:txBody>
          <a:bodyPr vert="horz" lIns="95562" tIns="47781" rIns="95562" bIns="47781" rtlCol="0"/>
          <a:lstStyle>
            <a:lvl1pPr algn="r">
              <a:defRPr sz="1300"/>
            </a:lvl1pPr>
          </a:lstStyle>
          <a:p>
            <a:fld id="{713F4149-6CD0-489C-ACED-1A2C17F21D88}" type="datetimeFigureOut">
              <a:rPr lang="es-ES" smtClean="0"/>
              <a:pPr/>
              <a:t>15/02/2023</a:t>
            </a:fld>
            <a:endParaRPr lang="es-ES_tradnl"/>
          </a:p>
        </p:txBody>
      </p:sp>
      <p:sp>
        <p:nvSpPr>
          <p:cNvPr id="4" name="3 Marcador de pie de página"/>
          <p:cNvSpPr>
            <a:spLocks noGrp="1"/>
          </p:cNvSpPr>
          <p:nvPr>
            <p:ph type="ftr" sz="quarter" idx="2"/>
          </p:nvPr>
        </p:nvSpPr>
        <p:spPr>
          <a:xfrm>
            <a:off x="0" y="9428584"/>
            <a:ext cx="2945659" cy="496332"/>
          </a:xfrm>
          <a:prstGeom prst="rect">
            <a:avLst/>
          </a:prstGeom>
        </p:spPr>
        <p:txBody>
          <a:bodyPr vert="horz" lIns="95562" tIns="47781" rIns="95562" bIns="47781" rtlCol="0" anchor="b"/>
          <a:lstStyle>
            <a:lvl1pPr algn="l">
              <a:defRPr sz="1300"/>
            </a:lvl1pPr>
          </a:lstStyle>
          <a:p>
            <a:endParaRPr lang="es-ES_tradnl"/>
          </a:p>
        </p:txBody>
      </p:sp>
      <p:sp>
        <p:nvSpPr>
          <p:cNvPr id="5" name="4 Marcador de número de diapositiva"/>
          <p:cNvSpPr>
            <a:spLocks noGrp="1"/>
          </p:cNvSpPr>
          <p:nvPr>
            <p:ph type="sldNum" sz="quarter" idx="3"/>
          </p:nvPr>
        </p:nvSpPr>
        <p:spPr>
          <a:xfrm>
            <a:off x="3850443" y="9428584"/>
            <a:ext cx="2945659" cy="496332"/>
          </a:xfrm>
          <a:prstGeom prst="rect">
            <a:avLst/>
          </a:prstGeom>
        </p:spPr>
        <p:txBody>
          <a:bodyPr vert="horz" lIns="95562" tIns="47781" rIns="95562" bIns="47781" rtlCol="0" anchor="b"/>
          <a:lstStyle>
            <a:lvl1pPr algn="r">
              <a:defRPr sz="1300"/>
            </a:lvl1pPr>
          </a:lstStyle>
          <a:p>
            <a:fld id="{EEF34656-4F5E-456B-BEFC-4F00037B807A}" type="slidenum">
              <a:rPr lang="es-ES_tradnl" smtClean="0"/>
              <a:pPr/>
              <a:t>‹Nº›</a:t>
            </a:fld>
            <a:endParaRPr lang="es-ES_tradnl"/>
          </a:p>
        </p:txBody>
      </p:sp>
    </p:spTree>
    <p:extLst>
      <p:ext uri="{BB962C8B-B14F-4D97-AF65-F5344CB8AC3E}">
        <p14:creationId xmlns:p14="http://schemas.microsoft.com/office/powerpoint/2010/main" val="3547359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1"/>
            <a:ext cx="2945659" cy="496332"/>
          </a:xfrm>
          <a:prstGeom prst="rect">
            <a:avLst/>
          </a:prstGeom>
        </p:spPr>
        <p:txBody>
          <a:bodyPr vert="horz" lIns="95562" tIns="47781" rIns="95562" bIns="47781" rtlCol="0"/>
          <a:lstStyle>
            <a:lvl1pPr algn="l">
              <a:defRPr sz="1300"/>
            </a:lvl1pPr>
          </a:lstStyle>
          <a:p>
            <a:endParaRPr lang="en-GB"/>
          </a:p>
        </p:txBody>
      </p:sp>
      <p:sp>
        <p:nvSpPr>
          <p:cNvPr id="3" name="2 Marcador de fecha"/>
          <p:cNvSpPr>
            <a:spLocks noGrp="1"/>
          </p:cNvSpPr>
          <p:nvPr>
            <p:ph type="dt" idx="1"/>
          </p:nvPr>
        </p:nvSpPr>
        <p:spPr>
          <a:xfrm>
            <a:off x="3850443" y="1"/>
            <a:ext cx="2945659" cy="496332"/>
          </a:xfrm>
          <a:prstGeom prst="rect">
            <a:avLst/>
          </a:prstGeom>
        </p:spPr>
        <p:txBody>
          <a:bodyPr vert="horz" lIns="95562" tIns="47781" rIns="95562" bIns="47781" rtlCol="0"/>
          <a:lstStyle>
            <a:lvl1pPr algn="r">
              <a:defRPr sz="1300"/>
            </a:lvl1pPr>
          </a:lstStyle>
          <a:p>
            <a:fld id="{1569CF72-28AD-464B-BDDC-2382943B47C8}" type="datetimeFigureOut">
              <a:rPr lang="en-US" smtClean="0"/>
              <a:pPr/>
              <a:t>2/15/2023</a:t>
            </a:fld>
            <a:endParaRPr lang="en-GB"/>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5562" tIns="47781" rIns="95562" bIns="47781" rtlCol="0" anchor="ctr"/>
          <a:lstStyle/>
          <a:p>
            <a:endParaRPr lang="en-GB"/>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5562" tIns="47781" rIns="95562" bIns="47781"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5 Marcador de pie de página"/>
          <p:cNvSpPr>
            <a:spLocks noGrp="1"/>
          </p:cNvSpPr>
          <p:nvPr>
            <p:ph type="ftr" sz="quarter" idx="4"/>
          </p:nvPr>
        </p:nvSpPr>
        <p:spPr>
          <a:xfrm>
            <a:off x="0" y="9428584"/>
            <a:ext cx="2945659" cy="496332"/>
          </a:xfrm>
          <a:prstGeom prst="rect">
            <a:avLst/>
          </a:prstGeom>
        </p:spPr>
        <p:txBody>
          <a:bodyPr vert="horz" lIns="95562" tIns="47781" rIns="95562" bIns="47781" rtlCol="0" anchor="b"/>
          <a:lstStyle>
            <a:lvl1pPr algn="l">
              <a:defRPr sz="1300"/>
            </a:lvl1pPr>
          </a:lstStyle>
          <a:p>
            <a:endParaRPr lang="en-GB"/>
          </a:p>
        </p:txBody>
      </p:sp>
      <p:sp>
        <p:nvSpPr>
          <p:cNvPr id="7" name="6 Marcador de número de diapositiva"/>
          <p:cNvSpPr>
            <a:spLocks noGrp="1"/>
          </p:cNvSpPr>
          <p:nvPr>
            <p:ph type="sldNum" sz="quarter" idx="5"/>
          </p:nvPr>
        </p:nvSpPr>
        <p:spPr>
          <a:xfrm>
            <a:off x="3850443" y="9428584"/>
            <a:ext cx="2945659" cy="496332"/>
          </a:xfrm>
          <a:prstGeom prst="rect">
            <a:avLst/>
          </a:prstGeom>
        </p:spPr>
        <p:txBody>
          <a:bodyPr vert="horz" lIns="95562" tIns="47781" rIns="95562" bIns="47781" rtlCol="0" anchor="b"/>
          <a:lstStyle>
            <a:lvl1pPr algn="r">
              <a:defRPr sz="1300"/>
            </a:lvl1pPr>
          </a:lstStyle>
          <a:p>
            <a:fld id="{C6A89291-12DE-4D30-B056-ED57CD61AA05}" type="slidenum">
              <a:rPr lang="en-GB" smtClean="0"/>
              <a:pPr/>
              <a:t>‹Nº›</a:t>
            </a:fld>
            <a:endParaRPr lang="en-GB"/>
          </a:p>
        </p:txBody>
      </p:sp>
    </p:spTree>
    <p:extLst>
      <p:ext uri="{BB962C8B-B14F-4D97-AF65-F5344CB8AC3E}">
        <p14:creationId xmlns:p14="http://schemas.microsoft.com/office/powerpoint/2010/main" val="263356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apingsoftware.com/2008/06/23/evolutionary-incremental-and-high-risk/"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indicthreads.com/1439/quick-introduction-to-agile-software-developmen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1</a:t>
            </a:fld>
            <a:endParaRPr lang="en-GB"/>
          </a:p>
        </p:txBody>
      </p:sp>
    </p:spTree>
    <p:extLst>
      <p:ext uri="{BB962C8B-B14F-4D97-AF65-F5344CB8AC3E}">
        <p14:creationId xmlns:p14="http://schemas.microsoft.com/office/powerpoint/2010/main" val="3569214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Desarrollo incremental (cada versión agrega más funcionalidad)</a:t>
            </a:r>
          </a:p>
          <a:p>
            <a:r>
              <a:rPr lang="es-ES" dirty="0"/>
              <a:t>Tener en cuenta los pasos; son los genéricos de la cascada.</a:t>
            </a:r>
          </a:p>
          <a:p>
            <a:r>
              <a:rPr lang="es-ES" dirty="0"/>
              <a:t>La naturaleza iterativa de este proceso solo está relacionada con la parte de desarrollo y entrega; no a los pasos iniciales de planificación y requisitos.</a:t>
            </a:r>
          </a:p>
          <a:p>
            <a:endParaRPr lang="es-ES" dirty="0"/>
          </a:p>
          <a:p>
            <a:r>
              <a:rPr lang="es-ES" dirty="0"/>
              <a:t>Cuándo usar:</a:t>
            </a:r>
          </a:p>
          <a:p>
            <a:r>
              <a:rPr lang="es-ES" dirty="0"/>
              <a:t>Grandes aplicaciones empresariales de misión crítica que consisten preferiblemente en partes poco acopladas,</a:t>
            </a:r>
          </a:p>
          <a:p>
            <a:endParaRPr lang="en-GB" dirty="0">
              <a:hlinkClick r:id="rId3"/>
            </a:endParaRPr>
          </a:p>
          <a:p>
            <a:r>
              <a:rPr lang="en-GB" dirty="0">
                <a:hlinkClick r:id="rId3"/>
              </a:rPr>
              <a:t>http://shapingsoftware.com/2008/06/23/evolutionary-incremental-and-high-risk/</a:t>
            </a:r>
            <a:endParaRPr lang="en-GB" dirty="0"/>
          </a:p>
          <a:p>
            <a:r>
              <a:rPr lang="es-ES" dirty="0"/>
              <a:t>Evita la implementación del "</a:t>
            </a:r>
            <a:r>
              <a:rPr lang="es-ES" dirty="0" err="1"/>
              <a:t>big</a:t>
            </a:r>
            <a:r>
              <a:rPr lang="es-ES" dirty="0"/>
              <a:t> </a:t>
            </a:r>
            <a:r>
              <a:rPr lang="es-ES" dirty="0" err="1"/>
              <a:t>bang</a:t>
            </a:r>
            <a:r>
              <a:rPr lang="es-ES" dirty="0"/>
              <a:t>" pero asume todos los requisitos conocidos por adelantado</a:t>
            </a:r>
            <a:endParaRPr lang="en-GB" dirty="0"/>
          </a:p>
          <a:p>
            <a:endParaRPr lang="en-GB" dirty="0"/>
          </a:p>
          <a:p>
            <a:r>
              <a:rPr lang="es-ES" dirty="0"/>
              <a:t>El modelo incremental es sutilmente diferente del modelo evolutivo. En el modelo incremental, el sistema se especifica y diseña en términos arquitectónicos amplios por adelantado y (en principio) el diseño siempre permanece sin cambios a partir de entonces. Una vez que se completan la especificación del sistema y el diseño general, se entrega una pieza inicial de funcionalidad llamada Incremento 1. Algún tiempo después, se entrega una funcionalidad más llamada Incremento 2, que encaja con el Incremento 1. Aún más tarde, se agrega el Incremento 3, que encaja con los Incrementos 1 y 2. Y así sucesivamente.</a:t>
            </a:r>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Permite aprender de cada versión que se incorporará en la siguiente, pero ... </a:t>
            </a:r>
            <a:br>
              <a:rPr lang="es-ES" dirty="0"/>
            </a:br>
            <a:r>
              <a:rPr lang="es-ES" dirty="0"/>
              <a:t>* Difícil planificar para las versiones más allá de la primera; </a:t>
            </a:r>
            <a:br>
              <a:rPr lang="es-ES" dirty="0"/>
            </a:br>
            <a:r>
              <a:rPr lang="es-ES" dirty="0"/>
              <a:t>* Las lecciones se pueden aprender demasiado tarde </a:t>
            </a:r>
          </a:p>
          <a:p>
            <a:endParaRPr lang="es-ES" dirty="0"/>
          </a:p>
          <a:p>
            <a:r>
              <a:rPr lang="es-ES" sz="1200" b="0" i="1" kern="1200" dirty="0">
                <a:solidFill>
                  <a:schemeClr val="tx1"/>
                </a:solidFill>
                <a:effectLst/>
                <a:latin typeface="+mn-lt"/>
                <a:ea typeface="+mn-ea"/>
                <a:cs typeface="+mn-cs"/>
              </a:rPr>
              <a:t>En esencia, consiste en una secuencia de versiones sucesivas de un producto que evoluciona con el tiempo, con retroalimentación de versión (n) a versión (n + 1). Dentro de cada ciclo de versión, vemos incrustadas las actividades de ingeniería del sistema 'en el pequeño'.</a:t>
            </a:r>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buFont typeface="Arial" pitchFamily="34" charset="0"/>
              <a:buNone/>
            </a:pPr>
            <a:r>
              <a:rPr lang="es-ES" dirty="0"/>
              <a:t>Las palabras clave son RIESGO Y PROTOTIPOS. Mantiene pasos en cascada </a:t>
            </a:r>
            <a:br>
              <a:rPr lang="es-ES" dirty="0"/>
            </a:br>
            <a:r>
              <a:rPr lang="es-ES" dirty="0"/>
              <a:t>Incorpora la creación de prototipos y análisis de riesgo, pero ... no puede hacer frente a cambios imprevistos (por ejemplo, los nuevos objetivos de negocio) no está claro cómo analizar el riesgo</a:t>
            </a:r>
          </a:p>
          <a:p>
            <a:pPr>
              <a:buFont typeface="Arial" pitchFamily="34" charset="0"/>
              <a:buNone/>
            </a:pPr>
            <a:endParaRPr lang="en-GB" dirty="0"/>
          </a:p>
          <a:p>
            <a:pPr>
              <a:buFont typeface="Arial" pitchFamily="34" charset="0"/>
              <a:buNone/>
            </a:pPr>
            <a:r>
              <a:rPr lang="es-ES" dirty="0"/>
              <a:t>Cuándo usar:</a:t>
            </a:r>
          </a:p>
          <a:p>
            <a:pPr>
              <a:buFont typeface="Arial" pitchFamily="34" charset="0"/>
              <a:buNone/>
            </a:pPr>
            <a:r>
              <a:rPr lang="es-ES" dirty="0"/>
              <a:t>Proyectos con necesidades comerciales poco claras o requisitos demasiado ambiciosos/innovadores.</a:t>
            </a:r>
          </a:p>
          <a:p>
            <a:pPr>
              <a:buFont typeface="Arial" pitchFamily="34" charset="0"/>
              <a:buNone/>
            </a:pPr>
            <a:r>
              <a:rPr lang="es-ES" dirty="0"/>
              <a:t>Proyectos que son grandes y complicados.</a:t>
            </a:r>
          </a:p>
          <a:p>
            <a:pPr>
              <a:buFont typeface="Arial" pitchFamily="34" charset="0"/>
              <a:buNone/>
            </a:pPr>
            <a:r>
              <a:rPr lang="es-ES" dirty="0"/>
              <a:t>Actividad de investigación y desarrollo (I+D) o la introducción de un nuevo servicio o producto.</a:t>
            </a:r>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br>
              <a:rPr lang="es-ES" dirty="0"/>
            </a:br>
            <a:r>
              <a:rPr lang="es-ES" dirty="0"/>
              <a:t>COTS (</a:t>
            </a:r>
            <a:r>
              <a:rPr lang="es-ES" dirty="0" err="1"/>
              <a:t>Commercial</a:t>
            </a:r>
            <a:r>
              <a:rPr lang="es-ES" dirty="0"/>
              <a:t> Off-</a:t>
            </a:r>
            <a:r>
              <a:rPr lang="es-ES" dirty="0" err="1"/>
              <a:t>The</a:t>
            </a:r>
            <a:r>
              <a:rPr lang="es-ES" dirty="0"/>
              <a:t>-</a:t>
            </a:r>
            <a:r>
              <a:rPr lang="es-ES" dirty="0" err="1"/>
              <a:t>Shelf</a:t>
            </a:r>
            <a:r>
              <a:rPr lang="es-ES" dirty="0"/>
              <a:t>) </a:t>
            </a:r>
            <a:br>
              <a:rPr lang="es-ES" dirty="0"/>
            </a:br>
            <a:r>
              <a:rPr lang="es-ES" dirty="0"/>
              <a:t>Basado en componentes para el Desarrollo de Procesos </a:t>
            </a:r>
          </a:p>
          <a:p>
            <a:r>
              <a:rPr lang="es-ES_tradnl" sz="1200" kern="1200" dirty="0">
                <a:solidFill>
                  <a:schemeClr val="tx1"/>
                </a:solidFill>
                <a:effectLst/>
                <a:latin typeface="+mn-lt"/>
                <a:ea typeface="+mn-ea"/>
                <a:cs typeface="+mn-cs"/>
              </a:rPr>
              <a:t>Los sistemas se construyen utilizando componentes existentes, en lugar de crear nuevos componentes personalizados. Adecuado para entornos informáticos orientados a objetos.</a:t>
            </a:r>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https://theteche.com/the-unified-process-in-software-engineering/</a:t>
            </a:r>
          </a:p>
          <a:p>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Inicio: lograr el consenso de las partes interesadas con respecto a los objetivos del Proyecto; requisitos de alto nivel.</a:t>
            </a:r>
          </a:p>
          <a:p>
            <a:pPr lvl="1"/>
            <a:r>
              <a:rPr lang="es-ES" dirty="0"/>
              <a:t>Definir el ámbito del proyecto</a:t>
            </a:r>
          </a:p>
          <a:p>
            <a:pPr lvl="1"/>
            <a:r>
              <a:rPr lang="es-ES" dirty="0"/>
              <a:t>Estimar costes y agenda</a:t>
            </a:r>
          </a:p>
          <a:p>
            <a:pPr lvl="1"/>
            <a:r>
              <a:rPr lang="es-ES" dirty="0"/>
              <a:t>Definir riesgos</a:t>
            </a:r>
          </a:p>
          <a:p>
            <a:pPr lvl="1"/>
            <a:r>
              <a:rPr lang="es-ES" dirty="0"/>
              <a:t>Desarrollar los casos del negocio</a:t>
            </a:r>
          </a:p>
          <a:p>
            <a:pPr lvl="1"/>
            <a:r>
              <a:rPr lang="es-ES" dirty="0"/>
              <a:t>Preparar el entorno del proyecto</a:t>
            </a:r>
          </a:p>
          <a:p>
            <a:pPr lvl="1"/>
            <a:r>
              <a:rPr lang="es-ES" dirty="0"/>
              <a:t>Identificar la arquitectura</a:t>
            </a:r>
          </a:p>
          <a:p>
            <a:r>
              <a:rPr lang="es-ES" dirty="0"/>
              <a:t>Elaboración: requisitos, arquitectura y plan</a:t>
            </a:r>
          </a:p>
          <a:p>
            <a:pPr lvl="1"/>
            <a:r>
              <a:rPr lang="es-ES" dirty="0"/>
              <a:t>Especificar requisitos en detalle</a:t>
            </a:r>
          </a:p>
          <a:p>
            <a:pPr lvl="1"/>
            <a:r>
              <a:rPr lang="es-ES" dirty="0"/>
              <a:t>Validar la arquitectura</a:t>
            </a:r>
          </a:p>
          <a:p>
            <a:pPr lvl="1"/>
            <a:r>
              <a:rPr lang="es-ES" dirty="0"/>
              <a:t>Evolucionar el entorno del proyecto</a:t>
            </a:r>
          </a:p>
          <a:p>
            <a:pPr lvl="1"/>
            <a:r>
              <a:rPr lang="es-ES" dirty="0"/>
              <a:t>Personas del equipo del proyecto</a:t>
            </a:r>
          </a:p>
          <a:p>
            <a:r>
              <a:rPr lang="es-ES" dirty="0"/>
              <a:t>Construcción: desarrollo y pruebas</a:t>
            </a:r>
          </a:p>
          <a:p>
            <a:pPr lvl="1"/>
            <a:r>
              <a:rPr lang="es-ES" dirty="0"/>
              <a:t>Modelar, construir y probar</a:t>
            </a:r>
          </a:p>
          <a:p>
            <a:pPr lvl="1"/>
            <a:r>
              <a:rPr lang="es-ES" dirty="0"/>
              <a:t>Desarrollar la documentación de soporte</a:t>
            </a:r>
          </a:p>
          <a:p>
            <a:r>
              <a:rPr lang="es-ES" dirty="0"/>
              <a:t>Transición: participación del usuario y entrega del producto</a:t>
            </a:r>
          </a:p>
          <a:p>
            <a:pPr lvl="1"/>
            <a:r>
              <a:rPr lang="es-ES" dirty="0"/>
              <a:t>Prueba del sistema</a:t>
            </a:r>
          </a:p>
          <a:p>
            <a:pPr lvl="1"/>
            <a:r>
              <a:rPr lang="es-ES" dirty="0"/>
              <a:t>Prueba del usuario</a:t>
            </a:r>
          </a:p>
          <a:p>
            <a:r>
              <a:rPr lang="es-ES"/>
              <a:t>           </a:t>
            </a:r>
            <a:r>
              <a:rPr lang="es-ES" dirty="0"/>
              <a:t> </a:t>
            </a:r>
            <a:r>
              <a:rPr lang="es-ES"/>
              <a:t>Despliegue </a:t>
            </a:r>
            <a:r>
              <a:rPr lang="es-ES" dirty="0"/>
              <a:t>del sistema</a:t>
            </a:r>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Proceso Unificado Modelo</a:t>
            </a:r>
            <a:r>
              <a:rPr lang="es-ES_tradnl" baseline="0" dirty="0"/>
              <a:t> de proceso moderno con 4 fases que es considerado </a:t>
            </a:r>
            <a:r>
              <a:rPr lang="es-ES_tradnl" b="1" baseline="0" dirty="0"/>
              <a:t>como un híbrido </a:t>
            </a:r>
            <a:r>
              <a:rPr lang="es-ES_tradnl" baseline="0" dirty="0"/>
              <a:t>al reunir elementos de los modelos de proceso precedentes</a:t>
            </a:r>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GB" dirty="0">
                <a:hlinkClick r:id="rId3"/>
              </a:rPr>
              <a:t>http://www.indicthreads.com/1439/quick-introduction-to-agile-software-development/</a:t>
            </a:r>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17</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18</a:t>
            </a:fld>
            <a:endParaRPr lang="en-GB"/>
          </a:p>
        </p:txBody>
      </p:sp>
    </p:spTree>
    <p:extLst>
      <p:ext uri="{BB962C8B-B14F-4D97-AF65-F5344CB8AC3E}">
        <p14:creationId xmlns:p14="http://schemas.microsoft.com/office/powerpoint/2010/main" val="1212531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err="1"/>
              <a:t>Upper</a:t>
            </a:r>
            <a:r>
              <a:rPr lang="es-ES_tradnl" dirty="0"/>
              <a:t>-CASE (CASE de alto nivel)</a:t>
            </a:r>
          </a:p>
          <a:p>
            <a:pPr lvl="1"/>
            <a:r>
              <a:rPr lang="es-ES_tradnl" dirty="0"/>
              <a:t>Herramientas para el soporte de las actividades iniciales del proceso de requisitos y diseño</a:t>
            </a:r>
          </a:p>
          <a:p>
            <a:pPr lvl="1"/>
            <a:r>
              <a:rPr lang="es-ES_tradnl" dirty="0"/>
              <a:t>Desarrollo de modelos de sistemas gráficos en especificación y diseño</a:t>
            </a:r>
          </a:p>
          <a:p>
            <a:pPr lvl="1"/>
            <a:r>
              <a:rPr lang="es-ES_tradnl" dirty="0"/>
              <a:t>Generación de código a partir de los modelos gráficos</a:t>
            </a:r>
          </a:p>
          <a:p>
            <a:pPr lvl="1"/>
            <a:r>
              <a:rPr lang="es-ES_tradnl" dirty="0"/>
              <a:t>Producción de interfaces de manera interactiva</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IDE – </a:t>
            </a:r>
            <a:r>
              <a:rPr lang="es-ES_tradnl" dirty="0" err="1"/>
              <a:t>Interactive</a:t>
            </a:r>
            <a:r>
              <a:rPr lang="es-ES_tradnl" dirty="0"/>
              <a:t> </a:t>
            </a:r>
            <a:r>
              <a:rPr lang="es-ES_tradnl" dirty="0" err="1"/>
              <a:t>Development</a:t>
            </a:r>
            <a:r>
              <a:rPr lang="es-ES_tradnl" dirty="0"/>
              <a:t> </a:t>
            </a:r>
            <a:r>
              <a:rPr lang="es-ES_tradnl" dirty="0" err="1"/>
              <a:t>Environment</a:t>
            </a:r>
            <a:r>
              <a:rPr lang="es-ES_tradnl" dirty="0"/>
              <a:t> integra diferentes herramientas CASE en un mismo entorno, especialmente enfocado a actividades de programación y validación</a:t>
            </a:r>
            <a:endParaRPr lang="es-ES" dirty="0"/>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19</a:t>
            </a:fld>
            <a:endParaRPr lang="en-GB"/>
          </a:p>
        </p:txBody>
      </p:sp>
    </p:spTree>
    <p:extLst>
      <p:ext uri="{BB962C8B-B14F-4D97-AF65-F5344CB8AC3E}">
        <p14:creationId xmlns:p14="http://schemas.microsoft.com/office/powerpoint/2010/main" val="22827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2</a:t>
            </a:fld>
            <a:endParaRPr lang="en-GB"/>
          </a:p>
        </p:txBody>
      </p:sp>
    </p:spTree>
    <p:extLst>
      <p:ext uri="{BB962C8B-B14F-4D97-AF65-F5344CB8AC3E}">
        <p14:creationId xmlns:p14="http://schemas.microsoft.com/office/powerpoint/2010/main" val="670277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Con la evolución de la ciencia, la tecnología y la ingeniería, a menudo surgen problemas éticos. La ética y la conducta ética se han convertido en un tema crítico en el siglo XXI. Científicos, tecnólogos e ingenieros de todas las edades, estudiantes y profesionales de alto nivel, enfrentan desafíos éticos en su vida profesional y personal.</a:t>
            </a:r>
          </a:p>
          <a:p>
            <a:r>
              <a:rPr lang="es-ES" dirty="0"/>
              <a:t>¿Puede la ética profesional en una disciplina entrar en conflicto con la conducta ética de otra disciplina? ¿Se debe sacrificar la ética por la “competitividad” global? Además, la conducta ética tiene perspectivas globales y culturales. ¿Podría la conducta no ética en una cultura ser aceptable en otra?</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http://comexpo-cyber-security.blogspot.com/2014/05/25-free-ebooks-for-software-engineers.html</a:t>
            </a:r>
          </a:p>
          <a:p>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21</a:t>
            </a:fld>
            <a:endParaRPr lang="en-GB"/>
          </a:p>
        </p:txBody>
      </p:sp>
    </p:spTree>
    <p:extLst>
      <p:ext uri="{BB962C8B-B14F-4D97-AF65-F5344CB8AC3E}">
        <p14:creationId xmlns:p14="http://schemas.microsoft.com/office/powerpoint/2010/main" val="313408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6A89291-12DE-4D30-B056-ED57CD61AA05}" type="slidenum">
              <a:rPr lang="en-GB" smtClean="0"/>
              <a:pPr/>
              <a:t>3</a:t>
            </a:fld>
            <a:endParaRPr lang="en-GB"/>
          </a:p>
        </p:txBody>
      </p:sp>
    </p:spTree>
    <p:extLst>
      <p:ext uri="{BB962C8B-B14F-4D97-AF65-F5344CB8AC3E}">
        <p14:creationId xmlns:p14="http://schemas.microsoft.com/office/powerpoint/2010/main" val="3317380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a:t>Definición</a:t>
            </a:r>
          </a:p>
          <a:p>
            <a:pPr lvl="1">
              <a:buFont typeface="Monotype Sorts" pitchFamily="2" charset="2"/>
              <a:buNone/>
            </a:pPr>
            <a:r>
              <a:rPr lang="es-ES_tradnl" dirty="0"/>
              <a:t>1. Instrucciones que cuando se ejecutan, proporcionan la función y comportamiento deseados</a:t>
            </a:r>
          </a:p>
          <a:p>
            <a:pPr lvl="1">
              <a:buFont typeface="Monotype Sorts" pitchFamily="2" charset="2"/>
              <a:buNone/>
            </a:pPr>
            <a:r>
              <a:rPr lang="es-ES_tradnl" dirty="0"/>
              <a:t>2. Estructuras de datos que facilitan a los programas manipular adecuadamente la información</a:t>
            </a:r>
          </a:p>
          <a:p>
            <a:pPr lvl="1">
              <a:buFont typeface="Monotype Sorts" pitchFamily="2" charset="2"/>
              <a:buNone/>
            </a:pPr>
            <a:r>
              <a:rPr lang="es-ES_tradnl" dirty="0"/>
              <a:t>3. Documentos que describen la operación y el uso de los programas</a:t>
            </a:r>
          </a:p>
          <a:p>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La</a:t>
            </a:r>
            <a:r>
              <a:rPr lang="es-ES" sz="1200" kern="1200" baseline="0" dirty="0">
                <a:solidFill>
                  <a:schemeClr val="tx1"/>
                </a:solidFill>
                <a:effectLst/>
                <a:latin typeface="+mn-lt"/>
                <a:ea typeface="+mn-ea"/>
                <a:cs typeface="+mn-cs"/>
              </a:rPr>
              <a:t> ingeniería del software es la d</a:t>
            </a:r>
            <a:r>
              <a:rPr lang="es-ES" sz="1200" kern="1200" dirty="0">
                <a:solidFill>
                  <a:schemeClr val="tx1"/>
                </a:solidFill>
                <a:effectLst/>
                <a:latin typeface="+mn-lt"/>
                <a:ea typeface="+mn-ea"/>
                <a:cs typeface="+mn-cs"/>
              </a:rPr>
              <a:t>isciplina de la ingeniería que comprende todos los aspectos de la producción del software desde las etapas iniciales de especificación del sistema hasta el mantenimiento de este, una vez comenzada su utilización.</a:t>
            </a:r>
          </a:p>
          <a:p>
            <a:r>
              <a:rPr lang="es-ES" sz="1200" kern="1200" dirty="0">
                <a:solidFill>
                  <a:schemeClr val="tx1"/>
                </a:solidFill>
                <a:effectLst/>
                <a:latin typeface="+mn-lt"/>
                <a:ea typeface="+mn-ea"/>
                <a:cs typeface="+mn-cs"/>
              </a:rPr>
              <a:t>La ingeniería del software implica aplicar un enfoque sistemático, disciplinado y cuantificable para el desarrollo, operación y mantenimiento del software</a:t>
            </a:r>
            <a:r>
              <a:rPr lang="es-ES" sz="1200" kern="1200" baseline="0" dirty="0">
                <a:solidFill>
                  <a:schemeClr val="tx1"/>
                </a:solidFill>
                <a:effectLst/>
                <a:latin typeface="+mn-lt"/>
                <a:ea typeface="+mn-ea"/>
                <a:cs typeface="+mn-cs"/>
              </a:rPr>
              <a:t> </a:t>
            </a:r>
            <a:r>
              <a:rPr lang="es-ES" sz="1200" kern="1200" dirty="0">
                <a:solidFill>
                  <a:schemeClr val="tx1"/>
                </a:solidFill>
                <a:effectLst/>
                <a:latin typeface="+mn-lt"/>
                <a:ea typeface="+mn-ea"/>
                <a:cs typeface="+mn-cs"/>
              </a:rPr>
              <a:t>(IEEE, 1990).</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práctica de desarrollo de software nos referimos a una norma técnica, modelo,  .. empleado para establecer un enfoque disciplinado y uniforme para el proceso de desarrollo de software (IEEE, 1990), en otras palabras, una actividad bien definida que contribuye a la satisfacción de los objetivos del proyecto.</a:t>
            </a:r>
          </a:p>
          <a:p>
            <a:r>
              <a:rPr lang="es-ES" sz="1200" kern="1200" dirty="0">
                <a:solidFill>
                  <a:schemeClr val="tx1"/>
                </a:solidFill>
                <a:effectLst/>
                <a:latin typeface="+mn-lt"/>
                <a:ea typeface="+mn-ea"/>
                <a:cs typeface="+mn-cs"/>
              </a:rPr>
              <a:t>Ejemplos de prácticas de desarrollo de software son:  la ingeniería de requisitos, el Análisis del sistema, el diseño / arquitectura de alto nivel, el diseño de bajo nivel, la codificación, la integración, la prueba, la gestión de la configuración, ..</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Un proceso de desarrollo de software es el proceso por el cual las necesidades del usuario se traducen en un producto de software. El proceso implica traducir las necesidades del usuario en requisitos de software, transformar los requisitos de software en diseño, implementar el diseño en código, probar el código y, a veces, instalar y verificar el software para su uso operativo. Estas actividades pueden superponerse o realizarse iterativamente.</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La mayoría de las disciplinas reconocen algunas prácticas como mejores prácticas. Una buena práctica es una práctica que, a través de la experiencia y la investigación, ha demostrado que conduce de manera confiable a un resultado deseado y se considera prudente y recomendable en una variedad de contextos.</a:t>
            </a:r>
          </a:p>
          <a:p>
            <a:r>
              <a:rPr lang="es-ES" sz="1200" kern="1200" dirty="0">
                <a:solidFill>
                  <a:schemeClr val="tx1"/>
                </a:solidFill>
                <a:effectLst/>
                <a:latin typeface="+mn-lt"/>
                <a:ea typeface="+mn-ea"/>
                <a:cs typeface="+mn-cs"/>
              </a:rPr>
              <a:t>Con el tiempo, acumulamos información sobre si las nuevas prácticas son buenas o no. Por todo ello, una buena práctica no es lo mismo que una “ley científica”.</a:t>
            </a:r>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5</a:t>
            </a:fld>
            <a:endParaRPr lang="en-GB"/>
          </a:p>
        </p:txBody>
      </p:sp>
    </p:spTree>
    <p:extLst>
      <p:ext uri="{BB962C8B-B14F-4D97-AF65-F5344CB8AC3E}">
        <p14:creationId xmlns:p14="http://schemas.microsoft.com/office/powerpoint/2010/main" val="3380633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7500" lnSpcReduction="20000"/>
          </a:bodyPr>
          <a:lstStyle/>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Un modelo de proceso de software es una descripción simplificada y abstracta de un proceso de desarrollo de software. El propósito principal de un modelo de proceso de software es determinar el orden de las etapas involucradas en el desarrollo del software y establecer los criterios de transición para progresar de una etapa a la siguiente (Boehm, mayo de 1988).</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Debido a la simplificación, varias metodologías de desarrollo de software pueden compartir un modelo de proceso: la diferenciación está en los detalles del proceso en sí. Los metodólogos de software incorporan las características generales de los modelos de desarrollo de software en procesos específicos de desarrollo de software que se apegan al espíritu de estos modelos.</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Si bien los modelos de desarrollo de software tienen características generales, las metodologías de desarrollo de software tienen prácticas específicas que deben seguirse.</a:t>
            </a:r>
            <a:endParaRPr lang="en-GB" dirty="0"/>
          </a:p>
          <a:p>
            <a:endParaRPr lang="es-ES" dirty="0"/>
          </a:p>
          <a:p>
            <a:r>
              <a:rPr lang="es-ES" dirty="0"/>
              <a:t>El propósito principal de un modelo de proceso de software es determinar el orden de las etapas involucradas en el desarrollo de software y establecer los criterios de transición para avanzar de una etapa a la siguiente.</a:t>
            </a:r>
          </a:p>
          <a:p>
            <a:r>
              <a:rPr lang="es-ES" dirty="0"/>
              <a:t>Conducidos por planes (Plan-</a:t>
            </a:r>
            <a:r>
              <a:rPr lang="es-ES" dirty="0" err="1"/>
              <a:t>driven</a:t>
            </a:r>
            <a:r>
              <a:rPr lang="es-ES" dirty="0"/>
              <a:t>): Estos modelos son muy apropiados para proyectos en los que no se prevén muchos requisitos y/o cambios tecnológicos a lo largo del ciclo de desarrollo. Los modelos basados ​​en planes también se consideran más adecuados para sistemas de seguridad y de misión crítica debido a su énfasis en la prevención y eliminación de defectos.</a:t>
            </a:r>
          </a:p>
          <a:p>
            <a:endParaRPr lang="es-ES" dirty="0"/>
          </a:p>
          <a:p>
            <a:r>
              <a:rPr lang="es-ES" dirty="0"/>
              <a:t>Modelos iterativos: proporcionan resultados más rápidos, requieren menos información inicial y ofrecen una mayor flexibilidad. Con los procesos iterativos, el proyecto se divide en partes pequeñas. Esto permite que el equipo de desarrollo demuestre los resultados más temprano en el proceso y obtenga comentarios valiosos de los usuarios del sistema.</a:t>
            </a:r>
          </a:p>
          <a:p>
            <a:endParaRPr lang="es-ES" dirty="0"/>
          </a:p>
          <a:p>
            <a:r>
              <a:rPr lang="es-ES" dirty="0"/>
              <a:t>Modelos ágiles: Debido al inevitable cambio, no valdría la pena crear un plan detallado porque solo cambiará. Pasar cantidades significativas de tiempo creando e inspeccionando una arquitectura y un diseño detallado.</a:t>
            </a:r>
          </a:p>
          <a:p>
            <a:r>
              <a:rPr lang="es-ES" dirty="0"/>
              <a:t>para todo el proyecto es igualmente desaconsejable; solo cambiará también. Las metodologías del modelo ágil se centran en dedicar una cantidad limitada de tiempo a la planificación y la recopilación de requisitos al principio del proceso y mucho más tiempo a la planificación y recopilación de requisitos para pequeñas iteraciones a lo largo de todo el ciclo de vida del Proyecto.</a:t>
            </a:r>
          </a:p>
          <a:p>
            <a:endParaRPr lang="es-ES" dirty="0"/>
          </a:p>
          <a:p>
            <a:r>
              <a:rPr lang="es-ES" dirty="0"/>
              <a:t>Todo ágil es iterativo; pero no todo iterativo es ágil.</a:t>
            </a:r>
            <a:endParaRPr lang="es-ES_tradnl"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6</a:t>
            </a:fld>
            <a:endParaRPr lang="en-GB"/>
          </a:p>
        </p:txBody>
      </p:sp>
    </p:spTree>
    <p:extLst>
      <p:ext uri="{BB962C8B-B14F-4D97-AF65-F5344CB8AC3E}">
        <p14:creationId xmlns:p14="http://schemas.microsoft.com/office/powerpoint/2010/main" val="1520415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Proceso ad-hoc: caótico, ausencia de un proceso de software en toda la organización. Resultados impredecibles; Cambios constantes de cronogramas, presupuestos y funcionalidad a medida que avanza el trabajo. El rendimiento depende de las capacidades de Individuos.</a:t>
            </a:r>
          </a:p>
          <a:p>
            <a:r>
              <a:rPr lang="es-ES" dirty="0"/>
              <a:t>Modelo en Cascada / Plan-</a:t>
            </a:r>
            <a:r>
              <a:rPr lang="es-ES" dirty="0" err="1"/>
              <a:t>Driven</a:t>
            </a:r>
            <a:endParaRPr lang="es-ES" dirty="0"/>
          </a:p>
          <a:p>
            <a:pPr lvl="1"/>
            <a:r>
              <a:rPr lang="es-ES" dirty="0"/>
              <a:t>Es el primero definido</a:t>
            </a:r>
          </a:p>
          <a:p>
            <a:pPr lvl="1"/>
            <a:r>
              <a:rPr lang="es-ES" dirty="0"/>
              <a:t>Rígido y estructurado</a:t>
            </a:r>
          </a:p>
          <a:p>
            <a:pPr lvl="1"/>
            <a:r>
              <a:rPr lang="es-ES" dirty="0"/>
              <a:t>Bien definido antes de empezar a trabajar (requisitos bien definidos y cambios improbables)</a:t>
            </a:r>
          </a:p>
          <a:p>
            <a:r>
              <a:rPr lang="es-ES" dirty="0"/>
              <a:t>Desarrollo Iterativo / Incremental</a:t>
            </a:r>
          </a:p>
          <a:p>
            <a:pPr lvl="1"/>
            <a:r>
              <a:rPr lang="es-ES" dirty="0"/>
              <a:t>Implementación inicial para contraste con el usuario</a:t>
            </a:r>
          </a:p>
          <a:p>
            <a:pPr lvl="1"/>
            <a:r>
              <a:rPr lang="es-ES" dirty="0"/>
              <a:t>Desarrollo basado en versiones o prototipos incrementales</a:t>
            </a:r>
          </a:p>
          <a:p>
            <a:pPr lvl="1"/>
            <a:r>
              <a:rPr lang="es-ES" dirty="0"/>
              <a:t>Diferentes variantes de este modelo</a:t>
            </a:r>
          </a:p>
          <a:p>
            <a:r>
              <a:rPr lang="es-ES" dirty="0"/>
              <a:t>Modelo Ágil</a:t>
            </a:r>
          </a:p>
          <a:p>
            <a:pPr lvl="1"/>
            <a:r>
              <a:rPr lang="es-ES" dirty="0"/>
              <a:t>Ciclos cortos de desarrollo</a:t>
            </a:r>
          </a:p>
          <a:p>
            <a:pPr lvl="1"/>
            <a:r>
              <a:rPr lang="es-ES" dirty="0"/>
              <a:t>Continuo </a:t>
            </a:r>
            <a:r>
              <a:rPr lang="es-ES" dirty="0" err="1"/>
              <a:t>feedback</a:t>
            </a:r>
            <a:r>
              <a:rPr lang="es-ES" dirty="0"/>
              <a:t> del cliente</a:t>
            </a:r>
          </a:p>
          <a:p>
            <a:pPr lvl="1"/>
            <a:r>
              <a:rPr lang="es-ES" dirty="0"/>
              <a:t>Equipos de alto rendimiento y comprometidos</a:t>
            </a:r>
          </a:p>
          <a:p>
            <a:r>
              <a:rPr lang="es-ES" dirty="0"/>
              <a:t>Orientado a Reutilización</a:t>
            </a:r>
          </a:p>
          <a:p>
            <a:pPr lvl="1"/>
            <a:r>
              <a:rPr lang="es-ES" dirty="0"/>
              <a:t>Adaptar o mejorar desarrollos existentes</a:t>
            </a:r>
          </a:p>
          <a:p>
            <a:pPr lvl="1"/>
            <a:r>
              <a:rPr lang="es-ES" dirty="0"/>
              <a:t>Análisis de alternativas</a:t>
            </a:r>
          </a:p>
          <a:p>
            <a:pPr lvl="1"/>
            <a:r>
              <a:rPr lang="es-ES" dirty="0"/>
              <a:t>Desarrollo orientado a objetos / componentes / módulos</a:t>
            </a:r>
          </a:p>
          <a:p>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Desarrollo estructurado del sistema. Se utiliza para satisfacer rápidamente las necesidades de los clientes. Se  asemeja a un modelo "genérico" para el desarrollo de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Partición inflexible del proyecto en distintas etapas.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Esto hace que sea difícil responder a los requisitos cambiantes de los clientes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Este modelo solo es apropiado cuando los requisitos se comprenden bien </a:t>
            </a:r>
          </a:p>
          <a:p>
            <a:pPr marL="465138" indent="-465138">
              <a:lnSpc>
                <a:spcPct val="90000"/>
              </a:lnSpc>
              <a:buClr>
                <a:srgbClr val="F60208"/>
              </a:buClr>
            </a:pPr>
            <a:r>
              <a:rPr lang="es-ES" dirty="0"/>
              <a:t>El modelo de cascada toma una vista estática de los requisitos, ignora las necesidades cambiantes y lleva a la falta de participación del usuario una vez que se escribe</a:t>
            </a:r>
            <a:r>
              <a:rPr lang="es-ES" baseline="0" dirty="0"/>
              <a:t> </a:t>
            </a:r>
            <a:r>
              <a:rPr lang="es-ES" dirty="0"/>
              <a:t>la especificación </a:t>
            </a:r>
            <a:endParaRPr lang="en-US" dirty="0"/>
          </a:p>
          <a:p>
            <a:pPr marL="465138" marR="0" lvl="0" indent="-465138" algn="l" defTabSz="914400" rtl="0" eaLnBrk="1" fontAlgn="auto" latinLnBrk="0" hangingPunct="1">
              <a:lnSpc>
                <a:spcPct val="90000"/>
              </a:lnSpc>
              <a:spcBef>
                <a:spcPts val="0"/>
              </a:spcBef>
              <a:spcAft>
                <a:spcPts val="0"/>
              </a:spcAft>
              <a:buClr>
                <a:srgbClr val="F60208"/>
              </a:buClr>
              <a:buSzTx/>
              <a:buFontTx/>
              <a:buNone/>
              <a:tabLst/>
              <a:defRPr/>
            </a:pPr>
            <a:r>
              <a:rPr lang="es-ES" dirty="0"/>
              <a:t>Separación poco realista de las especificaciones de los requisitos del diseño</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 se adapta al prototipado, la reutilización,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Pasa mucho tiempo desde el inicio del proyecto de desarrollo hasta que hay una versión funcional del producto disponible</a:t>
            </a:r>
            <a:endParaRPr lang="en-US"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noProof="0" dirty="0"/>
              <a:t>El prototipado se basa en construir </a:t>
            </a:r>
            <a:r>
              <a:rPr lang="es-ES" dirty="0"/>
              <a:t>una versión simplificada del sistema propuesto; presentarlo al cliente para su consideración como parte del proceso de desarrollo.</a:t>
            </a:r>
          </a:p>
          <a:p>
            <a:r>
              <a:rPr lang="es-ES" dirty="0"/>
              <a:t>El cliente, a su vez, proporciona retroalimentación al desarrollador, quien vuelve a refinar los requisitos para incorporar la información adicional.</a:t>
            </a:r>
          </a:p>
          <a:p>
            <a:r>
              <a:rPr lang="es-ES" dirty="0"/>
              <a:t>Tener en cuenta las prácticas; son los pasos genéricos de un modelo en cascada.</a:t>
            </a:r>
          </a:p>
          <a:p>
            <a:pPr>
              <a:buFont typeface="Monotype Sorts" pitchFamily="2" charset="2"/>
              <a:buNone/>
            </a:pPr>
            <a:endParaRPr lang="es-ES" noProof="0" dirty="0"/>
          </a:p>
          <a:p>
            <a:pPr>
              <a:buFont typeface="Monotype Sorts" pitchFamily="2" charset="2"/>
              <a:buNone/>
            </a:pPr>
            <a:r>
              <a:rPr lang="es-ES" noProof="0" dirty="0"/>
              <a:t>El prototipado de “usar y tirar” se usa para:</a:t>
            </a:r>
          </a:p>
          <a:p>
            <a:pPr lvl="1">
              <a:buFont typeface="Wingdings" pitchFamily="2" charset="2"/>
              <a:buNone/>
            </a:pPr>
            <a:r>
              <a:rPr lang="es-ES" noProof="0" dirty="0"/>
              <a:t>Comprender los requisitos de interfaz de usuario</a:t>
            </a:r>
          </a:p>
          <a:p>
            <a:pPr lvl="1">
              <a:buFont typeface="Wingdings" pitchFamily="2" charset="2"/>
              <a:buNone/>
            </a:pPr>
            <a:r>
              <a:rPr lang="es-ES" noProof="0" dirty="0"/>
              <a:t>Examinar la viabilidad de un enfoque de diseño</a:t>
            </a:r>
            <a:r>
              <a:rPr lang="es-ES" baseline="0" noProof="0" dirty="0"/>
              <a:t> propuesto</a:t>
            </a:r>
            <a:endParaRPr lang="es-ES" noProof="0" dirty="0"/>
          </a:p>
          <a:p>
            <a:pPr lvl="1">
              <a:buFont typeface="Wingdings" pitchFamily="2" charset="2"/>
              <a:buNone/>
            </a:pPr>
            <a:r>
              <a:rPr lang="es-ES" noProof="0" dirty="0"/>
              <a:t>Explorar aspectos del rendimiento del sistema</a:t>
            </a:r>
          </a:p>
          <a:p>
            <a:pPr marL="0" marR="0" lvl="0" indent="0" algn="l" defTabSz="914400" rtl="0" eaLnBrk="1" fontAlgn="auto" latinLnBrk="0" hangingPunct="1">
              <a:lnSpc>
                <a:spcPct val="100000"/>
              </a:lnSpc>
              <a:spcBef>
                <a:spcPts val="0"/>
              </a:spcBef>
              <a:spcAft>
                <a:spcPts val="0"/>
              </a:spcAft>
              <a:buClrTx/>
              <a:buSzTx/>
              <a:buFont typeface="Monotype Sorts" pitchFamily="2" charset="2"/>
              <a:buNone/>
              <a:tabLst/>
              <a:defRPr/>
            </a:pPr>
            <a:r>
              <a:rPr lang="es-ES" dirty="0"/>
              <a:t>Se desecha el prototipo; debe ser rápido y barato; programas completamente nuevos desarrollados una vez que se identifican los requisitos.</a:t>
            </a:r>
          </a:p>
          <a:p>
            <a:pPr>
              <a:buFont typeface="Monotype Sorts" pitchFamily="2" charset="2"/>
              <a:buNone/>
            </a:pPr>
            <a:r>
              <a:rPr lang="es-ES" noProof="0" dirty="0"/>
              <a:t>Problemas: Los usuarios suelen</a:t>
            </a:r>
            <a:r>
              <a:rPr lang="es-ES" baseline="0" noProof="0" dirty="0"/>
              <a:t> ver el prototipo como la solución o sistema final, lo que crea falsas expectativas y hay que dejar claro que es sólo una especificación parcial</a:t>
            </a:r>
            <a:endParaRPr lang="es-ES" noProof="0" dirty="0"/>
          </a:p>
          <a:p>
            <a:endParaRPr lang="es-ES" dirty="0"/>
          </a:p>
          <a:p>
            <a:r>
              <a:rPr lang="es-ES" dirty="0"/>
              <a:t>El prototipo Evolutivo = prototipo robusto a medida que evoluciona hasta convertirse en la solución final.</a:t>
            </a:r>
          </a:p>
          <a:p>
            <a:endParaRPr lang="es-ES" dirty="0"/>
          </a:p>
          <a:p>
            <a:endParaRPr lang="en-GB" dirty="0"/>
          </a:p>
        </p:txBody>
      </p:sp>
      <p:sp>
        <p:nvSpPr>
          <p:cNvPr id="4" name="3 Marcador de número de diapositiva"/>
          <p:cNvSpPr>
            <a:spLocks noGrp="1"/>
          </p:cNvSpPr>
          <p:nvPr>
            <p:ph type="sldNum" sz="quarter" idx="10"/>
          </p:nvPr>
        </p:nvSpPr>
        <p:spPr/>
        <p:txBody>
          <a:bodyPr/>
          <a:lstStyle/>
          <a:p>
            <a:fld id="{C6A89291-12DE-4D30-B056-ED57CD61AA05}"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683060B8-53CA-4BB8-B3EB-5CE43F77430D}" type="datetime1">
              <a:rPr lang="es-ES" smtClean="0"/>
              <a:pPr/>
              <a:t>15/02/2023</a:t>
            </a:fld>
            <a:endParaRPr lang="es-ES"/>
          </a:p>
        </p:txBody>
      </p:sp>
      <p:sp>
        <p:nvSpPr>
          <p:cNvPr id="17" name="16 Marcador de pie de página"/>
          <p:cNvSpPr>
            <a:spLocks noGrp="1"/>
          </p:cNvSpPr>
          <p:nvPr>
            <p:ph type="ftr" sz="quarter" idx="11"/>
          </p:nvPr>
        </p:nvSpPr>
        <p:spPr>
          <a:xfrm>
            <a:off x="2898648" y="6355080"/>
            <a:ext cx="3474720" cy="365760"/>
          </a:xfrm>
        </p:spPr>
        <p:txBody>
          <a:bodyPr/>
          <a:lstStyle/>
          <a:p>
            <a:endParaRPr lang="es-ES"/>
          </a:p>
        </p:txBody>
      </p:sp>
      <p:sp>
        <p:nvSpPr>
          <p:cNvPr id="29" name="28 Marcador de número de diapositiva"/>
          <p:cNvSpPr>
            <a:spLocks noGrp="1"/>
          </p:cNvSpPr>
          <p:nvPr>
            <p:ph type="sldNum" sz="quarter" idx="12"/>
          </p:nvPr>
        </p:nvSpPr>
        <p:spPr>
          <a:xfrm>
            <a:off x="1216152" y="6355080"/>
            <a:ext cx="1219200" cy="365760"/>
          </a:xfrm>
        </p:spPr>
        <p:txBody>
          <a:bodyPr/>
          <a:lstStyle/>
          <a:p>
            <a:fld id="{132FADFE-3B8F-471C-ABF0-DBC7717ECBBC}" type="slidenum">
              <a:rPr lang="es-ES" smtClean="0"/>
              <a:pPr/>
              <a:t>‹Nº›</a:t>
            </a:fld>
            <a:endParaRPr lang="es-E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7225C663-08CE-4751-8976-E2131EA8324E}" type="datetime1">
              <a:rPr lang="es-ES" smtClean="0"/>
              <a:pPr/>
              <a:t>15/02/2023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A7CA1B5D-4EDA-4BCD-9AED-1FB414DC769C}" type="datetime1">
              <a:rPr lang="es-ES" smtClean="0"/>
              <a:pPr/>
              <a:t>15/02/2023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0C067C8E-5572-4361-B6CF-C1DEBB3D3636}" type="datetime1">
              <a:rPr lang="es-ES" smtClean="0"/>
              <a:pPr/>
              <a:t>15/02/2023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C5C3DF3-DECE-4845-BBB0-5B022D41DC57}" type="slidenum">
              <a:rPr lang="es-ES" smtClean="0"/>
              <a:pPr/>
              <a:t>‹Nº›</a:t>
            </a:fld>
            <a:endParaRPr lang="es-E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6B26A8D9-14B9-44D5-AA9E-46BBE8281DFC}" type="datetime1">
              <a:rPr lang="es-ES" smtClean="0"/>
              <a:pPr/>
              <a:t>15/02/2023</a:t>
            </a:fld>
            <a:endParaRPr lang="es-ES"/>
          </a:p>
        </p:txBody>
      </p:sp>
      <p:sp>
        <p:nvSpPr>
          <p:cNvPr id="5" name="4 Marcador de pie de página"/>
          <p:cNvSpPr>
            <a:spLocks noGrp="1"/>
          </p:cNvSpPr>
          <p:nvPr>
            <p:ph type="ftr" sz="quarter" idx="11"/>
          </p:nvPr>
        </p:nvSpPr>
        <p:spPr>
          <a:xfrm>
            <a:off x="2898648" y="6355080"/>
            <a:ext cx="3474720" cy="365760"/>
          </a:xfrm>
        </p:spPr>
        <p:txBody>
          <a:bodyPr/>
          <a:lstStyle/>
          <a:p>
            <a:endParaRPr lang="es-ES"/>
          </a:p>
        </p:txBody>
      </p:sp>
      <p:sp>
        <p:nvSpPr>
          <p:cNvPr id="6" name="5 Marcador de número de diapositiva"/>
          <p:cNvSpPr>
            <a:spLocks noGrp="1"/>
          </p:cNvSpPr>
          <p:nvPr>
            <p:ph type="sldNum" sz="quarter" idx="12"/>
          </p:nvPr>
        </p:nvSpPr>
        <p:spPr>
          <a:xfrm>
            <a:off x="1069848" y="6355080"/>
            <a:ext cx="1520952" cy="365760"/>
          </a:xfrm>
        </p:spPr>
        <p:txBody>
          <a:bodyPr/>
          <a:lstStyle/>
          <a:p>
            <a:fld id="{132FADFE-3B8F-471C-ABF0-DBC7717ECBBC}" type="slidenum">
              <a:rPr lang="es-ES" smtClean="0"/>
              <a:pPr/>
              <a:t>‹Nº›</a:t>
            </a:fld>
            <a:endParaRPr lang="es-E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0C362953-58C8-4594-A013-156F6830CCD6}" type="datetime1">
              <a:rPr lang="es-ES" smtClean="0"/>
              <a:pPr/>
              <a:t>15/02/2023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DC1AA5F2-B037-4FE5-87B2-81C472C49A6B}" type="datetime1">
              <a:rPr lang="es-ES" smtClean="0"/>
              <a:pPr/>
              <a:t>15/02/2023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97A8686-D120-4915-ABDF-BB374204ECAA}" type="datetime1">
              <a:rPr lang="es-ES" smtClean="0"/>
              <a:pPr/>
              <a:t>15/02/2023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A3AAAA4-6E17-48D6-89A7-CEF6C58B0AD6}" type="datetime1">
              <a:rPr lang="es-ES" smtClean="0"/>
              <a:pPr/>
              <a:t>15/02/2023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955B5BBA-B85F-4B75-8605-DC813B527588}" type="datetime1">
              <a:rPr lang="es-ES" smtClean="0"/>
              <a:pPr/>
              <a:t>15/02/2023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82E23475-22E8-447D-A0DB-16C177D7999E}" type="datetime1">
              <a:rPr lang="es-ES" smtClean="0"/>
              <a:pPr/>
              <a:t>15/02/2023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DF90C537-B485-454A-91F2-5F483BAB4046}" type="datetime1">
              <a:rPr lang="es-ES" smtClean="0"/>
              <a:pPr/>
              <a:t>15/02/2023</a:t>
            </a:fld>
            <a:endParaRPr lang="es-E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32FADFE-3B8F-471C-ABF0-DBC7717ECBBC}" type="slidenum">
              <a:rPr lang="es-ES" smtClean="0"/>
              <a:pPr/>
              <a:t>‹Nº›</a:t>
            </a:fld>
            <a:endParaRPr lang="es-E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gif"/><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ES" dirty="0"/>
              <a:t>Introducción a la Ingeniería del Software</a:t>
            </a:r>
            <a:endParaRPr lang="en-GB" dirty="0"/>
          </a:p>
        </p:txBody>
      </p:sp>
      <p:sp>
        <p:nvSpPr>
          <p:cNvPr id="3" name="2 Subtítulo"/>
          <p:cNvSpPr>
            <a:spLocks noGrp="1"/>
          </p:cNvSpPr>
          <p:nvPr>
            <p:ph type="subTitle" idx="1"/>
          </p:nvPr>
        </p:nvSpPr>
        <p:spPr/>
        <p:txBody>
          <a:bodyPr/>
          <a:lstStyle/>
          <a:p>
            <a:r>
              <a:rPr lang="es-ES" dirty="0"/>
              <a:t>Requisitos del Software – Tema 1</a:t>
            </a:r>
            <a:endParaRPr lang="en-GB" dirty="0"/>
          </a:p>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1</a:t>
            </a:fld>
            <a:endParaRPr lang="es-ES" dirty="0"/>
          </a:p>
        </p:txBody>
      </p:sp>
      <p:pic>
        <p:nvPicPr>
          <p:cNvPr id="6" name="Imagen 5">
            <a:extLst>
              <a:ext uri="{FF2B5EF4-FFF2-40B4-BE49-F238E27FC236}">
                <a16:creationId xmlns:a16="http://schemas.microsoft.com/office/drawing/2014/main" id="{6A7F675B-F517-4804-88DA-97E211479A32}"/>
              </a:ext>
            </a:extLst>
          </p:cNvPr>
          <p:cNvPicPr>
            <a:picLocks noChangeAspect="1"/>
          </p:cNvPicPr>
          <p:nvPr/>
        </p:nvPicPr>
        <p:blipFill>
          <a:blip r:embed="rId3"/>
          <a:stretch>
            <a:fillRect/>
          </a:stretch>
        </p:blipFill>
        <p:spPr>
          <a:xfrm>
            <a:off x="5580112" y="44624"/>
            <a:ext cx="3486637" cy="26197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Proceso Incremental</a:t>
            </a:r>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10</a:t>
            </a:fld>
            <a:endParaRPr lang="es-ES"/>
          </a:p>
        </p:txBody>
      </p:sp>
      <p:sp>
        <p:nvSpPr>
          <p:cNvPr id="4" name="3 Marcador de contenido"/>
          <p:cNvSpPr>
            <a:spLocks noGrp="1"/>
          </p:cNvSpPr>
          <p:nvPr>
            <p:ph sz="quarter" idx="1"/>
          </p:nvPr>
        </p:nvSpPr>
        <p:spPr>
          <a:xfrm>
            <a:off x="612648" y="4171744"/>
            <a:ext cx="8074152" cy="1985215"/>
          </a:xfrm>
        </p:spPr>
        <p:txBody>
          <a:bodyPr>
            <a:normAutofit fontScale="77500" lnSpcReduction="20000"/>
          </a:bodyPr>
          <a:lstStyle/>
          <a:p>
            <a:r>
              <a:rPr lang="es-ES" dirty="0"/>
              <a:t>Cada incremento añade funcionalidad al sistema que se ha visto como un “todo” inicial</a:t>
            </a:r>
          </a:p>
          <a:p>
            <a:pPr lvl="1"/>
            <a:r>
              <a:rPr lang="es-ES" dirty="0"/>
              <a:t>Asume que todos los requisitos se conocen por adelantado y permanecen sin cambios.</a:t>
            </a:r>
          </a:p>
          <a:p>
            <a:r>
              <a:rPr lang="es-ES" dirty="0"/>
              <a:t>Los "incrementos" se diseñan, prueban y entregan individualmente en puntos sucesivos en el tiempo, por lo que cada versión agrega más funcionalidad</a:t>
            </a:r>
          </a:p>
          <a:p>
            <a:endParaRPr lang="es-ES" dirty="0"/>
          </a:p>
        </p:txBody>
      </p:sp>
      <p:sp>
        <p:nvSpPr>
          <p:cNvPr id="6" name="Rectangle 181"/>
          <p:cNvSpPr>
            <a:spLocks noChangeArrowheads="1"/>
          </p:cNvSpPr>
          <p:nvPr/>
        </p:nvSpPr>
        <p:spPr bwMode="auto">
          <a:xfrm>
            <a:off x="228600" y="1196752"/>
            <a:ext cx="8686800" cy="2819400"/>
          </a:xfrm>
          <a:prstGeom prst="rect">
            <a:avLst/>
          </a:prstGeom>
          <a:solidFill>
            <a:srgbClr val="EAEAEA"/>
          </a:solidFill>
          <a:ln w="12700">
            <a:solidFill>
              <a:schemeClr val="tx1"/>
            </a:solidFill>
            <a:miter lim="800000"/>
            <a:headEnd/>
            <a:tailEnd/>
          </a:ln>
          <a:effectLst>
            <a:outerShdw dist="107763" dir="2700000" algn="ctr" rotWithShape="0">
              <a:schemeClr val="bg2"/>
            </a:outerShdw>
          </a:effectLst>
        </p:spPr>
        <p:txBody>
          <a:bodyPr wrap="none" anchor="ctr"/>
          <a:lstStyle/>
          <a:p>
            <a:endParaRPr lang="es-ES"/>
          </a:p>
        </p:txBody>
      </p:sp>
      <p:sp>
        <p:nvSpPr>
          <p:cNvPr id="7" name="Rectangle 62"/>
          <p:cNvSpPr>
            <a:spLocks noChangeArrowheads="1"/>
          </p:cNvSpPr>
          <p:nvPr/>
        </p:nvSpPr>
        <p:spPr bwMode="auto">
          <a:xfrm>
            <a:off x="465138" y="1361852"/>
            <a:ext cx="711200" cy="2489200"/>
          </a:xfrm>
          <a:prstGeom prst="rect">
            <a:avLst/>
          </a:prstGeom>
          <a:solidFill>
            <a:srgbClr val="FBFAC9"/>
          </a:solidFill>
          <a:ln w="12700">
            <a:solidFill>
              <a:schemeClr val="tx1"/>
            </a:solidFill>
            <a:miter lim="800000"/>
            <a:headEnd/>
            <a:tailEnd/>
          </a:ln>
          <a:effectLst/>
        </p:spPr>
        <p:txBody>
          <a:bodyPr vert="eaVert" wrap="none" anchor="ctr"/>
          <a:lstStyle/>
          <a:p>
            <a:pPr algn="ctr"/>
            <a:r>
              <a:rPr lang="es-ES" sz="1600" b="1">
                <a:latin typeface="Comic Sans MS" pitchFamily="66" charset="0"/>
              </a:rPr>
              <a:t>Requisitos</a:t>
            </a:r>
          </a:p>
        </p:txBody>
      </p:sp>
      <p:grpSp>
        <p:nvGrpSpPr>
          <p:cNvPr id="8" name="Group 115"/>
          <p:cNvGrpSpPr>
            <a:grpSpLocks/>
          </p:cNvGrpSpPr>
          <p:nvPr/>
        </p:nvGrpSpPr>
        <p:grpSpPr bwMode="auto">
          <a:xfrm>
            <a:off x="1255713" y="1445990"/>
            <a:ext cx="4184650" cy="414337"/>
            <a:chOff x="1152" y="624"/>
            <a:chExt cx="2544" cy="303"/>
          </a:xfrm>
        </p:grpSpPr>
        <p:sp>
          <p:nvSpPr>
            <p:cNvPr id="9" name="Rectangle 65"/>
            <p:cNvSpPr>
              <a:spLocks noChangeArrowheads="1"/>
            </p:cNvSpPr>
            <p:nvPr/>
          </p:nvSpPr>
          <p:spPr bwMode="auto">
            <a:xfrm>
              <a:off x="1152"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diseño</a:t>
              </a:r>
            </a:p>
          </p:txBody>
        </p:sp>
        <p:sp>
          <p:nvSpPr>
            <p:cNvPr id="10" name="Rectangle 66"/>
            <p:cNvSpPr>
              <a:spLocks noChangeArrowheads="1"/>
            </p:cNvSpPr>
            <p:nvPr/>
          </p:nvSpPr>
          <p:spPr bwMode="auto">
            <a:xfrm>
              <a:off x="168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codif.</a:t>
              </a:r>
            </a:p>
          </p:txBody>
        </p:sp>
        <p:sp>
          <p:nvSpPr>
            <p:cNvPr id="11" name="Rectangle 67"/>
            <p:cNvSpPr>
              <a:spLocks noChangeArrowheads="1"/>
            </p:cNvSpPr>
            <p:nvPr/>
          </p:nvSpPr>
          <p:spPr bwMode="auto">
            <a:xfrm>
              <a:off x="216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prueba</a:t>
              </a:r>
            </a:p>
          </p:txBody>
        </p:sp>
        <p:sp>
          <p:nvSpPr>
            <p:cNvPr id="12" name="Rectangle 68"/>
            <p:cNvSpPr>
              <a:spLocks noChangeArrowheads="1"/>
            </p:cNvSpPr>
            <p:nvPr/>
          </p:nvSpPr>
          <p:spPr bwMode="auto">
            <a:xfrm>
              <a:off x="2640"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integra.</a:t>
              </a:r>
            </a:p>
          </p:txBody>
        </p:sp>
        <p:sp>
          <p:nvSpPr>
            <p:cNvPr id="13" name="Rectangle 69"/>
            <p:cNvSpPr>
              <a:spLocks noChangeArrowheads="1"/>
            </p:cNvSpPr>
            <p:nvPr/>
          </p:nvSpPr>
          <p:spPr bwMode="auto">
            <a:xfrm>
              <a:off x="3168"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O&amp;M</a:t>
              </a:r>
            </a:p>
          </p:txBody>
        </p:sp>
      </p:grpSp>
      <p:sp>
        <p:nvSpPr>
          <p:cNvPr id="14" name="Line 110"/>
          <p:cNvSpPr>
            <a:spLocks noChangeShapeType="1"/>
          </p:cNvSpPr>
          <p:nvPr/>
        </p:nvSpPr>
        <p:spPr bwMode="auto">
          <a:xfrm>
            <a:off x="1176338" y="2274665"/>
            <a:ext cx="947737" cy="0"/>
          </a:xfrm>
          <a:prstGeom prst="line">
            <a:avLst/>
          </a:prstGeom>
          <a:noFill/>
          <a:ln w="28575">
            <a:solidFill>
              <a:schemeClr val="tx1"/>
            </a:solidFill>
            <a:round/>
            <a:headEnd type="none" w="sm" len="sm"/>
            <a:tailEnd type="stealth" w="med" len="med"/>
          </a:ln>
          <a:effectLst/>
        </p:spPr>
        <p:txBody>
          <a:bodyPr wrap="none" anchor="ctr"/>
          <a:lstStyle/>
          <a:p>
            <a:endParaRPr lang="es-ES"/>
          </a:p>
        </p:txBody>
      </p:sp>
      <p:sp>
        <p:nvSpPr>
          <p:cNvPr id="15" name="Line 111"/>
          <p:cNvSpPr>
            <a:spLocks noChangeShapeType="1"/>
          </p:cNvSpPr>
          <p:nvPr/>
        </p:nvSpPr>
        <p:spPr bwMode="auto">
          <a:xfrm>
            <a:off x="1176338" y="2938240"/>
            <a:ext cx="1816100" cy="0"/>
          </a:xfrm>
          <a:prstGeom prst="line">
            <a:avLst/>
          </a:prstGeom>
          <a:noFill/>
          <a:ln w="28575">
            <a:solidFill>
              <a:schemeClr val="tx1"/>
            </a:solidFill>
            <a:round/>
            <a:headEnd type="none" w="sm" len="sm"/>
            <a:tailEnd type="stealth" w="med" len="med"/>
          </a:ln>
          <a:effectLst/>
        </p:spPr>
        <p:txBody>
          <a:bodyPr wrap="none" anchor="ctr"/>
          <a:lstStyle/>
          <a:p>
            <a:endParaRPr lang="es-ES"/>
          </a:p>
        </p:txBody>
      </p:sp>
      <p:sp>
        <p:nvSpPr>
          <p:cNvPr id="16" name="Line 112"/>
          <p:cNvSpPr>
            <a:spLocks noChangeShapeType="1"/>
          </p:cNvSpPr>
          <p:nvPr/>
        </p:nvSpPr>
        <p:spPr bwMode="auto">
          <a:xfrm>
            <a:off x="1176338" y="3601815"/>
            <a:ext cx="2684462" cy="0"/>
          </a:xfrm>
          <a:prstGeom prst="line">
            <a:avLst/>
          </a:prstGeom>
          <a:noFill/>
          <a:ln w="28575">
            <a:solidFill>
              <a:schemeClr val="tx1"/>
            </a:solidFill>
            <a:round/>
            <a:headEnd type="none" w="sm" len="sm"/>
            <a:tailEnd type="stealth" w="med" len="med"/>
          </a:ln>
          <a:effectLst/>
        </p:spPr>
        <p:txBody>
          <a:bodyPr wrap="none" anchor="ctr"/>
          <a:lstStyle/>
          <a:p>
            <a:endParaRPr lang="es-ES"/>
          </a:p>
        </p:txBody>
      </p:sp>
      <p:sp>
        <p:nvSpPr>
          <p:cNvPr id="18" name="Rectangle 117"/>
          <p:cNvSpPr>
            <a:spLocks noChangeArrowheads="1"/>
          </p:cNvSpPr>
          <p:nvPr/>
        </p:nvSpPr>
        <p:spPr bwMode="auto">
          <a:xfrm>
            <a:off x="2124075" y="2109565"/>
            <a:ext cx="868512" cy="414337"/>
          </a:xfrm>
          <a:prstGeom prst="rect">
            <a:avLst/>
          </a:prstGeom>
          <a:solidFill>
            <a:srgbClr val="FBFAC9"/>
          </a:solidFill>
          <a:ln w="12700">
            <a:solidFill>
              <a:schemeClr val="tx1"/>
            </a:solidFill>
            <a:miter lim="800000"/>
            <a:headEnd/>
            <a:tailEnd/>
          </a:ln>
          <a:effectLst/>
        </p:spPr>
        <p:txBody>
          <a:bodyPr wrap="none" anchor="ctr"/>
          <a:lstStyle/>
          <a:p>
            <a:pPr algn="ctr"/>
            <a:endParaRPr lang="es-ES" sz="1600" b="1">
              <a:latin typeface="Comic Sans MS" pitchFamily="66" charset="0"/>
            </a:endParaRPr>
          </a:p>
        </p:txBody>
      </p:sp>
      <p:grpSp>
        <p:nvGrpSpPr>
          <p:cNvPr id="23" name="Group 122"/>
          <p:cNvGrpSpPr>
            <a:grpSpLocks/>
          </p:cNvGrpSpPr>
          <p:nvPr/>
        </p:nvGrpSpPr>
        <p:grpSpPr bwMode="auto">
          <a:xfrm>
            <a:off x="2992438" y="2771552"/>
            <a:ext cx="4186237" cy="415925"/>
            <a:chOff x="1152" y="624"/>
            <a:chExt cx="2544" cy="303"/>
          </a:xfrm>
        </p:grpSpPr>
        <p:sp>
          <p:nvSpPr>
            <p:cNvPr id="24" name="Rectangle 123"/>
            <p:cNvSpPr>
              <a:spLocks noChangeArrowheads="1"/>
            </p:cNvSpPr>
            <p:nvPr/>
          </p:nvSpPr>
          <p:spPr bwMode="auto">
            <a:xfrm>
              <a:off x="1152"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design</a:t>
              </a:r>
            </a:p>
          </p:txBody>
        </p:sp>
        <p:sp>
          <p:nvSpPr>
            <p:cNvPr id="25" name="Rectangle 124"/>
            <p:cNvSpPr>
              <a:spLocks noChangeArrowheads="1"/>
            </p:cNvSpPr>
            <p:nvPr/>
          </p:nvSpPr>
          <p:spPr bwMode="auto">
            <a:xfrm>
              <a:off x="168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code</a:t>
              </a:r>
            </a:p>
          </p:txBody>
        </p:sp>
        <p:sp>
          <p:nvSpPr>
            <p:cNvPr id="26" name="Rectangle 125"/>
            <p:cNvSpPr>
              <a:spLocks noChangeArrowheads="1"/>
            </p:cNvSpPr>
            <p:nvPr/>
          </p:nvSpPr>
          <p:spPr bwMode="auto">
            <a:xfrm>
              <a:off x="216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test</a:t>
              </a:r>
            </a:p>
          </p:txBody>
        </p:sp>
        <p:sp>
          <p:nvSpPr>
            <p:cNvPr id="27" name="Rectangle 126"/>
            <p:cNvSpPr>
              <a:spLocks noChangeArrowheads="1"/>
            </p:cNvSpPr>
            <p:nvPr/>
          </p:nvSpPr>
          <p:spPr bwMode="auto">
            <a:xfrm>
              <a:off x="2640"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integrate</a:t>
              </a:r>
            </a:p>
          </p:txBody>
        </p:sp>
        <p:sp>
          <p:nvSpPr>
            <p:cNvPr id="28" name="Rectangle 127"/>
            <p:cNvSpPr>
              <a:spLocks noChangeArrowheads="1"/>
            </p:cNvSpPr>
            <p:nvPr/>
          </p:nvSpPr>
          <p:spPr bwMode="auto">
            <a:xfrm>
              <a:off x="3168"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O&amp;M</a:t>
              </a:r>
            </a:p>
          </p:txBody>
        </p:sp>
      </p:grpSp>
      <p:grpSp>
        <p:nvGrpSpPr>
          <p:cNvPr id="29" name="Group 128"/>
          <p:cNvGrpSpPr>
            <a:grpSpLocks/>
          </p:cNvGrpSpPr>
          <p:nvPr/>
        </p:nvGrpSpPr>
        <p:grpSpPr bwMode="auto">
          <a:xfrm>
            <a:off x="3860800" y="3435127"/>
            <a:ext cx="4186238" cy="415925"/>
            <a:chOff x="1152" y="624"/>
            <a:chExt cx="2544" cy="303"/>
          </a:xfrm>
        </p:grpSpPr>
        <p:sp>
          <p:nvSpPr>
            <p:cNvPr id="30" name="Rectangle 129"/>
            <p:cNvSpPr>
              <a:spLocks noChangeArrowheads="1"/>
            </p:cNvSpPr>
            <p:nvPr/>
          </p:nvSpPr>
          <p:spPr bwMode="auto">
            <a:xfrm>
              <a:off x="1152"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design</a:t>
              </a:r>
            </a:p>
          </p:txBody>
        </p:sp>
        <p:sp>
          <p:nvSpPr>
            <p:cNvPr id="31" name="Rectangle 130"/>
            <p:cNvSpPr>
              <a:spLocks noChangeArrowheads="1"/>
            </p:cNvSpPr>
            <p:nvPr/>
          </p:nvSpPr>
          <p:spPr bwMode="auto">
            <a:xfrm>
              <a:off x="168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code</a:t>
              </a:r>
            </a:p>
          </p:txBody>
        </p:sp>
        <p:sp>
          <p:nvSpPr>
            <p:cNvPr id="32" name="Rectangle 131"/>
            <p:cNvSpPr>
              <a:spLocks noChangeArrowheads="1"/>
            </p:cNvSpPr>
            <p:nvPr/>
          </p:nvSpPr>
          <p:spPr bwMode="auto">
            <a:xfrm>
              <a:off x="216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test</a:t>
              </a:r>
            </a:p>
          </p:txBody>
        </p:sp>
        <p:sp>
          <p:nvSpPr>
            <p:cNvPr id="33" name="Rectangle 132"/>
            <p:cNvSpPr>
              <a:spLocks noChangeArrowheads="1"/>
            </p:cNvSpPr>
            <p:nvPr/>
          </p:nvSpPr>
          <p:spPr bwMode="auto">
            <a:xfrm>
              <a:off x="2640"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integrate</a:t>
              </a:r>
            </a:p>
          </p:txBody>
        </p:sp>
        <p:sp>
          <p:nvSpPr>
            <p:cNvPr id="34" name="Rectangle 133"/>
            <p:cNvSpPr>
              <a:spLocks noChangeArrowheads="1"/>
            </p:cNvSpPr>
            <p:nvPr/>
          </p:nvSpPr>
          <p:spPr bwMode="auto">
            <a:xfrm>
              <a:off x="3168"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O&amp;M</a:t>
              </a:r>
            </a:p>
          </p:txBody>
        </p:sp>
      </p:grpSp>
      <p:sp>
        <p:nvSpPr>
          <p:cNvPr id="35" name="Text Box 169"/>
          <p:cNvSpPr txBox="1">
            <a:spLocks noChangeArrowheads="1"/>
          </p:cNvSpPr>
          <p:nvPr/>
        </p:nvSpPr>
        <p:spPr bwMode="auto">
          <a:xfrm>
            <a:off x="1176338" y="1196752"/>
            <a:ext cx="2181216" cy="307777"/>
          </a:xfrm>
          <a:prstGeom prst="rect">
            <a:avLst/>
          </a:prstGeom>
          <a:noFill/>
          <a:ln w="12700">
            <a:noFill/>
            <a:miter lim="800000"/>
            <a:headEnd/>
            <a:tailEnd/>
          </a:ln>
          <a:effectLst/>
        </p:spPr>
        <p:txBody>
          <a:bodyPr wrap="square">
            <a:spAutoFit/>
          </a:bodyPr>
          <a:lstStyle/>
          <a:p>
            <a:pPr algn="ctr"/>
            <a:r>
              <a:rPr lang="es-ES" sz="1400" b="1" i="1">
                <a:latin typeface="Comic Sans MS" pitchFamily="66" charset="0"/>
              </a:rPr>
              <a:t>Primer Incremento</a:t>
            </a:r>
          </a:p>
        </p:txBody>
      </p:sp>
      <p:sp>
        <p:nvSpPr>
          <p:cNvPr id="36" name="Text Box 170"/>
          <p:cNvSpPr txBox="1">
            <a:spLocks noChangeArrowheads="1"/>
          </p:cNvSpPr>
          <p:nvPr/>
        </p:nvSpPr>
        <p:spPr bwMode="auto">
          <a:xfrm>
            <a:off x="2044700" y="1860327"/>
            <a:ext cx="2170110" cy="307777"/>
          </a:xfrm>
          <a:prstGeom prst="rect">
            <a:avLst/>
          </a:prstGeom>
          <a:noFill/>
          <a:ln w="12700">
            <a:noFill/>
            <a:miter lim="800000"/>
            <a:headEnd/>
            <a:tailEnd/>
          </a:ln>
          <a:effectLst/>
        </p:spPr>
        <p:txBody>
          <a:bodyPr wrap="square">
            <a:spAutoFit/>
          </a:bodyPr>
          <a:lstStyle/>
          <a:p>
            <a:r>
              <a:rPr lang="es-ES" sz="1400" b="1" i="1" dirty="0">
                <a:latin typeface="Comic Sans MS" pitchFamily="66" charset="0"/>
              </a:rPr>
              <a:t>Segundo Incremento</a:t>
            </a:r>
          </a:p>
        </p:txBody>
      </p:sp>
      <p:sp>
        <p:nvSpPr>
          <p:cNvPr id="37" name="Text Box 171"/>
          <p:cNvSpPr txBox="1">
            <a:spLocks noChangeArrowheads="1"/>
          </p:cNvSpPr>
          <p:nvPr/>
        </p:nvSpPr>
        <p:spPr bwMode="auto">
          <a:xfrm>
            <a:off x="2992438" y="2523902"/>
            <a:ext cx="2079628" cy="307777"/>
          </a:xfrm>
          <a:prstGeom prst="rect">
            <a:avLst/>
          </a:prstGeom>
          <a:noFill/>
          <a:ln w="12700">
            <a:noFill/>
            <a:miter lim="800000"/>
            <a:headEnd/>
            <a:tailEnd/>
          </a:ln>
          <a:effectLst/>
        </p:spPr>
        <p:txBody>
          <a:bodyPr wrap="square">
            <a:spAutoFit/>
          </a:bodyPr>
          <a:lstStyle/>
          <a:p>
            <a:r>
              <a:rPr lang="es-ES" sz="1400" b="1" i="1">
                <a:latin typeface="Comic Sans MS" pitchFamily="66" charset="0"/>
              </a:rPr>
              <a:t>Tercer Incremento</a:t>
            </a:r>
          </a:p>
        </p:txBody>
      </p:sp>
      <p:sp>
        <p:nvSpPr>
          <p:cNvPr id="38" name="Text Box 172"/>
          <p:cNvSpPr txBox="1">
            <a:spLocks noChangeArrowheads="1"/>
          </p:cNvSpPr>
          <p:nvPr/>
        </p:nvSpPr>
        <p:spPr bwMode="auto">
          <a:xfrm>
            <a:off x="3783013" y="3187477"/>
            <a:ext cx="2289185" cy="523220"/>
          </a:xfrm>
          <a:prstGeom prst="rect">
            <a:avLst/>
          </a:prstGeom>
          <a:noFill/>
          <a:ln w="12700">
            <a:noFill/>
            <a:miter lim="800000"/>
            <a:headEnd/>
            <a:tailEnd/>
          </a:ln>
          <a:effectLst/>
        </p:spPr>
        <p:txBody>
          <a:bodyPr wrap="square">
            <a:spAutoFit/>
          </a:bodyPr>
          <a:lstStyle/>
          <a:p>
            <a:r>
              <a:rPr lang="es-ES" sz="1400" b="1" i="1">
                <a:latin typeface="Comic Sans MS" pitchFamily="66" charset="0"/>
              </a:rPr>
              <a:t>Cuarto Incremento</a:t>
            </a:r>
          </a:p>
          <a:p>
            <a:endParaRPr lang="es-ES" sz="1400" b="1" i="1">
              <a:latin typeface="Comic Sans MS" pitchFamily="66" charset="0"/>
            </a:endParaRPr>
          </a:p>
        </p:txBody>
      </p:sp>
      <p:sp>
        <p:nvSpPr>
          <p:cNvPr id="39" name="Line 178"/>
          <p:cNvSpPr>
            <a:spLocks noChangeShapeType="1"/>
          </p:cNvSpPr>
          <p:nvPr/>
        </p:nvSpPr>
        <p:spPr bwMode="auto">
          <a:xfrm>
            <a:off x="1176338" y="1611090"/>
            <a:ext cx="157162" cy="0"/>
          </a:xfrm>
          <a:prstGeom prst="line">
            <a:avLst/>
          </a:prstGeom>
          <a:noFill/>
          <a:ln w="28575">
            <a:solidFill>
              <a:schemeClr val="tx1"/>
            </a:solidFill>
            <a:round/>
            <a:headEnd type="none" w="sm" len="sm"/>
            <a:tailEnd type="stealth" w="med" len="med"/>
          </a:ln>
          <a:effectLst/>
        </p:spPr>
        <p:txBody>
          <a:bodyPr wrap="none" anchor="ctr"/>
          <a:lstStyle/>
          <a:p>
            <a:endParaRPr lang="es-ES"/>
          </a:p>
        </p:txBody>
      </p:sp>
      <p:sp>
        <p:nvSpPr>
          <p:cNvPr id="40" name="Line 183"/>
          <p:cNvSpPr>
            <a:spLocks noChangeShapeType="1"/>
          </p:cNvSpPr>
          <p:nvPr/>
        </p:nvSpPr>
        <p:spPr bwMode="auto">
          <a:xfrm flipH="1">
            <a:off x="465138" y="1942877"/>
            <a:ext cx="711200" cy="0"/>
          </a:xfrm>
          <a:prstGeom prst="line">
            <a:avLst/>
          </a:prstGeom>
          <a:noFill/>
          <a:ln w="28575" cap="rnd">
            <a:solidFill>
              <a:schemeClr val="tx1"/>
            </a:solidFill>
            <a:prstDash val="sysDot"/>
            <a:round/>
            <a:headEnd/>
            <a:tailEnd/>
          </a:ln>
          <a:effectLst/>
        </p:spPr>
        <p:txBody>
          <a:bodyPr wrap="none" anchor="ctr"/>
          <a:lstStyle/>
          <a:p>
            <a:endParaRPr lang="es-ES"/>
          </a:p>
        </p:txBody>
      </p:sp>
      <p:sp>
        <p:nvSpPr>
          <p:cNvPr id="41" name="Line 184"/>
          <p:cNvSpPr>
            <a:spLocks noChangeShapeType="1"/>
          </p:cNvSpPr>
          <p:nvPr/>
        </p:nvSpPr>
        <p:spPr bwMode="auto">
          <a:xfrm flipH="1">
            <a:off x="465138" y="2606452"/>
            <a:ext cx="711200" cy="0"/>
          </a:xfrm>
          <a:prstGeom prst="line">
            <a:avLst/>
          </a:prstGeom>
          <a:noFill/>
          <a:ln w="28575" cap="rnd">
            <a:solidFill>
              <a:schemeClr val="tx1"/>
            </a:solidFill>
            <a:prstDash val="sysDot"/>
            <a:round/>
            <a:headEnd/>
            <a:tailEnd/>
          </a:ln>
          <a:effectLst/>
        </p:spPr>
        <p:txBody>
          <a:bodyPr wrap="none" anchor="ctr"/>
          <a:lstStyle/>
          <a:p>
            <a:endParaRPr lang="es-ES"/>
          </a:p>
        </p:txBody>
      </p:sp>
      <p:sp>
        <p:nvSpPr>
          <p:cNvPr id="42" name="Line 185"/>
          <p:cNvSpPr>
            <a:spLocks noChangeShapeType="1"/>
          </p:cNvSpPr>
          <p:nvPr/>
        </p:nvSpPr>
        <p:spPr bwMode="auto">
          <a:xfrm flipH="1">
            <a:off x="465138" y="3270027"/>
            <a:ext cx="711200" cy="0"/>
          </a:xfrm>
          <a:prstGeom prst="line">
            <a:avLst/>
          </a:prstGeom>
          <a:noFill/>
          <a:ln w="28575" cap="rnd">
            <a:solidFill>
              <a:schemeClr val="tx1"/>
            </a:solidFill>
            <a:prstDash val="sysDot"/>
            <a:round/>
            <a:headEnd/>
            <a:tailEnd/>
          </a:ln>
          <a:effectLst/>
        </p:spPr>
        <p:txBody>
          <a:bodyPr wrap="none" anchor="ctr"/>
          <a:lstStyle/>
          <a:p>
            <a:endParaRPr lang="es-ES"/>
          </a:p>
        </p:txBody>
      </p:sp>
      <p:grpSp>
        <p:nvGrpSpPr>
          <p:cNvPr id="44" name="Group 115"/>
          <p:cNvGrpSpPr>
            <a:grpSpLocks/>
          </p:cNvGrpSpPr>
          <p:nvPr/>
        </p:nvGrpSpPr>
        <p:grpSpPr bwMode="auto">
          <a:xfrm>
            <a:off x="2143108" y="2125446"/>
            <a:ext cx="4184650" cy="414337"/>
            <a:chOff x="1152" y="624"/>
            <a:chExt cx="2544" cy="303"/>
          </a:xfrm>
        </p:grpSpPr>
        <p:sp>
          <p:nvSpPr>
            <p:cNvPr id="45" name="Rectangle 65"/>
            <p:cNvSpPr>
              <a:spLocks noChangeArrowheads="1"/>
            </p:cNvSpPr>
            <p:nvPr/>
          </p:nvSpPr>
          <p:spPr bwMode="auto">
            <a:xfrm>
              <a:off x="1152"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diseño</a:t>
              </a:r>
            </a:p>
          </p:txBody>
        </p:sp>
        <p:sp>
          <p:nvSpPr>
            <p:cNvPr id="46" name="Rectangle 66"/>
            <p:cNvSpPr>
              <a:spLocks noChangeArrowheads="1"/>
            </p:cNvSpPr>
            <p:nvPr/>
          </p:nvSpPr>
          <p:spPr bwMode="auto">
            <a:xfrm>
              <a:off x="168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codif.</a:t>
              </a:r>
            </a:p>
          </p:txBody>
        </p:sp>
        <p:sp>
          <p:nvSpPr>
            <p:cNvPr id="47" name="Rectangle 67"/>
            <p:cNvSpPr>
              <a:spLocks noChangeArrowheads="1"/>
            </p:cNvSpPr>
            <p:nvPr/>
          </p:nvSpPr>
          <p:spPr bwMode="auto">
            <a:xfrm>
              <a:off x="216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prueba</a:t>
              </a:r>
            </a:p>
          </p:txBody>
        </p:sp>
        <p:sp>
          <p:nvSpPr>
            <p:cNvPr id="48" name="Rectangle 68"/>
            <p:cNvSpPr>
              <a:spLocks noChangeArrowheads="1"/>
            </p:cNvSpPr>
            <p:nvPr/>
          </p:nvSpPr>
          <p:spPr bwMode="auto">
            <a:xfrm>
              <a:off x="2640"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integra.</a:t>
              </a:r>
            </a:p>
          </p:txBody>
        </p:sp>
        <p:sp>
          <p:nvSpPr>
            <p:cNvPr id="49" name="Rectangle 69"/>
            <p:cNvSpPr>
              <a:spLocks noChangeArrowheads="1"/>
            </p:cNvSpPr>
            <p:nvPr/>
          </p:nvSpPr>
          <p:spPr bwMode="auto">
            <a:xfrm>
              <a:off x="3168"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O&amp;M</a:t>
              </a:r>
            </a:p>
          </p:txBody>
        </p:sp>
      </p:grpSp>
      <p:grpSp>
        <p:nvGrpSpPr>
          <p:cNvPr id="50" name="Group 115"/>
          <p:cNvGrpSpPr>
            <a:grpSpLocks/>
          </p:cNvGrpSpPr>
          <p:nvPr/>
        </p:nvGrpSpPr>
        <p:grpSpPr bwMode="auto">
          <a:xfrm>
            <a:off x="3000364" y="2782679"/>
            <a:ext cx="4184650" cy="414337"/>
            <a:chOff x="1152" y="624"/>
            <a:chExt cx="2544" cy="303"/>
          </a:xfrm>
        </p:grpSpPr>
        <p:sp>
          <p:nvSpPr>
            <p:cNvPr id="51" name="Rectangle 65"/>
            <p:cNvSpPr>
              <a:spLocks noChangeArrowheads="1"/>
            </p:cNvSpPr>
            <p:nvPr/>
          </p:nvSpPr>
          <p:spPr bwMode="auto">
            <a:xfrm>
              <a:off x="1152"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diseño</a:t>
              </a:r>
            </a:p>
          </p:txBody>
        </p:sp>
        <p:sp>
          <p:nvSpPr>
            <p:cNvPr id="52" name="Rectangle 66"/>
            <p:cNvSpPr>
              <a:spLocks noChangeArrowheads="1"/>
            </p:cNvSpPr>
            <p:nvPr/>
          </p:nvSpPr>
          <p:spPr bwMode="auto">
            <a:xfrm>
              <a:off x="168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codif.</a:t>
              </a:r>
            </a:p>
          </p:txBody>
        </p:sp>
        <p:sp>
          <p:nvSpPr>
            <p:cNvPr id="53" name="Rectangle 67"/>
            <p:cNvSpPr>
              <a:spLocks noChangeArrowheads="1"/>
            </p:cNvSpPr>
            <p:nvPr/>
          </p:nvSpPr>
          <p:spPr bwMode="auto">
            <a:xfrm>
              <a:off x="216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prueba</a:t>
              </a:r>
            </a:p>
          </p:txBody>
        </p:sp>
        <p:sp>
          <p:nvSpPr>
            <p:cNvPr id="54" name="Rectangle 68"/>
            <p:cNvSpPr>
              <a:spLocks noChangeArrowheads="1"/>
            </p:cNvSpPr>
            <p:nvPr/>
          </p:nvSpPr>
          <p:spPr bwMode="auto">
            <a:xfrm>
              <a:off x="2640"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integra.</a:t>
              </a:r>
            </a:p>
          </p:txBody>
        </p:sp>
        <p:sp>
          <p:nvSpPr>
            <p:cNvPr id="55" name="Rectangle 69"/>
            <p:cNvSpPr>
              <a:spLocks noChangeArrowheads="1"/>
            </p:cNvSpPr>
            <p:nvPr/>
          </p:nvSpPr>
          <p:spPr bwMode="auto">
            <a:xfrm>
              <a:off x="3168"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O&amp;M</a:t>
              </a:r>
            </a:p>
          </p:txBody>
        </p:sp>
      </p:grpSp>
      <p:grpSp>
        <p:nvGrpSpPr>
          <p:cNvPr id="56" name="Group 115"/>
          <p:cNvGrpSpPr>
            <a:grpSpLocks/>
          </p:cNvGrpSpPr>
          <p:nvPr/>
        </p:nvGrpSpPr>
        <p:grpSpPr bwMode="auto">
          <a:xfrm>
            <a:off x="3857620" y="3425621"/>
            <a:ext cx="4184650" cy="414337"/>
            <a:chOff x="1152" y="624"/>
            <a:chExt cx="2544" cy="303"/>
          </a:xfrm>
        </p:grpSpPr>
        <p:sp>
          <p:nvSpPr>
            <p:cNvPr id="57" name="Rectangle 65"/>
            <p:cNvSpPr>
              <a:spLocks noChangeArrowheads="1"/>
            </p:cNvSpPr>
            <p:nvPr/>
          </p:nvSpPr>
          <p:spPr bwMode="auto">
            <a:xfrm>
              <a:off x="1152"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diseño</a:t>
              </a:r>
            </a:p>
          </p:txBody>
        </p:sp>
        <p:sp>
          <p:nvSpPr>
            <p:cNvPr id="58" name="Rectangle 66"/>
            <p:cNvSpPr>
              <a:spLocks noChangeArrowheads="1"/>
            </p:cNvSpPr>
            <p:nvPr/>
          </p:nvSpPr>
          <p:spPr bwMode="auto">
            <a:xfrm>
              <a:off x="168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codif.</a:t>
              </a:r>
            </a:p>
          </p:txBody>
        </p:sp>
        <p:sp>
          <p:nvSpPr>
            <p:cNvPr id="59" name="Rectangle 67"/>
            <p:cNvSpPr>
              <a:spLocks noChangeArrowheads="1"/>
            </p:cNvSpPr>
            <p:nvPr/>
          </p:nvSpPr>
          <p:spPr bwMode="auto">
            <a:xfrm>
              <a:off x="2160" y="624"/>
              <a:ext cx="480"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prueba</a:t>
              </a:r>
            </a:p>
          </p:txBody>
        </p:sp>
        <p:sp>
          <p:nvSpPr>
            <p:cNvPr id="60" name="Rectangle 68"/>
            <p:cNvSpPr>
              <a:spLocks noChangeArrowheads="1"/>
            </p:cNvSpPr>
            <p:nvPr/>
          </p:nvSpPr>
          <p:spPr bwMode="auto">
            <a:xfrm>
              <a:off x="2640"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integra.</a:t>
              </a:r>
            </a:p>
          </p:txBody>
        </p:sp>
        <p:sp>
          <p:nvSpPr>
            <p:cNvPr id="61" name="Rectangle 69"/>
            <p:cNvSpPr>
              <a:spLocks noChangeArrowheads="1"/>
            </p:cNvSpPr>
            <p:nvPr/>
          </p:nvSpPr>
          <p:spPr bwMode="auto">
            <a:xfrm>
              <a:off x="3168" y="624"/>
              <a:ext cx="528" cy="303"/>
            </a:xfrm>
            <a:prstGeom prst="rect">
              <a:avLst/>
            </a:prstGeom>
            <a:solidFill>
              <a:srgbClr val="FBFAC9"/>
            </a:solidFill>
            <a:ln w="12700">
              <a:solidFill>
                <a:schemeClr val="tx1"/>
              </a:solidFill>
              <a:miter lim="800000"/>
              <a:headEnd/>
              <a:tailEnd/>
            </a:ln>
            <a:effectLst/>
          </p:spPr>
          <p:txBody>
            <a:bodyPr wrap="none" anchor="ctr"/>
            <a:lstStyle/>
            <a:p>
              <a:pPr algn="ctr"/>
              <a:r>
                <a:rPr lang="es-ES" sz="1600" b="1">
                  <a:latin typeface="Comic Sans MS" pitchFamily="66" charset="0"/>
                </a:rPr>
                <a:t>O&amp;M</a:t>
              </a:r>
            </a:p>
          </p:txBody>
        </p:sp>
      </p:grpSp>
      <p:sp>
        <p:nvSpPr>
          <p:cNvPr id="5" name="Elipse 4">
            <a:extLst>
              <a:ext uri="{FF2B5EF4-FFF2-40B4-BE49-F238E27FC236}">
                <a16:creationId xmlns:a16="http://schemas.microsoft.com/office/drawing/2014/main" id="{FB481DA5-AFA5-4D4E-98A5-5DE42F9FDB75}"/>
              </a:ext>
            </a:extLst>
          </p:cNvPr>
          <p:cNvSpPr/>
          <p:nvPr/>
        </p:nvSpPr>
        <p:spPr>
          <a:xfrm>
            <a:off x="7252414" y="3270027"/>
            <a:ext cx="789856" cy="746125"/>
          </a:xfrm>
          <a:prstGeom prst="ellipse">
            <a:avLst/>
          </a:prstGeom>
          <a:solidFill>
            <a:srgbClr val="00B05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Proceso Evolutivo</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11</a:t>
            </a:fld>
            <a:endParaRPr lang="es-ES"/>
          </a:p>
        </p:txBody>
      </p:sp>
      <p:sp>
        <p:nvSpPr>
          <p:cNvPr id="4" name="3 Marcador de contenido"/>
          <p:cNvSpPr>
            <a:spLocks noGrp="1"/>
          </p:cNvSpPr>
          <p:nvPr>
            <p:ph sz="quarter" idx="1"/>
          </p:nvPr>
        </p:nvSpPr>
        <p:spPr>
          <a:xfrm>
            <a:off x="457200" y="4087822"/>
            <a:ext cx="8229600" cy="2069137"/>
          </a:xfrm>
        </p:spPr>
        <p:txBody>
          <a:bodyPr>
            <a:normAutofit fontScale="62500" lnSpcReduction="20000"/>
          </a:bodyPr>
          <a:lstStyle/>
          <a:p>
            <a:r>
              <a:rPr lang="es-ES_tradnl" dirty="0"/>
              <a:t>Las primeras versiones “</a:t>
            </a:r>
            <a:r>
              <a:rPr lang="es-ES_tradnl" dirty="0" err="1"/>
              <a:t>actuan</a:t>
            </a:r>
            <a:r>
              <a:rPr lang="es-ES_tradnl" dirty="0"/>
              <a:t>” como prototipos que ayudan a obtener requisitos para las nuevas versiones</a:t>
            </a:r>
          </a:p>
          <a:p>
            <a:pPr lvl="1"/>
            <a:r>
              <a:rPr lang="es-ES_tradnl" dirty="0"/>
              <a:t>Cada versión incorpora nuevos requisitos </a:t>
            </a:r>
          </a:p>
          <a:p>
            <a:r>
              <a:rPr lang="es-ES_tradnl" dirty="0"/>
              <a:t>Necesita de la participación del usuario</a:t>
            </a:r>
          </a:p>
          <a:p>
            <a:r>
              <a:rPr lang="es-ES_tradnl" dirty="0"/>
              <a:t>Especialmente interesante cuando se quiere empezar a usar el producto sin esperar a su finalización completa</a:t>
            </a:r>
          </a:p>
          <a:p>
            <a:r>
              <a:rPr lang="es-ES_tradnl" dirty="0"/>
              <a:t>El principal inconveniente es que puede generar nuevas demandas del cliente durante el desarrollo</a:t>
            </a:r>
          </a:p>
        </p:txBody>
      </p:sp>
      <p:grpSp>
        <p:nvGrpSpPr>
          <p:cNvPr id="177" name="176 Grupo"/>
          <p:cNvGrpSpPr/>
          <p:nvPr/>
        </p:nvGrpSpPr>
        <p:grpSpPr>
          <a:xfrm>
            <a:off x="131678" y="-603448"/>
            <a:ext cx="8912280" cy="4500906"/>
            <a:chOff x="3120" y="2832"/>
            <a:chExt cx="8912280" cy="4500906"/>
          </a:xfrm>
        </p:grpSpPr>
        <p:sp>
          <p:nvSpPr>
            <p:cNvPr id="178" name="Rectangle 3"/>
            <p:cNvSpPr>
              <a:spLocks noChangeArrowheads="1"/>
            </p:cNvSpPr>
            <p:nvPr/>
          </p:nvSpPr>
          <p:spPr bwMode="auto">
            <a:xfrm>
              <a:off x="228600" y="1905000"/>
              <a:ext cx="8609013" cy="2598738"/>
            </a:xfrm>
            <a:prstGeom prst="rect">
              <a:avLst/>
            </a:prstGeom>
            <a:solidFill>
              <a:srgbClr val="EAEAEA"/>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GB"/>
            </a:p>
          </p:txBody>
        </p:sp>
        <p:grpSp>
          <p:nvGrpSpPr>
            <p:cNvPr id="179" name="Group 4"/>
            <p:cNvGrpSpPr>
              <a:grpSpLocks/>
            </p:cNvGrpSpPr>
            <p:nvPr/>
          </p:nvGrpSpPr>
          <p:grpSpPr bwMode="auto">
            <a:xfrm>
              <a:off x="2341563" y="3041650"/>
              <a:ext cx="6026150" cy="406400"/>
              <a:chOff x="288" y="2496"/>
              <a:chExt cx="3984" cy="303"/>
            </a:xfrm>
          </p:grpSpPr>
          <p:sp>
            <p:nvSpPr>
              <p:cNvPr id="213" name="Rectangle 5"/>
              <p:cNvSpPr>
                <a:spLocks noChangeArrowheads="1"/>
              </p:cNvSpPr>
              <p:nvPr/>
            </p:nvSpPr>
            <p:spPr bwMode="auto">
              <a:xfrm>
                <a:off x="1008" y="2496"/>
                <a:ext cx="672"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design</a:t>
                </a:r>
              </a:p>
            </p:txBody>
          </p:sp>
          <p:sp>
            <p:nvSpPr>
              <p:cNvPr id="214" name="Rectangle 6"/>
              <p:cNvSpPr>
                <a:spLocks noChangeArrowheads="1"/>
              </p:cNvSpPr>
              <p:nvPr/>
            </p:nvSpPr>
            <p:spPr bwMode="auto">
              <a:xfrm>
                <a:off x="1680" y="2496"/>
                <a:ext cx="624"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code</a:t>
                </a:r>
              </a:p>
            </p:txBody>
          </p:sp>
          <p:sp>
            <p:nvSpPr>
              <p:cNvPr id="215" name="Rectangle 7"/>
              <p:cNvSpPr>
                <a:spLocks noChangeArrowheads="1"/>
              </p:cNvSpPr>
              <p:nvPr/>
            </p:nvSpPr>
            <p:spPr bwMode="auto">
              <a:xfrm>
                <a:off x="2304" y="2496"/>
                <a:ext cx="624"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test</a:t>
                </a:r>
              </a:p>
            </p:txBody>
          </p:sp>
          <p:sp>
            <p:nvSpPr>
              <p:cNvPr id="216" name="Rectangle 8"/>
              <p:cNvSpPr>
                <a:spLocks noChangeArrowheads="1"/>
              </p:cNvSpPr>
              <p:nvPr/>
            </p:nvSpPr>
            <p:spPr bwMode="auto">
              <a:xfrm>
                <a:off x="2928" y="2496"/>
                <a:ext cx="672"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integrate</a:t>
                </a:r>
              </a:p>
            </p:txBody>
          </p:sp>
          <p:sp>
            <p:nvSpPr>
              <p:cNvPr id="217" name="Rectangle 9"/>
              <p:cNvSpPr>
                <a:spLocks noChangeArrowheads="1"/>
              </p:cNvSpPr>
              <p:nvPr/>
            </p:nvSpPr>
            <p:spPr bwMode="auto">
              <a:xfrm>
                <a:off x="3600" y="2496"/>
                <a:ext cx="672"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O&amp;M</a:t>
                </a:r>
              </a:p>
            </p:txBody>
          </p:sp>
          <p:sp>
            <p:nvSpPr>
              <p:cNvPr id="218" name="Rectangle 10"/>
              <p:cNvSpPr>
                <a:spLocks noChangeArrowheads="1"/>
              </p:cNvSpPr>
              <p:nvPr/>
            </p:nvSpPr>
            <p:spPr bwMode="auto">
              <a:xfrm>
                <a:off x="288" y="2496"/>
                <a:ext cx="720"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reqts</a:t>
                </a:r>
              </a:p>
            </p:txBody>
          </p:sp>
        </p:grpSp>
        <p:grpSp>
          <p:nvGrpSpPr>
            <p:cNvPr id="180" name="Group 11"/>
            <p:cNvGrpSpPr>
              <a:grpSpLocks/>
            </p:cNvGrpSpPr>
            <p:nvPr/>
          </p:nvGrpSpPr>
          <p:grpSpPr bwMode="auto">
            <a:xfrm flipH="1">
              <a:off x="8201080" y="2832"/>
              <a:ext cx="0" cy="864"/>
              <a:chOff x="3120" y="2832"/>
              <a:chExt cx="0" cy="864"/>
            </a:xfrm>
          </p:grpSpPr>
          <p:sp>
            <p:nvSpPr>
              <p:cNvPr id="210" name="Line 12"/>
              <p:cNvSpPr>
                <a:spLocks noChangeShapeType="1"/>
              </p:cNvSpPr>
              <p:nvPr/>
            </p:nvSpPr>
            <p:spPr bwMode="auto">
              <a:xfrm>
                <a:off x="3120" y="2832"/>
                <a:ext cx="0" cy="288"/>
              </a:xfrm>
              <a:prstGeom prst="line">
                <a:avLst/>
              </a:prstGeom>
              <a:noFill/>
              <a:ln w="12700">
                <a:solidFill>
                  <a:srgbClr val="A3011C"/>
                </a:solidFill>
                <a:round/>
                <a:headEnd type="none" w="sm" len="sm"/>
                <a:tailEnd type="none" w="sm" len="sm"/>
              </a:ln>
              <a:effectLst/>
            </p:spPr>
            <p:txBody>
              <a:bodyPr wrap="none" anchor="ctr"/>
              <a:lstStyle/>
              <a:p>
                <a:endParaRPr lang="en-GB"/>
              </a:p>
            </p:txBody>
          </p:sp>
          <p:sp>
            <p:nvSpPr>
              <p:cNvPr id="211" name="Line 13"/>
              <p:cNvSpPr>
                <a:spLocks noChangeShapeType="1"/>
              </p:cNvSpPr>
              <p:nvPr/>
            </p:nvSpPr>
            <p:spPr bwMode="auto">
              <a:xfrm>
                <a:off x="3120" y="3120"/>
                <a:ext cx="0" cy="288"/>
              </a:xfrm>
              <a:prstGeom prst="line">
                <a:avLst/>
              </a:prstGeom>
              <a:noFill/>
              <a:ln w="12700">
                <a:solidFill>
                  <a:srgbClr val="A3011C"/>
                </a:solidFill>
                <a:prstDash val="sysDot"/>
                <a:round/>
                <a:headEnd type="none" w="sm" len="sm"/>
                <a:tailEnd type="none" w="sm" len="sm"/>
              </a:ln>
              <a:effectLst/>
            </p:spPr>
            <p:txBody>
              <a:bodyPr wrap="none" anchor="ctr"/>
              <a:lstStyle/>
              <a:p>
                <a:endParaRPr lang="en-GB"/>
              </a:p>
            </p:txBody>
          </p:sp>
          <p:sp>
            <p:nvSpPr>
              <p:cNvPr id="212" name="Line 14"/>
              <p:cNvSpPr>
                <a:spLocks noChangeShapeType="1"/>
              </p:cNvSpPr>
              <p:nvPr/>
            </p:nvSpPr>
            <p:spPr bwMode="auto">
              <a:xfrm>
                <a:off x="3120" y="3408"/>
                <a:ext cx="0" cy="288"/>
              </a:xfrm>
              <a:prstGeom prst="line">
                <a:avLst/>
              </a:prstGeom>
              <a:noFill/>
              <a:ln w="12700">
                <a:solidFill>
                  <a:srgbClr val="A3011C"/>
                </a:solidFill>
                <a:round/>
                <a:headEnd type="none" w="sm" len="sm"/>
                <a:tailEnd type="stealth" w="med" len="med"/>
              </a:ln>
              <a:effectLst/>
            </p:spPr>
            <p:txBody>
              <a:bodyPr wrap="none" anchor="ctr"/>
              <a:lstStyle/>
              <a:p>
                <a:endParaRPr lang="en-GB"/>
              </a:p>
            </p:txBody>
          </p:sp>
        </p:grpSp>
        <p:sp>
          <p:nvSpPr>
            <p:cNvPr id="181" name="Line 15"/>
            <p:cNvSpPr>
              <a:spLocks noChangeShapeType="1"/>
            </p:cNvSpPr>
            <p:nvPr/>
          </p:nvSpPr>
          <p:spPr bwMode="auto">
            <a:xfrm flipH="1">
              <a:off x="6176963" y="3448050"/>
              <a:ext cx="0" cy="406400"/>
            </a:xfrm>
            <a:prstGeom prst="line">
              <a:avLst/>
            </a:prstGeom>
            <a:noFill/>
            <a:ln w="12700">
              <a:solidFill>
                <a:srgbClr val="A3011C"/>
              </a:solidFill>
              <a:round/>
              <a:headEnd type="none" w="sm" len="sm"/>
              <a:tailEnd type="stealth" w="med" len="med"/>
            </a:ln>
            <a:effectLst/>
          </p:spPr>
          <p:txBody>
            <a:bodyPr wrap="none" anchor="ctr"/>
            <a:lstStyle/>
            <a:p>
              <a:endParaRPr lang="en-GB"/>
            </a:p>
          </p:txBody>
        </p:sp>
        <p:sp>
          <p:nvSpPr>
            <p:cNvPr id="182" name="Line 16"/>
            <p:cNvSpPr>
              <a:spLocks noChangeShapeType="1"/>
            </p:cNvSpPr>
            <p:nvPr/>
          </p:nvSpPr>
          <p:spPr bwMode="auto">
            <a:xfrm>
              <a:off x="6959600" y="3448050"/>
              <a:ext cx="0" cy="406400"/>
            </a:xfrm>
            <a:prstGeom prst="line">
              <a:avLst/>
            </a:prstGeom>
            <a:noFill/>
            <a:ln w="12700">
              <a:solidFill>
                <a:srgbClr val="A3011C"/>
              </a:solidFill>
              <a:round/>
              <a:headEnd type="none" w="sm" len="sm"/>
              <a:tailEnd type="stealth" w="med" len="med"/>
            </a:ln>
            <a:effectLst/>
          </p:spPr>
          <p:txBody>
            <a:bodyPr wrap="none" anchor="ctr"/>
            <a:lstStyle/>
            <a:p>
              <a:endParaRPr lang="en-GB"/>
            </a:p>
          </p:txBody>
        </p:sp>
        <p:sp>
          <p:nvSpPr>
            <p:cNvPr id="183" name="Line 17"/>
            <p:cNvSpPr>
              <a:spLocks noChangeShapeType="1"/>
            </p:cNvSpPr>
            <p:nvPr/>
          </p:nvSpPr>
          <p:spPr bwMode="auto">
            <a:xfrm>
              <a:off x="7585075" y="3448050"/>
              <a:ext cx="0" cy="406400"/>
            </a:xfrm>
            <a:prstGeom prst="line">
              <a:avLst/>
            </a:prstGeom>
            <a:noFill/>
            <a:ln w="12700">
              <a:solidFill>
                <a:srgbClr val="A3011C"/>
              </a:solidFill>
              <a:round/>
              <a:headEnd type="none" w="sm" len="sm"/>
              <a:tailEnd type="stealth" w="med" len="med"/>
            </a:ln>
            <a:effectLst/>
          </p:spPr>
          <p:txBody>
            <a:bodyPr wrap="none" anchor="ctr"/>
            <a:lstStyle/>
            <a:p>
              <a:endParaRPr lang="en-GB"/>
            </a:p>
          </p:txBody>
        </p:sp>
        <p:grpSp>
          <p:nvGrpSpPr>
            <p:cNvPr id="184" name="Group 18"/>
            <p:cNvGrpSpPr>
              <a:grpSpLocks/>
            </p:cNvGrpSpPr>
            <p:nvPr/>
          </p:nvGrpSpPr>
          <p:grpSpPr bwMode="auto">
            <a:xfrm>
              <a:off x="385763" y="2149475"/>
              <a:ext cx="5946772" cy="404813"/>
              <a:chOff x="288" y="2496"/>
              <a:chExt cx="3984" cy="303"/>
            </a:xfrm>
          </p:grpSpPr>
          <p:sp>
            <p:nvSpPr>
              <p:cNvPr id="204" name="Rectangle 19"/>
              <p:cNvSpPr>
                <a:spLocks noChangeArrowheads="1"/>
              </p:cNvSpPr>
              <p:nvPr/>
            </p:nvSpPr>
            <p:spPr bwMode="auto">
              <a:xfrm>
                <a:off x="1008" y="2496"/>
                <a:ext cx="672"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design</a:t>
                </a:r>
              </a:p>
            </p:txBody>
          </p:sp>
          <p:sp>
            <p:nvSpPr>
              <p:cNvPr id="205" name="Rectangle 20"/>
              <p:cNvSpPr>
                <a:spLocks noChangeArrowheads="1"/>
              </p:cNvSpPr>
              <p:nvPr/>
            </p:nvSpPr>
            <p:spPr bwMode="auto">
              <a:xfrm>
                <a:off x="1680" y="2496"/>
                <a:ext cx="624"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code</a:t>
                </a:r>
              </a:p>
            </p:txBody>
          </p:sp>
          <p:sp>
            <p:nvSpPr>
              <p:cNvPr id="206" name="Rectangle 21"/>
              <p:cNvSpPr>
                <a:spLocks noChangeArrowheads="1"/>
              </p:cNvSpPr>
              <p:nvPr/>
            </p:nvSpPr>
            <p:spPr bwMode="auto">
              <a:xfrm>
                <a:off x="2304" y="2496"/>
                <a:ext cx="624"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test</a:t>
                </a:r>
              </a:p>
            </p:txBody>
          </p:sp>
          <p:sp>
            <p:nvSpPr>
              <p:cNvPr id="207" name="Rectangle 22"/>
              <p:cNvSpPr>
                <a:spLocks noChangeArrowheads="1"/>
              </p:cNvSpPr>
              <p:nvPr/>
            </p:nvSpPr>
            <p:spPr bwMode="auto">
              <a:xfrm>
                <a:off x="2928" y="2496"/>
                <a:ext cx="672"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integrate</a:t>
                </a:r>
              </a:p>
            </p:txBody>
          </p:sp>
          <p:sp>
            <p:nvSpPr>
              <p:cNvPr id="208" name="Rectangle 23"/>
              <p:cNvSpPr>
                <a:spLocks noChangeArrowheads="1"/>
              </p:cNvSpPr>
              <p:nvPr/>
            </p:nvSpPr>
            <p:spPr bwMode="auto">
              <a:xfrm>
                <a:off x="3600" y="2496"/>
                <a:ext cx="672"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O&amp;M</a:t>
                </a:r>
              </a:p>
            </p:txBody>
          </p:sp>
          <p:sp>
            <p:nvSpPr>
              <p:cNvPr id="209" name="Rectangle 24"/>
              <p:cNvSpPr>
                <a:spLocks noChangeArrowheads="1"/>
              </p:cNvSpPr>
              <p:nvPr/>
            </p:nvSpPr>
            <p:spPr bwMode="auto">
              <a:xfrm>
                <a:off x="288" y="2496"/>
                <a:ext cx="720" cy="303"/>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reqts</a:t>
                </a:r>
              </a:p>
            </p:txBody>
          </p:sp>
        </p:grpSp>
        <p:sp>
          <p:nvSpPr>
            <p:cNvPr id="185" name="Rectangle 25"/>
            <p:cNvSpPr>
              <a:spLocks noChangeArrowheads="1"/>
            </p:cNvSpPr>
            <p:nvPr/>
          </p:nvSpPr>
          <p:spPr bwMode="auto">
            <a:xfrm>
              <a:off x="4795838" y="3854450"/>
              <a:ext cx="1046162" cy="406400"/>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design</a:t>
              </a:r>
            </a:p>
          </p:txBody>
        </p:sp>
        <p:sp>
          <p:nvSpPr>
            <p:cNvPr id="186" name="Rectangle 26"/>
            <p:cNvSpPr>
              <a:spLocks noChangeArrowheads="1"/>
            </p:cNvSpPr>
            <p:nvPr/>
          </p:nvSpPr>
          <p:spPr bwMode="auto">
            <a:xfrm>
              <a:off x="5842000" y="3854450"/>
              <a:ext cx="973138" cy="406400"/>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code</a:t>
              </a:r>
            </a:p>
          </p:txBody>
        </p:sp>
        <p:sp>
          <p:nvSpPr>
            <p:cNvPr id="187" name="Rectangle 27"/>
            <p:cNvSpPr>
              <a:spLocks noChangeArrowheads="1"/>
            </p:cNvSpPr>
            <p:nvPr/>
          </p:nvSpPr>
          <p:spPr bwMode="auto">
            <a:xfrm>
              <a:off x="6815138" y="3854450"/>
              <a:ext cx="927100" cy="406400"/>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test</a:t>
              </a:r>
            </a:p>
          </p:txBody>
        </p:sp>
        <p:sp>
          <p:nvSpPr>
            <p:cNvPr id="188" name="Rectangle 28"/>
            <p:cNvSpPr>
              <a:spLocks noChangeArrowheads="1"/>
            </p:cNvSpPr>
            <p:nvPr/>
          </p:nvSpPr>
          <p:spPr bwMode="auto">
            <a:xfrm>
              <a:off x="7742238" y="3854450"/>
              <a:ext cx="969962" cy="406400"/>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integrate</a:t>
              </a:r>
            </a:p>
          </p:txBody>
        </p:sp>
        <p:sp>
          <p:nvSpPr>
            <p:cNvPr id="189" name="Rectangle 29"/>
            <p:cNvSpPr>
              <a:spLocks noChangeArrowheads="1"/>
            </p:cNvSpPr>
            <p:nvPr/>
          </p:nvSpPr>
          <p:spPr bwMode="auto">
            <a:xfrm>
              <a:off x="3671888" y="3854450"/>
              <a:ext cx="1123950" cy="406400"/>
            </a:xfrm>
            <a:prstGeom prst="rect">
              <a:avLst/>
            </a:prstGeom>
            <a:solidFill>
              <a:srgbClr val="FBFAC9"/>
            </a:solidFill>
            <a:ln w="12700">
              <a:solidFill>
                <a:schemeClr val="tx1"/>
              </a:solidFill>
              <a:miter lim="800000"/>
              <a:headEnd/>
              <a:tailEnd/>
            </a:ln>
            <a:effectLst/>
          </p:spPr>
          <p:txBody>
            <a:bodyPr wrap="none" anchor="ctr"/>
            <a:lstStyle/>
            <a:p>
              <a:pPr algn="ctr"/>
              <a:r>
                <a:rPr lang="en-US" sz="1800" b="1">
                  <a:latin typeface="Comic Sans MS" pitchFamily="66" charset="0"/>
                </a:rPr>
                <a:t>reqts</a:t>
              </a:r>
            </a:p>
          </p:txBody>
        </p:sp>
        <p:grpSp>
          <p:nvGrpSpPr>
            <p:cNvPr id="190" name="Group 30"/>
            <p:cNvGrpSpPr>
              <a:grpSpLocks/>
            </p:cNvGrpSpPr>
            <p:nvPr/>
          </p:nvGrpSpPr>
          <p:grpSpPr bwMode="auto">
            <a:xfrm>
              <a:off x="3120" y="2832"/>
              <a:ext cx="0" cy="864"/>
              <a:chOff x="3120" y="2832"/>
              <a:chExt cx="0" cy="864"/>
            </a:xfrm>
          </p:grpSpPr>
          <p:sp>
            <p:nvSpPr>
              <p:cNvPr id="201" name="Line 31"/>
              <p:cNvSpPr>
                <a:spLocks noChangeShapeType="1"/>
              </p:cNvSpPr>
              <p:nvPr/>
            </p:nvSpPr>
            <p:spPr bwMode="auto">
              <a:xfrm>
                <a:off x="3120" y="2832"/>
                <a:ext cx="0" cy="288"/>
              </a:xfrm>
              <a:prstGeom prst="line">
                <a:avLst/>
              </a:prstGeom>
              <a:noFill/>
              <a:ln w="12700">
                <a:solidFill>
                  <a:srgbClr val="A3011C"/>
                </a:solidFill>
                <a:round/>
                <a:headEnd type="none" w="sm" len="sm"/>
                <a:tailEnd type="none" w="sm" len="sm"/>
              </a:ln>
              <a:effectLst/>
            </p:spPr>
            <p:txBody>
              <a:bodyPr wrap="none" anchor="ctr"/>
              <a:lstStyle/>
              <a:p>
                <a:endParaRPr lang="en-GB"/>
              </a:p>
            </p:txBody>
          </p:sp>
          <p:sp>
            <p:nvSpPr>
              <p:cNvPr id="202" name="Line 32"/>
              <p:cNvSpPr>
                <a:spLocks noChangeShapeType="1"/>
              </p:cNvSpPr>
              <p:nvPr/>
            </p:nvSpPr>
            <p:spPr bwMode="auto">
              <a:xfrm>
                <a:off x="3120" y="3120"/>
                <a:ext cx="0" cy="288"/>
              </a:xfrm>
              <a:prstGeom prst="line">
                <a:avLst/>
              </a:prstGeom>
              <a:noFill/>
              <a:ln w="12700">
                <a:solidFill>
                  <a:srgbClr val="A3011C"/>
                </a:solidFill>
                <a:prstDash val="sysDot"/>
                <a:round/>
                <a:headEnd type="none" w="sm" len="sm"/>
                <a:tailEnd type="none" w="sm" len="sm"/>
              </a:ln>
              <a:effectLst/>
            </p:spPr>
            <p:txBody>
              <a:bodyPr wrap="none" anchor="ctr"/>
              <a:lstStyle/>
              <a:p>
                <a:endParaRPr lang="en-GB"/>
              </a:p>
            </p:txBody>
          </p:sp>
          <p:sp>
            <p:nvSpPr>
              <p:cNvPr id="203" name="Line 33"/>
              <p:cNvSpPr>
                <a:spLocks noChangeShapeType="1"/>
              </p:cNvSpPr>
              <p:nvPr/>
            </p:nvSpPr>
            <p:spPr bwMode="auto">
              <a:xfrm>
                <a:off x="3120" y="3408"/>
                <a:ext cx="0" cy="288"/>
              </a:xfrm>
              <a:prstGeom prst="line">
                <a:avLst/>
              </a:prstGeom>
              <a:noFill/>
              <a:ln w="12700">
                <a:solidFill>
                  <a:srgbClr val="A3011C"/>
                </a:solidFill>
                <a:round/>
                <a:headEnd type="none" w="sm" len="sm"/>
                <a:tailEnd type="stealth" w="med" len="med"/>
              </a:ln>
              <a:effectLst/>
            </p:spPr>
            <p:txBody>
              <a:bodyPr wrap="none" anchor="ctr"/>
              <a:lstStyle/>
              <a:p>
                <a:endParaRPr lang="en-GB"/>
              </a:p>
            </p:txBody>
          </p:sp>
        </p:grpSp>
        <p:grpSp>
          <p:nvGrpSpPr>
            <p:cNvPr id="191" name="Group 34"/>
            <p:cNvGrpSpPr>
              <a:grpSpLocks/>
            </p:cNvGrpSpPr>
            <p:nvPr/>
          </p:nvGrpSpPr>
          <p:grpSpPr bwMode="auto">
            <a:xfrm>
              <a:off x="3120" y="2832"/>
              <a:ext cx="0" cy="864"/>
              <a:chOff x="3120" y="2832"/>
              <a:chExt cx="0" cy="864"/>
            </a:xfrm>
          </p:grpSpPr>
          <p:sp>
            <p:nvSpPr>
              <p:cNvPr id="198" name="Line 35"/>
              <p:cNvSpPr>
                <a:spLocks noChangeShapeType="1"/>
              </p:cNvSpPr>
              <p:nvPr/>
            </p:nvSpPr>
            <p:spPr bwMode="auto">
              <a:xfrm>
                <a:off x="3120" y="2832"/>
                <a:ext cx="0" cy="288"/>
              </a:xfrm>
              <a:prstGeom prst="line">
                <a:avLst/>
              </a:prstGeom>
              <a:noFill/>
              <a:ln w="12700">
                <a:solidFill>
                  <a:srgbClr val="A3011C"/>
                </a:solidFill>
                <a:round/>
                <a:headEnd type="none" w="sm" len="sm"/>
                <a:tailEnd type="none" w="sm" len="sm"/>
              </a:ln>
              <a:effectLst/>
            </p:spPr>
            <p:txBody>
              <a:bodyPr wrap="none" anchor="ctr"/>
              <a:lstStyle/>
              <a:p>
                <a:endParaRPr lang="en-GB"/>
              </a:p>
            </p:txBody>
          </p:sp>
          <p:sp>
            <p:nvSpPr>
              <p:cNvPr id="199" name="Line 36"/>
              <p:cNvSpPr>
                <a:spLocks noChangeShapeType="1"/>
              </p:cNvSpPr>
              <p:nvPr/>
            </p:nvSpPr>
            <p:spPr bwMode="auto">
              <a:xfrm>
                <a:off x="3120" y="3120"/>
                <a:ext cx="0" cy="288"/>
              </a:xfrm>
              <a:prstGeom prst="line">
                <a:avLst/>
              </a:prstGeom>
              <a:noFill/>
              <a:ln w="12700">
                <a:solidFill>
                  <a:srgbClr val="A3011C"/>
                </a:solidFill>
                <a:prstDash val="sysDot"/>
                <a:round/>
                <a:headEnd type="none" w="sm" len="sm"/>
                <a:tailEnd type="none" w="sm" len="sm"/>
              </a:ln>
              <a:effectLst/>
            </p:spPr>
            <p:txBody>
              <a:bodyPr wrap="none" anchor="ctr"/>
              <a:lstStyle/>
              <a:p>
                <a:endParaRPr lang="en-GB"/>
              </a:p>
            </p:txBody>
          </p:sp>
          <p:sp>
            <p:nvSpPr>
              <p:cNvPr id="200" name="Line 37"/>
              <p:cNvSpPr>
                <a:spLocks noChangeShapeType="1"/>
              </p:cNvSpPr>
              <p:nvPr/>
            </p:nvSpPr>
            <p:spPr bwMode="auto">
              <a:xfrm>
                <a:off x="3120" y="3408"/>
                <a:ext cx="0" cy="288"/>
              </a:xfrm>
              <a:prstGeom prst="line">
                <a:avLst/>
              </a:prstGeom>
              <a:noFill/>
              <a:ln w="12700">
                <a:solidFill>
                  <a:srgbClr val="A3011C"/>
                </a:solidFill>
                <a:round/>
                <a:headEnd type="none" w="sm" len="sm"/>
                <a:tailEnd type="stealth" w="med" len="med"/>
              </a:ln>
              <a:effectLst/>
            </p:spPr>
            <p:txBody>
              <a:bodyPr wrap="none" anchor="ctr"/>
              <a:lstStyle/>
              <a:p>
                <a:endParaRPr lang="en-GB"/>
              </a:p>
            </p:txBody>
          </p:sp>
        </p:grpSp>
        <p:sp>
          <p:nvSpPr>
            <p:cNvPr id="192" name="Text Box 38"/>
            <p:cNvSpPr txBox="1">
              <a:spLocks noChangeArrowheads="1"/>
            </p:cNvSpPr>
            <p:nvPr/>
          </p:nvSpPr>
          <p:spPr bwMode="auto">
            <a:xfrm>
              <a:off x="228600" y="1905000"/>
              <a:ext cx="1524000" cy="374650"/>
            </a:xfrm>
            <a:prstGeom prst="rect">
              <a:avLst/>
            </a:prstGeom>
            <a:noFill/>
            <a:ln w="12700">
              <a:noFill/>
              <a:miter lim="800000"/>
              <a:headEnd/>
              <a:tailEnd/>
            </a:ln>
            <a:effectLst/>
          </p:spPr>
          <p:txBody>
            <a:bodyPr>
              <a:spAutoFit/>
            </a:bodyPr>
            <a:lstStyle/>
            <a:p>
              <a:r>
                <a:rPr lang="en-US" sz="1600" b="1" i="1">
                  <a:latin typeface="Comic Sans MS" pitchFamily="66" charset="0"/>
                </a:rPr>
                <a:t>version 1</a:t>
              </a:r>
            </a:p>
          </p:txBody>
        </p:sp>
        <p:sp>
          <p:nvSpPr>
            <p:cNvPr id="193" name="Text Box 39"/>
            <p:cNvSpPr txBox="1">
              <a:spLocks noChangeArrowheads="1"/>
            </p:cNvSpPr>
            <p:nvPr/>
          </p:nvSpPr>
          <p:spPr bwMode="auto">
            <a:xfrm>
              <a:off x="2184400" y="2798763"/>
              <a:ext cx="1625600" cy="374650"/>
            </a:xfrm>
            <a:prstGeom prst="rect">
              <a:avLst/>
            </a:prstGeom>
            <a:noFill/>
            <a:ln w="12700">
              <a:noFill/>
              <a:miter lim="800000"/>
              <a:headEnd/>
              <a:tailEnd/>
            </a:ln>
            <a:effectLst/>
          </p:spPr>
          <p:txBody>
            <a:bodyPr>
              <a:spAutoFit/>
            </a:bodyPr>
            <a:lstStyle/>
            <a:p>
              <a:r>
                <a:rPr lang="en-US" sz="1600" b="1" i="1">
                  <a:latin typeface="Comic Sans MS" pitchFamily="66" charset="0"/>
                </a:rPr>
                <a:t>version 2</a:t>
              </a:r>
            </a:p>
          </p:txBody>
        </p:sp>
        <p:sp>
          <p:nvSpPr>
            <p:cNvPr id="194" name="Text Box 40"/>
            <p:cNvSpPr txBox="1">
              <a:spLocks noChangeArrowheads="1"/>
            </p:cNvSpPr>
            <p:nvPr/>
          </p:nvSpPr>
          <p:spPr bwMode="auto">
            <a:xfrm>
              <a:off x="3514725" y="3609975"/>
              <a:ext cx="1174750" cy="374650"/>
            </a:xfrm>
            <a:prstGeom prst="rect">
              <a:avLst/>
            </a:prstGeom>
            <a:noFill/>
            <a:ln w="12700">
              <a:noFill/>
              <a:miter lim="800000"/>
              <a:headEnd/>
              <a:tailEnd/>
            </a:ln>
            <a:effectLst/>
          </p:spPr>
          <p:txBody>
            <a:bodyPr>
              <a:spAutoFit/>
            </a:bodyPr>
            <a:lstStyle/>
            <a:p>
              <a:r>
                <a:rPr lang="en-US" sz="1600" b="1" i="1">
                  <a:latin typeface="Comic Sans MS" pitchFamily="66" charset="0"/>
                </a:rPr>
                <a:t>version 3</a:t>
              </a:r>
            </a:p>
          </p:txBody>
        </p:sp>
        <p:sp>
          <p:nvSpPr>
            <p:cNvPr id="195" name="AutoShape 41"/>
            <p:cNvSpPr>
              <a:spLocks noChangeArrowheads="1"/>
            </p:cNvSpPr>
            <p:nvPr/>
          </p:nvSpPr>
          <p:spPr bwMode="auto">
            <a:xfrm rot="16200000">
              <a:off x="8594725" y="3940175"/>
              <a:ext cx="406400" cy="234950"/>
            </a:xfrm>
            <a:prstGeom prst="flowChartDocument">
              <a:avLst/>
            </a:prstGeom>
            <a:solidFill>
              <a:srgbClr val="FBFAC9"/>
            </a:solidFill>
            <a:ln w="12700">
              <a:solidFill>
                <a:schemeClr val="tx1"/>
              </a:solidFill>
              <a:miter lim="800000"/>
              <a:headEnd/>
              <a:tailEnd/>
            </a:ln>
            <a:effectLst/>
          </p:spPr>
          <p:txBody>
            <a:bodyPr wrap="none" anchor="ctr"/>
            <a:lstStyle/>
            <a:p>
              <a:endParaRPr lang="en-GB"/>
            </a:p>
          </p:txBody>
        </p:sp>
        <p:sp>
          <p:nvSpPr>
            <p:cNvPr id="196" name="Text Box 42"/>
            <p:cNvSpPr txBox="1">
              <a:spLocks noChangeArrowheads="1"/>
            </p:cNvSpPr>
            <p:nvPr/>
          </p:nvSpPr>
          <p:spPr bwMode="auto">
            <a:xfrm>
              <a:off x="4064000" y="2636838"/>
              <a:ext cx="2336800" cy="338554"/>
            </a:xfrm>
            <a:prstGeom prst="rect">
              <a:avLst/>
            </a:prstGeom>
            <a:noFill/>
            <a:ln w="12700">
              <a:noFill/>
              <a:miter lim="800000"/>
              <a:headEnd/>
              <a:tailEnd/>
            </a:ln>
            <a:effectLst/>
          </p:spPr>
          <p:txBody>
            <a:bodyPr>
              <a:spAutoFit/>
            </a:bodyPr>
            <a:lstStyle/>
            <a:p>
              <a:r>
                <a:rPr lang="en-US" sz="1600" b="1" i="1" dirty="0" err="1">
                  <a:solidFill>
                    <a:srgbClr val="A3011C"/>
                  </a:solidFill>
                  <a:latin typeface="Comic Sans MS" pitchFamily="66" charset="0"/>
                </a:rPr>
                <a:t>Lecciones</a:t>
              </a:r>
              <a:r>
                <a:rPr lang="en-US" sz="1600" b="1" i="1" dirty="0">
                  <a:solidFill>
                    <a:srgbClr val="A3011C"/>
                  </a:solidFill>
                  <a:latin typeface="Comic Sans MS" pitchFamily="66" charset="0"/>
                </a:rPr>
                <a:t> </a:t>
              </a:r>
              <a:r>
                <a:rPr lang="en-US" sz="1600" b="1" i="1" dirty="0" err="1">
                  <a:solidFill>
                    <a:srgbClr val="A3011C"/>
                  </a:solidFill>
                  <a:latin typeface="Comic Sans MS" pitchFamily="66" charset="0"/>
                </a:rPr>
                <a:t>aprendidas</a:t>
              </a:r>
              <a:endParaRPr lang="en-US" sz="1600" b="1" i="1" dirty="0">
                <a:solidFill>
                  <a:srgbClr val="A3011C"/>
                </a:solidFill>
                <a:latin typeface="Comic Sans MS" pitchFamily="66" charset="0"/>
              </a:endParaRPr>
            </a:p>
          </p:txBody>
        </p:sp>
        <p:sp>
          <p:nvSpPr>
            <p:cNvPr id="197" name="Text Box 43"/>
            <p:cNvSpPr txBox="1">
              <a:spLocks noChangeArrowheads="1"/>
            </p:cNvSpPr>
            <p:nvPr/>
          </p:nvSpPr>
          <p:spPr bwMode="auto">
            <a:xfrm>
              <a:off x="6097588" y="3448050"/>
              <a:ext cx="2489258" cy="338554"/>
            </a:xfrm>
            <a:prstGeom prst="rect">
              <a:avLst/>
            </a:prstGeom>
            <a:noFill/>
            <a:ln w="12700">
              <a:noFill/>
              <a:miter lim="800000"/>
              <a:headEnd/>
              <a:tailEnd/>
            </a:ln>
            <a:effectLst/>
          </p:spPr>
          <p:txBody>
            <a:bodyPr wrap="square">
              <a:spAutoFit/>
            </a:bodyPr>
            <a:lstStyle/>
            <a:p>
              <a:r>
                <a:rPr lang="en-US" sz="1600" b="1" i="1" dirty="0" err="1">
                  <a:solidFill>
                    <a:srgbClr val="A3011C"/>
                  </a:solidFill>
                  <a:latin typeface="Comic Sans MS" pitchFamily="66" charset="0"/>
                </a:rPr>
                <a:t>Lecciones</a:t>
              </a:r>
              <a:r>
                <a:rPr lang="en-US" sz="1600" b="1" i="1" dirty="0">
                  <a:solidFill>
                    <a:srgbClr val="A3011C"/>
                  </a:solidFill>
                  <a:latin typeface="Comic Sans MS" pitchFamily="66" charset="0"/>
                </a:rPr>
                <a:t> </a:t>
              </a:r>
              <a:r>
                <a:rPr lang="en-US" sz="1600" b="1" i="1" dirty="0" err="1">
                  <a:solidFill>
                    <a:srgbClr val="A3011C"/>
                  </a:solidFill>
                  <a:latin typeface="Comic Sans MS" pitchFamily="66" charset="0"/>
                </a:rPr>
                <a:t>aprendidas</a:t>
              </a:r>
              <a:endParaRPr lang="en-US" sz="1600" b="1" i="1" dirty="0">
                <a:solidFill>
                  <a:srgbClr val="A3011C"/>
                </a:solidFill>
                <a:latin typeface="Comic Sans MS" pitchFamily="66" charset="0"/>
              </a:endParaRPr>
            </a:p>
          </p:txBody>
        </p:sp>
      </p:grpSp>
      <p:sp>
        <p:nvSpPr>
          <p:cNvPr id="220" name="Line 17"/>
          <p:cNvSpPr>
            <a:spLocks noChangeShapeType="1"/>
          </p:cNvSpPr>
          <p:nvPr/>
        </p:nvSpPr>
        <p:spPr bwMode="auto">
          <a:xfrm flipH="1">
            <a:off x="5715007" y="2285992"/>
            <a:ext cx="45719" cy="1263656"/>
          </a:xfrm>
          <a:prstGeom prst="line">
            <a:avLst/>
          </a:prstGeom>
          <a:noFill/>
          <a:ln w="12700">
            <a:solidFill>
              <a:srgbClr val="A3011C"/>
            </a:solidFill>
            <a:round/>
            <a:headEnd type="none" w="sm" len="sm"/>
            <a:tailEnd type="stealth" w="med" len="med"/>
          </a:ln>
          <a:effectLst/>
        </p:spPr>
        <p:txBody>
          <a:bodyPr wrap="none" anchor="ctr"/>
          <a:lstStyle/>
          <a:p>
            <a:endParaRPr lang="en-GB"/>
          </a:p>
        </p:txBody>
      </p:sp>
      <p:sp>
        <p:nvSpPr>
          <p:cNvPr id="221" name="Line 17"/>
          <p:cNvSpPr>
            <a:spLocks noChangeShapeType="1"/>
          </p:cNvSpPr>
          <p:nvPr/>
        </p:nvSpPr>
        <p:spPr bwMode="auto">
          <a:xfrm flipH="1">
            <a:off x="5000628" y="2236782"/>
            <a:ext cx="45719" cy="1263656"/>
          </a:xfrm>
          <a:prstGeom prst="line">
            <a:avLst/>
          </a:prstGeom>
          <a:noFill/>
          <a:ln w="12700">
            <a:solidFill>
              <a:srgbClr val="A3011C"/>
            </a:solidFill>
            <a:round/>
            <a:headEnd type="none" w="sm" len="sm"/>
            <a:tailEnd type="stealth" w="med" len="med"/>
          </a:ln>
          <a:effectLst/>
        </p:spPr>
        <p:txBody>
          <a:bodyPr wrap="none" anchor="ctr"/>
          <a:lstStyle/>
          <a:p>
            <a:endParaRPr lang="en-GB"/>
          </a:p>
        </p:txBody>
      </p:sp>
      <p:sp>
        <p:nvSpPr>
          <p:cNvPr id="222" name="Line 17"/>
          <p:cNvSpPr>
            <a:spLocks noChangeShapeType="1"/>
          </p:cNvSpPr>
          <p:nvPr/>
        </p:nvSpPr>
        <p:spPr bwMode="auto">
          <a:xfrm flipH="1">
            <a:off x="4240529" y="2236782"/>
            <a:ext cx="45719" cy="1263656"/>
          </a:xfrm>
          <a:prstGeom prst="line">
            <a:avLst/>
          </a:prstGeom>
          <a:noFill/>
          <a:ln w="12700">
            <a:solidFill>
              <a:srgbClr val="A3011C"/>
            </a:solidFill>
            <a:round/>
            <a:headEnd type="none" w="sm" len="sm"/>
            <a:tailEnd type="stealth" w="med" len="med"/>
          </a:ln>
          <a:effectLst/>
        </p:spPr>
        <p:txBody>
          <a:bodyPr wrap="none" anchor="ctr"/>
          <a:lstStyle/>
          <a:p>
            <a:endParaRPr lang="en-GB"/>
          </a:p>
        </p:txBody>
      </p:sp>
      <p:sp>
        <p:nvSpPr>
          <p:cNvPr id="50" name="Elipse 49">
            <a:extLst>
              <a:ext uri="{FF2B5EF4-FFF2-40B4-BE49-F238E27FC236}">
                <a16:creationId xmlns:a16="http://schemas.microsoft.com/office/drawing/2014/main" id="{6C16E63E-D63A-4F0A-9885-937C6DF21BE9}"/>
              </a:ext>
            </a:extLst>
          </p:cNvPr>
          <p:cNvSpPr/>
          <p:nvPr/>
        </p:nvSpPr>
        <p:spPr>
          <a:xfrm>
            <a:off x="5582105" y="1412150"/>
            <a:ext cx="789856" cy="746125"/>
          </a:xfrm>
          <a:prstGeom prst="ellipse">
            <a:avLst/>
          </a:prstGeom>
          <a:solidFill>
            <a:srgbClr val="00B05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BA52CA57-AA32-4A3D-B275-3FD52C93A129}"/>
              </a:ext>
            </a:extLst>
          </p:cNvPr>
          <p:cNvSpPr/>
          <p:nvPr/>
        </p:nvSpPr>
        <p:spPr>
          <a:xfrm>
            <a:off x="7675526" y="2361102"/>
            <a:ext cx="789856" cy="746125"/>
          </a:xfrm>
          <a:prstGeom prst="ellipse">
            <a:avLst/>
          </a:prstGeom>
          <a:solidFill>
            <a:srgbClr val="00B05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down)">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El  Proceso / Modelo en Espiral</a:t>
            </a:r>
            <a:endParaRPr lang="en-GB" dirty="0"/>
          </a:p>
        </p:txBody>
      </p:sp>
      <p:grpSp>
        <p:nvGrpSpPr>
          <p:cNvPr id="570" name="569 Grupo"/>
          <p:cNvGrpSpPr>
            <a:grpSpLocks noChangeAspect="1"/>
          </p:cNvGrpSpPr>
          <p:nvPr/>
        </p:nvGrpSpPr>
        <p:grpSpPr>
          <a:xfrm>
            <a:off x="1547664" y="1412776"/>
            <a:ext cx="5929920" cy="3752809"/>
            <a:chOff x="457200" y="1066799"/>
            <a:chExt cx="8305800" cy="5410201"/>
          </a:xfrm>
        </p:grpSpPr>
        <p:sp>
          <p:nvSpPr>
            <p:cNvPr id="498" name="Rectangle 90"/>
            <p:cNvSpPr>
              <a:spLocks noChangeArrowheads="1"/>
            </p:cNvSpPr>
            <p:nvPr/>
          </p:nvSpPr>
          <p:spPr bwMode="auto">
            <a:xfrm>
              <a:off x="457200" y="1066799"/>
              <a:ext cx="8305800" cy="5410199"/>
            </a:xfrm>
            <a:prstGeom prst="rect">
              <a:avLst/>
            </a:prstGeom>
            <a:solidFill>
              <a:srgbClr val="EAEAEA"/>
            </a:solidFill>
            <a:ln w="12700">
              <a:solidFill>
                <a:schemeClr val="tx1"/>
              </a:solidFill>
              <a:miter lim="800000"/>
              <a:headEnd/>
              <a:tailEnd/>
            </a:ln>
            <a:effectLst>
              <a:outerShdw dist="107763" dir="2700000" algn="ctr" rotWithShape="0">
                <a:schemeClr val="bg2"/>
              </a:outerShdw>
            </a:effectLst>
          </p:spPr>
          <p:txBody>
            <a:bodyPr wrap="none" anchor="ctr"/>
            <a:lstStyle/>
            <a:p>
              <a:endParaRPr lang="en-GB"/>
            </a:p>
          </p:txBody>
        </p:sp>
        <p:sp>
          <p:nvSpPr>
            <p:cNvPr id="499" name="Line 3"/>
            <p:cNvSpPr>
              <a:spLocks noChangeShapeType="1"/>
            </p:cNvSpPr>
            <p:nvPr/>
          </p:nvSpPr>
          <p:spPr bwMode="auto">
            <a:xfrm flipH="1">
              <a:off x="4572000" y="1143000"/>
              <a:ext cx="1588" cy="5257800"/>
            </a:xfrm>
            <a:prstGeom prst="line">
              <a:avLst/>
            </a:prstGeom>
            <a:noFill/>
            <a:ln w="28575">
              <a:solidFill>
                <a:srgbClr val="A3011C"/>
              </a:solidFill>
              <a:round/>
              <a:headEnd/>
              <a:tailEnd/>
            </a:ln>
            <a:effectLst/>
          </p:spPr>
          <p:txBody>
            <a:bodyPr wrap="none" anchor="ctr"/>
            <a:lstStyle/>
            <a:p>
              <a:endParaRPr lang="en-GB"/>
            </a:p>
          </p:txBody>
        </p:sp>
        <p:sp>
          <p:nvSpPr>
            <p:cNvPr id="500" name="Line 4"/>
            <p:cNvSpPr>
              <a:spLocks noChangeShapeType="1"/>
            </p:cNvSpPr>
            <p:nvPr/>
          </p:nvSpPr>
          <p:spPr bwMode="auto">
            <a:xfrm flipH="1">
              <a:off x="685800" y="3657600"/>
              <a:ext cx="7848600" cy="0"/>
            </a:xfrm>
            <a:prstGeom prst="line">
              <a:avLst/>
            </a:prstGeom>
            <a:noFill/>
            <a:ln w="28575">
              <a:solidFill>
                <a:srgbClr val="A3011C"/>
              </a:solidFill>
              <a:round/>
              <a:headEnd/>
              <a:tailEnd/>
            </a:ln>
            <a:effectLst/>
          </p:spPr>
          <p:txBody>
            <a:bodyPr wrap="none" anchor="ctr"/>
            <a:lstStyle/>
            <a:p>
              <a:endParaRPr lang="en-GB"/>
            </a:p>
          </p:txBody>
        </p:sp>
        <p:sp>
          <p:nvSpPr>
            <p:cNvPr id="501" name="Rectangle 7"/>
            <p:cNvSpPr>
              <a:spLocks noChangeArrowheads="1"/>
            </p:cNvSpPr>
            <p:nvPr/>
          </p:nvSpPr>
          <p:spPr bwMode="auto">
            <a:xfrm>
              <a:off x="609600" y="1143000"/>
              <a:ext cx="1371600" cy="762000"/>
            </a:xfrm>
            <a:prstGeom prst="rect">
              <a:avLst/>
            </a:prstGeom>
            <a:noFill/>
            <a:ln w="12700">
              <a:noFill/>
              <a:miter lim="800000"/>
              <a:headEnd/>
              <a:tailEnd/>
            </a:ln>
            <a:effectLst/>
          </p:spPr>
          <p:txBody>
            <a:bodyPr wrap="none" anchor="ctr"/>
            <a:lstStyle/>
            <a:p>
              <a:pPr algn="ctr"/>
              <a:r>
                <a:rPr lang="en-US" sz="1600" dirty="0">
                  <a:solidFill>
                    <a:srgbClr val="A3011C"/>
                  </a:solidFill>
                  <a:latin typeface="Comic Sans MS" pitchFamily="66" charset="0"/>
                </a:rPr>
                <a:t>Determine goals,</a:t>
              </a:r>
            </a:p>
            <a:p>
              <a:pPr algn="ctr"/>
              <a:r>
                <a:rPr lang="en-US" sz="1600" dirty="0">
                  <a:solidFill>
                    <a:srgbClr val="A3011C"/>
                  </a:solidFill>
                  <a:latin typeface="Comic Sans MS" pitchFamily="66" charset="0"/>
                </a:rPr>
                <a:t>alternatives,</a:t>
              </a:r>
            </a:p>
            <a:p>
              <a:pPr algn="ctr"/>
              <a:r>
                <a:rPr lang="en-US" sz="1600" dirty="0">
                  <a:solidFill>
                    <a:srgbClr val="A3011C"/>
                  </a:solidFill>
                  <a:latin typeface="Comic Sans MS" pitchFamily="66" charset="0"/>
                </a:rPr>
                <a:t>constraints</a:t>
              </a:r>
            </a:p>
          </p:txBody>
        </p:sp>
        <p:sp>
          <p:nvSpPr>
            <p:cNvPr id="502" name="Rectangle 8"/>
            <p:cNvSpPr>
              <a:spLocks noChangeArrowheads="1"/>
            </p:cNvSpPr>
            <p:nvPr/>
          </p:nvSpPr>
          <p:spPr bwMode="auto">
            <a:xfrm>
              <a:off x="7315200" y="1219200"/>
              <a:ext cx="1371600" cy="762000"/>
            </a:xfrm>
            <a:prstGeom prst="rect">
              <a:avLst/>
            </a:prstGeom>
            <a:noFill/>
            <a:ln w="12700">
              <a:noFill/>
              <a:miter lim="800000"/>
              <a:headEnd/>
              <a:tailEnd/>
            </a:ln>
            <a:effectLst/>
          </p:spPr>
          <p:txBody>
            <a:bodyPr wrap="none" anchor="ctr"/>
            <a:lstStyle/>
            <a:p>
              <a:pPr algn="ctr"/>
              <a:r>
                <a:rPr lang="en-US" sz="1600">
                  <a:solidFill>
                    <a:srgbClr val="A3011C"/>
                  </a:solidFill>
                  <a:latin typeface="Comic Sans MS" pitchFamily="66" charset="0"/>
                </a:rPr>
                <a:t>Evaluate</a:t>
              </a:r>
            </a:p>
            <a:p>
              <a:pPr algn="ctr"/>
              <a:r>
                <a:rPr lang="en-US" sz="1600">
                  <a:solidFill>
                    <a:srgbClr val="A3011C"/>
                  </a:solidFill>
                  <a:latin typeface="Comic Sans MS" pitchFamily="66" charset="0"/>
                </a:rPr>
                <a:t>alternatives</a:t>
              </a:r>
            </a:p>
            <a:p>
              <a:pPr algn="ctr"/>
              <a:r>
                <a:rPr lang="en-US" sz="1600">
                  <a:solidFill>
                    <a:srgbClr val="A3011C"/>
                  </a:solidFill>
                  <a:latin typeface="Comic Sans MS" pitchFamily="66" charset="0"/>
                </a:rPr>
                <a:t>and risks</a:t>
              </a:r>
            </a:p>
          </p:txBody>
        </p:sp>
        <p:sp>
          <p:nvSpPr>
            <p:cNvPr id="503" name="Rectangle 9"/>
            <p:cNvSpPr>
              <a:spLocks noChangeArrowheads="1"/>
            </p:cNvSpPr>
            <p:nvPr/>
          </p:nvSpPr>
          <p:spPr bwMode="auto">
            <a:xfrm>
              <a:off x="533400" y="5334000"/>
              <a:ext cx="1371600" cy="762000"/>
            </a:xfrm>
            <a:prstGeom prst="rect">
              <a:avLst/>
            </a:prstGeom>
            <a:noFill/>
            <a:ln w="12700">
              <a:noFill/>
              <a:miter lim="800000"/>
              <a:headEnd/>
              <a:tailEnd/>
            </a:ln>
            <a:effectLst/>
          </p:spPr>
          <p:txBody>
            <a:bodyPr wrap="none" anchor="ctr"/>
            <a:lstStyle/>
            <a:p>
              <a:pPr algn="ctr"/>
              <a:r>
                <a:rPr lang="en-US" sz="1600">
                  <a:solidFill>
                    <a:srgbClr val="A3011C"/>
                  </a:solidFill>
                  <a:latin typeface="Comic Sans MS" pitchFamily="66" charset="0"/>
                </a:rPr>
                <a:t>Plan</a:t>
              </a:r>
            </a:p>
          </p:txBody>
        </p:sp>
        <p:sp>
          <p:nvSpPr>
            <p:cNvPr id="504" name="Rectangle 10"/>
            <p:cNvSpPr>
              <a:spLocks noChangeArrowheads="1"/>
            </p:cNvSpPr>
            <p:nvPr/>
          </p:nvSpPr>
          <p:spPr bwMode="auto">
            <a:xfrm>
              <a:off x="7391400" y="5334000"/>
              <a:ext cx="1371600" cy="762000"/>
            </a:xfrm>
            <a:prstGeom prst="rect">
              <a:avLst/>
            </a:prstGeom>
            <a:noFill/>
            <a:ln w="12700">
              <a:noFill/>
              <a:miter lim="800000"/>
              <a:headEnd/>
              <a:tailEnd/>
            </a:ln>
            <a:effectLst/>
          </p:spPr>
          <p:txBody>
            <a:bodyPr wrap="none" anchor="ctr"/>
            <a:lstStyle/>
            <a:p>
              <a:pPr algn="ctr"/>
              <a:r>
                <a:rPr lang="en-US" sz="1600">
                  <a:solidFill>
                    <a:srgbClr val="A3011C"/>
                  </a:solidFill>
                  <a:latin typeface="Comic Sans MS" pitchFamily="66" charset="0"/>
                </a:rPr>
                <a:t>Develop</a:t>
              </a:r>
            </a:p>
            <a:p>
              <a:pPr algn="ctr"/>
              <a:r>
                <a:rPr lang="en-US" sz="1600">
                  <a:solidFill>
                    <a:srgbClr val="A3011C"/>
                  </a:solidFill>
                  <a:latin typeface="Comic Sans MS" pitchFamily="66" charset="0"/>
                </a:rPr>
                <a:t>and</a:t>
              </a:r>
            </a:p>
            <a:p>
              <a:pPr algn="ctr"/>
              <a:r>
                <a:rPr lang="en-US" sz="1600">
                  <a:solidFill>
                    <a:srgbClr val="A3011C"/>
                  </a:solidFill>
                  <a:latin typeface="Comic Sans MS" pitchFamily="66" charset="0"/>
                </a:rPr>
                <a:t>test</a:t>
              </a:r>
            </a:p>
          </p:txBody>
        </p:sp>
        <p:cxnSp>
          <p:nvCxnSpPr>
            <p:cNvPr id="505" name="AutoShape 19"/>
            <p:cNvCxnSpPr>
              <a:cxnSpLocks noChangeShapeType="1"/>
              <a:stCxn id="507" idx="0"/>
              <a:endCxn id="506" idx="1"/>
            </p:cNvCxnSpPr>
            <p:nvPr/>
          </p:nvCxnSpPr>
          <p:spPr bwMode="auto">
            <a:xfrm rot="16200000">
              <a:off x="3809207" y="2893218"/>
              <a:ext cx="609600" cy="766763"/>
            </a:xfrm>
            <a:prstGeom prst="curvedConnector2">
              <a:avLst/>
            </a:prstGeom>
            <a:noFill/>
            <a:ln w="28575">
              <a:solidFill>
                <a:schemeClr val="tx1"/>
              </a:solidFill>
              <a:round/>
              <a:headEnd/>
              <a:tailEnd type="triangle" w="med" len="med"/>
            </a:ln>
            <a:effectLst/>
          </p:spPr>
        </p:cxnSp>
        <p:sp>
          <p:nvSpPr>
            <p:cNvPr id="506" name="Rectangle 20"/>
            <p:cNvSpPr>
              <a:spLocks noChangeArrowheads="1"/>
            </p:cNvSpPr>
            <p:nvPr/>
          </p:nvSpPr>
          <p:spPr bwMode="auto">
            <a:xfrm>
              <a:off x="4497388" y="2895600"/>
              <a:ext cx="74612" cy="152400"/>
            </a:xfrm>
            <a:prstGeom prst="rect">
              <a:avLst/>
            </a:prstGeom>
            <a:noFill/>
            <a:ln w="12700">
              <a:noFill/>
              <a:miter lim="800000"/>
              <a:headEnd/>
              <a:tailEnd/>
            </a:ln>
            <a:effectLst/>
          </p:spPr>
          <p:txBody>
            <a:bodyPr wrap="none" anchor="ctr"/>
            <a:lstStyle/>
            <a:p>
              <a:endParaRPr lang="en-GB"/>
            </a:p>
          </p:txBody>
        </p:sp>
        <p:sp>
          <p:nvSpPr>
            <p:cNvPr id="507" name="Rectangle 21"/>
            <p:cNvSpPr>
              <a:spLocks noChangeArrowheads="1"/>
            </p:cNvSpPr>
            <p:nvPr/>
          </p:nvSpPr>
          <p:spPr bwMode="auto">
            <a:xfrm>
              <a:off x="3654425" y="3581400"/>
              <a:ext cx="152400" cy="76200"/>
            </a:xfrm>
            <a:prstGeom prst="rect">
              <a:avLst/>
            </a:prstGeom>
            <a:noFill/>
            <a:ln w="12700">
              <a:noFill/>
              <a:miter lim="800000"/>
              <a:headEnd/>
              <a:tailEnd/>
            </a:ln>
            <a:effectLst/>
          </p:spPr>
          <p:txBody>
            <a:bodyPr wrap="none" anchor="ctr"/>
            <a:lstStyle/>
            <a:p>
              <a:endParaRPr lang="en-GB"/>
            </a:p>
          </p:txBody>
        </p:sp>
        <p:cxnSp>
          <p:nvCxnSpPr>
            <p:cNvPr id="508" name="AutoShape 25"/>
            <p:cNvCxnSpPr>
              <a:cxnSpLocks noChangeShapeType="1"/>
              <a:stCxn id="510" idx="0"/>
              <a:endCxn id="509" idx="1"/>
            </p:cNvCxnSpPr>
            <p:nvPr/>
          </p:nvCxnSpPr>
          <p:spPr bwMode="auto">
            <a:xfrm rot="16200000">
              <a:off x="3085307" y="2169318"/>
              <a:ext cx="1219200" cy="1604963"/>
            </a:xfrm>
            <a:prstGeom prst="curvedConnector2">
              <a:avLst/>
            </a:prstGeom>
            <a:noFill/>
            <a:ln w="28575">
              <a:solidFill>
                <a:schemeClr val="tx1"/>
              </a:solidFill>
              <a:round/>
              <a:headEnd/>
              <a:tailEnd type="triangle" w="med" len="med"/>
            </a:ln>
            <a:effectLst/>
          </p:spPr>
        </p:cxnSp>
        <p:sp>
          <p:nvSpPr>
            <p:cNvPr id="509" name="Rectangle 26"/>
            <p:cNvSpPr>
              <a:spLocks noChangeArrowheads="1"/>
            </p:cNvSpPr>
            <p:nvPr/>
          </p:nvSpPr>
          <p:spPr bwMode="auto">
            <a:xfrm>
              <a:off x="4497388" y="2286000"/>
              <a:ext cx="74612" cy="152400"/>
            </a:xfrm>
            <a:prstGeom prst="rect">
              <a:avLst/>
            </a:prstGeom>
            <a:noFill/>
            <a:ln w="12700">
              <a:noFill/>
              <a:miter lim="800000"/>
              <a:headEnd/>
              <a:tailEnd/>
            </a:ln>
            <a:effectLst/>
          </p:spPr>
          <p:txBody>
            <a:bodyPr wrap="none" anchor="ctr"/>
            <a:lstStyle/>
            <a:p>
              <a:endParaRPr lang="en-GB"/>
            </a:p>
          </p:txBody>
        </p:sp>
        <p:sp>
          <p:nvSpPr>
            <p:cNvPr id="510" name="Rectangle 27"/>
            <p:cNvSpPr>
              <a:spLocks noChangeArrowheads="1"/>
            </p:cNvSpPr>
            <p:nvPr/>
          </p:nvSpPr>
          <p:spPr bwMode="auto">
            <a:xfrm>
              <a:off x="2816225" y="3581400"/>
              <a:ext cx="152400" cy="76200"/>
            </a:xfrm>
            <a:prstGeom prst="rect">
              <a:avLst/>
            </a:prstGeom>
            <a:noFill/>
            <a:ln w="12700">
              <a:noFill/>
              <a:miter lim="800000"/>
              <a:headEnd/>
              <a:tailEnd/>
            </a:ln>
            <a:effectLst/>
          </p:spPr>
          <p:txBody>
            <a:bodyPr wrap="none" anchor="ctr"/>
            <a:lstStyle/>
            <a:p>
              <a:endParaRPr lang="en-GB"/>
            </a:p>
          </p:txBody>
        </p:sp>
        <p:cxnSp>
          <p:nvCxnSpPr>
            <p:cNvPr id="511" name="AutoShape 28"/>
            <p:cNvCxnSpPr>
              <a:cxnSpLocks noChangeShapeType="1"/>
              <a:stCxn id="513" idx="0"/>
              <a:endCxn id="512" idx="1"/>
            </p:cNvCxnSpPr>
            <p:nvPr/>
          </p:nvCxnSpPr>
          <p:spPr bwMode="auto">
            <a:xfrm rot="16200000">
              <a:off x="2361407" y="1445418"/>
              <a:ext cx="1828800" cy="2443163"/>
            </a:xfrm>
            <a:prstGeom prst="curvedConnector2">
              <a:avLst/>
            </a:prstGeom>
            <a:noFill/>
            <a:ln w="28575">
              <a:solidFill>
                <a:schemeClr val="tx1"/>
              </a:solidFill>
              <a:round/>
              <a:headEnd/>
              <a:tailEnd type="triangle" w="med" len="med"/>
            </a:ln>
            <a:effectLst/>
          </p:spPr>
        </p:cxnSp>
        <p:sp>
          <p:nvSpPr>
            <p:cNvPr id="512" name="Rectangle 29"/>
            <p:cNvSpPr>
              <a:spLocks noChangeArrowheads="1"/>
            </p:cNvSpPr>
            <p:nvPr/>
          </p:nvSpPr>
          <p:spPr bwMode="auto">
            <a:xfrm>
              <a:off x="4497388" y="1676400"/>
              <a:ext cx="74612" cy="152400"/>
            </a:xfrm>
            <a:prstGeom prst="rect">
              <a:avLst/>
            </a:prstGeom>
            <a:noFill/>
            <a:ln w="12700">
              <a:noFill/>
              <a:miter lim="800000"/>
              <a:headEnd/>
              <a:tailEnd/>
            </a:ln>
            <a:effectLst/>
          </p:spPr>
          <p:txBody>
            <a:bodyPr wrap="none" anchor="ctr"/>
            <a:lstStyle/>
            <a:p>
              <a:endParaRPr lang="en-GB"/>
            </a:p>
          </p:txBody>
        </p:sp>
        <p:sp>
          <p:nvSpPr>
            <p:cNvPr id="513" name="Rectangle 30"/>
            <p:cNvSpPr>
              <a:spLocks noChangeArrowheads="1"/>
            </p:cNvSpPr>
            <p:nvPr/>
          </p:nvSpPr>
          <p:spPr bwMode="auto">
            <a:xfrm>
              <a:off x="1978025" y="3581400"/>
              <a:ext cx="152400" cy="76200"/>
            </a:xfrm>
            <a:prstGeom prst="rect">
              <a:avLst/>
            </a:prstGeom>
            <a:noFill/>
            <a:ln w="12700">
              <a:noFill/>
              <a:miter lim="800000"/>
              <a:headEnd/>
              <a:tailEnd/>
            </a:ln>
            <a:effectLst/>
          </p:spPr>
          <p:txBody>
            <a:bodyPr wrap="none" anchor="ctr"/>
            <a:lstStyle/>
            <a:p>
              <a:endParaRPr lang="en-GB"/>
            </a:p>
          </p:txBody>
        </p:sp>
        <p:cxnSp>
          <p:nvCxnSpPr>
            <p:cNvPr id="514" name="AutoShape 31"/>
            <p:cNvCxnSpPr>
              <a:cxnSpLocks noChangeShapeType="1"/>
              <a:stCxn id="516" idx="0"/>
            </p:cNvCxnSpPr>
            <p:nvPr/>
          </p:nvCxnSpPr>
          <p:spPr bwMode="auto">
            <a:xfrm rot="16200000">
              <a:off x="1636713" y="722312"/>
              <a:ext cx="2362200" cy="3355975"/>
            </a:xfrm>
            <a:prstGeom prst="curvedConnector2">
              <a:avLst/>
            </a:prstGeom>
            <a:noFill/>
            <a:ln w="28575">
              <a:solidFill>
                <a:schemeClr val="tx1"/>
              </a:solidFill>
              <a:round/>
              <a:headEnd/>
              <a:tailEnd type="triangle" w="med" len="med"/>
            </a:ln>
            <a:effectLst/>
          </p:spPr>
        </p:cxnSp>
        <p:sp>
          <p:nvSpPr>
            <p:cNvPr id="515" name="Rectangle 32"/>
            <p:cNvSpPr>
              <a:spLocks noChangeArrowheads="1"/>
            </p:cNvSpPr>
            <p:nvPr/>
          </p:nvSpPr>
          <p:spPr bwMode="auto">
            <a:xfrm>
              <a:off x="4497388" y="1143000"/>
              <a:ext cx="74612" cy="152400"/>
            </a:xfrm>
            <a:prstGeom prst="rect">
              <a:avLst/>
            </a:prstGeom>
            <a:noFill/>
            <a:ln w="12700">
              <a:noFill/>
              <a:miter lim="800000"/>
              <a:headEnd/>
              <a:tailEnd/>
            </a:ln>
            <a:effectLst/>
          </p:spPr>
          <p:txBody>
            <a:bodyPr wrap="none" anchor="ctr"/>
            <a:lstStyle/>
            <a:p>
              <a:endParaRPr lang="en-GB"/>
            </a:p>
          </p:txBody>
        </p:sp>
        <p:sp>
          <p:nvSpPr>
            <p:cNvPr id="516" name="Rectangle 33"/>
            <p:cNvSpPr>
              <a:spLocks noChangeArrowheads="1"/>
            </p:cNvSpPr>
            <p:nvPr/>
          </p:nvSpPr>
          <p:spPr bwMode="auto">
            <a:xfrm>
              <a:off x="1063625" y="3581400"/>
              <a:ext cx="152400" cy="76200"/>
            </a:xfrm>
            <a:prstGeom prst="rect">
              <a:avLst/>
            </a:prstGeom>
            <a:noFill/>
            <a:ln w="12700">
              <a:noFill/>
              <a:miter lim="800000"/>
              <a:headEnd/>
              <a:tailEnd/>
            </a:ln>
            <a:effectLst/>
          </p:spPr>
          <p:txBody>
            <a:bodyPr wrap="none" anchor="ctr"/>
            <a:lstStyle/>
            <a:p>
              <a:endParaRPr lang="en-GB"/>
            </a:p>
          </p:txBody>
        </p:sp>
        <p:cxnSp>
          <p:nvCxnSpPr>
            <p:cNvPr id="517" name="AutoShape 34"/>
            <p:cNvCxnSpPr>
              <a:cxnSpLocks noChangeShapeType="1"/>
              <a:stCxn id="519" idx="0"/>
              <a:endCxn id="518" idx="1"/>
            </p:cNvCxnSpPr>
            <p:nvPr/>
          </p:nvCxnSpPr>
          <p:spPr bwMode="auto">
            <a:xfrm rot="5400000">
              <a:off x="4609307" y="3617119"/>
              <a:ext cx="914400" cy="992187"/>
            </a:xfrm>
            <a:prstGeom prst="curvedConnector2">
              <a:avLst/>
            </a:prstGeom>
            <a:noFill/>
            <a:ln w="28575">
              <a:solidFill>
                <a:schemeClr val="tx1"/>
              </a:solidFill>
              <a:round/>
              <a:headEnd/>
              <a:tailEnd type="triangle" w="med" len="med"/>
            </a:ln>
            <a:effectLst/>
          </p:spPr>
        </p:cxnSp>
        <p:sp>
          <p:nvSpPr>
            <p:cNvPr id="518" name="Rectangle 35"/>
            <p:cNvSpPr>
              <a:spLocks noChangeArrowheads="1"/>
            </p:cNvSpPr>
            <p:nvPr/>
          </p:nvSpPr>
          <p:spPr bwMode="auto">
            <a:xfrm rot="10800000">
              <a:off x="4495800" y="4495800"/>
              <a:ext cx="74613" cy="152400"/>
            </a:xfrm>
            <a:prstGeom prst="rect">
              <a:avLst/>
            </a:prstGeom>
            <a:noFill/>
            <a:ln w="12700">
              <a:noFill/>
              <a:miter lim="800000"/>
              <a:headEnd/>
              <a:tailEnd/>
            </a:ln>
            <a:effectLst/>
          </p:spPr>
          <p:txBody>
            <a:bodyPr wrap="none" anchor="ctr"/>
            <a:lstStyle/>
            <a:p>
              <a:endParaRPr lang="en-GB"/>
            </a:p>
          </p:txBody>
        </p:sp>
        <p:sp>
          <p:nvSpPr>
            <p:cNvPr id="519" name="Rectangle 36"/>
            <p:cNvSpPr>
              <a:spLocks noChangeArrowheads="1"/>
            </p:cNvSpPr>
            <p:nvPr/>
          </p:nvSpPr>
          <p:spPr bwMode="auto">
            <a:xfrm rot="10800000">
              <a:off x="5486400" y="3581400"/>
              <a:ext cx="152400" cy="76200"/>
            </a:xfrm>
            <a:prstGeom prst="rect">
              <a:avLst/>
            </a:prstGeom>
            <a:noFill/>
            <a:ln w="12700">
              <a:noFill/>
              <a:miter lim="800000"/>
              <a:headEnd/>
              <a:tailEnd/>
            </a:ln>
            <a:effectLst/>
          </p:spPr>
          <p:txBody>
            <a:bodyPr wrap="none" anchor="ctr"/>
            <a:lstStyle/>
            <a:p>
              <a:endParaRPr lang="en-GB"/>
            </a:p>
          </p:txBody>
        </p:sp>
        <p:cxnSp>
          <p:nvCxnSpPr>
            <p:cNvPr id="520" name="AutoShape 37"/>
            <p:cNvCxnSpPr>
              <a:cxnSpLocks noChangeShapeType="1"/>
              <a:stCxn id="522" idx="0"/>
              <a:endCxn id="521" idx="1"/>
            </p:cNvCxnSpPr>
            <p:nvPr/>
          </p:nvCxnSpPr>
          <p:spPr bwMode="auto">
            <a:xfrm rot="5400000">
              <a:off x="4742657" y="3483769"/>
              <a:ext cx="1524000" cy="1868487"/>
            </a:xfrm>
            <a:prstGeom prst="curvedConnector2">
              <a:avLst/>
            </a:prstGeom>
            <a:noFill/>
            <a:ln w="28575">
              <a:solidFill>
                <a:schemeClr val="tx1"/>
              </a:solidFill>
              <a:round/>
              <a:headEnd/>
              <a:tailEnd type="triangle" w="med" len="med"/>
            </a:ln>
            <a:effectLst/>
          </p:spPr>
        </p:cxnSp>
        <p:sp>
          <p:nvSpPr>
            <p:cNvPr id="521" name="Rectangle 38"/>
            <p:cNvSpPr>
              <a:spLocks noChangeArrowheads="1"/>
            </p:cNvSpPr>
            <p:nvPr/>
          </p:nvSpPr>
          <p:spPr bwMode="auto">
            <a:xfrm rot="10800000">
              <a:off x="4495800" y="5105400"/>
              <a:ext cx="74613" cy="152400"/>
            </a:xfrm>
            <a:prstGeom prst="rect">
              <a:avLst/>
            </a:prstGeom>
            <a:noFill/>
            <a:ln w="12700">
              <a:noFill/>
              <a:miter lim="800000"/>
              <a:headEnd/>
              <a:tailEnd/>
            </a:ln>
            <a:effectLst/>
          </p:spPr>
          <p:txBody>
            <a:bodyPr wrap="none" anchor="ctr"/>
            <a:lstStyle/>
            <a:p>
              <a:endParaRPr lang="en-GB"/>
            </a:p>
          </p:txBody>
        </p:sp>
        <p:sp>
          <p:nvSpPr>
            <p:cNvPr id="522" name="Rectangle 39"/>
            <p:cNvSpPr>
              <a:spLocks noChangeArrowheads="1"/>
            </p:cNvSpPr>
            <p:nvPr/>
          </p:nvSpPr>
          <p:spPr bwMode="auto">
            <a:xfrm rot="10800000">
              <a:off x="6324600" y="3581400"/>
              <a:ext cx="228600" cy="76200"/>
            </a:xfrm>
            <a:prstGeom prst="rect">
              <a:avLst/>
            </a:prstGeom>
            <a:noFill/>
            <a:ln w="12700">
              <a:noFill/>
              <a:miter lim="800000"/>
              <a:headEnd/>
              <a:tailEnd/>
            </a:ln>
            <a:effectLst/>
          </p:spPr>
          <p:txBody>
            <a:bodyPr wrap="none" anchor="ctr"/>
            <a:lstStyle/>
            <a:p>
              <a:endParaRPr lang="en-GB"/>
            </a:p>
          </p:txBody>
        </p:sp>
        <p:cxnSp>
          <p:nvCxnSpPr>
            <p:cNvPr id="523" name="AutoShape 40"/>
            <p:cNvCxnSpPr>
              <a:cxnSpLocks noChangeShapeType="1"/>
              <a:stCxn id="525" idx="0"/>
              <a:endCxn id="524" idx="1"/>
            </p:cNvCxnSpPr>
            <p:nvPr/>
          </p:nvCxnSpPr>
          <p:spPr bwMode="auto">
            <a:xfrm rot="5400000">
              <a:off x="4875213" y="3349625"/>
              <a:ext cx="2133600" cy="2746375"/>
            </a:xfrm>
            <a:prstGeom prst="curvedConnector2">
              <a:avLst/>
            </a:prstGeom>
            <a:noFill/>
            <a:ln w="28575">
              <a:solidFill>
                <a:schemeClr val="tx1"/>
              </a:solidFill>
              <a:round/>
              <a:headEnd/>
              <a:tailEnd type="triangle" w="med" len="med"/>
            </a:ln>
            <a:effectLst/>
          </p:spPr>
        </p:cxnSp>
        <p:sp>
          <p:nvSpPr>
            <p:cNvPr id="524" name="Rectangle 41"/>
            <p:cNvSpPr>
              <a:spLocks noChangeArrowheads="1"/>
            </p:cNvSpPr>
            <p:nvPr/>
          </p:nvSpPr>
          <p:spPr bwMode="auto">
            <a:xfrm rot="10800000">
              <a:off x="4494213" y="5715000"/>
              <a:ext cx="76200" cy="152400"/>
            </a:xfrm>
            <a:prstGeom prst="rect">
              <a:avLst/>
            </a:prstGeom>
            <a:noFill/>
            <a:ln w="12700">
              <a:noFill/>
              <a:miter lim="800000"/>
              <a:headEnd/>
              <a:tailEnd/>
            </a:ln>
            <a:effectLst/>
          </p:spPr>
          <p:txBody>
            <a:bodyPr wrap="none" anchor="ctr"/>
            <a:lstStyle/>
            <a:p>
              <a:endParaRPr lang="en-GB"/>
            </a:p>
          </p:txBody>
        </p:sp>
        <p:sp>
          <p:nvSpPr>
            <p:cNvPr id="525" name="Rectangle 42"/>
            <p:cNvSpPr>
              <a:spLocks noChangeArrowheads="1"/>
            </p:cNvSpPr>
            <p:nvPr/>
          </p:nvSpPr>
          <p:spPr bwMode="auto">
            <a:xfrm rot="10800000">
              <a:off x="7239000" y="3581400"/>
              <a:ext cx="152400" cy="76200"/>
            </a:xfrm>
            <a:prstGeom prst="rect">
              <a:avLst/>
            </a:prstGeom>
            <a:noFill/>
            <a:ln w="12700">
              <a:noFill/>
              <a:miter lim="800000"/>
              <a:headEnd/>
              <a:tailEnd/>
            </a:ln>
            <a:effectLst/>
          </p:spPr>
          <p:txBody>
            <a:bodyPr wrap="none" anchor="ctr"/>
            <a:lstStyle/>
            <a:p>
              <a:endParaRPr lang="en-GB"/>
            </a:p>
          </p:txBody>
        </p:sp>
        <p:cxnSp>
          <p:nvCxnSpPr>
            <p:cNvPr id="526" name="AutoShape 43"/>
            <p:cNvCxnSpPr>
              <a:cxnSpLocks noChangeShapeType="1"/>
              <a:stCxn id="528" idx="0"/>
              <a:endCxn id="527" idx="1"/>
            </p:cNvCxnSpPr>
            <p:nvPr/>
          </p:nvCxnSpPr>
          <p:spPr bwMode="auto">
            <a:xfrm rot="5400000">
              <a:off x="4990307" y="3236119"/>
              <a:ext cx="2743200" cy="3582987"/>
            </a:xfrm>
            <a:prstGeom prst="curvedConnector2">
              <a:avLst/>
            </a:prstGeom>
            <a:noFill/>
            <a:ln w="28575">
              <a:solidFill>
                <a:schemeClr val="tx1"/>
              </a:solidFill>
              <a:round/>
              <a:headEnd/>
              <a:tailEnd type="triangle" w="med" len="med"/>
            </a:ln>
            <a:effectLst/>
          </p:spPr>
        </p:cxnSp>
        <p:sp>
          <p:nvSpPr>
            <p:cNvPr id="527" name="Rectangle 44"/>
            <p:cNvSpPr>
              <a:spLocks noChangeArrowheads="1"/>
            </p:cNvSpPr>
            <p:nvPr/>
          </p:nvSpPr>
          <p:spPr bwMode="auto">
            <a:xfrm rot="10800000">
              <a:off x="4495800" y="6324600"/>
              <a:ext cx="74613" cy="152400"/>
            </a:xfrm>
            <a:prstGeom prst="rect">
              <a:avLst/>
            </a:prstGeom>
            <a:noFill/>
            <a:ln w="12700">
              <a:noFill/>
              <a:miter lim="800000"/>
              <a:headEnd/>
              <a:tailEnd/>
            </a:ln>
            <a:effectLst/>
          </p:spPr>
          <p:txBody>
            <a:bodyPr wrap="none" anchor="ctr"/>
            <a:lstStyle/>
            <a:p>
              <a:endParaRPr lang="en-GB"/>
            </a:p>
          </p:txBody>
        </p:sp>
        <p:sp>
          <p:nvSpPr>
            <p:cNvPr id="528" name="Rectangle 45"/>
            <p:cNvSpPr>
              <a:spLocks noChangeArrowheads="1"/>
            </p:cNvSpPr>
            <p:nvPr/>
          </p:nvSpPr>
          <p:spPr bwMode="auto">
            <a:xfrm rot="10800000">
              <a:off x="8077200" y="3581400"/>
              <a:ext cx="152400" cy="76200"/>
            </a:xfrm>
            <a:prstGeom prst="rect">
              <a:avLst/>
            </a:prstGeom>
            <a:noFill/>
            <a:ln w="12700">
              <a:noFill/>
              <a:miter lim="800000"/>
              <a:headEnd/>
              <a:tailEnd/>
            </a:ln>
            <a:effectLst/>
          </p:spPr>
          <p:txBody>
            <a:bodyPr wrap="none" anchor="ctr"/>
            <a:lstStyle/>
            <a:p>
              <a:endParaRPr lang="en-GB"/>
            </a:p>
          </p:txBody>
        </p:sp>
        <p:cxnSp>
          <p:nvCxnSpPr>
            <p:cNvPr id="529" name="AutoShape 47"/>
            <p:cNvCxnSpPr>
              <a:cxnSpLocks noChangeShapeType="1"/>
              <a:stCxn id="506" idx="3"/>
              <a:endCxn id="519" idx="2"/>
            </p:cNvCxnSpPr>
            <p:nvPr/>
          </p:nvCxnSpPr>
          <p:spPr bwMode="auto">
            <a:xfrm>
              <a:off x="4572000" y="2971800"/>
              <a:ext cx="990600" cy="608013"/>
            </a:xfrm>
            <a:prstGeom prst="curvedConnector2">
              <a:avLst/>
            </a:prstGeom>
            <a:noFill/>
            <a:ln w="28575">
              <a:solidFill>
                <a:schemeClr val="tx1"/>
              </a:solidFill>
              <a:round/>
              <a:headEnd/>
              <a:tailEnd type="triangle" w="med" len="med"/>
            </a:ln>
            <a:effectLst/>
          </p:spPr>
        </p:cxnSp>
        <p:cxnSp>
          <p:nvCxnSpPr>
            <p:cNvPr id="530" name="AutoShape 48"/>
            <p:cNvCxnSpPr>
              <a:cxnSpLocks noChangeShapeType="1"/>
              <a:stCxn id="509" idx="3"/>
              <a:endCxn id="522" idx="2"/>
            </p:cNvCxnSpPr>
            <p:nvPr/>
          </p:nvCxnSpPr>
          <p:spPr bwMode="auto">
            <a:xfrm>
              <a:off x="4572000" y="2362200"/>
              <a:ext cx="1866900" cy="1217613"/>
            </a:xfrm>
            <a:prstGeom prst="curvedConnector2">
              <a:avLst/>
            </a:prstGeom>
            <a:noFill/>
            <a:ln w="28575">
              <a:solidFill>
                <a:schemeClr val="tx1"/>
              </a:solidFill>
              <a:round/>
              <a:headEnd/>
              <a:tailEnd type="triangle" w="med" len="med"/>
            </a:ln>
            <a:effectLst/>
          </p:spPr>
        </p:cxnSp>
        <p:cxnSp>
          <p:nvCxnSpPr>
            <p:cNvPr id="531" name="AutoShape 49"/>
            <p:cNvCxnSpPr>
              <a:cxnSpLocks noChangeShapeType="1"/>
              <a:stCxn id="512" idx="3"/>
              <a:endCxn id="525" idx="2"/>
            </p:cNvCxnSpPr>
            <p:nvPr/>
          </p:nvCxnSpPr>
          <p:spPr bwMode="auto">
            <a:xfrm>
              <a:off x="4572000" y="1752600"/>
              <a:ext cx="2743200" cy="1827213"/>
            </a:xfrm>
            <a:prstGeom prst="curvedConnector2">
              <a:avLst/>
            </a:prstGeom>
            <a:noFill/>
            <a:ln w="28575">
              <a:solidFill>
                <a:schemeClr val="tx1"/>
              </a:solidFill>
              <a:round/>
              <a:headEnd/>
              <a:tailEnd type="triangle" w="med" len="med"/>
            </a:ln>
            <a:effectLst/>
          </p:spPr>
        </p:cxnSp>
        <p:cxnSp>
          <p:nvCxnSpPr>
            <p:cNvPr id="532" name="AutoShape 50"/>
            <p:cNvCxnSpPr>
              <a:cxnSpLocks noChangeShapeType="1"/>
              <a:stCxn id="515" idx="3"/>
              <a:endCxn id="528" idx="2"/>
            </p:cNvCxnSpPr>
            <p:nvPr/>
          </p:nvCxnSpPr>
          <p:spPr bwMode="auto">
            <a:xfrm>
              <a:off x="4572000" y="1219200"/>
              <a:ext cx="3581400" cy="2360613"/>
            </a:xfrm>
            <a:prstGeom prst="curvedConnector2">
              <a:avLst/>
            </a:prstGeom>
            <a:noFill/>
            <a:ln w="28575">
              <a:solidFill>
                <a:schemeClr val="tx1"/>
              </a:solidFill>
              <a:round/>
              <a:headEnd/>
              <a:tailEnd type="triangle" w="med" len="med"/>
            </a:ln>
            <a:effectLst/>
          </p:spPr>
        </p:cxnSp>
        <p:cxnSp>
          <p:nvCxnSpPr>
            <p:cNvPr id="533" name="AutoShape 51"/>
            <p:cNvCxnSpPr>
              <a:cxnSpLocks noChangeShapeType="1"/>
              <a:stCxn id="518" idx="3"/>
              <a:endCxn id="510" idx="2"/>
            </p:cNvCxnSpPr>
            <p:nvPr/>
          </p:nvCxnSpPr>
          <p:spPr bwMode="auto">
            <a:xfrm rot="10800000">
              <a:off x="2892425" y="3657600"/>
              <a:ext cx="1604963" cy="912813"/>
            </a:xfrm>
            <a:prstGeom prst="curvedConnector2">
              <a:avLst/>
            </a:prstGeom>
            <a:noFill/>
            <a:ln w="28575">
              <a:solidFill>
                <a:schemeClr val="tx1"/>
              </a:solidFill>
              <a:round/>
              <a:headEnd/>
              <a:tailEnd type="triangle" w="med" len="med"/>
            </a:ln>
            <a:effectLst/>
          </p:spPr>
        </p:cxnSp>
        <p:cxnSp>
          <p:nvCxnSpPr>
            <p:cNvPr id="534" name="AutoShape 52"/>
            <p:cNvCxnSpPr>
              <a:cxnSpLocks noChangeShapeType="1"/>
              <a:stCxn id="521" idx="3"/>
              <a:endCxn id="513" idx="2"/>
            </p:cNvCxnSpPr>
            <p:nvPr/>
          </p:nvCxnSpPr>
          <p:spPr bwMode="auto">
            <a:xfrm rot="10800000">
              <a:off x="2054225" y="3657600"/>
              <a:ext cx="2443163" cy="1522413"/>
            </a:xfrm>
            <a:prstGeom prst="curvedConnector2">
              <a:avLst/>
            </a:prstGeom>
            <a:noFill/>
            <a:ln w="28575">
              <a:solidFill>
                <a:schemeClr val="tx1"/>
              </a:solidFill>
              <a:round/>
              <a:headEnd/>
              <a:tailEnd type="triangle" w="med" len="med"/>
            </a:ln>
            <a:effectLst/>
          </p:spPr>
        </p:cxnSp>
        <p:cxnSp>
          <p:nvCxnSpPr>
            <p:cNvPr id="535" name="AutoShape 53"/>
            <p:cNvCxnSpPr>
              <a:cxnSpLocks noChangeShapeType="1"/>
              <a:stCxn id="524" idx="3"/>
              <a:endCxn id="516" idx="2"/>
            </p:cNvCxnSpPr>
            <p:nvPr/>
          </p:nvCxnSpPr>
          <p:spPr bwMode="auto">
            <a:xfrm rot="10800000">
              <a:off x="1139825" y="3657600"/>
              <a:ext cx="3354388" cy="2132013"/>
            </a:xfrm>
            <a:prstGeom prst="curvedConnector2">
              <a:avLst/>
            </a:prstGeom>
            <a:noFill/>
            <a:ln w="28575">
              <a:solidFill>
                <a:schemeClr val="tx1"/>
              </a:solidFill>
              <a:round/>
              <a:headEnd/>
              <a:tailEnd type="triangle" w="med" len="med"/>
            </a:ln>
            <a:effectLst/>
          </p:spPr>
        </p:cxnSp>
        <p:sp>
          <p:nvSpPr>
            <p:cNvPr id="536" name="Rectangle 54"/>
            <p:cNvSpPr>
              <a:spLocks noChangeArrowheads="1"/>
            </p:cNvSpPr>
            <p:nvPr/>
          </p:nvSpPr>
          <p:spPr bwMode="auto">
            <a:xfrm>
              <a:off x="3897313" y="3414713"/>
              <a:ext cx="725487"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budget</a:t>
              </a:r>
              <a:r>
                <a:rPr lang="en-US" sz="1200" baseline="-25000">
                  <a:latin typeface="Comic Sans MS" pitchFamily="66" charset="0"/>
                </a:rPr>
                <a:t>1</a:t>
              </a:r>
              <a:endParaRPr lang="en-US" sz="1200">
                <a:latin typeface="Comic Sans MS" pitchFamily="66" charset="0"/>
              </a:endParaRPr>
            </a:p>
          </p:txBody>
        </p:sp>
        <p:sp>
          <p:nvSpPr>
            <p:cNvPr id="537" name="Rectangle 55"/>
            <p:cNvSpPr>
              <a:spLocks noChangeArrowheads="1"/>
            </p:cNvSpPr>
            <p:nvPr/>
          </p:nvSpPr>
          <p:spPr bwMode="auto">
            <a:xfrm>
              <a:off x="2971800" y="3414713"/>
              <a:ext cx="741363"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budget</a:t>
              </a:r>
              <a:r>
                <a:rPr lang="en-US" sz="1200" baseline="-25000">
                  <a:latin typeface="Comic Sans MS" pitchFamily="66" charset="0"/>
                </a:rPr>
                <a:t>2</a:t>
              </a:r>
              <a:endParaRPr lang="en-US" sz="1200">
                <a:latin typeface="Comic Sans MS" pitchFamily="66" charset="0"/>
              </a:endParaRPr>
            </a:p>
          </p:txBody>
        </p:sp>
        <p:sp>
          <p:nvSpPr>
            <p:cNvPr id="538" name="Rectangle 56"/>
            <p:cNvSpPr>
              <a:spLocks noChangeArrowheads="1"/>
            </p:cNvSpPr>
            <p:nvPr/>
          </p:nvSpPr>
          <p:spPr bwMode="auto">
            <a:xfrm>
              <a:off x="2133600" y="3414713"/>
              <a:ext cx="741363"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budget</a:t>
              </a:r>
              <a:r>
                <a:rPr lang="en-US" sz="1200" baseline="-25000">
                  <a:latin typeface="Comic Sans MS" pitchFamily="66" charset="0"/>
                </a:rPr>
                <a:t>3</a:t>
              </a:r>
              <a:endParaRPr lang="en-US" sz="1200">
                <a:latin typeface="Comic Sans MS" pitchFamily="66" charset="0"/>
              </a:endParaRPr>
            </a:p>
          </p:txBody>
        </p:sp>
        <p:sp>
          <p:nvSpPr>
            <p:cNvPr id="539" name="Rectangle 57"/>
            <p:cNvSpPr>
              <a:spLocks noChangeArrowheads="1"/>
            </p:cNvSpPr>
            <p:nvPr/>
          </p:nvSpPr>
          <p:spPr bwMode="auto">
            <a:xfrm>
              <a:off x="1219200" y="3414713"/>
              <a:ext cx="741363"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budget</a:t>
              </a:r>
              <a:r>
                <a:rPr lang="en-US" sz="1200" baseline="-25000">
                  <a:latin typeface="Comic Sans MS" pitchFamily="66" charset="0"/>
                </a:rPr>
                <a:t>4</a:t>
              </a:r>
              <a:endParaRPr lang="en-US" sz="1200">
                <a:latin typeface="Comic Sans MS" pitchFamily="66" charset="0"/>
              </a:endParaRPr>
            </a:p>
          </p:txBody>
        </p:sp>
        <p:sp>
          <p:nvSpPr>
            <p:cNvPr id="540" name="Rectangle 58"/>
            <p:cNvSpPr>
              <a:spLocks noChangeArrowheads="1"/>
            </p:cNvSpPr>
            <p:nvPr/>
          </p:nvSpPr>
          <p:spPr bwMode="auto">
            <a:xfrm>
              <a:off x="4581525" y="3414713"/>
              <a:ext cx="931863"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prototype</a:t>
              </a:r>
              <a:r>
                <a:rPr lang="en-US" sz="1200" baseline="-25000">
                  <a:latin typeface="Comic Sans MS" pitchFamily="66" charset="0"/>
                </a:rPr>
                <a:t>1</a:t>
              </a:r>
              <a:endParaRPr lang="en-US" sz="1200">
                <a:latin typeface="Comic Sans MS" pitchFamily="66" charset="0"/>
              </a:endParaRPr>
            </a:p>
          </p:txBody>
        </p:sp>
        <p:sp>
          <p:nvSpPr>
            <p:cNvPr id="541" name="Rectangle 59"/>
            <p:cNvSpPr>
              <a:spLocks noChangeArrowheads="1"/>
            </p:cNvSpPr>
            <p:nvPr/>
          </p:nvSpPr>
          <p:spPr bwMode="auto">
            <a:xfrm>
              <a:off x="5500688" y="3414713"/>
              <a:ext cx="947737"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prototype</a:t>
              </a:r>
              <a:r>
                <a:rPr lang="en-US" sz="1200" baseline="-25000">
                  <a:latin typeface="Comic Sans MS" pitchFamily="66" charset="0"/>
                </a:rPr>
                <a:t>2</a:t>
              </a:r>
              <a:endParaRPr lang="en-US" sz="1200">
                <a:latin typeface="Comic Sans MS" pitchFamily="66" charset="0"/>
              </a:endParaRPr>
            </a:p>
          </p:txBody>
        </p:sp>
        <p:sp>
          <p:nvSpPr>
            <p:cNvPr id="542" name="Rectangle 60"/>
            <p:cNvSpPr>
              <a:spLocks noChangeArrowheads="1"/>
            </p:cNvSpPr>
            <p:nvPr/>
          </p:nvSpPr>
          <p:spPr bwMode="auto">
            <a:xfrm>
              <a:off x="6415088" y="3414713"/>
              <a:ext cx="947737"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prototype</a:t>
              </a:r>
              <a:r>
                <a:rPr lang="en-US" sz="1200" baseline="-25000">
                  <a:latin typeface="Comic Sans MS" pitchFamily="66" charset="0"/>
                </a:rPr>
                <a:t>3</a:t>
              </a:r>
              <a:endParaRPr lang="en-US" sz="1200">
                <a:latin typeface="Comic Sans MS" pitchFamily="66" charset="0"/>
              </a:endParaRPr>
            </a:p>
          </p:txBody>
        </p:sp>
        <p:sp>
          <p:nvSpPr>
            <p:cNvPr id="543" name="Rectangle 61"/>
            <p:cNvSpPr>
              <a:spLocks noChangeArrowheads="1"/>
            </p:cNvSpPr>
            <p:nvPr/>
          </p:nvSpPr>
          <p:spPr bwMode="auto">
            <a:xfrm>
              <a:off x="7253288" y="3414713"/>
              <a:ext cx="947737"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prototype</a:t>
              </a:r>
              <a:r>
                <a:rPr lang="en-US" sz="1200" baseline="-25000">
                  <a:latin typeface="Comic Sans MS" pitchFamily="66" charset="0"/>
                </a:rPr>
                <a:t>4</a:t>
              </a:r>
              <a:endParaRPr lang="en-US" sz="1200">
                <a:latin typeface="Comic Sans MS" pitchFamily="66" charset="0"/>
              </a:endParaRPr>
            </a:p>
          </p:txBody>
        </p:sp>
        <p:sp>
          <p:nvSpPr>
            <p:cNvPr id="544" name="Rectangle 62"/>
            <p:cNvSpPr>
              <a:spLocks noChangeArrowheads="1"/>
            </p:cNvSpPr>
            <p:nvPr/>
          </p:nvSpPr>
          <p:spPr bwMode="auto">
            <a:xfrm rot="18327352">
              <a:off x="1437481" y="2586832"/>
              <a:ext cx="1100137"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alternatives</a:t>
              </a:r>
              <a:r>
                <a:rPr lang="en-US" sz="1200" baseline="-25000">
                  <a:latin typeface="Comic Sans MS" pitchFamily="66" charset="0"/>
                </a:rPr>
                <a:t>4</a:t>
              </a:r>
              <a:endParaRPr lang="en-US" sz="1200">
                <a:latin typeface="Comic Sans MS" pitchFamily="66" charset="0"/>
              </a:endParaRPr>
            </a:p>
          </p:txBody>
        </p:sp>
        <p:sp>
          <p:nvSpPr>
            <p:cNvPr id="545" name="Rectangle 63"/>
            <p:cNvSpPr>
              <a:spLocks noChangeArrowheads="1"/>
            </p:cNvSpPr>
            <p:nvPr/>
          </p:nvSpPr>
          <p:spPr bwMode="auto">
            <a:xfrm rot="18327352">
              <a:off x="2180431" y="2755107"/>
              <a:ext cx="1100137"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alternatives</a:t>
              </a:r>
              <a:r>
                <a:rPr lang="en-US" sz="1200" baseline="-25000">
                  <a:latin typeface="Comic Sans MS" pitchFamily="66" charset="0"/>
                </a:rPr>
                <a:t>3</a:t>
              </a:r>
              <a:endParaRPr lang="en-US" sz="1200">
                <a:latin typeface="Comic Sans MS" pitchFamily="66" charset="0"/>
              </a:endParaRPr>
            </a:p>
          </p:txBody>
        </p:sp>
        <p:sp>
          <p:nvSpPr>
            <p:cNvPr id="546" name="Rectangle 64"/>
            <p:cNvSpPr>
              <a:spLocks noChangeArrowheads="1"/>
            </p:cNvSpPr>
            <p:nvPr/>
          </p:nvSpPr>
          <p:spPr bwMode="auto">
            <a:xfrm rot="18327352">
              <a:off x="3150395" y="2910681"/>
              <a:ext cx="709612"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Altern-</a:t>
              </a:r>
            </a:p>
            <a:p>
              <a:pPr algn="ctr"/>
              <a:r>
                <a:rPr lang="en-US" sz="1200">
                  <a:latin typeface="Comic Sans MS" pitchFamily="66" charset="0"/>
                </a:rPr>
                <a:t>atives</a:t>
              </a:r>
              <a:r>
                <a:rPr lang="en-US" sz="1200" baseline="-25000">
                  <a:latin typeface="Comic Sans MS" pitchFamily="66" charset="0"/>
                </a:rPr>
                <a:t>2</a:t>
              </a:r>
              <a:endParaRPr lang="en-US" sz="1200">
                <a:latin typeface="Comic Sans MS" pitchFamily="66" charset="0"/>
              </a:endParaRPr>
            </a:p>
          </p:txBody>
        </p:sp>
        <p:sp>
          <p:nvSpPr>
            <p:cNvPr id="547" name="Rectangle 66"/>
            <p:cNvSpPr>
              <a:spLocks noChangeArrowheads="1"/>
            </p:cNvSpPr>
            <p:nvPr/>
          </p:nvSpPr>
          <p:spPr bwMode="auto">
            <a:xfrm rot="20319513">
              <a:off x="2895600" y="1585913"/>
              <a:ext cx="1049338"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constraints</a:t>
              </a:r>
              <a:r>
                <a:rPr lang="en-US" sz="1200" baseline="-25000">
                  <a:latin typeface="Comic Sans MS" pitchFamily="66" charset="0"/>
                </a:rPr>
                <a:t>4</a:t>
              </a:r>
              <a:endParaRPr lang="en-US" sz="1200">
                <a:latin typeface="Comic Sans MS" pitchFamily="66" charset="0"/>
              </a:endParaRPr>
            </a:p>
          </p:txBody>
        </p:sp>
        <p:sp>
          <p:nvSpPr>
            <p:cNvPr id="548" name="Rectangle 67"/>
            <p:cNvSpPr>
              <a:spLocks noChangeArrowheads="1"/>
            </p:cNvSpPr>
            <p:nvPr/>
          </p:nvSpPr>
          <p:spPr bwMode="auto">
            <a:xfrm rot="20319513">
              <a:off x="3200400" y="2043113"/>
              <a:ext cx="1049338"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constraints</a:t>
              </a:r>
              <a:r>
                <a:rPr lang="en-US" sz="1200" baseline="-25000">
                  <a:latin typeface="Comic Sans MS" pitchFamily="66" charset="0"/>
                </a:rPr>
                <a:t>3</a:t>
              </a:r>
              <a:endParaRPr lang="en-US" sz="1200">
                <a:latin typeface="Comic Sans MS" pitchFamily="66" charset="0"/>
              </a:endParaRPr>
            </a:p>
          </p:txBody>
        </p:sp>
        <p:sp>
          <p:nvSpPr>
            <p:cNvPr id="549" name="Rectangle 68"/>
            <p:cNvSpPr>
              <a:spLocks noChangeArrowheads="1"/>
            </p:cNvSpPr>
            <p:nvPr/>
          </p:nvSpPr>
          <p:spPr bwMode="auto">
            <a:xfrm rot="20319513">
              <a:off x="3733800" y="2484438"/>
              <a:ext cx="719138"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Constr-</a:t>
              </a:r>
            </a:p>
            <a:p>
              <a:pPr algn="ctr"/>
              <a:r>
                <a:rPr lang="en-US" sz="1200">
                  <a:latin typeface="Comic Sans MS" pitchFamily="66" charset="0"/>
                </a:rPr>
                <a:t>aints</a:t>
              </a:r>
              <a:r>
                <a:rPr lang="en-US" sz="1200" baseline="-25000">
                  <a:latin typeface="Comic Sans MS" pitchFamily="66" charset="0"/>
                </a:rPr>
                <a:t>2</a:t>
              </a:r>
              <a:endParaRPr lang="en-US" sz="1200">
                <a:latin typeface="Comic Sans MS" pitchFamily="66" charset="0"/>
              </a:endParaRPr>
            </a:p>
          </p:txBody>
        </p:sp>
        <p:sp>
          <p:nvSpPr>
            <p:cNvPr id="550" name="Rectangle 69"/>
            <p:cNvSpPr>
              <a:spLocks noChangeArrowheads="1"/>
            </p:cNvSpPr>
            <p:nvPr/>
          </p:nvSpPr>
          <p:spPr bwMode="auto">
            <a:xfrm rot="19725654">
              <a:off x="3657600" y="3024188"/>
              <a:ext cx="1066800" cy="444500"/>
            </a:xfrm>
            <a:prstGeom prst="rect">
              <a:avLst/>
            </a:prstGeom>
            <a:noFill/>
            <a:ln w="12700">
              <a:noFill/>
              <a:miter lim="800000"/>
              <a:headEnd/>
              <a:tailEnd/>
            </a:ln>
            <a:effectLst/>
          </p:spPr>
          <p:txBody>
            <a:bodyPr anchor="ctr">
              <a:spAutoFit/>
            </a:bodyPr>
            <a:lstStyle/>
            <a:p>
              <a:pPr algn="ctr"/>
              <a:r>
                <a:rPr lang="en-US" sz="1000">
                  <a:latin typeface="Comic Sans MS" pitchFamily="66" charset="0"/>
                </a:rPr>
                <a:t>alternatives</a:t>
              </a:r>
            </a:p>
            <a:p>
              <a:pPr algn="ctr"/>
              <a:r>
                <a:rPr lang="en-US" sz="1000">
                  <a:latin typeface="Comic Sans MS" pitchFamily="66" charset="0"/>
                </a:rPr>
                <a:t>constraints</a:t>
              </a:r>
            </a:p>
          </p:txBody>
        </p:sp>
        <p:sp>
          <p:nvSpPr>
            <p:cNvPr id="551" name="Rectangle 70"/>
            <p:cNvSpPr>
              <a:spLocks noChangeArrowheads="1"/>
            </p:cNvSpPr>
            <p:nvPr/>
          </p:nvSpPr>
          <p:spPr bwMode="auto">
            <a:xfrm rot="1572916">
              <a:off x="5713413" y="1738313"/>
              <a:ext cx="1114425"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risk analysis</a:t>
              </a:r>
              <a:r>
                <a:rPr lang="en-US" sz="1200" baseline="-25000">
                  <a:latin typeface="Comic Sans MS" pitchFamily="66" charset="0"/>
                </a:rPr>
                <a:t>4</a:t>
              </a:r>
              <a:endParaRPr lang="en-US" sz="1200">
                <a:latin typeface="Comic Sans MS" pitchFamily="66" charset="0"/>
              </a:endParaRPr>
            </a:p>
          </p:txBody>
        </p:sp>
        <p:sp>
          <p:nvSpPr>
            <p:cNvPr id="552" name="Rectangle 71"/>
            <p:cNvSpPr>
              <a:spLocks noChangeArrowheads="1"/>
            </p:cNvSpPr>
            <p:nvPr/>
          </p:nvSpPr>
          <p:spPr bwMode="auto">
            <a:xfrm rot="1572916">
              <a:off x="5332413" y="2271713"/>
              <a:ext cx="1114425"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risk analysis</a:t>
              </a:r>
              <a:r>
                <a:rPr lang="en-US" sz="1200" baseline="-25000">
                  <a:latin typeface="Comic Sans MS" pitchFamily="66" charset="0"/>
                </a:rPr>
                <a:t>3</a:t>
              </a:r>
              <a:endParaRPr lang="en-US" sz="1200">
                <a:latin typeface="Comic Sans MS" pitchFamily="66" charset="0"/>
              </a:endParaRPr>
            </a:p>
          </p:txBody>
        </p:sp>
        <p:sp>
          <p:nvSpPr>
            <p:cNvPr id="553" name="Rectangle 72"/>
            <p:cNvSpPr>
              <a:spLocks noChangeArrowheads="1"/>
            </p:cNvSpPr>
            <p:nvPr/>
          </p:nvSpPr>
          <p:spPr bwMode="auto">
            <a:xfrm rot="1596707">
              <a:off x="5029200" y="2636838"/>
              <a:ext cx="793750"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risk</a:t>
              </a:r>
            </a:p>
            <a:p>
              <a:pPr algn="ctr"/>
              <a:r>
                <a:rPr lang="en-US" sz="1200">
                  <a:latin typeface="Comic Sans MS" pitchFamily="66" charset="0"/>
                </a:rPr>
                <a:t>analysis</a:t>
              </a:r>
              <a:r>
                <a:rPr lang="en-US" sz="1200" baseline="-25000">
                  <a:latin typeface="Comic Sans MS" pitchFamily="66" charset="0"/>
                </a:rPr>
                <a:t>2</a:t>
              </a:r>
              <a:endParaRPr lang="en-US" sz="1200">
                <a:latin typeface="Comic Sans MS" pitchFamily="66" charset="0"/>
              </a:endParaRPr>
            </a:p>
          </p:txBody>
        </p:sp>
        <p:sp>
          <p:nvSpPr>
            <p:cNvPr id="554" name="Rectangle 73"/>
            <p:cNvSpPr>
              <a:spLocks noChangeArrowheads="1"/>
            </p:cNvSpPr>
            <p:nvPr/>
          </p:nvSpPr>
          <p:spPr bwMode="auto">
            <a:xfrm rot="748676">
              <a:off x="4572000" y="3024188"/>
              <a:ext cx="681038" cy="444500"/>
            </a:xfrm>
            <a:prstGeom prst="rect">
              <a:avLst/>
            </a:prstGeom>
            <a:noFill/>
            <a:ln w="12700">
              <a:noFill/>
              <a:miter lim="800000"/>
              <a:headEnd/>
              <a:tailEnd/>
            </a:ln>
            <a:effectLst/>
          </p:spPr>
          <p:txBody>
            <a:bodyPr wrap="none" anchor="ctr">
              <a:spAutoFit/>
            </a:bodyPr>
            <a:lstStyle/>
            <a:p>
              <a:pPr algn="ctr"/>
              <a:r>
                <a:rPr lang="en-US" sz="1000">
                  <a:latin typeface="Comic Sans MS" pitchFamily="66" charset="0"/>
                </a:rPr>
                <a:t>risk</a:t>
              </a:r>
            </a:p>
            <a:p>
              <a:pPr algn="ctr"/>
              <a:r>
                <a:rPr lang="en-US" sz="1000">
                  <a:latin typeface="Comic Sans MS" pitchFamily="66" charset="0"/>
                </a:rPr>
                <a:t>analysis</a:t>
              </a:r>
              <a:r>
                <a:rPr lang="en-US" sz="1000" baseline="-25000">
                  <a:latin typeface="Comic Sans MS" pitchFamily="66" charset="0"/>
                </a:rPr>
                <a:t>1</a:t>
              </a:r>
              <a:endParaRPr lang="en-US" sz="1000">
                <a:latin typeface="Comic Sans MS" pitchFamily="66" charset="0"/>
              </a:endParaRPr>
            </a:p>
          </p:txBody>
        </p:sp>
        <p:sp>
          <p:nvSpPr>
            <p:cNvPr id="555" name="Rectangle 74"/>
            <p:cNvSpPr>
              <a:spLocks noChangeArrowheads="1"/>
            </p:cNvSpPr>
            <p:nvPr/>
          </p:nvSpPr>
          <p:spPr bwMode="auto">
            <a:xfrm rot="23272">
              <a:off x="4495800" y="3703638"/>
              <a:ext cx="938213"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concept of</a:t>
              </a:r>
            </a:p>
            <a:p>
              <a:pPr algn="ctr"/>
              <a:r>
                <a:rPr lang="en-US" sz="1200">
                  <a:latin typeface="Comic Sans MS" pitchFamily="66" charset="0"/>
                </a:rPr>
                <a:t>operation</a:t>
              </a:r>
            </a:p>
          </p:txBody>
        </p:sp>
        <p:sp>
          <p:nvSpPr>
            <p:cNvPr id="556" name="Rectangle 76"/>
            <p:cNvSpPr>
              <a:spLocks noChangeArrowheads="1"/>
            </p:cNvSpPr>
            <p:nvPr/>
          </p:nvSpPr>
          <p:spPr bwMode="auto">
            <a:xfrm rot="18510804">
              <a:off x="5299869" y="3804444"/>
              <a:ext cx="1131887"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software</a:t>
              </a:r>
            </a:p>
            <a:p>
              <a:pPr algn="ctr"/>
              <a:r>
                <a:rPr lang="en-US" sz="1200">
                  <a:latin typeface="Comic Sans MS" pitchFamily="66" charset="0"/>
                </a:rPr>
                <a:t>requirements</a:t>
              </a:r>
            </a:p>
          </p:txBody>
        </p:sp>
        <p:sp>
          <p:nvSpPr>
            <p:cNvPr id="557" name="Rectangle 77"/>
            <p:cNvSpPr>
              <a:spLocks noChangeArrowheads="1"/>
            </p:cNvSpPr>
            <p:nvPr/>
          </p:nvSpPr>
          <p:spPr bwMode="auto">
            <a:xfrm rot="20676602">
              <a:off x="4494213" y="4465638"/>
              <a:ext cx="1131887" cy="517525"/>
            </a:xfrm>
            <a:prstGeom prst="rect">
              <a:avLst/>
            </a:prstGeom>
            <a:noFill/>
            <a:ln w="12700">
              <a:noFill/>
              <a:miter lim="800000"/>
              <a:headEnd/>
              <a:tailEnd/>
            </a:ln>
            <a:effectLst/>
          </p:spPr>
          <p:txBody>
            <a:bodyPr wrap="none" anchor="ctr">
              <a:spAutoFit/>
            </a:bodyPr>
            <a:lstStyle/>
            <a:p>
              <a:pPr algn="ctr"/>
              <a:r>
                <a:rPr lang="en-US" sz="1200" dirty="0">
                  <a:latin typeface="Comic Sans MS" pitchFamily="66" charset="0"/>
                </a:rPr>
                <a:t>validated</a:t>
              </a:r>
            </a:p>
            <a:p>
              <a:pPr algn="ctr"/>
              <a:r>
                <a:rPr lang="en-US" sz="1200" dirty="0">
                  <a:latin typeface="Comic Sans MS" pitchFamily="66" charset="0"/>
                </a:rPr>
                <a:t>requirements</a:t>
              </a:r>
            </a:p>
          </p:txBody>
        </p:sp>
        <p:sp>
          <p:nvSpPr>
            <p:cNvPr id="558" name="Rectangle 78"/>
            <p:cNvSpPr>
              <a:spLocks noChangeArrowheads="1"/>
            </p:cNvSpPr>
            <p:nvPr/>
          </p:nvSpPr>
          <p:spPr bwMode="auto">
            <a:xfrm rot="18510804">
              <a:off x="6138070" y="4110831"/>
              <a:ext cx="830262"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software</a:t>
              </a:r>
            </a:p>
            <a:p>
              <a:pPr algn="ctr"/>
              <a:r>
                <a:rPr lang="en-US" sz="1200">
                  <a:latin typeface="Comic Sans MS" pitchFamily="66" charset="0"/>
                </a:rPr>
                <a:t>design</a:t>
              </a:r>
            </a:p>
          </p:txBody>
        </p:sp>
        <p:sp>
          <p:nvSpPr>
            <p:cNvPr id="559" name="Rectangle 79"/>
            <p:cNvSpPr>
              <a:spLocks noChangeArrowheads="1"/>
            </p:cNvSpPr>
            <p:nvPr/>
          </p:nvSpPr>
          <p:spPr bwMode="auto">
            <a:xfrm rot="20446010">
              <a:off x="4722813" y="5075238"/>
              <a:ext cx="1250950"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validated,</a:t>
              </a:r>
            </a:p>
            <a:p>
              <a:pPr algn="ctr"/>
              <a:r>
                <a:rPr lang="en-US" sz="1200">
                  <a:latin typeface="Comic Sans MS" pitchFamily="66" charset="0"/>
                </a:rPr>
                <a:t>verified design</a:t>
              </a:r>
            </a:p>
          </p:txBody>
        </p:sp>
        <p:sp>
          <p:nvSpPr>
            <p:cNvPr id="560" name="Rectangle 80"/>
            <p:cNvSpPr>
              <a:spLocks noChangeArrowheads="1"/>
            </p:cNvSpPr>
            <p:nvPr/>
          </p:nvSpPr>
          <p:spPr bwMode="auto">
            <a:xfrm rot="17397760">
              <a:off x="7235032" y="3853656"/>
              <a:ext cx="763588"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detailed</a:t>
              </a:r>
            </a:p>
            <a:p>
              <a:pPr algn="ctr"/>
              <a:r>
                <a:rPr lang="en-US" sz="1200">
                  <a:latin typeface="Comic Sans MS" pitchFamily="66" charset="0"/>
                </a:rPr>
                <a:t>design</a:t>
              </a:r>
            </a:p>
          </p:txBody>
        </p:sp>
        <p:sp>
          <p:nvSpPr>
            <p:cNvPr id="561" name="Rectangle 81"/>
            <p:cNvSpPr>
              <a:spLocks noChangeArrowheads="1"/>
            </p:cNvSpPr>
            <p:nvPr/>
          </p:nvSpPr>
          <p:spPr bwMode="auto">
            <a:xfrm rot="18510804">
              <a:off x="6967538" y="4673600"/>
              <a:ext cx="514350"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code</a:t>
              </a:r>
            </a:p>
          </p:txBody>
        </p:sp>
        <p:sp>
          <p:nvSpPr>
            <p:cNvPr id="562" name="Rectangle 82"/>
            <p:cNvSpPr>
              <a:spLocks noChangeArrowheads="1"/>
            </p:cNvSpPr>
            <p:nvPr/>
          </p:nvSpPr>
          <p:spPr bwMode="auto">
            <a:xfrm rot="19662112">
              <a:off x="6477000" y="5075238"/>
              <a:ext cx="485775"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unit</a:t>
              </a:r>
            </a:p>
            <a:p>
              <a:pPr algn="ctr"/>
              <a:r>
                <a:rPr lang="en-US" sz="1200">
                  <a:latin typeface="Comic Sans MS" pitchFamily="66" charset="0"/>
                </a:rPr>
                <a:t>test</a:t>
              </a:r>
            </a:p>
          </p:txBody>
        </p:sp>
        <p:sp>
          <p:nvSpPr>
            <p:cNvPr id="563" name="Rectangle 83"/>
            <p:cNvSpPr>
              <a:spLocks noChangeArrowheads="1"/>
            </p:cNvSpPr>
            <p:nvPr/>
          </p:nvSpPr>
          <p:spPr bwMode="auto">
            <a:xfrm rot="20554875">
              <a:off x="5715000" y="5532438"/>
              <a:ext cx="687388"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system</a:t>
              </a:r>
            </a:p>
            <a:p>
              <a:pPr algn="ctr"/>
              <a:r>
                <a:rPr lang="en-US" sz="1200">
                  <a:latin typeface="Comic Sans MS" pitchFamily="66" charset="0"/>
                </a:rPr>
                <a:t>test</a:t>
              </a:r>
            </a:p>
          </p:txBody>
        </p:sp>
        <p:sp>
          <p:nvSpPr>
            <p:cNvPr id="564" name="Rectangle 84"/>
            <p:cNvSpPr>
              <a:spLocks noChangeArrowheads="1"/>
            </p:cNvSpPr>
            <p:nvPr/>
          </p:nvSpPr>
          <p:spPr bwMode="auto">
            <a:xfrm rot="21191064">
              <a:off x="4572000" y="5761038"/>
              <a:ext cx="973138"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acceptance</a:t>
              </a:r>
            </a:p>
            <a:p>
              <a:pPr algn="ctr"/>
              <a:r>
                <a:rPr lang="en-US" sz="1200">
                  <a:latin typeface="Comic Sans MS" pitchFamily="66" charset="0"/>
                </a:rPr>
                <a:t>test</a:t>
              </a:r>
            </a:p>
          </p:txBody>
        </p:sp>
        <p:sp>
          <p:nvSpPr>
            <p:cNvPr id="565" name="Rectangle 86"/>
            <p:cNvSpPr>
              <a:spLocks noChangeArrowheads="1"/>
            </p:cNvSpPr>
            <p:nvPr/>
          </p:nvSpPr>
          <p:spPr bwMode="auto">
            <a:xfrm rot="951511">
              <a:off x="3351213" y="3856038"/>
              <a:ext cx="1174750" cy="517525"/>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requirements,</a:t>
              </a:r>
            </a:p>
            <a:p>
              <a:pPr algn="ctr"/>
              <a:r>
                <a:rPr lang="en-US" sz="1200">
                  <a:latin typeface="Comic Sans MS" pitchFamily="66" charset="0"/>
                </a:rPr>
                <a:t>lifecycle plan</a:t>
              </a:r>
            </a:p>
          </p:txBody>
        </p:sp>
        <p:sp>
          <p:nvSpPr>
            <p:cNvPr id="566" name="Rectangle 87"/>
            <p:cNvSpPr>
              <a:spLocks noChangeArrowheads="1"/>
            </p:cNvSpPr>
            <p:nvPr/>
          </p:nvSpPr>
          <p:spPr bwMode="auto">
            <a:xfrm rot="1450587">
              <a:off x="2590800" y="4405313"/>
              <a:ext cx="1397000"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development plan</a:t>
              </a:r>
            </a:p>
          </p:txBody>
        </p:sp>
        <p:sp>
          <p:nvSpPr>
            <p:cNvPr id="567" name="Rectangle 88"/>
            <p:cNvSpPr>
              <a:spLocks noChangeArrowheads="1"/>
            </p:cNvSpPr>
            <p:nvPr/>
          </p:nvSpPr>
          <p:spPr bwMode="auto">
            <a:xfrm rot="1579688">
              <a:off x="1751013" y="4862513"/>
              <a:ext cx="1933575"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integration and test plan</a:t>
              </a:r>
            </a:p>
          </p:txBody>
        </p:sp>
        <p:sp>
          <p:nvSpPr>
            <p:cNvPr id="568" name="Rectangle 89"/>
            <p:cNvSpPr>
              <a:spLocks noChangeArrowheads="1"/>
            </p:cNvSpPr>
            <p:nvPr/>
          </p:nvSpPr>
          <p:spPr bwMode="auto">
            <a:xfrm rot="491839">
              <a:off x="2895600" y="5853113"/>
              <a:ext cx="1582738" cy="304800"/>
            </a:xfrm>
            <a:prstGeom prst="rect">
              <a:avLst/>
            </a:prstGeom>
            <a:noFill/>
            <a:ln w="12700">
              <a:noFill/>
              <a:miter lim="800000"/>
              <a:headEnd/>
              <a:tailEnd/>
            </a:ln>
            <a:effectLst/>
          </p:spPr>
          <p:txBody>
            <a:bodyPr wrap="none" anchor="ctr">
              <a:spAutoFit/>
            </a:bodyPr>
            <a:lstStyle/>
            <a:p>
              <a:pPr algn="ctr"/>
              <a:r>
                <a:rPr lang="en-US" sz="1200">
                  <a:latin typeface="Comic Sans MS" pitchFamily="66" charset="0"/>
                </a:rPr>
                <a:t>implementation plan</a:t>
              </a:r>
            </a:p>
          </p:txBody>
        </p:sp>
      </p:grpSp>
      <p:sp>
        <p:nvSpPr>
          <p:cNvPr id="571" name="570 Marcador de número de diapositiva"/>
          <p:cNvSpPr>
            <a:spLocks noGrp="1"/>
          </p:cNvSpPr>
          <p:nvPr>
            <p:ph type="sldNum" sz="quarter" idx="12"/>
          </p:nvPr>
        </p:nvSpPr>
        <p:spPr/>
        <p:txBody>
          <a:bodyPr/>
          <a:lstStyle/>
          <a:p>
            <a:fld id="{AC5C3DF3-DECE-4845-BBB0-5B022D41DC57}" type="slidenum">
              <a:rPr lang="es-ES" smtClean="0"/>
              <a:pPr/>
              <a:t>12</a:t>
            </a:fld>
            <a:endParaRPr lang="es-ES"/>
          </a:p>
        </p:txBody>
      </p:sp>
      <p:sp>
        <p:nvSpPr>
          <p:cNvPr id="76" name="3 Marcador de contenido">
            <a:extLst>
              <a:ext uri="{FF2B5EF4-FFF2-40B4-BE49-F238E27FC236}">
                <a16:creationId xmlns:a16="http://schemas.microsoft.com/office/drawing/2014/main" id="{5E20706A-8688-4A43-BB3F-1372C759BA5C}"/>
              </a:ext>
            </a:extLst>
          </p:cNvPr>
          <p:cNvSpPr>
            <a:spLocks noGrp="1"/>
          </p:cNvSpPr>
          <p:nvPr>
            <p:ph sz="quarter" idx="1"/>
          </p:nvPr>
        </p:nvSpPr>
        <p:spPr>
          <a:xfrm>
            <a:off x="444092" y="5193204"/>
            <a:ext cx="8229600" cy="1188078"/>
          </a:xfrm>
        </p:spPr>
        <p:txBody>
          <a:bodyPr>
            <a:normAutofit fontScale="70000" lnSpcReduction="20000"/>
          </a:bodyPr>
          <a:lstStyle/>
          <a:p>
            <a:r>
              <a:rPr lang="es-ES" dirty="0"/>
              <a:t>Pasos en cascada y creación de prototipos</a:t>
            </a:r>
          </a:p>
          <a:p>
            <a:r>
              <a:rPr lang="es-ES" dirty="0"/>
              <a:t>Centrarse en la evaluación de riesgos (decisión de ir o no ir)</a:t>
            </a:r>
          </a:p>
          <a:p>
            <a:r>
              <a:rPr lang="es-ES" dirty="0"/>
              <a:t>Se necesita una participación intensiva del cliente (para cancelar el proyecto si es necesario)</a:t>
            </a:r>
            <a:endParaRPr lang="es-ES_tradn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Modelo orientado a la reutilización</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13</a:t>
            </a:fld>
            <a:endParaRPr lang="es-ES"/>
          </a:p>
        </p:txBody>
      </p:sp>
      <p:sp>
        <p:nvSpPr>
          <p:cNvPr id="6" name="5 Marcador de contenido"/>
          <p:cNvSpPr>
            <a:spLocks noGrp="1"/>
          </p:cNvSpPr>
          <p:nvPr>
            <p:ph sz="quarter" idx="1"/>
          </p:nvPr>
        </p:nvSpPr>
        <p:spPr>
          <a:xfrm>
            <a:off x="457200" y="1219200"/>
            <a:ext cx="8229600" cy="2566990"/>
          </a:xfrm>
        </p:spPr>
        <p:txBody>
          <a:bodyPr>
            <a:normAutofit fontScale="92500"/>
          </a:bodyPr>
          <a:lstStyle/>
          <a:p>
            <a:r>
              <a:rPr lang="es-ES_tradnl" dirty="0"/>
              <a:t>Reutilización sistemática en la que los sistemas se construyen integrando componentes ya existentes o sistemas COTS</a:t>
            </a:r>
          </a:p>
          <a:p>
            <a:pPr lvl="1"/>
            <a:r>
              <a:rPr lang="es-ES" dirty="0"/>
              <a:t>COTS (</a:t>
            </a:r>
            <a:r>
              <a:rPr lang="es-ES" dirty="0" err="1"/>
              <a:t>Commercial</a:t>
            </a:r>
            <a:r>
              <a:rPr lang="es-ES" dirty="0"/>
              <a:t> Off-</a:t>
            </a:r>
            <a:r>
              <a:rPr lang="es-ES" dirty="0" err="1"/>
              <a:t>The</a:t>
            </a:r>
            <a:r>
              <a:rPr lang="es-ES" dirty="0"/>
              <a:t>-</a:t>
            </a:r>
            <a:r>
              <a:rPr lang="es-ES" dirty="0" err="1"/>
              <a:t>Shelf</a:t>
            </a:r>
            <a:r>
              <a:rPr lang="es-ES" dirty="0"/>
              <a:t>) – Soluciones comerciales listas para su uso</a:t>
            </a:r>
          </a:p>
          <a:p>
            <a:pPr lvl="2"/>
            <a:r>
              <a:rPr lang="es-ES" dirty="0"/>
              <a:t>productos o herramientas de software suministrados por proveedores externos.	</a:t>
            </a:r>
          </a:p>
          <a:p>
            <a:pPr lvl="1"/>
            <a:r>
              <a:rPr lang="es-ES" dirty="0"/>
              <a:t>Proceso de desarrollo basado en componentes</a:t>
            </a:r>
            <a:endParaRPr lang="en-GB" dirty="0"/>
          </a:p>
        </p:txBody>
      </p:sp>
      <p:pic>
        <p:nvPicPr>
          <p:cNvPr id="7" name="Picture 4"/>
          <p:cNvPicPr>
            <a:picLocks noChangeAspect="1" noChangeArrowheads="1"/>
          </p:cNvPicPr>
          <p:nvPr/>
        </p:nvPicPr>
        <p:blipFill>
          <a:blip r:embed="rId3" cstate="print"/>
          <a:stretch>
            <a:fillRect/>
          </a:stretch>
        </p:blipFill>
        <p:spPr>
          <a:xfrm>
            <a:off x="377220" y="4071942"/>
            <a:ext cx="8481060" cy="1965960"/>
          </a:xfrm>
          <a:prstGeom prst="rect">
            <a:avLst/>
          </a:prstGeom>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Proceso Unificado</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14</a:t>
            </a:fld>
            <a:endParaRPr lang="es-ES"/>
          </a:p>
        </p:txBody>
      </p:sp>
      <p:sp>
        <p:nvSpPr>
          <p:cNvPr id="4" name="3 Marcador de contenido"/>
          <p:cNvSpPr>
            <a:spLocks noGrp="1"/>
          </p:cNvSpPr>
          <p:nvPr>
            <p:ph sz="quarter" idx="1"/>
          </p:nvPr>
        </p:nvSpPr>
        <p:spPr>
          <a:xfrm>
            <a:off x="457200" y="1219200"/>
            <a:ext cx="5482952" cy="4937760"/>
          </a:xfrm>
        </p:spPr>
        <p:txBody>
          <a:bodyPr>
            <a:normAutofit fontScale="92500" lnSpcReduction="10000"/>
          </a:bodyPr>
          <a:lstStyle/>
          <a:p>
            <a:r>
              <a:rPr lang="es-ES" dirty="0"/>
              <a:t>Modelo de Proceso Hibrido </a:t>
            </a:r>
          </a:p>
          <a:p>
            <a:pPr lvl="1"/>
            <a:r>
              <a:rPr lang="es-ES" dirty="0"/>
              <a:t>mejores características de cascada, iterativo e incremental con una sensación evolutiva</a:t>
            </a:r>
          </a:p>
          <a:p>
            <a:r>
              <a:rPr lang="es-ES" dirty="0"/>
              <a:t>4 Fases en serie (Cascada)</a:t>
            </a:r>
          </a:p>
          <a:p>
            <a:pPr lvl="1"/>
            <a:r>
              <a:rPr lang="es-ES" dirty="0"/>
              <a:t>Etapas por las que pasa un proyecto</a:t>
            </a:r>
          </a:p>
          <a:p>
            <a:pPr lvl="1"/>
            <a:r>
              <a:rPr lang="es-ES" dirty="0"/>
              <a:t>Inicio, Elaboración, Construcción y Transición</a:t>
            </a:r>
          </a:p>
          <a:p>
            <a:r>
              <a:rPr lang="es-ES" dirty="0"/>
              <a:t>Iterativo en lo pequeño: 9 prácticas (flujos de trabajo)</a:t>
            </a:r>
          </a:p>
          <a:p>
            <a:pPr lvl="1"/>
            <a:r>
              <a:rPr lang="es-ES" dirty="0"/>
              <a:t>Actividades lógicas que tienen lugar a   través del Proyecto de forma iterativa</a:t>
            </a:r>
          </a:p>
          <a:p>
            <a:pPr lvl="1"/>
            <a:r>
              <a:rPr lang="es-ES" dirty="0"/>
              <a:t>Cuando finaliza una iteración, se implementa un incremento para el usuario como una versión</a:t>
            </a:r>
          </a:p>
          <a:p>
            <a:endParaRPr lang="es-ES" dirty="0"/>
          </a:p>
        </p:txBody>
      </p:sp>
      <p:pic>
        <p:nvPicPr>
          <p:cNvPr id="9" name="Imagen 8">
            <a:extLst>
              <a:ext uri="{FF2B5EF4-FFF2-40B4-BE49-F238E27FC236}">
                <a16:creationId xmlns:a16="http://schemas.microsoft.com/office/drawing/2014/main" id="{82AE5570-D999-4D72-8243-CA7A9574C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2355932"/>
            <a:ext cx="3781111" cy="266429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Proceso Unificado: Fases</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sp>
        <p:nvSpPr>
          <p:cNvPr id="4" name="3 Marcador de contenido"/>
          <p:cNvSpPr>
            <a:spLocks noGrp="1"/>
          </p:cNvSpPr>
          <p:nvPr>
            <p:ph sz="quarter" idx="1"/>
          </p:nvPr>
        </p:nvSpPr>
        <p:spPr>
          <a:xfrm>
            <a:off x="457200" y="1219200"/>
            <a:ext cx="8147248" cy="2281238"/>
          </a:xfrm>
        </p:spPr>
        <p:txBody>
          <a:bodyPr>
            <a:normAutofit fontScale="92500"/>
          </a:bodyPr>
          <a:lstStyle/>
          <a:p>
            <a:r>
              <a:rPr lang="es-ES" b="1" dirty="0">
                <a:solidFill>
                  <a:srgbClr val="7030A0"/>
                </a:solidFill>
              </a:rPr>
              <a:t>Inicio</a:t>
            </a:r>
            <a:r>
              <a:rPr lang="es-ES" dirty="0"/>
              <a:t>: Objetivos y Necesidades desde el punto de vista del Negocio</a:t>
            </a:r>
          </a:p>
          <a:p>
            <a:r>
              <a:rPr lang="es-ES" b="1" dirty="0">
                <a:solidFill>
                  <a:srgbClr val="7030A0"/>
                </a:solidFill>
              </a:rPr>
              <a:t>Elaboración</a:t>
            </a:r>
            <a:r>
              <a:rPr lang="es-ES" dirty="0"/>
              <a:t>: requisitos, arquitectura y plan</a:t>
            </a:r>
          </a:p>
          <a:p>
            <a:r>
              <a:rPr lang="es-ES" b="1" dirty="0">
                <a:solidFill>
                  <a:srgbClr val="7030A0"/>
                </a:solidFill>
              </a:rPr>
              <a:t>Construcción: </a:t>
            </a:r>
            <a:r>
              <a:rPr lang="es-ES" dirty="0"/>
              <a:t>Desarrollo y Pruebas</a:t>
            </a:r>
          </a:p>
          <a:p>
            <a:r>
              <a:rPr lang="es-ES" b="1" dirty="0">
                <a:solidFill>
                  <a:srgbClr val="7030A0"/>
                </a:solidFill>
              </a:rPr>
              <a:t>Transición</a:t>
            </a:r>
            <a:r>
              <a:rPr lang="es-ES" dirty="0"/>
              <a:t>: participación del usuario y entrega de producto</a:t>
            </a:r>
          </a:p>
        </p:txBody>
      </p:sp>
      <p:pic>
        <p:nvPicPr>
          <p:cNvPr id="58370" name="Picture 2"/>
          <p:cNvPicPr>
            <a:picLocks noChangeAspect="1" noChangeArrowheads="1"/>
          </p:cNvPicPr>
          <p:nvPr/>
        </p:nvPicPr>
        <p:blipFill>
          <a:blip r:embed="rId3"/>
          <a:srcRect r="12776" b="44966"/>
          <a:stretch>
            <a:fillRect/>
          </a:stretch>
        </p:blipFill>
        <p:spPr bwMode="auto">
          <a:xfrm>
            <a:off x="142844" y="3643314"/>
            <a:ext cx="8786842" cy="210370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Estructura del Proceso Unificado</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sp>
        <p:nvSpPr>
          <p:cNvPr id="4" name="Rectangle 5"/>
          <p:cNvSpPr>
            <a:spLocks noChangeArrowheads="1"/>
          </p:cNvSpPr>
          <p:nvPr/>
        </p:nvSpPr>
        <p:spPr bwMode="auto">
          <a:xfrm>
            <a:off x="1643063" y="4724421"/>
            <a:ext cx="2243137" cy="898525"/>
          </a:xfrm>
          <a:prstGeom prst="rect">
            <a:avLst/>
          </a:prstGeom>
          <a:solidFill>
            <a:srgbClr val="FEBF6A"/>
          </a:solidFill>
          <a:ln w="25400">
            <a:noFill/>
            <a:miter lim="800000"/>
            <a:headEnd type="none" w="sm" len="sm"/>
            <a:tailEnd type="none" w="med" len="lg"/>
          </a:ln>
        </p:spPr>
        <p:txBody>
          <a:bodyPr wrap="none" lIns="0" tIns="0" rIns="0" bIns="0">
            <a:spAutoFit/>
          </a:bodyPr>
          <a:lstStyle/>
          <a:p>
            <a:endParaRPr lang="es-ES"/>
          </a:p>
        </p:txBody>
      </p:sp>
      <p:sp>
        <p:nvSpPr>
          <p:cNvPr id="5" name="Rectangle 6"/>
          <p:cNvSpPr>
            <a:spLocks noChangeArrowheads="1"/>
          </p:cNvSpPr>
          <p:nvPr/>
        </p:nvSpPr>
        <p:spPr bwMode="auto">
          <a:xfrm>
            <a:off x="1643063" y="2122508"/>
            <a:ext cx="2241550" cy="2176463"/>
          </a:xfrm>
          <a:prstGeom prst="rect">
            <a:avLst/>
          </a:prstGeom>
          <a:solidFill>
            <a:srgbClr val="FF9B9B"/>
          </a:solidFill>
          <a:ln w="25400">
            <a:noFill/>
            <a:miter lim="800000"/>
            <a:headEnd type="none" w="sm" len="sm"/>
            <a:tailEnd type="none" w="med" len="lg"/>
          </a:ln>
        </p:spPr>
        <p:txBody>
          <a:bodyPr wrap="none" lIns="0" tIns="0" rIns="0" bIns="0">
            <a:spAutoFit/>
          </a:bodyPr>
          <a:lstStyle/>
          <a:p>
            <a:endParaRPr lang="es-ES"/>
          </a:p>
        </p:txBody>
      </p:sp>
      <p:sp>
        <p:nvSpPr>
          <p:cNvPr id="6" name="Rectangle 7"/>
          <p:cNvSpPr>
            <a:spLocks noChangeArrowheads="1"/>
          </p:cNvSpPr>
          <p:nvPr/>
        </p:nvSpPr>
        <p:spPr bwMode="auto">
          <a:xfrm>
            <a:off x="3886200" y="1801833"/>
            <a:ext cx="4414838" cy="3984625"/>
          </a:xfrm>
          <a:prstGeom prst="rect">
            <a:avLst/>
          </a:prstGeom>
          <a:solidFill>
            <a:srgbClr val="FFFFCC"/>
          </a:solidFill>
          <a:ln w="12700">
            <a:noFill/>
            <a:miter lim="800000"/>
            <a:headEnd/>
            <a:tailEnd/>
          </a:ln>
        </p:spPr>
        <p:txBody>
          <a:bodyPr wrap="none" lIns="0" tIns="0" rIns="0" bIns="0">
            <a:spAutoFit/>
          </a:bodyPr>
          <a:lstStyle/>
          <a:p>
            <a:endParaRPr lang="es-ES"/>
          </a:p>
        </p:txBody>
      </p:sp>
      <p:sp>
        <p:nvSpPr>
          <p:cNvPr id="7" name="Line 8"/>
          <p:cNvSpPr>
            <a:spLocks noChangeShapeType="1"/>
          </p:cNvSpPr>
          <p:nvPr/>
        </p:nvSpPr>
        <p:spPr bwMode="auto">
          <a:xfrm flipH="1" flipV="1">
            <a:off x="5224463" y="2120921"/>
            <a:ext cx="4762" cy="3489325"/>
          </a:xfrm>
          <a:prstGeom prst="line">
            <a:avLst/>
          </a:prstGeom>
          <a:noFill/>
          <a:ln w="3175">
            <a:solidFill>
              <a:srgbClr val="000000"/>
            </a:solidFill>
            <a:prstDash val="dash"/>
            <a:round/>
            <a:headEnd type="none" w="sm" len="sm"/>
            <a:tailEnd type="none" w="med" len="lg"/>
          </a:ln>
        </p:spPr>
        <p:txBody>
          <a:bodyPr wrap="none" lIns="0" tIns="0" rIns="0" bIns="0">
            <a:spAutoFit/>
          </a:bodyPr>
          <a:lstStyle/>
          <a:p>
            <a:endParaRPr lang="en-GB"/>
          </a:p>
        </p:txBody>
      </p:sp>
      <p:sp>
        <p:nvSpPr>
          <p:cNvPr id="8" name="Line 9"/>
          <p:cNvSpPr>
            <a:spLocks noChangeShapeType="1"/>
          </p:cNvSpPr>
          <p:nvPr/>
        </p:nvSpPr>
        <p:spPr bwMode="auto">
          <a:xfrm flipH="1" flipV="1">
            <a:off x="6232525" y="2122508"/>
            <a:ext cx="0" cy="3490913"/>
          </a:xfrm>
          <a:prstGeom prst="line">
            <a:avLst/>
          </a:prstGeom>
          <a:noFill/>
          <a:ln w="3175">
            <a:solidFill>
              <a:srgbClr val="000000"/>
            </a:solidFill>
            <a:prstDash val="dash"/>
            <a:round/>
            <a:headEnd type="none" w="sm" len="sm"/>
            <a:tailEnd type="none" w="med" len="lg"/>
          </a:ln>
        </p:spPr>
        <p:txBody>
          <a:bodyPr wrap="none" lIns="0" tIns="0" rIns="0" bIns="0">
            <a:spAutoFit/>
          </a:bodyPr>
          <a:lstStyle/>
          <a:p>
            <a:endParaRPr lang="en-GB"/>
          </a:p>
        </p:txBody>
      </p:sp>
      <p:sp>
        <p:nvSpPr>
          <p:cNvPr id="9" name="Line 10"/>
          <p:cNvSpPr>
            <a:spLocks noChangeShapeType="1"/>
          </p:cNvSpPr>
          <p:nvPr/>
        </p:nvSpPr>
        <p:spPr bwMode="auto">
          <a:xfrm flipH="1" flipV="1">
            <a:off x="6719888" y="2119333"/>
            <a:ext cx="1587" cy="3457575"/>
          </a:xfrm>
          <a:prstGeom prst="line">
            <a:avLst/>
          </a:prstGeom>
          <a:noFill/>
          <a:ln w="3175">
            <a:solidFill>
              <a:srgbClr val="000000"/>
            </a:solidFill>
            <a:prstDash val="dash"/>
            <a:round/>
            <a:headEnd type="none" w="sm" len="sm"/>
            <a:tailEnd type="none" w="med" len="lg"/>
          </a:ln>
        </p:spPr>
        <p:txBody>
          <a:bodyPr wrap="none" lIns="0" tIns="0" rIns="0" bIns="0">
            <a:spAutoFit/>
          </a:bodyPr>
          <a:lstStyle/>
          <a:p>
            <a:endParaRPr lang="en-GB"/>
          </a:p>
        </p:txBody>
      </p:sp>
      <p:sp>
        <p:nvSpPr>
          <p:cNvPr id="10" name="Line 11"/>
          <p:cNvSpPr>
            <a:spLocks noChangeShapeType="1"/>
          </p:cNvSpPr>
          <p:nvPr/>
        </p:nvSpPr>
        <p:spPr bwMode="auto">
          <a:xfrm flipH="1" flipV="1">
            <a:off x="7720013" y="2122508"/>
            <a:ext cx="0" cy="3478213"/>
          </a:xfrm>
          <a:prstGeom prst="line">
            <a:avLst/>
          </a:prstGeom>
          <a:noFill/>
          <a:ln w="3175">
            <a:solidFill>
              <a:srgbClr val="000000"/>
            </a:solidFill>
            <a:prstDash val="dash"/>
            <a:round/>
            <a:headEnd type="none" w="sm" len="sm"/>
            <a:tailEnd type="none" w="med" len="lg"/>
          </a:ln>
        </p:spPr>
        <p:txBody>
          <a:bodyPr wrap="none" lIns="0" tIns="0" rIns="0" bIns="0">
            <a:spAutoFit/>
          </a:bodyPr>
          <a:lstStyle/>
          <a:p>
            <a:endParaRPr lang="en-GB"/>
          </a:p>
        </p:txBody>
      </p:sp>
      <p:sp>
        <p:nvSpPr>
          <p:cNvPr id="11" name="Rectangle 12"/>
          <p:cNvSpPr>
            <a:spLocks noChangeArrowheads="1"/>
          </p:cNvSpPr>
          <p:nvPr/>
        </p:nvSpPr>
        <p:spPr bwMode="auto">
          <a:xfrm>
            <a:off x="3884613" y="5634058"/>
            <a:ext cx="4422775" cy="363538"/>
          </a:xfrm>
          <a:prstGeom prst="rect">
            <a:avLst/>
          </a:prstGeom>
          <a:gradFill rotWithShape="0">
            <a:gsLst>
              <a:gs pos="0">
                <a:srgbClr val="BBF0EB"/>
              </a:gs>
              <a:gs pos="100000">
                <a:srgbClr val="00C8B5"/>
              </a:gs>
            </a:gsLst>
            <a:lin ang="0" scaled="1"/>
          </a:gradFill>
          <a:ln w="25400">
            <a:noFill/>
            <a:miter lim="800000"/>
            <a:headEnd type="none" w="sm" len="sm"/>
            <a:tailEnd type="none" w="med" len="lg"/>
          </a:ln>
        </p:spPr>
        <p:txBody>
          <a:bodyPr wrap="none" lIns="0" tIns="0" rIns="0" bIns="0">
            <a:spAutoFit/>
          </a:bodyPr>
          <a:lstStyle/>
          <a:p>
            <a:endParaRPr lang="es-ES"/>
          </a:p>
        </p:txBody>
      </p:sp>
      <p:sp>
        <p:nvSpPr>
          <p:cNvPr id="12" name="Line 13"/>
          <p:cNvSpPr>
            <a:spLocks noChangeShapeType="1"/>
          </p:cNvSpPr>
          <p:nvPr/>
        </p:nvSpPr>
        <p:spPr bwMode="auto">
          <a:xfrm flipH="1" flipV="1">
            <a:off x="4764088" y="2117746"/>
            <a:ext cx="3175" cy="3505200"/>
          </a:xfrm>
          <a:prstGeom prst="line">
            <a:avLst/>
          </a:prstGeom>
          <a:noFill/>
          <a:ln w="25400">
            <a:solidFill>
              <a:srgbClr val="000000"/>
            </a:solidFill>
            <a:prstDash val="sysDot"/>
            <a:round/>
            <a:headEnd type="none" w="sm" len="sm"/>
            <a:tailEnd type="none" w="med" len="lg"/>
          </a:ln>
        </p:spPr>
        <p:txBody>
          <a:bodyPr wrap="none" lIns="0" tIns="0" rIns="0" bIns="0">
            <a:spAutoFit/>
          </a:bodyPr>
          <a:lstStyle/>
          <a:p>
            <a:endParaRPr lang="en-GB"/>
          </a:p>
        </p:txBody>
      </p:sp>
      <p:sp>
        <p:nvSpPr>
          <p:cNvPr id="13" name="Line 14"/>
          <p:cNvSpPr>
            <a:spLocks noChangeShapeType="1"/>
          </p:cNvSpPr>
          <p:nvPr/>
        </p:nvSpPr>
        <p:spPr bwMode="auto">
          <a:xfrm flipH="1" flipV="1">
            <a:off x="5722938" y="2117746"/>
            <a:ext cx="0" cy="3505200"/>
          </a:xfrm>
          <a:prstGeom prst="line">
            <a:avLst/>
          </a:prstGeom>
          <a:noFill/>
          <a:ln w="25400">
            <a:solidFill>
              <a:srgbClr val="000000"/>
            </a:solidFill>
            <a:prstDash val="sysDot"/>
            <a:round/>
            <a:headEnd type="none" w="sm" len="sm"/>
            <a:tailEnd type="none" w="med" len="lg"/>
          </a:ln>
        </p:spPr>
        <p:txBody>
          <a:bodyPr wrap="none" lIns="0" tIns="0" rIns="0" bIns="0">
            <a:spAutoFit/>
          </a:bodyPr>
          <a:lstStyle/>
          <a:p>
            <a:endParaRPr lang="en-GB"/>
          </a:p>
        </p:txBody>
      </p:sp>
      <p:sp>
        <p:nvSpPr>
          <p:cNvPr id="14" name="Line 15"/>
          <p:cNvSpPr>
            <a:spLocks noChangeShapeType="1"/>
          </p:cNvSpPr>
          <p:nvPr/>
        </p:nvSpPr>
        <p:spPr bwMode="auto">
          <a:xfrm flipV="1">
            <a:off x="7162800" y="2120921"/>
            <a:ext cx="0" cy="3489325"/>
          </a:xfrm>
          <a:prstGeom prst="line">
            <a:avLst/>
          </a:prstGeom>
          <a:noFill/>
          <a:ln w="25400">
            <a:solidFill>
              <a:srgbClr val="000000"/>
            </a:solidFill>
            <a:prstDash val="sysDot"/>
            <a:round/>
            <a:headEnd type="none" w="sm" len="sm"/>
            <a:tailEnd type="none" w="med" len="lg"/>
          </a:ln>
        </p:spPr>
        <p:txBody>
          <a:bodyPr wrap="none" lIns="0" tIns="0" rIns="0" bIns="0">
            <a:spAutoFit/>
          </a:bodyPr>
          <a:lstStyle/>
          <a:p>
            <a:endParaRPr lang="en-GB"/>
          </a:p>
        </p:txBody>
      </p:sp>
      <p:sp>
        <p:nvSpPr>
          <p:cNvPr id="15" name="Rectangle 16"/>
          <p:cNvSpPr>
            <a:spLocks noChangeArrowheads="1"/>
          </p:cNvSpPr>
          <p:nvPr/>
        </p:nvSpPr>
        <p:spPr bwMode="auto">
          <a:xfrm>
            <a:off x="1932202" y="5090089"/>
            <a:ext cx="1874167" cy="23544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1700" dirty="0" err="1">
                <a:solidFill>
                  <a:srgbClr val="000000"/>
                </a:solidFill>
              </a:rPr>
              <a:t>Gestión</a:t>
            </a:r>
            <a:r>
              <a:rPr lang="en-US" sz="1700" dirty="0">
                <a:solidFill>
                  <a:srgbClr val="000000"/>
                </a:solidFill>
              </a:rPr>
              <a:t> del </a:t>
            </a:r>
            <a:r>
              <a:rPr lang="en-US" sz="1700" dirty="0" err="1">
                <a:solidFill>
                  <a:srgbClr val="000000"/>
                </a:solidFill>
              </a:rPr>
              <a:t>proyecto</a:t>
            </a:r>
            <a:endParaRPr lang="en-US" sz="2200" dirty="0">
              <a:solidFill>
                <a:srgbClr val="000000"/>
              </a:solidFill>
            </a:endParaRPr>
          </a:p>
        </p:txBody>
      </p:sp>
      <p:sp>
        <p:nvSpPr>
          <p:cNvPr id="16" name="Rectangle 17"/>
          <p:cNvSpPr>
            <a:spLocks noChangeArrowheads="1"/>
          </p:cNvSpPr>
          <p:nvPr/>
        </p:nvSpPr>
        <p:spPr bwMode="auto">
          <a:xfrm>
            <a:off x="3131459" y="5376883"/>
            <a:ext cx="726161" cy="23544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1700" dirty="0" err="1">
                <a:solidFill>
                  <a:srgbClr val="000000"/>
                </a:solidFill>
              </a:rPr>
              <a:t>Entorno</a:t>
            </a:r>
            <a:endParaRPr lang="en-US" sz="2200" dirty="0">
              <a:solidFill>
                <a:srgbClr val="000000"/>
              </a:solidFill>
            </a:endParaRPr>
          </a:p>
        </p:txBody>
      </p:sp>
      <p:sp>
        <p:nvSpPr>
          <p:cNvPr id="17" name="Rectangle 18"/>
          <p:cNvSpPr>
            <a:spLocks noChangeArrowheads="1"/>
          </p:cNvSpPr>
          <p:nvPr/>
        </p:nvSpPr>
        <p:spPr bwMode="auto">
          <a:xfrm>
            <a:off x="1916601" y="2232046"/>
            <a:ext cx="1807674" cy="235449"/>
          </a:xfrm>
          <a:prstGeom prst="rect">
            <a:avLst/>
          </a:prstGeom>
          <a:noFill/>
          <a:ln w="9525">
            <a:noFill/>
            <a:miter lim="800000"/>
            <a:headEnd/>
            <a:tailEnd/>
          </a:ln>
        </p:spPr>
        <p:txBody>
          <a:bodyPr wrap="none" lIns="0" tIns="0" rIns="0" bIns="0">
            <a:spAutoFit/>
          </a:bodyPr>
          <a:lstStyle/>
          <a:p>
            <a:pPr algn="r" defTabSz="812800">
              <a:lnSpc>
                <a:spcPct val="90000"/>
              </a:lnSpc>
              <a:spcBef>
                <a:spcPct val="50000"/>
              </a:spcBef>
            </a:pPr>
            <a:r>
              <a:rPr lang="en-US" sz="1700" dirty="0" err="1">
                <a:solidFill>
                  <a:srgbClr val="000000"/>
                </a:solidFill>
              </a:rPr>
              <a:t>Modelo</a:t>
            </a:r>
            <a:r>
              <a:rPr lang="en-US" sz="1700">
                <a:solidFill>
                  <a:srgbClr val="000000"/>
                </a:solidFill>
              </a:rPr>
              <a:t> del Negocio</a:t>
            </a:r>
            <a:endParaRPr lang="en-US" sz="2200" dirty="0">
              <a:solidFill>
                <a:srgbClr val="000000"/>
              </a:solidFill>
            </a:endParaRPr>
          </a:p>
        </p:txBody>
      </p:sp>
      <p:sp>
        <p:nvSpPr>
          <p:cNvPr id="18" name="Rectangle 19"/>
          <p:cNvSpPr>
            <a:spLocks noChangeArrowheads="1"/>
          </p:cNvSpPr>
          <p:nvPr/>
        </p:nvSpPr>
        <p:spPr bwMode="auto">
          <a:xfrm>
            <a:off x="2603775" y="3346471"/>
            <a:ext cx="1120500" cy="235449"/>
          </a:xfrm>
          <a:prstGeom prst="rect">
            <a:avLst/>
          </a:prstGeom>
          <a:noFill/>
          <a:ln w="9525">
            <a:noFill/>
            <a:miter lim="800000"/>
            <a:headEnd/>
            <a:tailEnd/>
          </a:ln>
        </p:spPr>
        <p:txBody>
          <a:bodyPr wrap="none" lIns="0" tIns="0" rIns="0" bIns="0">
            <a:spAutoFit/>
          </a:bodyPr>
          <a:lstStyle/>
          <a:p>
            <a:pPr algn="r" defTabSz="812800">
              <a:lnSpc>
                <a:spcPct val="90000"/>
              </a:lnSpc>
              <a:spcBef>
                <a:spcPct val="50000"/>
              </a:spcBef>
            </a:pPr>
            <a:r>
              <a:rPr lang="en-US" sz="1700" dirty="0" err="1">
                <a:solidFill>
                  <a:srgbClr val="000000"/>
                </a:solidFill>
              </a:rPr>
              <a:t>Implantación</a:t>
            </a:r>
            <a:endParaRPr lang="en-US" sz="2200" dirty="0">
              <a:solidFill>
                <a:srgbClr val="000000"/>
              </a:solidFill>
            </a:endParaRPr>
          </a:p>
        </p:txBody>
      </p:sp>
      <p:sp>
        <p:nvSpPr>
          <p:cNvPr id="19" name="Rectangle 20"/>
          <p:cNvSpPr>
            <a:spLocks noChangeArrowheads="1"/>
          </p:cNvSpPr>
          <p:nvPr/>
        </p:nvSpPr>
        <p:spPr bwMode="auto">
          <a:xfrm>
            <a:off x="3088116" y="3679846"/>
            <a:ext cx="612347" cy="235449"/>
          </a:xfrm>
          <a:prstGeom prst="rect">
            <a:avLst/>
          </a:prstGeom>
          <a:noFill/>
          <a:ln w="9525">
            <a:noFill/>
            <a:miter lim="800000"/>
            <a:headEnd/>
            <a:tailEnd/>
          </a:ln>
        </p:spPr>
        <p:txBody>
          <a:bodyPr wrap="none" lIns="0" tIns="0" rIns="0" bIns="0">
            <a:spAutoFit/>
          </a:bodyPr>
          <a:lstStyle/>
          <a:p>
            <a:pPr algn="r" defTabSz="812800">
              <a:lnSpc>
                <a:spcPct val="90000"/>
              </a:lnSpc>
              <a:spcBef>
                <a:spcPct val="50000"/>
              </a:spcBef>
            </a:pPr>
            <a:r>
              <a:rPr lang="en-US" sz="1700" dirty="0" err="1">
                <a:solidFill>
                  <a:srgbClr val="000000"/>
                </a:solidFill>
              </a:rPr>
              <a:t>Prueba</a:t>
            </a:r>
            <a:endParaRPr lang="en-US" sz="2200" dirty="0">
              <a:solidFill>
                <a:srgbClr val="000000"/>
              </a:solidFill>
            </a:endParaRPr>
          </a:p>
        </p:txBody>
      </p:sp>
      <p:sp>
        <p:nvSpPr>
          <p:cNvPr id="20" name="Rectangle 21"/>
          <p:cNvSpPr>
            <a:spLocks noChangeArrowheads="1"/>
          </p:cNvSpPr>
          <p:nvPr/>
        </p:nvSpPr>
        <p:spPr bwMode="auto">
          <a:xfrm>
            <a:off x="2178980" y="2952771"/>
            <a:ext cx="1545295" cy="235449"/>
          </a:xfrm>
          <a:prstGeom prst="rect">
            <a:avLst/>
          </a:prstGeom>
          <a:noFill/>
          <a:ln w="9525">
            <a:noFill/>
            <a:miter lim="800000"/>
            <a:headEnd/>
            <a:tailEnd/>
          </a:ln>
        </p:spPr>
        <p:txBody>
          <a:bodyPr wrap="none" lIns="0" tIns="0" rIns="0" bIns="0">
            <a:spAutoFit/>
          </a:bodyPr>
          <a:lstStyle/>
          <a:p>
            <a:pPr algn="r" defTabSz="812800">
              <a:lnSpc>
                <a:spcPct val="90000"/>
              </a:lnSpc>
              <a:spcBef>
                <a:spcPct val="50000"/>
              </a:spcBef>
            </a:pPr>
            <a:r>
              <a:rPr lang="en-US" sz="1700" dirty="0" err="1">
                <a:solidFill>
                  <a:srgbClr val="000000"/>
                </a:solidFill>
              </a:rPr>
              <a:t>Análisis</a:t>
            </a:r>
            <a:r>
              <a:rPr lang="en-US" sz="1700">
                <a:solidFill>
                  <a:srgbClr val="000000"/>
                </a:solidFill>
              </a:rPr>
              <a:t> &amp; Diseño</a:t>
            </a:r>
            <a:endParaRPr lang="en-US" sz="2200" dirty="0">
              <a:solidFill>
                <a:srgbClr val="000000"/>
              </a:solidFill>
            </a:endParaRPr>
          </a:p>
        </p:txBody>
      </p:sp>
      <p:sp>
        <p:nvSpPr>
          <p:cNvPr id="21" name="Rectangle 22"/>
          <p:cNvSpPr>
            <a:spLocks noChangeArrowheads="1"/>
          </p:cNvSpPr>
          <p:nvPr/>
        </p:nvSpPr>
        <p:spPr bwMode="auto">
          <a:xfrm>
            <a:off x="4004310" y="5656283"/>
            <a:ext cx="676595" cy="424732"/>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dirty="0" err="1">
                <a:solidFill>
                  <a:srgbClr val="000000"/>
                </a:solidFill>
              </a:rPr>
              <a:t>Iteración</a:t>
            </a:r>
            <a:endParaRPr lang="en-US" sz="1200" b="0" dirty="0">
              <a:solidFill>
                <a:srgbClr val="000000"/>
              </a:solidFill>
            </a:endParaRPr>
          </a:p>
          <a:p>
            <a:pPr algn="ctr" defTabSz="812800">
              <a:lnSpc>
                <a:spcPct val="90000"/>
              </a:lnSpc>
              <a:spcBef>
                <a:spcPct val="50000"/>
              </a:spcBef>
            </a:pPr>
            <a:r>
              <a:rPr lang="en-US" sz="1200" dirty="0">
                <a:solidFill>
                  <a:srgbClr val="000000"/>
                </a:solidFill>
              </a:rPr>
              <a:t> </a:t>
            </a:r>
            <a:r>
              <a:rPr lang="en-US" sz="1200" dirty="0" err="1">
                <a:solidFill>
                  <a:srgbClr val="000000"/>
                </a:solidFill>
              </a:rPr>
              <a:t>Preliminar</a:t>
            </a:r>
            <a:endParaRPr lang="en-US" sz="1200" b="0" dirty="0">
              <a:solidFill>
                <a:srgbClr val="000000"/>
              </a:solidFill>
            </a:endParaRPr>
          </a:p>
        </p:txBody>
      </p:sp>
      <p:sp>
        <p:nvSpPr>
          <p:cNvPr id="22" name="Rectangle 23"/>
          <p:cNvSpPr>
            <a:spLocks noChangeArrowheads="1"/>
          </p:cNvSpPr>
          <p:nvPr/>
        </p:nvSpPr>
        <p:spPr bwMode="auto">
          <a:xfrm>
            <a:off x="4867275" y="5656283"/>
            <a:ext cx="306388"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#1</a:t>
            </a:r>
          </a:p>
        </p:txBody>
      </p:sp>
      <p:sp>
        <p:nvSpPr>
          <p:cNvPr id="23" name="Freeform 24"/>
          <p:cNvSpPr>
            <a:spLocks/>
          </p:cNvSpPr>
          <p:nvPr/>
        </p:nvSpPr>
        <p:spPr bwMode="auto">
          <a:xfrm>
            <a:off x="3932238" y="5154633"/>
            <a:ext cx="4286250" cy="106363"/>
          </a:xfrm>
          <a:custGeom>
            <a:avLst/>
            <a:gdLst>
              <a:gd name="T0" fmla="*/ 2147483647 w 3169"/>
              <a:gd name="T1" fmla="*/ 2147483647 h 79"/>
              <a:gd name="T2" fmla="*/ 2147483647 w 3169"/>
              <a:gd name="T3" fmla="*/ 2147483647 h 79"/>
              <a:gd name="T4" fmla="*/ 2147483647 w 3169"/>
              <a:gd name="T5" fmla="*/ 2147483647 h 79"/>
              <a:gd name="T6" fmla="*/ 2147483647 w 3169"/>
              <a:gd name="T7" fmla="*/ 2147483647 h 79"/>
              <a:gd name="T8" fmla="*/ 2147483647 w 3169"/>
              <a:gd name="T9" fmla="*/ 2147483647 h 79"/>
              <a:gd name="T10" fmla="*/ 2147483647 w 3169"/>
              <a:gd name="T11" fmla="*/ 2147483647 h 79"/>
              <a:gd name="T12" fmla="*/ 2147483647 w 3169"/>
              <a:gd name="T13" fmla="*/ 2147483647 h 79"/>
              <a:gd name="T14" fmla="*/ 2147483647 w 3169"/>
              <a:gd name="T15" fmla="*/ 0 h 79"/>
              <a:gd name="T16" fmla="*/ 2147483647 w 3169"/>
              <a:gd name="T17" fmla="*/ 0 h 79"/>
              <a:gd name="T18" fmla="*/ 2147483647 w 3169"/>
              <a:gd name="T19" fmla="*/ 2147483647 h 79"/>
              <a:gd name="T20" fmla="*/ 2147483647 w 3169"/>
              <a:gd name="T21" fmla="*/ 2147483647 h 79"/>
              <a:gd name="T22" fmla="*/ 2147483647 w 3169"/>
              <a:gd name="T23" fmla="*/ 2147483647 h 79"/>
              <a:gd name="T24" fmla="*/ 2147483647 w 3169"/>
              <a:gd name="T25" fmla="*/ 2147483647 h 79"/>
              <a:gd name="T26" fmla="*/ 2147483647 w 3169"/>
              <a:gd name="T27" fmla="*/ 2147483647 h 79"/>
              <a:gd name="T28" fmla="*/ 2147483647 w 3169"/>
              <a:gd name="T29" fmla="*/ 2147483647 h 79"/>
              <a:gd name="T30" fmla="*/ 2147483647 w 3169"/>
              <a:gd name="T31" fmla="*/ 2147483647 h 79"/>
              <a:gd name="T32" fmla="*/ 2147483647 w 3169"/>
              <a:gd name="T33" fmla="*/ 2147483647 h 79"/>
              <a:gd name="T34" fmla="*/ 2147483647 w 3169"/>
              <a:gd name="T35" fmla="*/ 2147483647 h 79"/>
              <a:gd name="T36" fmla="*/ 2147483647 w 3169"/>
              <a:gd name="T37" fmla="*/ 2147483647 h 79"/>
              <a:gd name="T38" fmla="*/ 2147483647 w 3169"/>
              <a:gd name="T39" fmla="*/ 2147483647 h 79"/>
              <a:gd name="T40" fmla="*/ 2147483647 w 3169"/>
              <a:gd name="T41" fmla="*/ 2147483647 h 79"/>
              <a:gd name="T42" fmla="*/ 2147483647 w 3169"/>
              <a:gd name="T43" fmla="*/ 2147483647 h 79"/>
              <a:gd name="T44" fmla="*/ 2147483647 w 3169"/>
              <a:gd name="T45" fmla="*/ 2147483647 h 79"/>
              <a:gd name="T46" fmla="*/ 2147483647 w 3169"/>
              <a:gd name="T47" fmla="*/ 2147483647 h 79"/>
              <a:gd name="T48" fmla="*/ 2147483647 w 3169"/>
              <a:gd name="T49" fmla="*/ 2147483647 h 79"/>
              <a:gd name="T50" fmla="*/ 2147483647 w 3169"/>
              <a:gd name="T51" fmla="*/ 2147483647 h 79"/>
              <a:gd name="T52" fmla="*/ 2147483647 w 3169"/>
              <a:gd name="T53" fmla="*/ 2147483647 h 79"/>
              <a:gd name="T54" fmla="*/ 2147483647 w 3169"/>
              <a:gd name="T55" fmla="*/ 2147483647 h 79"/>
              <a:gd name="T56" fmla="*/ 2147483647 w 3169"/>
              <a:gd name="T57" fmla="*/ 2147483647 h 79"/>
              <a:gd name="T58" fmla="*/ 2147483647 w 3169"/>
              <a:gd name="T59" fmla="*/ 2147483647 h 79"/>
              <a:gd name="T60" fmla="*/ 2147483647 w 3169"/>
              <a:gd name="T61" fmla="*/ 2147483647 h 79"/>
              <a:gd name="T62" fmla="*/ 2147483647 w 3169"/>
              <a:gd name="T63" fmla="*/ 2147483647 h 79"/>
              <a:gd name="T64" fmla="*/ 2147483647 w 3169"/>
              <a:gd name="T65" fmla="*/ 2147483647 h 79"/>
              <a:gd name="T66" fmla="*/ 2147483647 w 3169"/>
              <a:gd name="T67" fmla="*/ 2147483647 h 79"/>
              <a:gd name="T68" fmla="*/ 2147483647 w 3169"/>
              <a:gd name="T69" fmla="*/ 2147483647 h 79"/>
              <a:gd name="T70" fmla="*/ 2147483647 w 3169"/>
              <a:gd name="T71" fmla="*/ 2147483647 h 79"/>
              <a:gd name="T72" fmla="*/ 2147483647 w 3169"/>
              <a:gd name="T73" fmla="*/ 2147483647 h 79"/>
              <a:gd name="T74" fmla="*/ 2147483647 w 3169"/>
              <a:gd name="T75" fmla="*/ 2147483647 h 79"/>
              <a:gd name="T76" fmla="*/ 2147483647 w 3169"/>
              <a:gd name="T77" fmla="*/ 2147483647 h 79"/>
              <a:gd name="T78" fmla="*/ 2147483647 w 3169"/>
              <a:gd name="T79" fmla="*/ 2147483647 h 79"/>
              <a:gd name="T80" fmla="*/ 0 w 3169"/>
              <a:gd name="T81" fmla="*/ 2147483647 h 7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169"/>
              <a:gd name="T124" fmla="*/ 0 h 79"/>
              <a:gd name="T125" fmla="*/ 3169 w 3169"/>
              <a:gd name="T126" fmla="*/ 79 h 7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169" h="79">
                <a:moveTo>
                  <a:pt x="0" y="79"/>
                </a:moveTo>
                <a:lnTo>
                  <a:pt x="356" y="5"/>
                </a:lnTo>
                <a:lnTo>
                  <a:pt x="538" y="20"/>
                </a:lnTo>
                <a:lnTo>
                  <a:pt x="620" y="72"/>
                </a:lnTo>
                <a:lnTo>
                  <a:pt x="666" y="61"/>
                </a:lnTo>
                <a:lnTo>
                  <a:pt x="715" y="54"/>
                </a:lnTo>
                <a:lnTo>
                  <a:pt x="764" y="46"/>
                </a:lnTo>
                <a:lnTo>
                  <a:pt x="810" y="38"/>
                </a:lnTo>
                <a:lnTo>
                  <a:pt x="859" y="31"/>
                </a:lnTo>
                <a:lnTo>
                  <a:pt x="907" y="23"/>
                </a:lnTo>
                <a:lnTo>
                  <a:pt x="954" y="15"/>
                </a:lnTo>
                <a:lnTo>
                  <a:pt x="1002" y="5"/>
                </a:lnTo>
                <a:lnTo>
                  <a:pt x="1028" y="5"/>
                </a:lnTo>
                <a:lnTo>
                  <a:pt x="1053" y="5"/>
                </a:lnTo>
                <a:lnTo>
                  <a:pt x="1079" y="2"/>
                </a:lnTo>
                <a:lnTo>
                  <a:pt x="1105" y="0"/>
                </a:lnTo>
                <a:lnTo>
                  <a:pt x="1130" y="0"/>
                </a:lnTo>
                <a:lnTo>
                  <a:pt x="1156" y="0"/>
                </a:lnTo>
                <a:lnTo>
                  <a:pt x="1182" y="2"/>
                </a:lnTo>
                <a:lnTo>
                  <a:pt x="1207" y="5"/>
                </a:lnTo>
                <a:lnTo>
                  <a:pt x="1218" y="10"/>
                </a:lnTo>
                <a:lnTo>
                  <a:pt x="1225" y="13"/>
                </a:lnTo>
                <a:lnTo>
                  <a:pt x="1233" y="20"/>
                </a:lnTo>
                <a:lnTo>
                  <a:pt x="1238" y="25"/>
                </a:lnTo>
                <a:lnTo>
                  <a:pt x="1243" y="33"/>
                </a:lnTo>
                <a:lnTo>
                  <a:pt x="1248" y="38"/>
                </a:lnTo>
                <a:lnTo>
                  <a:pt x="1253" y="46"/>
                </a:lnTo>
                <a:lnTo>
                  <a:pt x="1261" y="51"/>
                </a:lnTo>
                <a:lnTo>
                  <a:pt x="1300" y="79"/>
                </a:lnTo>
                <a:lnTo>
                  <a:pt x="1471" y="46"/>
                </a:lnTo>
                <a:lnTo>
                  <a:pt x="1564" y="38"/>
                </a:lnTo>
                <a:lnTo>
                  <a:pt x="1687" y="79"/>
                </a:lnTo>
                <a:lnTo>
                  <a:pt x="1807" y="51"/>
                </a:lnTo>
                <a:lnTo>
                  <a:pt x="1894" y="33"/>
                </a:lnTo>
                <a:lnTo>
                  <a:pt x="1964" y="43"/>
                </a:lnTo>
                <a:lnTo>
                  <a:pt x="2053" y="74"/>
                </a:lnTo>
                <a:lnTo>
                  <a:pt x="2074" y="69"/>
                </a:lnTo>
                <a:lnTo>
                  <a:pt x="2092" y="61"/>
                </a:lnTo>
                <a:lnTo>
                  <a:pt x="2112" y="54"/>
                </a:lnTo>
                <a:lnTo>
                  <a:pt x="2128" y="49"/>
                </a:lnTo>
                <a:lnTo>
                  <a:pt x="2146" y="41"/>
                </a:lnTo>
                <a:lnTo>
                  <a:pt x="2161" y="36"/>
                </a:lnTo>
                <a:lnTo>
                  <a:pt x="2179" y="31"/>
                </a:lnTo>
                <a:lnTo>
                  <a:pt x="2194" y="25"/>
                </a:lnTo>
                <a:lnTo>
                  <a:pt x="2210" y="23"/>
                </a:lnTo>
                <a:lnTo>
                  <a:pt x="2223" y="20"/>
                </a:lnTo>
                <a:lnTo>
                  <a:pt x="2233" y="18"/>
                </a:lnTo>
                <a:lnTo>
                  <a:pt x="2243" y="18"/>
                </a:lnTo>
                <a:lnTo>
                  <a:pt x="2253" y="18"/>
                </a:lnTo>
                <a:lnTo>
                  <a:pt x="2261" y="18"/>
                </a:lnTo>
                <a:lnTo>
                  <a:pt x="2269" y="18"/>
                </a:lnTo>
                <a:lnTo>
                  <a:pt x="2276" y="20"/>
                </a:lnTo>
                <a:lnTo>
                  <a:pt x="2284" y="20"/>
                </a:lnTo>
                <a:lnTo>
                  <a:pt x="2294" y="23"/>
                </a:lnTo>
                <a:lnTo>
                  <a:pt x="2302" y="25"/>
                </a:lnTo>
                <a:lnTo>
                  <a:pt x="2310" y="31"/>
                </a:lnTo>
                <a:lnTo>
                  <a:pt x="2320" y="33"/>
                </a:lnTo>
                <a:lnTo>
                  <a:pt x="2328" y="38"/>
                </a:lnTo>
                <a:lnTo>
                  <a:pt x="2333" y="41"/>
                </a:lnTo>
                <a:lnTo>
                  <a:pt x="2340" y="46"/>
                </a:lnTo>
                <a:lnTo>
                  <a:pt x="2392" y="77"/>
                </a:lnTo>
                <a:lnTo>
                  <a:pt x="2805" y="25"/>
                </a:lnTo>
                <a:lnTo>
                  <a:pt x="2830" y="25"/>
                </a:lnTo>
                <a:lnTo>
                  <a:pt x="2856" y="23"/>
                </a:lnTo>
                <a:lnTo>
                  <a:pt x="2881" y="20"/>
                </a:lnTo>
                <a:lnTo>
                  <a:pt x="2907" y="20"/>
                </a:lnTo>
                <a:lnTo>
                  <a:pt x="2933" y="18"/>
                </a:lnTo>
                <a:lnTo>
                  <a:pt x="2956" y="18"/>
                </a:lnTo>
                <a:lnTo>
                  <a:pt x="2976" y="18"/>
                </a:lnTo>
                <a:lnTo>
                  <a:pt x="2997" y="20"/>
                </a:lnTo>
                <a:lnTo>
                  <a:pt x="3012" y="20"/>
                </a:lnTo>
                <a:lnTo>
                  <a:pt x="3025" y="25"/>
                </a:lnTo>
                <a:lnTo>
                  <a:pt x="3035" y="28"/>
                </a:lnTo>
                <a:lnTo>
                  <a:pt x="3046" y="33"/>
                </a:lnTo>
                <a:lnTo>
                  <a:pt x="3056" y="38"/>
                </a:lnTo>
                <a:lnTo>
                  <a:pt x="3063" y="43"/>
                </a:lnTo>
                <a:lnTo>
                  <a:pt x="3071" y="49"/>
                </a:lnTo>
                <a:lnTo>
                  <a:pt x="3081" y="51"/>
                </a:lnTo>
                <a:lnTo>
                  <a:pt x="3169" y="79"/>
                </a:lnTo>
                <a:lnTo>
                  <a:pt x="2840" y="77"/>
                </a:lnTo>
                <a:lnTo>
                  <a:pt x="1546" y="79"/>
                </a:lnTo>
                <a:lnTo>
                  <a:pt x="0" y="79"/>
                </a:lnTo>
                <a:close/>
              </a:path>
            </a:pathLst>
          </a:custGeom>
          <a:solidFill>
            <a:srgbClr val="DE8002"/>
          </a:solidFill>
          <a:ln w="0">
            <a:solidFill>
              <a:srgbClr val="000000"/>
            </a:solidFill>
            <a:round/>
            <a:headEnd/>
            <a:tailEnd/>
          </a:ln>
        </p:spPr>
        <p:txBody>
          <a:bodyPr wrap="none" lIns="0" tIns="0" rIns="0" bIns="0">
            <a:spAutoFit/>
          </a:bodyPr>
          <a:lstStyle/>
          <a:p>
            <a:endParaRPr lang="es-ES"/>
          </a:p>
        </p:txBody>
      </p:sp>
      <p:sp>
        <p:nvSpPr>
          <p:cNvPr id="24" name="Freeform 25"/>
          <p:cNvSpPr>
            <a:spLocks/>
          </p:cNvSpPr>
          <p:nvPr/>
        </p:nvSpPr>
        <p:spPr bwMode="auto">
          <a:xfrm>
            <a:off x="3952875" y="5468958"/>
            <a:ext cx="4241800" cy="107950"/>
          </a:xfrm>
          <a:custGeom>
            <a:avLst/>
            <a:gdLst>
              <a:gd name="T0" fmla="*/ 2147483647 w 3136"/>
              <a:gd name="T1" fmla="*/ 2147483647 h 79"/>
              <a:gd name="T2" fmla="*/ 2147483647 w 3136"/>
              <a:gd name="T3" fmla="*/ 0 h 79"/>
              <a:gd name="T4" fmla="*/ 2147483647 w 3136"/>
              <a:gd name="T5" fmla="*/ 2147483647 h 79"/>
              <a:gd name="T6" fmla="*/ 2147483647 w 3136"/>
              <a:gd name="T7" fmla="*/ 2147483647 h 79"/>
              <a:gd name="T8" fmla="*/ 2147483647 w 3136"/>
              <a:gd name="T9" fmla="*/ 2147483647 h 79"/>
              <a:gd name="T10" fmla="*/ 2147483647 w 3136"/>
              <a:gd name="T11" fmla="*/ 2147483647 h 79"/>
              <a:gd name="T12" fmla="*/ 2147483647 w 3136"/>
              <a:gd name="T13" fmla="*/ 2147483647 h 79"/>
              <a:gd name="T14" fmla="*/ 2147483647 w 3136"/>
              <a:gd name="T15" fmla="*/ 2147483647 h 79"/>
              <a:gd name="T16" fmla="*/ 2147483647 w 3136"/>
              <a:gd name="T17" fmla="*/ 2147483647 h 79"/>
              <a:gd name="T18" fmla="*/ 2147483647 w 3136"/>
              <a:gd name="T19" fmla="*/ 2147483647 h 79"/>
              <a:gd name="T20" fmla="*/ 2147483647 w 3136"/>
              <a:gd name="T21" fmla="*/ 2147483647 h 79"/>
              <a:gd name="T22" fmla="*/ 2147483647 w 3136"/>
              <a:gd name="T23" fmla="*/ 2147483647 h 79"/>
              <a:gd name="T24" fmla="*/ 2147483647 w 3136"/>
              <a:gd name="T25" fmla="*/ 2147483647 h 79"/>
              <a:gd name="T26" fmla="*/ 2147483647 w 3136"/>
              <a:gd name="T27" fmla="*/ 2147483647 h 79"/>
              <a:gd name="T28" fmla="*/ 2147483647 w 3136"/>
              <a:gd name="T29" fmla="*/ 2147483647 h 79"/>
              <a:gd name="T30" fmla="*/ 2147483647 w 3136"/>
              <a:gd name="T31" fmla="*/ 2147483647 h 79"/>
              <a:gd name="T32" fmla="*/ 2147483647 w 3136"/>
              <a:gd name="T33" fmla="*/ 2147483647 h 79"/>
              <a:gd name="T34" fmla="*/ 2147483647 w 3136"/>
              <a:gd name="T35" fmla="*/ 2147483647 h 79"/>
              <a:gd name="T36" fmla="*/ 2147483647 w 3136"/>
              <a:gd name="T37" fmla="*/ 2147483647 h 79"/>
              <a:gd name="T38" fmla="*/ 2147483647 w 3136"/>
              <a:gd name="T39" fmla="*/ 2147483647 h 79"/>
              <a:gd name="T40" fmla="*/ 2147483647 w 3136"/>
              <a:gd name="T41" fmla="*/ 2147483647 h 79"/>
              <a:gd name="T42" fmla="*/ 2147483647 w 3136"/>
              <a:gd name="T43" fmla="*/ 2147483647 h 79"/>
              <a:gd name="T44" fmla="*/ 2147483647 w 3136"/>
              <a:gd name="T45" fmla="*/ 2147483647 h 79"/>
              <a:gd name="T46" fmla="*/ 2147483647 w 3136"/>
              <a:gd name="T47" fmla="*/ 2147483647 h 79"/>
              <a:gd name="T48" fmla="*/ 2147483647 w 3136"/>
              <a:gd name="T49" fmla="*/ 2147483647 h 79"/>
              <a:gd name="T50" fmla="*/ 2147483647 w 3136"/>
              <a:gd name="T51" fmla="*/ 2147483647 h 79"/>
              <a:gd name="T52" fmla="*/ 2147483647 w 3136"/>
              <a:gd name="T53" fmla="*/ 2147483647 h 79"/>
              <a:gd name="T54" fmla="*/ 2147483647 w 3136"/>
              <a:gd name="T55" fmla="*/ 2147483647 h 79"/>
              <a:gd name="T56" fmla="*/ 2147483647 w 3136"/>
              <a:gd name="T57" fmla="*/ 2147483647 h 79"/>
              <a:gd name="T58" fmla="*/ 2147483647 w 3136"/>
              <a:gd name="T59" fmla="*/ 2147483647 h 79"/>
              <a:gd name="T60" fmla="*/ 2147483647 w 3136"/>
              <a:gd name="T61" fmla="*/ 2147483647 h 79"/>
              <a:gd name="T62" fmla="*/ 2147483647 w 3136"/>
              <a:gd name="T63" fmla="*/ 2147483647 h 79"/>
              <a:gd name="T64" fmla="*/ 2147483647 w 3136"/>
              <a:gd name="T65" fmla="*/ 2147483647 h 79"/>
              <a:gd name="T66" fmla="*/ 2147483647 w 3136"/>
              <a:gd name="T67" fmla="*/ 2147483647 h 79"/>
              <a:gd name="T68" fmla="*/ 2147483647 w 3136"/>
              <a:gd name="T69" fmla="*/ 2147483647 h 79"/>
              <a:gd name="T70" fmla="*/ 2147483647 w 3136"/>
              <a:gd name="T71" fmla="*/ 2147483647 h 79"/>
              <a:gd name="T72" fmla="*/ 2147483647 w 3136"/>
              <a:gd name="T73" fmla="*/ 2147483647 h 79"/>
              <a:gd name="T74" fmla="*/ 2147483647 w 3136"/>
              <a:gd name="T75" fmla="*/ 2147483647 h 79"/>
              <a:gd name="T76" fmla="*/ 2147483647 w 3136"/>
              <a:gd name="T77" fmla="*/ 2147483647 h 79"/>
              <a:gd name="T78" fmla="*/ 2147483647 w 3136"/>
              <a:gd name="T79" fmla="*/ 2147483647 h 79"/>
              <a:gd name="T80" fmla="*/ 2147483647 w 3136"/>
              <a:gd name="T81" fmla="*/ 2147483647 h 79"/>
              <a:gd name="T82" fmla="*/ 2147483647 w 3136"/>
              <a:gd name="T83" fmla="*/ 2147483647 h 79"/>
              <a:gd name="T84" fmla="*/ 2147483647 w 3136"/>
              <a:gd name="T85" fmla="*/ 2147483647 h 79"/>
              <a:gd name="T86" fmla="*/ 2147483647 w 3136"/>
              <a:gd name="T87" fmla="*/ 2147483647 h 79"/>
              <a:gd name="T88" fmla="*/ 2147483647 w 3136"/>
              <a:gd name="T89" fmla="*/ 2147483647 h 79"/>
              <a:gd name="T90" fmla="*/ 2147483647 w 3136"/>
              <a:gd name="T91" fmla="*/ 2147483647 h 79"/>
              <a:gd name="T92" fmla="*/ 2147483647 w 3136"/>
              <a:gd name="T93" fmla="*/ 2147483647 h 79"/>
              <a:gd name="T94" fmla="*/ 2147483647 w 3136"/>
              <a:gd name="T95" fmla="*/ 2147483647 h 79"/>
              <a:gd name="T96" fmla="*/ 2147483647 w 3136"/>
              <a:gd name="T97" fmla="*/ 2147483647 h 79"/>
              <a:gd name="T98" fmla="*/ 2147483647 w 3136"/>
              <a:gd name="T99" fmla="*/ 2147483647 h 79"/>
              <a:gd name="T100" fmla="*/ 2147483647 w 3136"/>
              <a:gd name="T101" fmla="*/ 2147483647 h 79"/>
              <a:gd name="T102" fmla="*/ 2147483647 w 3136"/>
              <a:gd name="T103" fmla="*/ 2147483647 h 79"/>
              <a:gd name="T104" fmla="*/ 2147483647 w 3136"/>
              <a:gd name="T105" fmla="*/ 2147483647 h 79"/>
              <a:gd name="T106" fmla="*/ 2147483647 w 3136"/>
              <a:gd name="T107" fmla="*/ 2147483647 h 79"/>
              <a:gd name="T108" fmla="*/ 2147483647 w 3136"/>
              <a:gd name="T109" fmla="*/ 2147483647 h 79"/>
              <a:gd name="T110" fmla="*/ 2147483647 w 3136"/>
              <a:gd name="T111" fmla="*/ 2147483647 h 79"/>
              <a:gd name="T112" fmla="*/ 2147483647 w 3136"/>
              <a:gd name="T113" fmla="*/ 2147483647 h 79"/>
              <a:gd name="T114" fmla="*/ 2147483647 w 3136"/>
              <a:gd name="T115" fmla="*/ 2147483647 h 7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36"/>
              <a:gd name="T175" fmla="*/ 0 h 79"/>
              <a:gd name="T176" fmla="*/ 3136 w 3136"/>
              <a:gd name="T177" fmla="*/ 79 h 7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close/>
              </a:path>
            </a:pathLst>
          </a:custGeom>
          <a:solidFill>
            <a:srgbClr val="DE8002"/>
          </a:solidFill>
          <a:ln w="9525">
            <a:noFill/>
            <a:round/>
            <a:headEnd/>
            <a:tailEnd/>
          </a:ln>
        </p:spPr>
        <p:txBody>
          <a:bodyPr wrap="none" lIns="0" tIns="0" rIns="0" bIns="0">
            <a:spAutoFit/>
          </a:bodyPr>
          <a:lstStyle/>
          <a:p>
            <a:endParaRPr lang="es-ES"/>
          </a:p>
        </p:txBody>
      </p:sp>
      <p:sp>
        <p:nvSpPr>
          <p:cNvPr id="25" name="Freeform 26"/>
          <p:cNvSpPr>
            <a:spLocks/>
          </p:cNvSpPr>
          <p:nvPr/>
        </p:nvSpPr>
        <p:spPr bwMode="auto">
          <a:xfrm>
            <a:off x="3952875" y="5468958"/>
            <a:ext cx="4241800" cy="107950"/>
          </a:xfrm>
          <a:custGeom>
            <a:avLst/>
            <a:gdLst>
              <a:gd name="T0" fmla="*/ 2147483647 w 3136"/>
              <a:gd name="T1" fmla="*/ 2147483647 h 79"/>
              <a:gd name="T2" fmla="*/ 2147483647 w 3136"/>
              <a:gd name="T3" fmla="*/ 0 h 79"/>
              <a:gd name="T4" fmla="*/ 2147483647 w 3136"/>
              <a:gd name="T5" fmla="*/ 2147483647 h 79"/>
              <a:gd name="T6" fmla="*/ 2147483647 w 3136"/>
              <a:gd name="T7" fmla="*/ 2147483647 h 79"/>
              <a:gd name="T8" fmla="*/ 2147483647 w 3136"/>
              <a:gd name="T9" fmla="*/ 2147483647 h 79"/>
              <a:gd name="T10" fmla="*/ 2147483647 w 3136"/>
              <a:gd name="T11" fmla="*/ 2147483647 h 79"/>
              <a:gd name="T12" fmla="*/ 2147483647 w 3136"/>
              <a:gd name="T13" fmla="*/ 2147483647 h 79"/>
              <a:gd name="T14" fmla="*/ 2147483647 w 3136"/>
              <a:gd name="T15" fmla="*/ 2147483647 h 79"/>
              <a:gd name="T16" fmla="*/ 2147483647 w 3136"/>
              <a:gd name="T17" fmla="*/ 2147483647 h 79"/>
              <a:gd name="T18" fmla="*/ 2147483647 w 3136"/>
              <a:gd name="T19" fmla="*/ 2147483647 h 79"/>
              <a:gd name="T20" fmla="*/ 2147483647 w 3136"/>
              <a:gd name="T21" fmla="*/ 2147483647 h 79"/>
              <a:gd name="T22" fmla="*/ 2147483647 w 3136"/>
              <a:gd name="T23" fmla="*/ 2147483647 h 79"/>
              <a:gd name="T24" fmla="*/ 2147483647 w 3136"/>
              <a:gd name="T25" fmla="*/ 2147483647 h 79"/>
              <a:gd name="T26" fmla="*/ 2147483647 w 3136"/>
              <a:gd name="T27" fmla="*/ 2147483647 h 79"/>
              <a:gd name="T28" fmla="*/ 2147483647 w 3136"/>
              <a:gd name="T29" fmla="*/ 2147483647 h 79"/>
              <a:gd name="T30" fmla="*/ 2147483647 w 3136"/>
              <a:gd name="T31" fmla="*/ 2147483647 h 79"/>
              <a:gd name="T32" fmla="*/ 2147483647 w 3136"/>
              <a:gd name="T33" fmla="*/ 2147483647 h 79"/>
              <a:gd name="T34" fmla="*/ 2147483647 w 3136"/>
              <a:gd name="T35" fmla="*/ 2147483647 h 79"/>
              <a:gd name="T36" fmla="*/ 2147483647 w 3136"/>
              <a:gd name="T37" fmla="*/ 2147483647 h 79"/>
              <a:gd name="T38" fmla="*/ 2147483647 w 3136"/>
              <a:gd name="T39" fmla="*/ 2147483647 h 79"/>
              <a:gd name="T40" fmla="*/ 2147483647 w 3136"/>
              <a:gd name="T41" fmla="*/ 2147483647 h 79"/>
              <a:gd name="T42" fmla="*/ 2147483647 w 3136"/>
              <a:gd name="T43" fmla="*/ 2147483647 h 79"/>
              <a:gd name="T44" fmla="*/ 2147483647 w 3136"/>
              <a:gd name="T45" fmla="*/ 2147483647 h 79"/>
              <a:gd name="T46" fmla="*/ 2147483647 w 3136"/>
              <a:gd name="T47" fmla="*/ 2147483647 h 79"/>
              <a:gd name="T48" fmla="*/ 2147483647 w 3136"/>
              <a:gd name="T49" fmla="*/ 2147483647 h 79"/>
              <a:gd name="T50" fmla="*/ 2147483647 w 3136"/>
              <a:gd name="T51" fmla="*/ 2147483647 h 79"/>
              <a:gd name="T52" fmla="*/ 2147483647 w 3136"/>
              <a:gd name="T53" fmla="*/ 2147483647 h 79"/>
              <a:gd name="T54" fmla="*/ 2147483647 w 3136"/>
              <a:gd name="T55" fmla="*/ 2147483647 h 79"/>
              <a:gd name="T56" fmla="*/ 2147483647 w 3136"/>
              <a:gd name="T57" fmla="*/ 2147483647 h 79"/>
              <a:gd name="T58" fmla="*/ 2147483647 w 3136"/>
              <a:gd name="T59" fmla="*/ 2147483647 h 79"/>
              <a:gd name="T60" fmla="*/ 2147483647 w 3136"/>
              <a:gd name="T61" fmla="*/ 2147483647 h 79"/>
              <a:gd name="T62" fmla="*/ 2147483647 w 3136"/>
              <a:gd name="T63" fmla="*/ 2147483647 h 79"/>
              <a:gd name="T64" fmla="*/ 2147483647 w 3136"/>
              <a:gd name="T65" fmla="*/ 2147483647 h 79"/>
              <a:gd name="T66" fmla="*/ 2147483647 w 3136"/>
              <a:gd name="T67" fmla="*/ 2147483647 h 79"/>
              <a:gd name="T68" fmla="*/ 2147483647 w 3136"/>
              <a:gd name="T69" fmla="*/ 2147483647 h 79"/>
              <a:gd name="T70" fmla="*/ 2147483647 w 3136"/>
              <a:gd name="T71" fmla="*/ 2147483647 h 79"/>
              <a:gd name="T72" fmla="*/ 2147483647 w 3136"/>
              <a:gd name="T73" fmla="*/ 2147483647 h 79"/>
              <a:gd name="T74" fmla="*/ 2147483647 w 3136"/>
              <a:gd name="T75" fmla="*/ 2147483647 h 79"/>
              <a:gd name="T76" fmla="*/ 2147483647 w 3136"/>
              <a:gd name="T77" fmla="*/ 2147483647 h 79"/>
              <a:gd name="T78" fmla="*/ 2147483647 w 3136"/>
              <a:gd name="T79" fmla="*/ 2147483647 h 79"/>
              <a:gd name="T80" fmla="*/ 2147483647 w 3136"/>
              <a:gd name="T81" fmla="*/ 2147483647 h 79"/>
              <a:gd name="T82" fmla="*/ 2147483647 w 3136"/>
              <a:gd name="T83" fmla="*/ 2147483647 h 79"/>
              <a:gd name="T84" fmla="*/ 2147483647 w 3136"/>
              <a:gd name="T85" fmla="*/ 2147483647 h 79"/>
              <a:gd name="T86" fmla="*/ 2147483647 w 3136"/>
              <a:gd name="T87" fmla="*/ 2147483647 h 79"/>
              <a:gd name="T88" fmla="*/ 2147483647 w 3136"/>
              <a:gd name="T89" fmla="*/ 2147483647 h 79"/>
              <a:gd name="T90" fmla="*/ 2147483647 w 3136"/>
              <a:gd name="T91" fmla="*/ 2147483647 h 79"/>
              <a:gd name="T92" fmla="*/ 2147483647 w 3136"/>
              <a:gd name="T93" fmla="*/ 2147483647 h 79"/>
              <a:gd name="T94" fmla="*/ 2147483647 w 3136"/>
              <a:gd name="T95" fmla="*/ 2147483647 h 79"/>
              <a:gd name="T96" fmla="*/ 2147483647 w 3136"/>
              <a:gd name="T97" fmla="*/ 2147483647 h 79"/>
              <a:gd name="T98" fmla="*/ 2147483647 w 3136"/>
              <a:gd name="T99" fmla="*/ 2147483647 h 79"/>
              <a:gd name="T100" fmla="*/ 2147483647 w 3136"/>
              <a:gd name="T101" fmla="*/ 2147483647 h 79"/>
              <a:gd name="T102" fmla="*/ 2147483647 w 3136"/>
              <a:gd name="T103" fmla="*/ 2147483647 h 79"/>
              <a:gd name="T104" fmla="*/ 2147483647 w 3136"/>
              <a:gd name="T105" fmla="*/ 2147483647 h 79"/>
              <a:gd name="T106" fmla="*/ 2147483647 w 3136"/>
              <a:gd name="T107" fmla="*/ 2147483647 h 79"/>
              <a:gd name="T108" fmla="*/ 2147483647 w 3136"/>
              <a:gd name="T109" fmla="*/ 2147483647 h 79"/>
              <a:gd name="T110" fmla="*/ 2147483647 w 3136"/>
              <a:gd name="T111" fmla="*/ 2147483647 h 79"/>
              <a:gd name="T112" fmla="*/ 2147483647 w 3136"/>
              <a:gd name="T113" fmla="*/ 2147483647 h 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136"/>
              <a:gd name="T172" fmla="*/ 0 h 79"/>
              <a:gd name="T173" fmla="*/ 3136 w 3136"/>
              <a:gd name="T174" fmla="*/ 79 h 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136" h="79">
                <a:moveTo>
                  <a:pt x="0" y="77"/>
                </a:moveTo>
                <a:lnTo>
                  <a:pt x="151" y="15"/>
                </a:lnTo>
                <a:lnTo>
                  <a:pt x="162" y="13"/>
                </a:lnTo>
                <a:lnTo>
                  <a:pt x="172" y="10"/>
                </a:lnTo>
                <a:lnTo>
                  <a:pt x="185" y="10"/>
                </a:lnTo>
                <a:lnTo>
                  <a:pt x="195" y="7"/>
                </a:lnTo>
                <a:lnTo>
                  <a:pt x="208" y="5"/>
                </a:lnTo>
                <a:lnTo>
                  <a:pt x="218" y="2"/>
                </a:lnTo>
                <a:lnTo>
                  <a:pt x="228" y="2"/>
                </a:lnTo>
                <a:lnTo>
                  <a:pt x="239" y="0"/>
                </a:lnTo>
                <a:lnTo>
                  <a:pt x="249" y="0"/>
                </a:lnTo>
                <a:lnTo>
                  <a:pt x="257" y="2"/>
                </a:lnTo>
                <a:lnTo>
                  <a:pt x="267" y="2"/>
                </a:lnTo>
                <a:lnTo>
                  <a:pt x="275" y="5"/>
                </a:lnTo>
                <a:lnTo>
                  <a:pt x="282" y="7"/>
                </a:lnTo>
                <a:lnTo>
                  <a:pt x="292" y="10"/>
                </a:lnTo>
                <a:lnTo>
                  <a:pt x="300" y="10"/>
                </a:lnTo>
                <a:lnTo>
                  <a:pt x="310" y="10"/>
                </a:lnTo>
                <a:lnTo>
                  <a:pt x="321" y="10"/>
                </a:lnTo>
                <a:lnTo>
                  <a:pt x="328" y="13"/>
                </a:lnTo>
                <a:lnTo>
                  <a:pt x="341" y="15"/>
                </a:lnTo>
                <a:lnTo>
                  <a:pt x="351" y="18"/>
                </a:lnTo>
                <a:lnTo>
                  <a:pt x="362" y="20"/>
                </a:lnTo>
                <a:lnTo>
                  <a:pt x="372" y="23"/>
                </a:lnTo>
                <a:lnTo>
                  <a:pt x="382" y="25"/>
                </a:lnTo>
                <a:lnTo>
                  <a:pt x="392" y="25"/>
                </a:lnTo>
                <a:lnTo>
                  <a:pt x="403" y="28"/>
                </a:lnTo>
                <a:lnTo>
                  <a:pt x="413" y="28"/>
                </a:lnTo>
                <a:lnTo>
                  <a:pt x="421" y="31"/>
                </a:lnTo>
                <a:lnTo>
                  <a:pt x="431" y="33"/>
                </a:lnTo>
                <a:lnTo>
                  <a:pt x="441" y="36"/>
                </a:lnTo>
                <a:lnTo>
                  <a:pt x="451" y="38"/>
                </a:lnTo>
                <a:lnTo>
                  <a:pt x="462" y="38"/>
                </a:lnTo>
                <a:lnTo>
                  <a:pt x="474" y="41"/>
                </a:lnTo>
                <a:lnTo>
                  <a:pt x="587" y="56"/>
                </a:lnTo>
                <a:lnTo>
                  <a:pt x="605" y="56"/>
                </a:lnTo>
                <a:lnTo>
                  <a:pt x="615" y="56"/>
                </a:lnTo>
                <a:lnTo>
                  <a:pt x="621" y="56"/>
                </a:lnTo>
                <a:lnTo>
                  <a:pt x="623" y="56"/>
                </a:lnTo>
                <a:lnTo>
                  <a:pt x="631" y="56"/>
                </a:lnTo>
                <a:lnTo>
                  <a:pt x="639" y="56"/>
                </a:lnTo>
                <a:lnTo>
                  <a:pt x="649" y="56"/>
                </a:lnTo>
                <a:lnTo>
                  <a:pt x="659" y="56"/>
                </a:lnTo>
                <a:lnTo>
                  <a:pt x="669" y="56"/>
                </a:lnTo>
                <a:lnTo>
                  <a:pt x="680" y="56"/>
                </a:lnTo>
                <a:lnTo>
                  <a:pt x="690" y="56"/>
                </a:lnTo>
                <a:lnTo>
                  <a:pt x="700" y="59"/>
                </a:lnTo>
                <a:lnTo>
                  <a:pt x="708" y="59"/>
                </a:lnTo>
                <a:lnTo>
                  <a:pt x="718" y="59"/>
                </a:lnTo>
                <a:lnTo>
                  <a:pt x="726" y="61"/>
                </a:lnTo>
                <a:lnTo>
                  <a:pt x="733" y="61"/>
                </a:lnTo>
                <a:lnTo>
                  <a:pt x="741" y="61"/>
                </a:lnTo>
                <a:lnTo>
                  <a:pt x="749" y="61"/>
                </a:lnTo>
                <a:lnTo>
                  <a:pt x="756" y="61"/>
                </a:lnTo>
                <a:lnTo>
                  <a:pt x="764" y="61"/>
                </a:lnTo>
                <a:lnTo>
                  <a:pt x="772" y="61"/>
                </a:lnTo>
                <a:lnTo>
                  <a:pt x="774" y="64"/>
                </a:lnTo>
                <a:lnTo>
                  <a:pt x="780" y="64"/>
                </a:lnTo>
                <a:lnTo>
                  <a:pt x="785" y="66"/>
                </a:lnTo>
                <a:lnTo>
                  <a:pt x="790" y="66"/>
                </a:lnTo>
                <a:lnTo>
                  <a:pt x="795" y="66"/>
                </a:lnTo>
                <a:lnTo>
                  <a:pt x="803" y="66"/>
                </a:lnTo>
                <a:lnTo>
                  <a:pt x="810" y="66"/>
                </a:lnTo>
                <a:lnTo>
                  <a:pt x="821" y="66"/>
                </a:lnTo>
                <a:lnTo>
                  <a:pt x="833" y="66"/>
                </a:lnTo>
                <a:lnTo>
                  <a:pt x="846" y="66"/>
                </a:lnTo>
                <a:lnTo>
                  <a:pt x="862" y="66"/>
                </a:lnTo>
                <a:lnTo>
                  <a:pt x="874" y="64"/>
                </a:lnTo>
                <a:lnTo>
                  <a:pt x="890" y="64"/>
                </a:lnTo>
                <a:lnTo>
                  <a:pt x="903" y="66"/>
                </a:lnTo>
                <a:lnTo>
                  <a:pt x="913" y="66"/>
                </a:lnTo>
                <a:lnTo>
                  <a:pt x="923" y="66"/>
                </a:lnTo>
                <a:lnTo>
                  <a:pt x="931" y="66"/>
                </a:lnTo>
                <a:lnTo>
                  <a:pt x="936" y="66"/>
                </a:lnTo>
                <a:lnTo>
                  <a:pt x="941" y="66"/>
                </a:lnTo>
                <a:lnTo>
                  <a:pt x="946" y="66"/>
                </a:lnTo>
                <a:lnTo>
                  <a:pt x="951" y="66"/>
                </a:lnTo>
                <a:lnTo>
                  <a:pt x="959" y="66"/>
                </a:lnTo>
                <a:lnTo>
                  <a:pt x="967" y="66"/>
                </a:lnTo>
                <a:lnTo>
                  <a:pt x="974" y="69"/>
                </a:lnTo>
                <a:lnTo>
                  <a:pt x="987" y="69"/>
                </a:lnTo>
                <a:lnTo>
                  <a:pt x="1000" y="72"/>
                </a:lnTo>
                <a:lnTo>
                  <a:pt x="1010" y="72"/>
                </a:lnTo>
                <a:lnTo>
                  <a:pt x="1023" y="72"/>
                </a:lnTo>
                <a:lnTo>
                  <a:pt x="1033" y="72"/>
                </a:lnTo>
                <a:lnTo>
                  <a:pt x="1046" y="72"/>
                </a:lnTo>
                <a:lnTo>
                  <a:pt x="1056" y="72"/>
                </a:lnTo>
                <a:lnTo>
                  <a:pt x="1067" y="72"/>
                </a:lnTo>
                <a:lnTo>
                  <a:pt x="1085" y="72"/>
                </a:lnTo>
                <a:lnTo>
                  <a:pt x="1097" y="72"/>
                </a:lnTo>
                <a:lnTo>
                  <a:pt x="1108" y="72"/>
                </a:lnTo>
                <a:lnTo>
                  <a:pt x="1118" y="72"/>
                </a:lnTo>
                <a:lnTo>
                  <a:pt x="1123" y="72"/>
                </a:lnTo>
                <a:lnTo>
                  <a:pt x="1131" y="72"/>
                </a:lnTo>
                <a:lnTo>
                  <a:pt x="1138" y="72"/>
                </a:lnTo>
                <a:lnTo>
                  <a:pt x="1149" y="72"/>
                </a:lnTo>
                <a:lnTo>
                  <a:pt x="1162" y="72"/>
                </a:lnTo>
                <a:lnTo>
                  <a:pt x="1172" y="72"/>
                </a:lnTo>
                <a:lnTo>
                  <a:pt x="1185" y="72"/>
                </a:lnTo>
                <a:lnTo>
                  <a:pt x="1197" y="72"/>
                </a:lnTo>
                <a:lnTo>
                  <a:pt x="1210" y="72"/>
                </a:lnTo>
                <a:lnTo>
                  <a:pt x="1221" y="72"/>
                </a:lnTo>
                <a:lnTo>
                  <a:pt x="1228" y="72"/>
                </a:lnTo>
                <a:lnTo>
                  <a:pt x="1236" y="72"/>
                </a:lnTo>
                <a:lnTo>
                  <a:pt x="1238" y="74"/>
                </a:lnTo>
                <a:lnTo>
                  <a:pt x="1241" y="74"/>
                </a:lnTo>
                <a:lnTo>
                  <a:pt x="1244" y="77"/>
                </a:lnTo>
                <a:lnTo>
                  <a:pt x="1246" y="77"/>
                </a:lnTo>
                <a:lnTo>
                  <a:pt x="1249" y="79"/>
                </a:lnTo>
                <a:lnTo>
                  <a:pt x="1251" y="79"/>
                </a:lnTo>
                <a:lnTo>
                  <a:pt x="1256" y="79"/>
                </a:lnTo>
                <a:lnTo>
                  <a:pt x="1264" y="77"/>
                </a:lnTo>
                <a:lnTo>
                  <a:pt x="1274" y="74"/>
                </a:lnTo>
                <a:lnTo>
                  <a:pt x="1285" y="74"/>
                </a:lnTo>
                <a:lnTo>
                  <a:pt x="1297" y="74"/>
                </a:lnTo>
                <a:lnTo>
                  <a:pt x="1310" y="74"/>
                </a:lnTo>
                <a:lnTo>
                  <a:pt x="1326" y="77"/>
                </a:lnTo>
                <a:lnTo>
                  <a:pt x="1338" y="77"/>
                </a:lnTo>
                <a:lnTo>
                  <a:pt x="1354" y="77"/>
                </a:lnTo>
                <a:lnTo>
                  <a:pt x="1364" y="74"/>
                </a:lnTo>
                <a:lnTo>
                  <a:pt x="1374" y="74"/>
                </a:lnTo>
                <a:lnTo>
                  <a:pt x="1385" y="72"/>
                </a:lnTo>
                <a:lnTo>
                  <a:pt x="1390" y="72"/>
                </a:lnTo>
                <a:lnTo>
                  <a:pt x="1397" y="72"/>
                </a:lnTo>
                <a:lnTo>
                  <a:pt x="1405" y="72"/>
                </a:lnTo>
                <a:lnTo>
                  <a:pt x="1413" y="74"/>
                </a:lnTo>
                <a:lnTo>
                  <a:pt x="1426" y="74"/>
                </a:lnTo>
                <a:lnTo>
                  <a:pt x="1438" y="77"/>
                </a:lnTo>
                <a:lnTo>
                  <a:pt x="1459" y="77"/>
                </a:lnTo>
                <a:lnTo>
                  <a:pt x="1487" y="79"/>
                </a:lnTo>
                <a:lnTo>
                  <a:pt x="1520" y="79"/>
                </a:lnTo>
                <a:lnTo>
                  <a:pt x="1556" y="79"/>
                </a:lnTo>
                <a:lnTo>
                  <a:pt x="1592" y="79"/>
                </a:lnTo>
                <a:lnTo>
                  <a:pt x="1626" y="77"/>
                </a:lnTo>
                <a:lnTo>
                  <a:pt x="1654" y="77"/>
                </a:lnTo>
                <a:lnTo>
                  <a:pt x="1674" y="74"/>
                </a:lnTo>
                <a:lnTo>
                  <a:pt x="1687" y="74"/>
                </a:lnTo>
                <a:lnTo>
                  <a:pt x="1695" y="74"/>
                </a:lnTo>
                <a:lnTo>
                  <a:pt x="1697" y="74"/>
                </a:lnTo>
                <a:lnTo>
                  <a:pt x="1700" y="74"/>
                </a:lnTo>
                <a:lnTo>
                  <a:pt x="1700" y="77"/>
                </a:lnTo>
                <a:lnTo>
                  <a:pt x="1705" y="77"/>
                </a:lnTo>
                <a:lnTo>
                  <a:pt x="1713" y="77"/>
                </a:lnTo>
                <a:lnTo>
                  <a:pt x="1720" y="74"/>
                </a:lnTo>
                <a:lnTo>
                  <a:pt x="1726" y="74"/>
                </a:lnTo>
                <a:lnTo>
                  <a:pt x="1731" y="74"/>
                </a:lnTo>
                <a:lnTo>
                  <a:pt x="1736" y="74"/>
                </a:lnTo>
                <a:lnTo>
                  <a:pt x="1738" y="74"/>
                </a:lnTo>
                <a:lnTo>
                  <a:pt x="1746" y="74"/>
                </a:lnTo>
                <a:lnTo>
                  <a:pt x="1754" y="74"/>
                </a:lnTo>
                <a:lnTo>
                  <a:pt x="1764" y="74"/>
                </a:lnTo>
                <a:lnTo>
                  <a:pt x="1777" y="74"/>
                </a:lnTo>
                <a:lnTo>
                  <a:pt x="1790" y="77"/>
                </a:lnTo>
                <a:lnTo>
                  <a:pt x="1805" y="77"/>
                </a:lnTo>
                <a:lnTo>
                  <a:pt x="1820" y="77"/>
                </a:lnTo>
                <a:lnTo>
                  <a:pt x="1836" y="74"/>
                </a:lnTo>
                <a:lnTo>
                  <a:pt x="1851" y="74"/>
                </a:lnTo>
                <a:lnTo>
                  <a:pt x="1867" y="77"/>
                </a:lnTo>
                <a:lnTo>
                  <a:pt x="1882" y="77"/>
                </a:lnTo>
                <a:lnTo>
                  <a:pt x="1895" y="77"/>
                </a:lnTo>
                <a:lnTo>
                  <a:pt x="1908" y="77"/>
                </a:lnTo>
                <a:lnTo>
                  <a:pt x="1918" y="77"/>
                </a:lnTo>
                <a:lnTo>
                  <a:pt x="1931" y="77"/>
                </a:lnTo>
                <a:lnTo>
                  <a:pt x="1941" y="77"/>
                </a:lnTo>
                <a:lnTo>
                  <a:pt x="1954" y="77"/>
                </a:lnTo>
                <a:lnTo>
                  <a:pt x="1967" y="77"/>
                </a:lnTo>
                <a:lnTo>
                  <a:pt x="1979" y="77"/>
                </a:lnTo>
                <a:lnTo>
                  <a:pt x="1995" y="77"/>
                </a:lnTo>
                <a:lnTo>
                  <a:pt x="2010" y="77"/>
                </a:lnTo>
                <a:lnTo>
                  <a:pt x="2026" y="77"/>
                </a:lnTo>
                <a:lnTo>
                  <a:pt x="2043" y="77"/>
                </a:lnTo>
                <a:lnTo>
                  <a:pt x="2059" y="77"/>
                </a:lnTo>
                <a:lnTo>
                  <a:pt x="2074" y="77"/>
                </a:lnTo>
                <a:lnTo>
                  <a:pt x="2090" y="77"/>
                </a:lnTo>
                <a:lnTo>
                  <a:pt x="2102" y="74"/>
                </a:lnTo>
                <a:lnTo>
                  <a:pt x="2115" y="74"/>
                </a:lnTo>
                <a:lnTo>
                  <a:pt x="2126" y="74"/>
                </a:lnTo>
                <a:lnTo>
                  <a:pt x="2136" y="74"/>
                </a:lnTo>
                <a:lnTo>
                  <a:pt x="2146" y="74"/>
                </a:lnTo>
                <a:lnTo>
                  <a:pt x="2156" y="74"/>
                </a:lnTo>
                <a:lnTo>
                  <a:pt x="2164" y="77"/>
                </a:lnTo>
                <a:lnTo>
                  <a:pt x="2174" y="77"/>
                </a:lnTo>
                <a:lnTo>
                  <a:pt x="2184" y="77"/>
                </a:lnTo>
                <a:lnTo>
                  <a:pt x="2195" y="77"/>
                </a:lnTo>
                <a:lnTo>
                  <a:pt x="2205" y="77"/>
                </a:lnTo>
                <a:lnTo>
                  <a:pt x="2215" y="77"/>
                </a:lnTo>
                <a:lnTo>
                  <a:pt x="2225" y="77"/>
                </a:lnTo>
                <a:lnTo>
                  <a:pt x="2236" y="77"/>
                </a:lnTo>
                <a:lnTo>
                  <a:pt x="2246" y="77"/>
                </a:lnTo>
                <a:lnTo>
                  <a:pt x="2254" y="77"/>
                </a:lnTo>
                <a:lnTo>
                  <a:pt x="2264" y="77"/>
                </a:lnTo>
                <a:lnTo>
                  <a:pt x="2267" y="77"/>
                </a:lnTo>
                <a:lnTo>
                  <a:pt x="2261" y="77"/>
                </a:lnTo>
                <a:lnTo>
                  <a:pt x="2259" y="77"/>
                </a:lnTo>
                <a:lnTo>
                  <a:pt x="2264" y="74"/>
                </a:lnTo>
                <a:lnTo>
                  <a:pt x="2277" y="74"/>
                </a:lnTo>
                <a:lnTo>
                  <a:pt x="2300" y="74"/>
                </a:lnTo>
                <a:lnTo>
                  <a:pt x="2341" y="74"/>
                </a:lnTo>
                <a:lnTo>
                  <a:pt x="2392" y="77"/>
                </a:lnTo>
                <a:lnTo>
                  <a:pt x="2454" y="77"/>
                </a:lnTo>
                <a:lnTo>
                  <a:pt x="2520" y="77"/>
                </a:lnTo>
                <a:lnTo>
                  <a:pt x="2587" y="77"/>
                </a:lnTo>
                <a:lnTo>
                  <a:pt x="2654" y="77"/>
                </a:lnTo>
                <a:lnTo>
                  <a:pt x="2713" y="77"/>
                </a:lnTo>
                <a:lnTo>
                  <a:pt x="2759" y="77"/>
                </a:lnTo>
                <a:lnTo>
                  <a:pt x="2797" y="77"/>
                </a:lnTo>
                <a:lnTo>
                  <a:pt x="2831" y="77"/>
                </a:lnTo>
                <a:lnTo>
                  <a:pt x="2859" y="77"/>
                </a:lnTo>
                <a:lnTo>
                  <a:pt x="2884" y="77"/>
                </a:lnTo>
                <a:lnTo>
                  <a:pt x="2907" y="77"/>
                </a:lnTo>
                <a:lnTo>
                  <a:pt x="2925" y="77"/>
                </a:lnTo>
                <a:lnTo>
                  <a:pt x="2943" y="77"/>
                </a:lnTo>
                <a:lnTo>
                  <a:pt x="2964" y="77"/>
                </a:lnTo>
                <a:lnTo>
                  <a:pt x="2982" y="77"/>
                </a:lnTo>
                <a:lnTo>
                  <a:pt x="3002" y="79"/>
                </a:lnTo>
                <a:lnTo>
                  <a:pt x="3018" y="79"/>
                </a:lnTo>
                <a:lnTo>
                  <a:pt x="3033" y="79"/>
                </a:lnTo>
                <a:lnTo>
                  <a:pt x="3046" y="79"/>
                </a:lnTo>
                <a:lnTo>
                  <a:pt x="3056" y="79"/>
                </a:lnTo>
                <a:lnTo>
                  <a:pt x="3064" y="77"/>
                </a:lnTo>
                <a:lnTo>
                  <a:pt x="3066" y="74"/>
                </a:lnTo>
                <a:lnTo>
                  <a:pt x="3072" y="74"/>
                </a:lnTo>
                <a:lnTo>
                  <a:pt x="3077" y="74"/>
                </a:lnTo>
                <a:lnTo>
                  <a:pt x="3079" y="74"/>
                </a:lnTo>
                <a:lnTo>
                  <a:pt x="3084" y="77"/>
                </a:lnTo>
                <a:lnTo>
                  <a:pt x="3089" y="77"/>
                </a:lnTo>
                <a:lnTo>
                  <a:pt x="3092" y="77"/>
                </a:lnTo>
                <a:lnTo>
                  <a:pt x="3097" y="77"/>
                </a:lnTo>
                <a:lnTo>
                  <a:pt x="3102" y="74"/>
                </a:lnTo>
                <a:lnTo>
                  <a:pt x="3107" y="74"/>
                </a:lnTo>
                <a:lnTo>
                  <a:pt x="3113" y="74"/>
                </a:lnTo>
                <a:lnTo>
                  <a:pt x="3120" y="74"/>
                </a:lnTo>
                <a:lnTo>
                  <a:pt x="3128" y="74"/>
                </a:lnTo>
                <a:lnTo>
                  <a:pt x="3133" y="77"/>
                </a:lnTo>
                <a:lnTo>
                  <a:pt x="3136" y="77"/>
                </a:lnTo>
                <a:lnTo>
                  <a:pt x="3130" y="77"/>
                </a:lnTo>
                <a:lnTo>
                  <a:pt x="3020" y="77"/>
                </a:lnTo>
                <a:lnTo>
                  <a:pt x="3007" y="77"/>
                </a:lnTo>
                <a:lnTo>
                  <a:pt x="2995" y="77"/>
                </a:lnTo>
                <a:lnTo>
                  <a:pt x="2979" y="77"/>
                </a:lnTo>
                <a:lnTo>
                  <a:pt x="2964" y="77"/>
                </a:lnTo>
                <a:lnTo>
                  <a:pt x="2946" y="77"/>
                </a:lnTo>
                <a:lnTo>
                  <a:pt x="2928" y="77"/>
                </a:lnTo>
                <a:lnTo>
                  <a:pt x="2907" y="77"/>
                </a:lnTo>
                <a:lnTo>
                  <a:pt x="2884" y="77"/>
                </a:lnTo>
                <a:lnTo>
                  <a:pt x="2869" y="77"/>
                </a:lnTo>
                <a:lnTo>
                  <a:pt x="2854" y="77"/>
                </a:lnTo>
                <a:lnTo>
                  <a:pt x="2838" y="77"/>
                </a:lnTo>
                <a:lnTo>
                  <a:pt x="2823" y="77"/>
                </a:lnTo>
                <a:lnTo>
                  <a:pt x="2805" y="77"/>
                </a:lnTo>
                <a:lnTo>
                  <a:pt x="2787" y="77"/>
                </a:lnTo>
                <a:lnTo>
                  <a:pt x="2766" y="77"/>
                </a:lnTo>
                <a:lnTo>
                  <a:pt x="2748" y="77"/>
                </a:lnTo>
                <a:lnTo>
                  <a:pt x="2692" y="77"/>
                </a:lnTo>
                <a:lnTo>
                  <a:pt x="2631" y="77"/>
                </a:lnTo>
                <a:lnTo>
                  <a:pt x="2559" y="77"/>
                </a:lnTo>
                <a:lnTo>
                  <a:pt x="2482" y="77"/>
                </a:lnTo>
                <a:lnTo>
                  <a:pt x="2400" y="77"/>
                </a:lnTo>
                <a:lnTo>
                  <a:pt x="2315" y="77"/>
                </a:lnTo>
                <a:lnTo>
                  <a:pt x="2225" y="77"/>
                </a:lnTo>
                <a:lnTo>
                  <a:pt x="2136" y="77"/>
                </a:lnTo>
                <a:lnTo>
                  <a:pt x="2028" y="77"/>
                </a:lnTo>
                <a:lnTo>
                  <a:pt x="1920" y="77"/>
                </a:lnTo>
                <a:lnTo>
                  <a:pt x="1818" y="77"/>
                </a:lnTo>
                <a:lnTo>
                  <a:pt x="1718" y="77"/>
                </a:lnTo>
                <a:lnTo>
                  <a:pt x="1623" y="77"/>
                </a:lnTo>
                <a:lnTo>
                  <a:pt x="1538" y="77"/>
                </a:lnTo>
                <a:lnTo>
                  <a:pt x="1462" y="77"/>
                </a:lnTo>
                <a:lnTo>
                  <a:pt x="1397" y="77"/>
                </a:lnTo>
                <a:lnTo>
                  <a:pt x="1305" y="77"/>
                </a:lnTo>
                <a:lnTo>
                  <a:pt x="1246" y="77"/>
                </a:lnTo>
                <a:lnTo>
                  <a:pt x="1208" y="77"/>
                </a:lnTo>
                <a:lnTo>
                  <a:pt x="1180" y="77"/>
                </a:lnTo>
                <a:lnTo>
                  <a:pt x="1156" y="77"/>
                </a:lnTo>
                <a:lnTo>
                  <a:pt x="1126" y="77"/>
                </a:lnTo>
                <a:lnTo>
                  <a:pt x="1077" y="77"/>
                </a:lnTo>
                <a:lnTo>
                  <a:pt x="1005" y="77"/>
                </a:lnTo>
                <a:lnTo>
                  <a:pt x="992" y="77"/>
                </a:lnTo>
                <a:lnTo>
                  <a:pt x="982" y="77"/>
                </a:lnTo>
                <a:lnTo>
                  <a:pt x="969" y="77"/>
                </a:lnTo>
                <a:lnTo>
                  <a:pt x="956" y="77"/>
                </a:lnTo>
                <a:lnTo>
                  <a:pt x="941" y="77"/>
                </a:lnTo>
                <a:lnTo>
                  <a:pt x="928" y="77"/>
                </a:lnTo>
                <a:lnTo>
                  <a:pt x="913" y="77"/>
                </a:lnTo>
                <a:lnTo>
                  <a:pt x="900" y="77"/>
                </a:lnTo>
                <a:lnTo>
                  <a:pt x="454" y="77"/>
                </a:lnTo>
                <a:lnTo>
                  <a:pt x="0" y="77"/>
                </a:lnTo>
              </a:path>
            </a:pathLst>
          </a:custGeom>
          <a:solidFill>
            <a:srgbClr val="DE8002"/>
          </a:solidFill>
          <a:ln w="0">
            <a:solidFill>
              <a:srgbClr val="000000"/>
            </a:solidFill>
            <a:round/>
            <a:headEnd/>
            <a:tailEnd/>
          </a:ln>
        </p:spPr>
        <p:txBody>
          <a:bodyPr wrap="none" lIns="0" tIns="0" rIns="0" bIns="0">
            <a:spAutoFit/>
          </a:bodyPr>
          <a:lstStyle/>
          <a:p>
            <a:endParaRPr lang="es-ES"/>
          </a:p>
        </p:txBody>
      </p:sp>
      <p:sp>
        <p:nvSpPr>
          <p:cNvPr id="26" name="Freeform 27"/>
          <p:cNvSpPr>
            <a:spLocks/>
          </p:cNvSpPr>
          <p:nvPr/>
        </p:nvSpPr>
        <p:spPr bwMode="auto">
          <a:xfrm>
            <a:off x="3956050" y="2578121"/>
            <a:ext cx="4249738" cy="184150"/>
          </a:xfrm>
          <a:custGeom>
            <a:avLst/>
            <a:gdLst>
              <a:gd name="T0" fmla="*/ 0 w 2968"/>
              <a:gd name="T1" fmla="*/ 2147483647 h 145"/>
              <a:gd name="T2" fmla="*/ 2147483647 w 2968"/>
              <a:gd name="T3" fmla="*/ 2147483647 h 145"/>
              <a:gd name="T4" fmla="*/ 2147483647 w 2968"/>
              <a:gd name="T5" fmla="*/ 2147483647 h 145"/>
              <a:gd name="T6" fmla="*/ 2147483647 w 2968"/>
              <a:gd name="T7" fmla="*/ 2147483647 h 145"/>
              <a:gd name="T8" fmla="*/ 2147483647 w 2968"/>
              <a:gd name="T9" fmla="*/ 2147483647 h 145"/>
              <a:gd name="T10" fmla="*/ 2147483647 w 2968"/>
              <a:gd name="T11" fmla="*/ 2147483647 h 145"/>
              <a:gd name="T12" fmla="*/ 2147483647 w 2968"/>
              <a:gd name="T13" fmla="*/ 2147483647 h 145"/>
              <a:gd name="T14" fmla="*/ 2147483647 w 2968"/>
              <a:gd name="T15" fmla="*/ 2147483647 h 145"/>
              <a:gd name="T16" fmla="*/ 2147483647 w 2968"/>
              <a:gd name="T17" fmla="*/ 0 h 145"/>
              <a:gd name="T18" fmla="*/ 2147483647 w 2968"/>
              <a:gd name="T19" fmla="*/ 2147483647 h 145"/>
              <a:gd name="T20" fmla="*/ 2147483647 w 2968"/>
              <a:gd name="T21" fmla="*/ 2147483647 h 145"/>
              <a:gd name="T22" fmla="*/ 2147483647 w 2968"/>
              <a:gd name="T23" fmla="*/ 2147483647 h 145"/>
              <a:gd name="T24" fmla="*/ 2147483647 w 2968"/>
              <a:gd name="T25" fmla="*/ 2147483647 h 145"/>
              <a:gd name="T26" fmla="*/ 2147483647 w 2968"/>
              <a:gd name="T27" fmla="*/ 2147483647 h 145"/>
              <a:gd name="T28" fmla="*/ 2147483647 w 2968"/>
              <a:gd name="T29" fmla="*/ 2147483647 h 145"/>
              <a:gd name="T30" fmla="*/ 2147483647 w 2968"/>
              <a:gd name="T31" fmla="*/ 2147483647 h 145"/>
              <a:gd name="T32" fmla="*/ 2147483647 w 2968"/>
              <a:gd name="T33" fmla="*/ 2147483647 h 145"/>
              <a:gd name="T34" fmla="*/ 2147483647 w 2968"/>
              <a:gd name="T35" fmla="*/ 2147483647 h 145"/>
              <a:gd name="T36" fmla="*/ 2147483647 w 2968"/>
              <a:gd name="T37" fmla="*/ 2147483647 h 145"/>
              <a:gd name="T38" fmla="*/ 0 w 2968"/>
              <a:gd name="T39" fmla="*/ 2147483647 h 1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968"/>
              <a:gd name="T61" fmla="*/ 0 h 145"/>
              <a:gd name="T62" fmla="*/ 2968 w 2968"/>
              <a:gd name="T63" fmla="*/ 145 h 1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968" h="145">
                <a:moveTo>
                  <a:pt x="0" y="145"/>
                </a:moveTo>
                <a:lnTo>
                  <a:pt x="530" y="34"/>
                </a:lnTo>
                <a:lnTo>
                  <a:pt x="573" y="29"/>
                </a:lnTo>
                <a:lnTo>
                  <a:pt x="618" y="24"/>
                </a:lnTo>
                <a:lnTo>
                  <a:pt x="658" y="17"/>
                </a:lnTo>
                <a:lnTo>
                  <a:pt x="702" y="10"/>
                </a:lnTo>
                <a:lnTo>
                  <a:pt x="746" y="5"/>
                </a:lnTo>
                <a:lnTo>
                  <a:pt x="787" y="3"/>
                </a:lnTo>
                <a:lnTo>
                  <a:pt x="830" y="0"/>
                </a:lnTo>
                <a:lnTo>
                  <a:pt x="873" y="5"/>
                </a:lnTo>
                <a:lnTo>
                  <a:pt x="1135" y="34"/>
                </a:lnTo>
                <a:lnTo>
                  <a:pt x="1220" y="60"/>
                </a:lnTo>
                <a:lnTo>
                  <a:pt x="1302" y="85"/>
                </a:lnTo>
                <a:lnTo>
                  <a:pt x="1401" y="97"/>
                </a:lnTo>
                <a:lnTo>
                  <a:pt x="1461" y="105"/>
                </a:lnTo>
                <a:lnTo>
                  <a:pt x="1931" y="107"/>
                </a:lnTo>
                <a:lnTo>
                  <a:pt x="2153" y="109"/>
                </a:lnTo>
                <a:lnTo>
                  <a:pt x="2529" y="113"/>
                </a:lnTo>
                <a:lnTo>
                  <a:pt x="2968" y="145"/>
                </a:lnTo>
                <a:lnTo>
                  <a:pt x="0" y="145"/>
                </a:lnTo>
                <a:close/>
              </a:path>
            </a:pathLst>
          </a:custGeom>
          <a:solidFill>
            <a:srgbClr val="FF9B9B"/>
          </a:solidFill>
          <a:ln w="0">
            <a:solidFill>
              <a:srgbClr val="000000"/>
            </a:solidFill>
            <a:round/>
            <a:headEnd/>
            <a:tailEnd/>
          </a:ln>
        </p:spPr>
        <p:txBody>
          <a:bodyPr wrap="none" lIns="0" tIns="0" rIns="0" bIns="0">
            <a:spAutoFit/>
          </a:bodyPr>
          <a:lstStyle/>
          <a:p>
            <a:endParaRPr lang="es-ES"/>
          </a:p>
        </p:txBody>
      </p:sp>
      <p:sp>
        <p:nvSpPr>
          <p:cNvPr id="27" name="Freeform 28"/>
          <p:cNvSpPr>
            <a:spLocks/>
          </p:cNvSpPr>
          <p:nvPr/>
        </p:nvSpPr>
        <p:spPr bwMode="auto">
          <a:xfrm>
            <a:off x="4089400" y="2917846"/>
            <a:ext cx="4132263" cy="207962"/>
          </a:xfrm>
          <a:custGeom>
            <a:avLst/>
            <a:gdLst>
              <a:gd name="T0" fmla="*/ 0 w 3056"/>
              <a:gd name="T1" fmla="*/ 2147483647 h 154"/>
              <a:gd name="T2" fmla="*/ 2147483647 w 3056"/>
              <a:gd name="T3" fmla="*/ 2147483647 h 154"/>
              <a:gd name="T4" fmla="*/ 2147483647 w 3056"/>
              <a:gd name="T5" fmla="*/ 2147483647 h 154"/>
              <a:gd name="T6" fmla="*/ 2147483647 w 3056"/>
              <a:gd name="T7" fmla="*/ 2147483647 h 154"/>
              <a:gd name="T8" fmla="*/ 2147483647 w 3056"/>
              <a:gd name="T9" fmla="*/ 0 h 154"/>
              <a:gd name="T10" fmla="*/ 2147483647 w 3056"/>
              <a:gd name="T11" fmla="*/ 2147483647 h 154"/>
              <a:gd name="T12" fmla="*/ 2147483647 w 3056"/>
              <a:gd name="T13" fmla="*/ 2147483647 h 154"/>
              <a:gd name="T14" fmla="*/ 2147483647 w 3056"/>
              <a:gd name="T15" fmla="*/ 2147483647 h 154"/>
              <a:gd name="T16" fmla="*/ 2147483647 w 3056"/>
              <a:gd name="T17" fmla="*/ 2147483647 h 154"/>
              <a:gd name="T18" fmla="*/ 2147483647 w 3056"/>
              <a:gd name="T19" fmla="*/ 2147483647 h 154"/>
              <a:gd name="T20" fmla="*/ 2147483647 w 3056"/>
              <a:gd name="T21" fmla="*/ 2147483647 h 154"/>
              <a:gd name="T22" fmla="*/ 2147483647 w 3056"/>
              <a:gd name="T23" fmla="*/ 2147483647 h 154"/>
              <a:gd name="T24" fmla="*/ 2147483647 w 3056"/>
              <a:gd name="T25" fmla="*/ 2147483647 h 154"/>
              <a:gd name="T26" fmla="*/ 2147483647 w 3056"/>
              <a:gd name="T27" fmla="*/ 2147483647 h 154"/>
              <a:gd name="T28" fmla="*/ 2147483647 w 3056"/>
              <a:gd name="T29" fmla="*/ 2147483647 h 154"/>
              <a:gd name="T30" fmla="*/ 2147483647 w 3056"/>
              <a:gd name="T31" fmla="*/ 2147483647 h 154"/>
              <a:gd name="T32" fmla="*/ 2147483647 w 3056"/>
              <a:gd name="T33" fmla="*/ 2147483647 h 154"/>
              <a:gd name="T34" fmla="*/ 2147483647 w 3056"/>
              <a:gd name="T35" fmla="*/ 2147483647 h 154"/>
              <a:gd name="T36" fmla="*/ 2147483647 w 3056"/>
              <a:gd name="T37" fmla="*/ 2147483647 h 154"/>
              <a:gd name="T38" fmla="*/ 0 w 3056"/>
              <a:gd name="T39" fmla="*/ 2147483647 h 15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6"/>
              <a:gd name="T61" fmla="*/ 0 h 154"/>
              <a:gd name="T62" fmla="*/ 3056 w 3056"/>
              <a:gd name="T63" fmla="*/ 154 h 15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6" h="154">
                <a:moveTo>
                  <a:pt x="0" y="154"/>
                </a:moveTo>
                <a:lnTo>
                  <a:pt x="374" y="141"/>
                </a:lnTo>
                <a:lnTo>
                  <a:pt x="500" y="113"/>
                </a:lnTo>
                <a:lnTo>
                  <a:pt x="600" y="28"/>
                </a:lnTo>
                <a:lnTo>
                  <a:pt x="718" y="0"/>
                </a:lnTo>
                <a:lnTo>
                  <a:pt x="1226" y="13"/>
                </a:lnTo>
                <a:lnTo>
                  <a:pt x="1249" y="18"/>
                </a:lnTo>
                <a:lnTo>
                  <a:pt x="1269" y="20"/>
                </a:lnTo>
                <a:lnTo>
                  <a:pt x="1290" y="26"/>
                </a:lnTo>
                <a:lnTo>
                  <a:pt x="1313" y="28"/>
                </a:lnTo>
                <a:lnTo>
                  <a:pt x="1333" y="33"/>
                </a:lnTo>
                <a:lnTo>
                  <a:pt x="1354" y="38"/>
                </a:lnTo>
                <a:lnTo>
                  <a:pt x="1374" y="43"/>
                </a:lnTo>
                <a:lnTo>
                  <a:pt x="1395" y="49"/>
                </a:lnTo>
                <a:lnTo>
                  <a:pt x="1544" y="92"/>
                </a:lnTo>
                <a:lnTo>
                  <a:pt x="1702" y="133"/>
                </a:lnTo>
                <a:lnTo>
                  <a:pt x="2243" y="143"/>
                </a:lnTo>
                <a:lnTo>
                  <a:pt x="2889" y="143"/>
                </a:lnTo>
                <a:lnTo>
                  <a:pt x="3056" y="154"/>
                </a:lnTo>
                <a:lnTo>
                  <a:pt x="0" y="154"/>
                </a:lnTo>
              </a:path>
            </a:pathLst>
          </a:custGeom>
          <a:solidFill>
            <a:srgbClr val="FF9B9B"/>
          </a:solidFill>
          <a:ln w="0">
            <a:solidFill>
              <a:srgbClr val="000000"/>
            </a:solidFill>
            <a:round/>
            <a:headEnd/>
            <a:tailEnd/>
          </a:ln>
        </p:spPr>
        <p:txBody>
          <a:bodyPr wrap="none" lIns="0" tIns="0" rIns="0" bIns="0">
            <a:spAutoFit/>
          </a:bodyPr>
          <a:lstStyle/>
          <a:p>
            <a:endParaRPr lang="es-ES"/>
          </a:p>
        </p:txBody>
      </p:sp>
      <p:sp>
        <p:nvSpPr>
          <p:cNvPr id="28" name="Freeform 29"/>
          <p:cNvSpPr>
            <a:spLocks/>
          </p:cNvSpPr>
          <p:nvPr/>
        </p:nvSpPr>
        <p:spPr bwMode="auto">
          <a:xfrm>
            <a:off x="4057650" y="3281383"/>
            <a:ext cx="4160838" cy="234950"/>
          </a:xfrm>
          <a:custGeom>
            <a:avLst/>
            <a:gdLst>
              <a:gd name="T0" fmla="*/ 2147483647 w 3077"/>
              <a:gd name="T1" fmla="*/ 2147483647 h 239"/>
              <a:gd name="T2" fmla="*/ 2147483647 w 3077"/>
              <a:gd name="T3" fmla="*/ 2147483647 h 239"/>
              <a:gd name="T4" fmla="*/ 2147483647 w 3077"/>
              <a:gd name="T5" fmla="*/ 0 h 239"/>
              <a:gd name="T6" fmla="*/ 2147483647 w 3077"/>
              <a:gd name="T7" fmla="*/ 2147483647 h 239"/>
              <a:gd name="T8" fmla="*/ 2147483647 w 3077"/>
              <a:gd name="T9" fmla="*/ 2147483647 h 239"/>
              <a:gd name="T10" fmla="*/ 2147483647 w 3077"/>
              <a:gd name="T11" fmla="*/ 2147483647 h 239"/>
              <a:gd name="T12" fmla="*/ 2147483647 w 3077"/>
              <a:gd name="T13" fmla="*/ 2147483647 h 239"/>
              <a:gd name="T14" fmla="*/ 2147483647 w 3077"/>
              <a:gd name="T15" fmla="*/ 2147483647 h 239"/>
              <a:gd name="T16" fmla="*/ 2147483647 w 3077"/>
              <a:gd name="T17" fmla="*/ 2147483647 h 239"/>
              <a:gd name="T18" fmla="*/ 2147483647 w 3077"/>
              <a:gd name="T19" fmla="*/ 2147483647 h 239"/>
              <a:gd name="T20" fmla="*/ 2147483647 w 3077"/>
              <a:gd name="T21" fmla="*/ 2147483647 h 239"/>
              <a:gd name="T22" fmla="*/ 2147483647 w 3077"/>
              <a:gd name="T23" fmla="*/ 2147483647 h 239"/>
              <a:gd name="T24" fmla="*/ 2147483647 w 3077"/>
              <a:gd name="T25" fmla="*/ 2147483647 h 239"/>
              <a:gd name="T26" fmla="*/ 2147483647 w 3077"/>
              <a:gd name="T27" fmla="*/ 2147483647 h 239"/>
              <a:gd name="T28" fmla="*/ 2147483647 w 3077"/>
              <a:gd name="T29" fmla="*/ 2147483647 h 239"/>
              <a:gd name="T30" fmla="*/ 2147483647 w 3077"/>
              <a:gd name="T31" fmla="*/ 2147483647 h 239"/>
              <a:gd name="T32" fmla="*/ 2147483647 w 3077"/>
              <a:gd name="T33" fmla="*/ 2147483647 h 239"/>
              <a:gd name="T34" fmla="*/ 2147483647 w 3077"/>
              <a:gd name="T35" fmla="*/ 2147483647 h 239"/>
              <a:gd name="T36" fmla="*/ 2147483647 w 3077"/>
              <a:gd name="T37" fmla="*/ 2147483647 h 239"/>
              <a:gd name="T38" fmla="*/ 2147483647 w 3077"/>
              <a:gd name="T39" fmla="*/ 2147483647 h 239"/>
              <a:gd name="T40" fmla="*/ 2147483647 w 3077"/>
              <a:gd name="T41" fmla="*/ 2147483647 h 239"/>
              <a:gd name="T42" fmla="*/ 2147483647 w 3077"/>
              <a:gd name="T43" fmla="*/ 2147483647 h 239"/>
              <a:gd name="T44" fmla="*/ 2147483647 w 3077"/>
              <a:gd name="T45" fmla="*/ 2147483647 h 239"/>
              <a:gd name="T46" fmla="*/ 2147483647 w 3077"/>
              <a:gd name="T47" fmla="*/ 2147483647 h 239"/>
              <a:gd name="T48" fmla="*/ 2147483647 w 3077"/>
              <a:gd name="T49" fmla="*/ 2147483647 h 239"/>
              <a:gd name="T50" fmla="*/ 2147483647 w 3077"/>
              <a:gd name="T51" fmla="*/ 2147483647 h 239"/>
              <a:gd name="T52" fmla="*/ 2147483647 w 3077"/>
              <a:gd name="T53" fmla="*/ 2147483647 h 239"/>
              <a:gd name="T54" fmla="*/ 2147483647 w 3077"/>
              <a:gd name="T55" fmla="*/ 2147483647 h 239"/>
              <a:gd name="T56" fmla="*/ 2147483647 w 3077"/>
              <a:gd name="T57" fmla="*/ 2147483647 h 239"/>
              <a:gd name="T58" fmla="*/ 2147483647 w 3077"/>
              <a:gd name="T59" fmla="*/ 2147483647 h 239"/>
              <a:gd name="T60" fmla="*/ 2147483647 w 3077"/>
              <a:gd name="T61" fmla="*/ 2147483647 h 239"/>
              <a:gd name="T62" fmla="*/ 2147483647 w 3077"/>
              <a:gd name="T63" fmla="*/ 2147483647 h 239"/>
              <a:gd name="T64" fmla="*/ 2147483647 w 3077"/>
              <a:gd name="T65" fmla="*/ 2147483647 h 239"/>
              <a:gd name="T66" fmla="*/ 2147483647 w 3077"/>
              <a:gd name="T67" fmla="*/ 2147483647 h 2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77"/>
              <a:gd name="T103" fmla="*/ 0 h 239"/>
              <a:gd name="T104" fmla="*/ 3077 w 3077"/>
              <a:gd name="T105" fmla="*/ 239 h 2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77" h="239">
                <a:moveTo>
                  <a:pt x="0" y="239"/>
                </a:moveTo>
                <a:lnTo>
                  <a:pt x="410" y="226"/>
                </a:lnTo>
                <a:lnTo>
                  <a:pt x="738" y="193"/>
                </a:lnTo>
                <a:lnTo>
                  <a:pt x="1044" y="113"/>
                </a:lnTo>
                <a:lnTo>
                  <a:pt x="1338" y="21"/>
                </a:lnTo>
                <a:lnTo>
                  <a:pt x="1484" y="0"/>
                </a:lnTo>
                <a:lnTo>
                  <a:pt x="2038" y="0"/>
                </a:lnTo>
                <a:lnTo>
                  <a:pt x="2064" y="5"/>
                </a:lnTo>
                <a:lnTo>
                  <a:pt x="2084" y="8"/>
                </a:lnTo>
                <a:lnTo>
                  <a:pt x="2107" y="11"/>
                </a:lnTo>
                <a:lnTo>
                  <a:pt x="2131" y="16"/>
                </a:lnTo>
                <a:lnTo>
                  <a:pt x="2154" y="21"/>
                </a:lnTo>
                <a:lnTo>
                  <a:pt x="2179" y="31"/>
                </a:lnTo>
                <a:lnTo>
                  <a:pt x="2202" y="44"/>
                </a:lnTo>
                <a:lnTo>
                  <a:pt x="2231" y="64"/>
                </a:lnTo>
                <a:lnTo>
                  <a:pt x="2246" y="77"/>
                </a:lnTo>
                <a:lnTo>
                  <a:pt x="2264" y="93"/>
                </a:lnTo>
                <a:lnTo>
                  <a:pt x="2279" y="105"/>
                </a:lnTo>
                <a:lnTo>
                  <a:pt x="2297" y="121"/>
                </a:lnTo>
                <a:lnTo>
                  <a:pt x="2313" y="134"/>
                </a:lnTo>
                <a:lnTo>
                  <a:pt x="2331" y="146"/>
                </a:lnTo>
                <a:lnTo>
                  <a:pt x="2346" y="159"/>
                </a:lnTo>
                <a:lnTo>
                  <a:pt x="2364" y="169"/>
                </a:lnTo>
                <a:lnTo>
                  <a:pt x="2379" y="177"/>
                </a:lnTo>
                <a:lnTo>
                  <a:pt x="2392" y="182"/>
                </a:lnTo>
                <a:lnTo>
                  <a:pt x="2407" y="190"/>
                </a:lnTo>
                <a:lnTo>
                  <a:pt x="2423" y="193"/>
                </a:lnTo>
                <a:lnTo>
                  <a:pt x="2438" y="198"/>
                </a:lnTo>
                <a:lnTo>
                  <a:pt x="2454" y="203"/>
                </a:lnTo>
                <a:lnTo>
                  <a:pt x="2466" y="205"/>
                </a:lnTo>
                <a:lnTo>
                  <a:pt x="2482" y="208"/>
                </a:lnTo>
                <a:lnTo>
                  <a:pt x="2502" y="208"/>
                </a:lnTo>
                <a:lnTo>
                  <a:pt x="2515" y="210"/>
                </a:lnTo>
                <a:lnTo>
                  <a:pt x="2523" y="210"/>
                </a:lnTo>
                <a:lnTo>
                  <a:pt x="2528" y="210"/>
                </a:lnTo>
                <a:lnTo>
                  <a:pt x="2536" y="210"/>
                </a:lnTo>
                <a:lnTo>
                  <a:pt x="2548" y="210"/>
                </a:lnTo>
                <a:lnTo>
                  <a:pt x="2566" y="210"/>
                </a:lnTo>
                <a:lnTo>
                  <a:pt x="2595" y="210"/>
                </a:lnTo>
                <a:lnTo>
                  <a:pt x="2615" y="205"/>
                </a:lnTo>
                <a:lnTo>
                  <a:pt x="2625" y="200"/>
                </a:lnTo>
                <a:lnTo>
                  <a:pt x="2633" y="193"/>
                </a:lnTo>
                <a:lnTo>
                  <a:pt x="2638" y="182"/>
                </a:lnTo>
                <a:lnTo>
                  <a:pt x="2643" y="175"/>
                </a:lnTo>
                <a:lnTo>
                  <a:pt x="2646" y="167"/>
                </a:lnTo>
                <a:lnTo>
                  <a:pt x="2654" y="159"/>
                </a:lnTo>
                <a:lnTo>
                  <a:pt x="2664" y="157"/>
                </a:lnTo>
                <a:lnTo>
                  <a:pt x="2674" y="159"/>
                </a:lnTo>
                <a:lnTo>
                  <a:pt x="2682" y="164"/>
                </a:lnTo>
                <a:lnTo>
                  <a:pt x="2684" y="172"/>
                </a:lnTo>
                <a:lnTo>
                  <a:pt x="2687" y="180"/>
                </a:lnTo>
                <a:lnTo>
                  <a:pt x="2689" y="187"/>
                </a:lnTo>
                <a:lnTo>
                  <a:pt x="2689" y="195"/>
                </a:lnTo>
                <a:lnTo>
                  <a:pt x="2695" y="200"/>
                </a:lnTo>
                <a:lnTo>
                  <a:pt x="2702" y="208"/>
                </a:lnTo>
                <a:lnTo>
                  <a:pt x="2723" y="210"/>
                </a:lnTo>
                <a:lnTo>
                  <a:pt x="2761" y="216"/>
                </a:lnTo>
                <a:lnTo>
                  <a:pt x="2810" y="221"/>
                </a:lnTo>
                <a:lnTo>
                  <a:pt x="2866" y="223"/>
                </a:lnTo>
                <a:lnTo>
                  <a:pt x="2925" y="228"/>
                </a:lnTo>
                <a:lnTo>
                  <a:pt x="2982" y="231"/>
                </a:lnTo>
                <a:lnTo>
                  <a:pt x="3033" y="234"/>
                </a:lnTo>
                <a:lnTo>
                  <a:pt x="3077" y="239"/>
                </a:lnTo>
                <a:lnTo>
                  <a:pt x="2592" y="239"/>
                </a:lnTo>
                <a:lnTo>
                  <a:pt x="2295" y="239"/>
                </a:lnTo>
                <a:lnTo>
                  <a:pt x="1697" y="239"/>
                </a:lnTo>
                <a:lnTo>
                  <a:pt x="1044" y="239"/>
                </a:lnTo>
                <a:lnTo>
                  <a:pt x="328" y="239"/>
                </a:lnTo>
                <a:lnTo>
                  <a:pt x="0" y="239"/>
                </a:lnTo>
                <a:close/>
              </a:path>
            </a:pathLst>
          </a:custGeom>
          <a:solidFill>
            <a:srgbClr val="FF9B9B"/>
          </a:solidFill>
          <a:ln w="0">
            <a:solidFill>
              <a:srgbClr val="000000"/>
            </a:solidFill>
            <a:round/>
            <a:headEnd/>
            <a:tailEnd/>
          </a:ln>
        </p:spPr>
        <p:txBody>
          <a:bodyPr wrap="none" lIns="0" tIns="0" rIns="0" bIns="0">
            <a:spAutoFit/>
          </a:bodyPr>
          <a:lstStyle/>
          <a:p>
            <a:endParaRPr lang="es-ES"/>
          </a:p>
        </p:txBody>
      </p:sp>
      <p:sp>
        <p:nvSpPr>
          <p:cNvPr id="29" name="Freeform 30"/>
          <p:cNvSpPr>
            <a:spLocks/>
          </p:cNvSpPr>
          <p:nvPr/>
        </p:nvSpPr>
        <p:spPr bwMode="auto">
          <a:xfrm>
            <a:off x="4098925" y="3673496"/>
            <a:ext cx="4119563" cy="157162"/>
          </a:xfrm>
          <a:custGeom>
            <a:avLst/>
            <a:gdLst>
              <a:gd name="T0" fmla="*/ 0 w 3046"/>
              <a:gd name="T1" fmla="*/ 2147483647 h 118"/>
              <a:gd name="T2" fmla="*/ 2147483647 w 3046"/>
              <a:gd name="T3" fmla="*/ 2147483647 h 118"/>
              <a:gd name="T4" fmla="*/ 2147483647 w 3046"/>
              <a:gd name="T5" fmla="*/ 2147483647 h 118"/>
              <a:gd name="T6" fmla="*/ 2147483647 w 3046"/>
              <a:gd name="T7" fmla="*/ 2147483647 h 118"/>
              <a:gd name="T8" fmla="*/ 2147483647 w 3046"/>
              <a:gd name="T9" fmla="*/ 2147483647 h 118"/>
              <a:gd name="T10" fmla="*/ 2147483647 w 3046"/>
              <a:gd name="T11" fmla="*/ 2147483647 h 118"/>
              <a:gd name="T12" fmla="*/ 2147483647 w 3046"/>
              <a:gd name="T13" fmla="*/ 2147483647 h 118"/>
              <a:gd name="T14" fmla="*/ 2147483647 w 3046"/>
              <a:gd name="T15" fmla="*/ 2147483647 h 118"/>
              <a:gd name="T16" fmla="*/ 2147483647 w 3046"/>
              <a:gd name="T17" fmla="*/ 2147483647 h 118"/>
              <a:gd name="T18" fmla="*/ 2147483647 w 3046"/>
              <a:gd name="T19" fmla="*/ 2147483647 h 118"/>
              <a:gd name="T20" fmla="*/ 2147483647 w 3046"/>
              <a:gd name="T21" fmla="*/ 2147483647 h 118"/>
              <a:gd name="T22" fmla="*/ 2147483647 w 3046"/>
              <a:gd name="T23" fmla="*/ 2147483647 h 118"/>
              <a:gd name="T24" fmla="*/ 2147483647 w 3046"/>
              <a:gd name="T25" fmla="*/ 2147483647 h 118"/>
              <a:gd name="T26" fmla="*/ 2147483647 w 3046"/>
              <a:gd name="T27" fmla="*/ 2147483647 h 118"/>
              <a:gd name="T28" fmla="*/ 2147483647 w 3046"/>
              <a:gd name="T29" fmla="*/ 2147483647 h 118"/>
              <a:gd name="T30" fmla="*/ 2147483647 w 3046"/>
              <a:gd name="T31" fmla="*/ 2147483647 h 118"/>
              <a:gd name="T32" fmla="*/ 2147483647 w 3046"/>
              <a:gd name="T33" fmla="*/ 2147483647 h 118"/>
              <a:gd name="T34" fmla="*/ 2147483647 w 3046"/>
              <a:gd name="T35" fmla="*/ 2147483647 h 118"/>
              <a:gd name="T36" fmla="*/ 2147483647 w 3046"/>
              <a:gd name="T37" fmla="*/ 2147483647 h 118"/>
              <a:gd name="T38" fmla="*/ 2147483647 w 3046"/>
              <a:gd name="T39" fmla="*/ 2147483647 h 118"/>
              <a:gd name="T40" fmla="*/ 2147483647 w 3046"/>
              <a:gd name="T41" fmla="*/ 2147483647 h 118"/>
              <a:gd name="T42" fmla="*/ 2147483647 w 3046"/>
              <a:gd name="T43" fmla="*/ 2147483647 h 118"/>
              <a:gd name="T44" fmla="*/ 2147483647 w 3046"/>
              <a:gd name="T45" fmla="*/ 2147483647 h 118"/>
              <a:gd name="T46" fmla="*/ 2147483647 w 3046"/>
              <a:gd name="T47" fmla="*/ 2147483647 h 118"/>
              <a:gd name="T48" fmla="*/ 2147483647 w 3046"/>
              <a:gd name="T49" fmla="*/ 2147483647 h 118"/>
              <a:gd name="T50" fmla="*/ 2147483647 w 3046"/>
              <a:gd name="T51" fmla="*/ 2147483647 h 118"/>
              <a:gd name="T52" fmla="*/ 2147483647 w 3046"/>
              <a:gd name="T53" fmla="*/ 2147483647 h 118"/>
              <a:gd name="T54" fmla="*/ 2147483647 w 3046"/>
              <a:gd name="T55" fmla="*/ 2147483647 h 118"/>
              <a:gd name="T56" fmla="*/ 2147483647 w 3046"/>
              <a:gd name="T57" fmla="*/ 2147483647 h 118"/>
              <a:gd name="T58" fmla="*/ 2147483647 w 3046"/>
              <a:gd name="T59" fmla="*/ 0 h 118"/>
              <a:gd name="T60" fmla="*/ 2147483647 w 3046"/>
              <a:gd name="T61" fmla="*/ 0 h 118"/>
              <a:gd name="T62" fmla="*/ 2147483647 w 3046"/>
              <a:gd name="T63" fmla="*/ 0 h 118"/>
              <a:gd name="T64" fmla="*/ 2147483647 w 3046"/>
              <a:gd name="T65" fmla="*/ 0 h 118"/>
              <a:gd name="T66" fmla="*/ 2147483647 w 3046"/>
              <a:gd name="T67" fmla="*/ 2147483647 h 118"/>
              <a:gd name="T68" fmla="*/ 2147483647 w 3046"/>
              <a:gd name="T69" fmla="*/ 2147483647 h 118"/>
              <a:gd name="T70" fmla="*/ 2147483647 w 3046"/>
              <a:gd name="T71" fmla="*/ 2147483647 h 118"/>
              <a:gd name="T72" fmla="*/ 2147483647 w 3046"/>
              <a:gd name="T73" fmla="*/ 2147483647 h 118"/>
              <a:gd name="T74" fmla="*/ 2147483647 w 3046"/>
              <a:gd name="T75" fmla="*/ 2147483647 h 118"/>
              <a:gd name="T76" fmla="*/ 2147483647 w 3046"/>
              <a:gd name="T77" fmla="*/ 2147483647 h 118"/>
              <a:gd name="T78" fmla="*/ 2147483647 w 3046"/>
              <a:gd name="T79" fmla="*/ 2147483647 h 118"/>
              <a:gd name="T80" fmla="*/ 2147483647 w 3046"/>
              <a:gd name="T81" fmla="*/ 2147483647 h 118"/>
              <a:gd name="T82" fmla="*/ 2147483647 w 3046"/>
              <a:gd name="T83" fmla="*/ 2147483647 h 118"/>
              <a:gd name="T84" fmla="*/ 2147483647 w 3046"/>
              <a:gd name="T85" fmla="*/ 2147483647 h 118"/>
              <a:gd name="T86" fmla="*/ 2147483647 w 3046"/>
              <a:gd name="T87" fmla="*/ 2147483647 h 118"/>
              <a:gd name="T88" fmla="*/ 2147483647 w 3046"/>
              <a:gd name="T89" fmla="*/ 2147483647 h 118"/>
              <a:gd name="T90" fmla="*/ 2147483647 w 3046"/>
              <a:gd name="T91" fmla="*/ 2147483647 h 118"/>
              <a:gd name="T92" fmla="*/ 2147483647 w 3046"/>
              <a:gd name="T93" fmla="*/ 2147483647 h 118"/>
              <a:gd name="T94" fmla="*/ 0 w 3046"/>
              <a:gd name="T95" fmla="*/ 2147483647 h 1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046"/>
              <a:gd name="T145" fmla="*/ 0 h 118"/>
              <a:gd name="T146" fmla="*/ 3046 w 3046"/>
              <a:gd name="T147" fmla="*/ 118 h 11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046" h="118">
                <a:moveTo>
                  <a:pt x="0" y="118"/>
                </a:moveTo>
                <a:lnTo>
                  <a:pt x="490" y="118"/>
                </a:lnTo>
                <a:lnTo>
                  <a:pt x="625" y="92"/>
                </a:lnTo>
                <a:lnTo>
                  <a:pt x="725" y="87"/>
                </a:lnTo>
                <a:lnTo>
                  <a:pt x="818" y="118"/>
                </a:lnTo>
                <a:lnTo>
                  <a:pt x="905" y="100"/>
                </a:lnTo>
                <a:lnTo>
                  <a:pt x="989" y="87"/>
                </a:lnTo>
                <a:lnTo>
                  <a:pt x="1074" y="87"/>
                </a:lnTo>
                <a:lnTo>
                  <a:pt x="1148" y="118"/>
                </a:lnTo>
                <a:lnTo>
                  <a:pt x="1187" y="118"/>
                </a:lnTo>
                <a:lnTo>
                  <a:pt x="1261" y="87"/>
                </a:lnTo>
                <a:lnTo>
                  <a:pt x="1366" y="66"/>
                </a:lnTo>
                <a:lnTo>
                  <a:pt x="1469" y="79"/>
                </a:lnTo>
                <a:lnTo>
                  <a:pt x="1564" y="118"/>
                </a:lnTo>
                <a:lnTo>
                  <a:pt x="1782" y="59"/>
                </a:lnTo>
                <a:lnTo>
                  <a:pt x="1866" y="54"/>
                </a:lnTo>
                <a:lnTo>
                  <a:pt x="1912" y="87"/>
                </a:lnTo>
                <a:lnTo>
                  <a:pt x="1933" y="118"/>
                </a:lnTo>
                <a:lnTo>
                  <a:pt x="2079" y="46"/>
                </a:lnTo>
                <a:lnTo>
                  <a:pt x="2092" y="41"/>
                </a:lnTo>
                <a:lnTo>
                  <a:pt x="2107" y="36"/>
                </a:lnTo>
                <a:lnTo>
                  <a:pt x="2120" y="31"/>
                </a:lnTo>
                <a:lnTo>
                  <a:pt x="2133" y="25"/>
                </a:lnTo>
                <a:lnTo>
                  <a:pt x="2146" y="20"/>
                </a:lnTo>
                <a:lnTo>
                  <a:pt x="2161" y="15"/>
                </a:lnTo>
                <a:lnTo>
                  <a:pt x="2176" y="10"/>
                </a:lnTo>
                <a:lnTo>
                  <a:pt x="2192" y="7"/>
                </a:lnTo>
                <a:lnTo>
                  <a:pt x="2205" y="5"/>
                </a:lnTo>
                <a:lnTo>
                  <a:pt x="2217" y="2"/>
                </a:lnTo>
                <a:lnTo>
                  <a:pt x="2230" y="0"/>
                </a:lnTo>
                <a:lnTo>
                  <a:pt x="2241" y="0"/>
                </a:lnTo>
                <a:lnTo>
                  <a:pt x="2253" y="0"/>
                </a:lnTo>
                <a:lnTo>
                  <a:pt x="2266" y="0"/>
                </a:lnTo>
                <a:lnTo>
                  <a:pt x="2279" y="2"/>
                </a:lnTo>
                <a:lnTo>
                  <a:pt x="2292" y="5"/>
                </a:lnTo>
                <a:lnTo>
                  <a:pt x="2441" y="54"/>
                </a:lnTo>
                <a:lnTo>
                  <a:pt x="2458" y="59"/>
                </a:lnTo>
                <a:lnTo>
                  <a:pt x="2474" y="64"/>
                </a:lnTo>
                <a:lnTo>
                  <a:pt x="2492" y="69"/>
                </a:lnTo>
                <a:lnTo>
                  <a:pt x="2507" y="74"/>
                </a:lnTo>
                <a:lnTo>
                  <a:pt x="2523" y="79"/>
                </a:lnTo>
                <a:lnTo>
                  <a:pt x="2543" y="82"/>
                </a:lnTo>
                <a:lnTo>
                  <a:pt x="2564" y="87"/>
                </a:lnTo>
                <a:lnTo>
                  <a:pt x="2589" y="89"/>
                </a:lnTo>
                <a:lnTo>
                  <a:pt x="2797" y="92"/>
                </a:lnTo>
                <a:lnTo>
                  <a:pt x="2902" y="100"/>
                </a:lnTo>
                <a:lnTo>
                  <a:pt x="3046" y="118"/>
                </a:lnTo>
                <a:lnTo>
                  <a:pt x="0" y="118"/>
                </a:lnTo>
                <a:close/>
              </a:path>
            </a:pathLst>
          </a:custGeom>
          <a:solidFill>
            <a:srgbClr val="FF9B9B"/>
          </a:solidFill>
          <a:ln w="0">
            <a:solidFill>
              <a:srgbClr val="000000"/>
            </a:solidFill>
            <a:round/>
            <a:headEnd/>
            <a:tailEnd/>
          </a:ln>
        </p:spPr>
        <p:txBody>
          <a:bodyPr wrap="none" lIns="0" tIns="0" rIns="0" bIns="0">
            <a:spAutoFit/>
          </a:bodyPr>
          <a:lstStyle/>
          <a:p>
            <a:endParaRPr lang="es-ES"/>
          </a:p>
        </p:txBody>
      </p:sp>
      <p:sp>
        <p:nvSpPr>
          <p:cNvPr id="30" name="Rectangle 31"/>
          <p:cNvSpPr>
            <a:spLocks noChangeArrowheads="1"/>
          </p:cNvSpPr>
          <p:nvPr/>
        </p:nvSpPr>
        <p:spPr bwMode="auto">
          <a:xfrm>
            <a:off x="5645150" y="1468458"/>
            <a:ext cx="551433" cy="27699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2000" dirty="0" err="1">
                <a:solidFill>
                  <a:srgbClr val="FF9900"/>
                </a:solidFill>
              </a:rPr>
              <a:t>Fases</a:t>
            </a:r>
            <a:endParaRPr lang="en-US" sz="2200" dirty="0">
              <a:solidFill>
                <a:srgbClr val="FF9900"/>
              </a:solidFill>
            </a:endParaRPr>
          </a:p>
        </p:txBody>
      </p:sp>
      <p:sp>
        <p:nvSpPr>
          <p:cNvPr id="31" name="Rectangle 32"/>
          <p:cNvSpPr>
            <a:spLocks noChangeArrowheads="1"/>
          </p:cNvSpPr>
          <p:nvPr/>
        </p:nvSpPr>
        <p:spPr bwMode="auto">
          <a:xfrm>
            <a:off x="792163" y="1785958"/>
            <a:ext cx="3028073" cy="27699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2000" dirty="0" err="1">
                <a:solidFill>
                  <a:srgbClr val="FF9900"/>
                </a:solidFill>
              </a:rPr>
              <a:t>Flujos</a:t>
            </a:r>
            <a:r>
              <a:rPr lang="en-US" sz="2000">
                <a:solidFill>
                  <a:srgbClr val="FF9900"/>
                </a:solidFill>
              </a:rPr>
              <a:t> de Trabajo del Proceso</a:t>
            </a:r>
            <a:endParaRPr lang="en-US" sz="2000" dirty="0">
              <a:solidFill>
                <a:srgbClr val="FF9900"/>
              </a:solidFill>
            </a:endParaRPr>
          </a:p>
        </p:txBody>
      </p:sp>
      <p:sp>
        <p:nvSpPr>
          <p:cNvPr id="32" name="Rectangle 33"/>
          <p:cNvSpPr>
            <a:spLocks noChangeArrowheads="1"/>
          </p:cNvSpPr>
          <p:nvPr/>
        </p:nvSpPr>
        <p:spPr bwMode="auto">
          <a:xfrm>
            <a:off x="5591175" y="6083321"/>
            <a:ext cx="1383392" cy="27699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2000" dirty="0" err="1">
                <a:solidFill>
                  <a:srgbClr val="FF9900"/>
                </a:solidFill>
              </a:rPr>
              <a:t>Interacciones</a:t>
            </a:r>
            <a:endParaRPr lang="en-US" sz="2200" dirty="0">
              <a:solidFill>
                <a:srgbClr val="FF9900"/>
              </a:solidFill>
            </a:endParaRPr>
          </a:p>
        </p:txBody>
      </p:sp>
      <p:sp>
        <p:nvSpPr>
          <p:cNvPr id="33" name="Freeform 34"/>
          <p:cNvSpPr>
            <a:spLocks/>
          </p:cNvSpPr>
          <p:nvPr/>
        </p:nvSpPr>
        <p:spPr bwMode="auto">
          <a:xfrm>
            <a:off x="4751388" y="5645171"/>
            <a:ext cx="28575" cy="257175"/>
          </a:xfrm>
          <a:custGeom>
            <a:avLst/>
            <a:gdLst>
              <a:gd name="T0" fmla="*/ 2147483647 w 21"/>
              <a:gd name="T1" fmla="*/ 2147483647 h 192"/>
              <a:gd name="T2" fmla="*/ 2147483647 w 21"/>
              <a:gd name="T3" fmla="*/ 2147483647 h 192"/>
              <a:gd name="T4" fmla="*/ 2147483647 w 21"/>
              <a:gd name="T5" fmla="*/ 0 h 192"/>
              <a:gd name="T6" fmla="*/ 0 w 21"/>
              <a:gd name="T7" fmla="*/ 0 h 192"/>
              <a:gd name="T8" fmla="*/ 0 w 21"/>
              <a:gd name="T9" fmla="*/ 2147483647 h 192"/>
              <a:gd name="T10" fmla="*/ 2147483647 w 21"/>
              <a:gd name="T11" fmla="*/ 2147483647 h 192"/>
              <a:gd name="T12" fmla="*/ 0 60000 65536"/>
              <a:gd name="T13" fmla="*/ 0 60000 65536"/>
              <a:gd name="T14" fmla="*/ 0 60000 65536"/>
              <a:gd name="T15" fmla="*/ 0 60000 65536"/>
              <a:gd name="T16" fmla="*/ 0 60000 65536"/>
              <a:gd name="T17" fmla="*/ 0 60000 65536"/>
              <a:gd name="T18" fmla="*/ 0 w 21"/>
              <a:gd name="T19" fmla="*/ 0 h 192"/>
              <a:gd name="T20" fmla="*/ 21 w 2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1" h="192">
                <a:moveTo>
                  <a:pt x="11" y="192"/>
                </a:moveTo>
                <a:lnTo>
                  <a:pt x="21" y="192"/>
                </a:lnTo>
                <a:lnTo>
                  <a:pt x="21" y="0"/>
                </a:lnTo>
                <a:lnTo>
                  <a:pt x="0" y="0"/>
                </a:lnTo>
                <a:lnTo>
                  <a:pt x="0" y="192"/>
                </a:lnTo>
                <a:lnTo>
                  <a:pt x="11" y="192"/>
                </a:lnTo>
                <a:close/>
              </a:path>
            </a:pathLst>
          </a:custGeom>
          <a:solidFill>
            <a:srgbClr val="000000"/>
          </a:solidFill>
          <a:ln w="6350">
            <a:solidFill>
              <a:srgbClr val="000000"/>
            </a:solidFill>
            <a:round/>
            <a:headEnd/>
            <a:tailEnd/>
          </a:ln>
        </p:spPr>
        <p:txBody>
          <a:bodyPr wrap="none" lIns="0" tIns="0" rIns="0" bIns="0">
            <a:spAutoFit/>
          </a:bodyPr>
          <a:lstStyle/>
          <a:p>
            <a:endParaRPr lang="es-ES"/>
          </a:p>
        </p:txBody>
      </p:sp>
      <p:sp>
        <p:nvSpPr>
          <p:cNvPr id="34" name="Rectangle 35"/>
          <p:cNvSpPr>
            <a:spLocks noChangeArrowheads="1"/>
          </p:cNvSpPr>
          <p:nvPr/>
        </p:nvSpPr>
        <p:spPr bwMode="auto">
          <a:xfrm>
            <a:off x="792163" y="4373583"/>
            <a:ext cx="2970685" cy="27699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2000" dirty="0" err="1">
                <a:solidFill>
                  <a:srgbClr val="FF9900"/>
                </a:solidFill>
              </a:rPr>
              <a:t>Flujos</a:t>
            </a:r>
            <a:r>
              <a:rPr lang="en-US" sz="2000">
                <a:solidFill>
                  <a:srgbClr val="FF9900"/>
                </a:solidFill>
              </a:rPr>
              <a:t> de Trabajo de Soporte</a:t>
            </a:r>
            <a:endParaRPr lang="en-US" sz="2200" dirty="0">
              <a:solidFill>
                <a:srgbClr val="FF9900"/>
              </a:solidFill>
            </a:endParaRPr>
          </a:p>
        </p:txBody>
      </p:sp>
      <p:sp>
        <p:nvSpPr>
          <p:cNvPr id="35" name="Line 36"/>
          <p:cNvSpPr>
            <a:spLocks noChangeShapeType="1"/>
          </p:cNvSpPr>
          <p:nvPr/>
        </p:nvSpPr>
        <p:spPr bwMode="auto">
          <a:xfrm flipH="1">
            <a:off x="6719888" y="5634058"/>
            <a:ext cx="1587" cy="271463"/>
          </a:xfrm>
          <a:prstGeom prst="line">
            <a:avLst/>
          </a:prstGeom>
          <a:noFill/>
          <a:ln w="0">
            <a:solidFill>
              <a:srgbClr val="000000"/>
            </a:solidFill>
            <a:round/>
            <a:headEnd/>
            <a:tailEnd/>
          </a:ln>
        </p:spPr>
        <p:txBody>
          <a:bodyPr wrap="none" lIns="0" tIns="0" rIns="0" bIns="0">
            <a:spAutoFit/>
          </a:bodyPr>
          <a:lstStyle/>
          <a:p>
            <a:endParaRPr lang="en-GB"/>
          </a:p>
        </p:txBody>
      </p:sp>
      <p:sp>
        <p:nvSpPr>
          <p:cNvPr id="36" name="Line 37"/>
          <p:cNvSpPr>
            <a:spLocks noChangeShapeType="1"/>
          </p:cNvSpPr>
          <p:nvPr/>
        </p:nvSpPr>
        <p:spPr bwMode="auto">
          <a:xfrm>
            <a:off x="6232525" y="5635646"/>
            <a:ext cx="0" cy="261937"/>
          </a:xfrm>
          <a:prstGeom prst="line">
            <a:avLst/>
          </a:prstGeom>
          <a:noFill/>
          <a:ln w="0">
            <a:solidFill>
              <a:srgbClr val="000000"/>
            </a:solidFill>
            <a:round/>
            <a:headEnd/>
            <a:tailEnd/>
          </a:ln>
        </p:spPr>
        <p:txBody>
          <a:bodyPr wrap="none" lIns="0" tIns="0" rIns="0" bIns="0">
            <a:spAutoFit/>
          </a:bodyPr>
          <a:lstStyle/>
          <a:p>
            <a:endParaRPr lang="en-GB"/>
          </a:p>
        </p:txBody>
      </p:sp>
      <p:sp>
        <p:nvSpPr>
          <p:cNvPr id="37" name="Line 38"/>
          <p:cNvSpPr>
            <a:spLocks noChangeShapeType="1"/>
          </p:cNvSpPr>
          <p:nvPr/>
        </p:nvSpPr>
        <p:spPr bwMode="auto">
          <a:xfrm>
            <a:off x="5224463" y="5637233"/>
            <a:ext cx="1587" cy="261938"/>
          </a:xfrm>
          <a:prstGeom prst="line">
            <a:avLst/>
          </a:prstGeom>
          <a:noFill/>
          <a:ln w="0">
            <a:solidFill>
              <a:srgbClr val="000000"/>
            </a:solidFill>
            <a:round/>
            <a:headEnd/>
            <a:tailEnd/>
          </a:ln>
        </p:spPr>
        <p:txBody>
          <a:bodyPr wrap="none" lIns="0" tIns="0" rIns="0" bIns="0">
            <a:spAutoFit/>
          </a:bodyPr>
          <a:lstStyle/>
          <a:p>
            <a:endParaRPr lang="en-GB"/>
          </a:p>
        </p:txBody>
      </p:sp>
      <p:sp>
        <p:nvSpPr>
          <p:cNvPr id="38" name="Rectangle 39"/>
          <p:cNvSpPr>
            <a:spLocks noChangeArrowheads="1"/>
          </p:cNvSpPr>
          <p:nvPr/>
        </p:nvSpPr>
        <p:spPr bwMode="auto">
          <a:xfrm>
            <a:off x="5326063" y="5656283"/>
            <a:ext cx="306387"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#2</a:t>
            </a:r>
          </a:p>
        </p:txBody>
      </p:sp>
      <p:sp>
        <p:nvSpPr>
          <p:cNvPr id="39" name="Rectangle 40"/>
          <p:cNvSpPr>
            <a:spLocks noChangeArrowheads="1"/>
          </p:cNvSpPr>
          <p:nvPr/>
        </p:nvSpPr>
        <p:spPr bwMode="auto">
          <a:xfrm>
            <a:off x="5815013" y="5656283"/>
            <a:ext cx="306387"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#n</a:t>
            </a:r>
          </a:p>
        </p:txBody>
      </p:sp>
      <p:sp>
        <p:nvSpPr>
          <p:cNvPr id="40" name="Rectangle 41"/>
          <p:cNvSpPr>
            <a:spLocks noChangeArrowheads="1"/>
          </p:cNvSpPr>
          <p:nvPr/>
        </p:nvSpPr>
        <p:spPr bwMode="auto">
          <a:xfrm>
            <a:off x="6305550" y="5656283"/>
            <a:ext cx="341313"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#n+1</a:t>
            </a:r>
          </a:p>
        </p:txBody>
      </p:sp>
      <p:sp>
        <p:nvSpPr>
          <p:cNvPr id="41" name="Rectangle 42"/>
          <p:cNvSpPr>
            <a:spLocks noChangeArrowheads="1"/>
          </p:cNvSpPr>
          <p:nvPr/>
        </p:nvSpPr>
        <p:spPr bwMode="auto">
          <a:xfrm>
            <a:off x="6762750" y="5656283"/>
            <a:ext cx="341313"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#n+2</a:t>
            </a:r>
          </a:p>
        </p:txBody>
      </p:sp>
      <p:sp>
        <p:nvSpPr>
          <p:cNvPr id="42" name="Rectangle 43"/>
          <p:cNvSpPr>
            <a:spLocks noChangeArrowheads="1"/>
          </p:cNvSpPr>
          <p:nvPr/>
        </p:nvSpPr>
        <p:spPr bwMode="auto">
          <a:xfrm>
            <a:off x="7316788" y="5656283"/>
            <a:ext cx="306387"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#m</a:t>
            </a:r>
          </a:p>
        </p:txBody>
      </p:sp>
      <p:sp>
        <p:nvSpPr>
          <p:cNvPr id="43" name="Rectangle 44"/>
          <p:cNvSpPr>
            <a:spLocks noChangeArrowheads="1"/>
          </p:cNvSpPr>
          <p:nvPr/>
        </p:nvSpPr>
        <p:spPr bwMode="auto">
          <a:xfrm>
            <a:off x="7800975" y="5656283"/>
            <a:ext cx="384175" cy="330200"/>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200" b="0">
                <a:solidFill>
                  <a:srgbClr val="000000"/>
                </a:solidFill>
              </a:rPr>
              <a:t> Iter.</a:t>
            </a:r>
            <a:br>
              <a:rPr lang="en-US" sz="1200" b="0">
                <a:solidFill>
                  <a:srgbClr val="000000"/>
                </a:solidFill>
              </a:rPr>
            </a:br>
            <a:r>
              <a:rPr lang="en-US" sz="1200" b="0">
                <a:solidFill>
                  <a:srgbClr val="000000"/>
                </a:solidFill>
              </a:rPr>
              <a:t>#m+1</a:t>
            </a:r>
          </a:p>
        </p:txBody>
      </p:sp>
      <p:sp>
        <p:nvSpPr>
          <p:cNvPr id="44" name="Rectangle 45"/>
          <p:cNvSpPr>
            <a:spLocks noChangeArrowheads="1"/>
          </p:cNvSpPr>
          <p:nvPr/>
        </p:nvSpPr>
        <p:spPr bwMode="auto">
          <a:xfrm>
            <a:off x="2757664" y="4016396"/>
            <a:ext cx="966611" cy="235449"/>
          </a:xfrm>
          <a:prstGeom prst="rect">
            <a:avLst/>
          </a:prstGeom>
          <a:noFill/>
          <a:ln w="9525">
            <a:noFill/>
            <a:miter lim="800000"/>
            <a:headEnd/>
            <a:tailEnd/>
          </a:ln>
        </p:spPr>
        <p:txBody>
          <a:bodyPr wrap="none" lIns="0" tIns="0" rIns="0" bIns="0">
            <a:spAutoFit/>
          </a:bodyPr>
          <a:lstStyle/>
          <a:p>
            <a:pPr algn="r" defTabSz="812800">
              <a:lnSpc>
                <a:spcPct val="90000"/>
              </a:lnSpc>
              <a:spcBef>
                <a:spcPct val="50000"/>
              </a:spcBef>
            </a:pPr>
            <a:r>
              <a:rPr lang="en-US" sz="1700" dirty="0" err="1">
                <a:solidFill>
                  <a:srgbClr val="000000"/>
                </a:solidFill>
              </a:rPr>
              <a:t>Despliegue</a:t>
            </a:r>
            <a:endParaRPr lang="en-US" sz="2200" dirty="0">
              <a:solidFill>
                <a:srgbClr val="000000"/>
              </a:solidFill>
            </a:endParaRPr>
          </a:p>
        </p:txBody>
      </p:sp>
      <p:sp>
        <p:nvSpPr>
          <p:cNvPr id="45" name="Freeform 46"/>
          <p:cNvSpPr>
            <a:spLocks/>
          </p:cNvSpPr>
          <p:nvPr/>
        </p:nvSpPr>
        <p:spPr bwMode="auto">
          <a:xfrm>
            <a:off x="4854575" y="3987821"/>
            <a:ext cx="3298825" cy="190500"/>
          </a:xfrm>
          <a:custGeom>
            <a:avLst/>
            <a:gdLst>
              <a:gd name="T0" fmla="*/ 0 w 2440"/>
              <a:gd name="T1" fmla="*/ 2147483647 h 141"/>
              <a:gd name="T2" fmla="*/ 2147483647 w 2440"/>
              <a:gd name="T3" fmla="*/ 2147483647 h 141"/>
              <a:gd name="T4" fmla="*/ 2147483647 w 2440"/>
              <a:gd name="T5" fmla="*/ 2147483647 h 141"/>
              <a:gd name="T6" fmla="*/ 2147483647 w 2440"/>
              <a:gd name="T7" fmla="*/ 2147483647 h 141"/>
              <a:gd name="T8" fmla="*/ 2147483647 w 2440"/>
              <a:gd name="T9" fmla="*/ 2147483647 h 141"/>
              <a:gd name="T10" fmla="*/ 2147483647 w 2440"/>
              <a:gd name="T11" fmla="*/ 2147483647 h 141"/>
              <a:gd name="T12" fmla="*/ 2147483647 w 2440"/>
              <a:gd name="T13" fmla="*/ 2147483647 h 141"/>
              <a:gd name="T14" fmla="*/ 2147483647 w 2440"/>
              <a:gd name="T15" fmla="*/ 2147483647 h 141"/>
              <a:gd name="T16" fmla="*/ 2147483647 w 2440"/>
              <a:gd name="T17" fmla="*/ 2147483647 h 141"/>
              <a:gd name="T18" fmla="*/ 2147483647 w 2440"/>
              <a:gd name="T19" fmla="*/ 2147483647 h 141"/>
              <a:gd name="T20" fmla="*/ 2147483647 w 2440"/>
              <a:gd name="T21" fmla="*/ 2147483647 h 141"/>
              <a:gd name="T22" fmla="*/ 2147483647 w 2440"/>
              <a:gd name="T23" fmla="*/ 2147483647 h 141"/>
              <a:gd name="T24" fmla="*/ 2147483647 w 2440"/>
              <a:gd name="T25" fmla="*/ 2147483647 h 141"/>
              <a:gd name="T26" fmla="*/ 2147483647 w 2440"/>
              <a:gd name="T27" fmla="*/ 2147483647 h 141"/>
              <a:gd name="T28" fmla="*/ 2147483647 w 2440"/>
              <a:gd name="T29" fmla="*/ 2147483647 h 141"/>
              <a:gd name="T30" fmla="*/ 2147483647 w 2440"/>
              <a:gd name="T31" fmla="*/ 2147483647 h 141"/>
              <a:gd name="T32" fmla="*/ 2147483647 w 2440"/>
              <a:gd name="T33" fmla="*/ 2147483647 h 141"/>
              <a:gd name="T34" fmla="*/ 2147483647 w 2440"/>
              <a:gd name="T35" fmla="*/ 2147483647 h 141"/>
              <a:gd name="T36" fmla="*/ 2147483647 w 2440"/>
              <a:gd name="T37" fmla="*/ 2147483647 h 141"/>
              <a:gd name="T38" fmla="*/ 2147483647 w 2440"/>
              <a:gd name="T39" fmla="*/ 2147483647 h 141"/>
              <a:gd name="T40" fmla="*/ 2147483647 w 2440"/>
              <a:gd name="T41" fmla="*/ 0 h 141"/>
              <a:gd name="T42" fmla="*/ 2147483647 w 2440"/>
              <a:gd name="T43" fmla="*/ 2147483647 h 141"/>
              <a:gd name="T44" fmla="*/ 2147483647 w 2440"/>
              <a:gd name="T45" fmla="*/ 2147483647 h 141"/>
              <a:gd name="T46" fmla="*/ 2147483647 w 2440"/>
              <a:gd name="T47" fmla="*/ 2147483647 h 141"/>
              <a:gd name="T48" fmla="*/ 0 w 2440"/>
              <a:gd name="T49" fmla="*/ 2147483647 h 1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40"/>
              <a:gd name="T76" fmla="*/ 0 h 141"/>
              <a:gd name="T77" fmla="*/ 2440 w 2440"/>
              <a:gd name="T78" fmla="*/ 141 h 14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40" h="141">
                <a:moveTo>
                  <a:pt x="0" y="141"/>
                </a:moveTo>
                <a:lnTo>
                  <a:pt x="169" y="139"/>
                </a:lnTo>
                <a:lnTo>
                  <a:pt x="254" y="141"/>
                </a:lnTo>
                <a:lnTo>
                  <a:pt x="343" y="141"/>
                </a:lnTo>
                <a:lnTo>
                  <a:pt x="430" y="139"/>
                </a:lnTo>
                <a:lnTo>
                  <a:pt x="520" y="139"/>
                </a:lnTo>
                <a:lnTo>
                  <a:pt x="607" y="136"/>
                </a:lnTo>
                <a:lnTo>
                  <a:pt x="671" y="141"/>
                </a:lnTo>
                <a:lnTo>
                  <a:pt x="712" y="141"/>
                </a:lnTo>
                <a:lnTo>
                  <a:pt x="802" y="139"/>
                </a:lnTo>
                <a:lnTo>
                  <a:pt x="905" y="141"/>
                </a:lnTo>
                <a:lnTo>
                  <a:pt x="1000" y="139"/>
                </a:lnTo>
                <a:lnTo>
                  <a:pt x="1089" y="141"/>
                </a:lnTo>
                <a:lnTo>
                  <a:pt x="1300" y="141"/>
                </a:lnTo>
                <a:lnTo>
                  <a:pt x="1389" y="134"/>
                </a:lnTo>
                <a:lnTo>
                  <a:pt x="1435" y="128"/>
                </a:lnTo>
                <a:lnTo>
                  <a:pt x="1459" y="126"/>
                </a:lnTo>
                <a:lnTo>
                  <a:pt x="1612" y="95"/>
                </a:lnTo>
                <a:lnTo>
                  <a:pt x="1733" y="59"/>
                </a:lnTo>
                <a:lnTo>
                  <a:pt x="1861" y="36"/>
                </a:lnTo>
                <a:lnTo>
                  <a:pt x="2205" y="0"/>
                </a:lnTo>
                <a:lnTo>
                  <a:pt x="2340" y="23"/>
                </a:lnTo>
                <a:lnTo>
                  <a:pt x="2412" y="75"/>
                </a:lnTo>
                <a:lnTo>
                  <a:pt x="2440" y="141"/>
                </a:lnTo>
                <a:lnTo>
                  <a:pt x="0" y="141"/>
                </a:lnTo>
                <a:close/>
              </a:path>
            </a:pathLst>
          </a:custGeom>
          <a:solidFill>
            <a:srgbClr val="FF9B9B"/>
          </a:solidFill>
          <a:ln w="0">
            <a:solidFill>
              <a:srgbClr val="000000"/>
            </a:solidFill>
            <a:round/>
            <a:headEnd/>
            <a:tailEnd/>
          </a:ln>
        </p:spPr>
        <p:txBody>
          <a:bodyPr wrap="none" lIns="0" tIns="0" rIns="0" bIns="0">
            <a:spAutoFit/>
          </a:bodyPr>
          <a:lstStyle/>
          <a:p>
            <a:endParaRPr lang="es-ES"/>
          </a:p>
        </p:txBody>
      </p:sp>
      <p:sp>
        <p:nvSpPr>
          <p:cNvPr id="46" name="Freeform 47"/>
          <p:cNvSpPr>
            <a:spLocks/>
          </p:cNvSpPr>
          <p:nvPr/>
        </p:nvSpPr>
        <p:spPr bwMode="auto">
          <a:xfrm>
            <a:off x="3949700" y="2271733"/>
            <a:ext cx="4240213" cy="149225"/>
          </a:xfrm>
          <a:custGeom>
            <a:avLst/>
            <a:gdLst>
              <a:gd name="T0" fmla="*/ 0 w 1911"/>
              <a:gd name="T1" fmla="*/ 2147483647 h 63"/>
              <a:gd name="T2" fmla="*/ 2147483647 w 1911"/>
              <a:gd name="T3" fmla="*/ 2147483647 h 63"/>
              <a:gd name="T4" fmla="*/ 2147483647 w 1911"/>
              <a:gd name="T5" fmla="*/ 2147483647 h 63"/>
              <a:gd name="T6" fmla="*/ 2147483647 w 1911"/>
              <a:gd name="T7" fmla="*/ 0 h 63"/>
              <a:gd name="T8" fmla="*/ 2147483647 w 1911"/>
              <a:gd name="T9" fmla="*/ 2147483647 h 63"/>
              <a:gd name="T10" fmla="*/ 2147483647 w 1911"/>
              <a:gd name="T11" fmla="*/ 2147483647 h 63"/>
              <a:gd name="T12" fmla="*/ 2147483647 w 1911"/>
              <a:gd name="T13" fmla="*/ 2147483647 h 63"/>
              <a:gd name="T14" fmla="*/ 2147483647 w 1911"/>
              <a:gd name="T15" fmla="*/ 2147483647 h 63"/>
              <a:gd name="T16" fmla="*/ 2147483647 w 1911"/>
              <a:gd name="T17" fmla="*/ 2147483647 h 63"/>
              <a:gd name="T18" fmla="*/ 2147483647 w 1911"/>
              <a:gd name="T19" fmla="*/ 2147483647 h 63"/>
              <a:gd name="T20" fmla="*/ 2147483647 w 1911"/>
              <a:gd name="T21" fmla="*/ 2147483647 h 63"/>
              <a:gd name="T22" fmla="*/ 2147483647 w 1911"/>
              <a:gd name="T23" fmla="*/ 2147483647 h 63"/>
              <a:gd name="T24" fmla="*/ 2147483647 w 1911"/>
              <a:gd name="T25" fmla="*/ 2147483647 h 63"/>
              <a:gd name="T26" fmla="*/ 2147483647 w 1911"/>
              <a:gd name="T27" fmla="*/ 2147483647 h 63"/>
              <a:gd name="T28" fmla="*/ 0 w 1911"/>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11"/>
              <a:gd name="T46" fmla="*/ 0 h 63"/>
              <a:gd name="T47" fmla="*/ 1911 w 1911"/>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11" h="63">
                <a:moveTo>
                  <a:pt x="0" y="63"/>
                </a:moveTo>
                <a:cubicBezTo>
                  <a:pt x="16" y="61"/>
                  <a:pt x="29" y="55"/>
                  <a:pt x="45" y="50"/>
                </a:cubicBezTo>
                <a:cubicBezTo>
                  <a:pt x="56" y="46"/>
                  <a:pt x="70" y="40"/>
                  <a:pt x="81" y="36"/>
                </a:cubicBezTo>
                <a:cubicBezTo>
                  <a:pt x="123" y="23"/>
                  <a:pt x="167" y="10"/>
                  <a:pt x="210" y="0"/>
                </a:cubicBezTo>
                <a:cubicBezTo>
                  <a:pt x="321" y="2"/>
                  <a:pt x="425" y="4"/>
                  <a:pt x="531" y="8"/>
                </a:cubicBezTo>
                <a:cubicBezTo>
                  <a:pt x="609" y="17"/>
                  <a:pt x="624" y="23"/>
                  <a:pt x="678" y="25"/>
                </a:cubicBezTo>
                <a:cubicBezTo>
                  <a:pt x="707" y="29"/>
                  <a:pt x="737" y="30"/>
                  <a:pt x="765" y="36"/>
                </a:cubicBezTo>
                <a:cubicBezTo>
                  <a:pt x="788" y="41"/>
                  <a:pt x="819" y="46"/>
                  <a:pt x="843" y="47"/>
                </a:cubicBezTo>
                <a:cubicBezTo>
                  <a:pt x="876" y="51"/>
                  <a:pt x="879" y="56"/>
                  <a:pt x="903" y="57"/>
                </a:cubicBezTo>
                <a:cubicBezTo>
                  <a:pt x="909" y="55"/>
                  <a:pt x="990" y="53"/>
                  <a:pt x="990" y="53"/>
                </a:cubicBezTo>
                <a:cubicBezTo>
                  <a:pt x="1013" y="51"/>
                  <a:pt x="1040" y="47"/>
                  <a:pt x="1104" y="47"/>
                </a:cubicBezTo>
                <a:cubicBezTo>
                  <a:pt x="1200" y="50"/>
                  <a:pt x="1280" y="51"/>
                  <a:pt x="1377" y="53"/>
                </a:cubicBezTo>
                <a:cubicBezTo>
                  <a:pt x="1471" y="55"/>
                  <a:pt x="1569" y="57"/>
                  <a:pt x="1671" y="58"/>
                </a:cubicBezTo>
                <a:cubicBezTo>
                  <a:pt x="1800" y="59"/>
                  <a:pt x="1911" y="63"/>
                  <a:pt x="1899" y="63"/>
                </a:cubicBezTo>
                <a:cubicBezTo>
                  <a:pt x="870" y="63"/>
                  <a:pt x="0" y="63"/>
                  <a:pt x="0" y="63"/>
                </a:cubicBezTo>
                <a:close/>
              </a:path>
            </a:pathLst>
          </a:custGeom>
          <a:solidFill>
            <a:srgbClr val="FF9B9B"/>
          </a:solidFill>
          <a:ln w="0">
            <a:solidFill>
              <a:srgbClr val="000000"/>
            </a:solidFill>
            <a:round/>
            <a:headEnd/>
            <a:tailEnd/>
          </a:ln>
        </p:spPr>
        <p:txBody>
          <a:bodyPr wrap="none" lIns="0" tIns="0" rIns="0" bIns="0">
            <a:spAutoFit/>
          </a:bodyPr>
          <a:lstStyle/>
          <a:p>
            <a:endParaRPr lang="es-ES"/>
          </a:p>
        </p:txBody>
      </p:sp>
      <p:sp>
        <p:nvSpPr>
          <p:cNvPr id="47" name="Freeform 48"/>
          <p:cNvSpPr>
            <a:spLocks/>
          </p:cNvSpPr>
          <p:nvPr/>
        </p:nvSpPr>
        <p:spPr bwMode="auto">
          <a:xfrm>
            <a:off x="3905250" y="4768871"/>
            <a:ext cx="4305300" cy="179387"/>
          </a:xfrm>
          <a:custGeom>
            <a:avLst/>
            <a:gdLst>
              <a:gd name="T0" fmla="*/ 0 w 3080"/>
              <a:gd name="T1" fmla="*/ 2147483647 h 140"/>
              <a:gd name="T2" fmla="*/ 2147483647 w 3080"/>
              <a:gd name="T3" fmla="*/ 2147483647 h 140"/>
              <a:gd name="T4" fmla="*/ 2147483647 w 3080"/>
              <a:gd name="T5" fmla="*/ 2147483647 h 140"/>
              <a:gd name="T6" fmla="*/ 2147483647 w 3080"/>
              <a:gd name="T7" fmla="*/ 2147483647 h 140"/>
              <a:gd name="T8" fmla="*/ 2147483647 w 3080"/>
              <a:gd name="T9" fmla="*/ 2147483647 h 140"/>
              <a:gd name="T10" fmla="*/ 2147483647 w 3080"/>
              <a:gd name="T11" fmla="*/ 2147483647 h 140"/>
              <a:gd name="T12" fmla="*/ 2147483647 w 3080"/>
              <a:gd name="T13" fmla="*/ 0 h 140"/>
              <a:gd name="T14" fmla="*/ 2147483647 w 3080"/>
              <a:gd name="T15" fmla="*/ 2147483647 h 140"/>
              <a:gd name="T16" fmla="*/ 2147483647 w 3080"/>
              <a:gd name="T17" fmla="*/ 2147483647 h 140"/>
              <a:gd name="T18" fmla="*/ 0 w 3080"/>
              <a:gd name="T19" fmla="*/ 2147483647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80"/>
              <a:gd name="T31" fmla="*/ 0 h 140"/>
              <a:gd name="T32" fmla="*/ 3080 w 3080"/>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80" h="140">
                <a:moveTo>
                  <a:pt x="0" y="140"/>
                </a:moveTo>
                <a:lnTo>
                  <a:pt x="64" y="123"/>
                </a:lnTo>
                <a:lnTo>
                  <a:pt x="808" y="90"/>
                </a:lnTo>
                <a:lnTo>
                  <a:pt x="1171" y="42"/>
                </a:lnTo>
                <a:lnTo>
                  <a:pt x="1508" y="20"/>
                </a:lnTo>
                <a:lnTo>
                  <a:pt x="1578" y="9"/>
                </a:lnTo>
                <a:lnTo>
                  <a:pt x="2147" y="0"/>
                </a:lnTo>
                <a:lnTo>
                  <a:pt x="2789" y="86"/>
                </a:lnTo>
                <a:lnTo>
                  <a:pt x="3080" y="140"/>
                </a:lnTo>
                <a:lnTo>
                  <a:pt x="0" y="140"/>
                </a:lnTo>
                <a:close/>
              </a:path>
            </a:pathLst>
          </a:custGeom>
          <a:solidFill>
            <a:srgbClr val="DE8002"/>
          </a:solidFill>
          <a:ln w="0">
            <a:solidFill>
              <a:srgbClr val="000000"/>
            </a:solidFill>
            <a:round/>
            <a:headEnd/>
            <a:tailEnd/>
          </a:ln>
        </p:spPr>
        <p:txBody>
          <a:bodyPr wrap="none" lIns="0" tIns="0" rIns="0" bIns="0">
            <a:spAutoFit/>
          </a:bodyPr>
          <a:lstStyle/>
          <a:p>
            <a:endParaRPr lang="es-ES"/>
          </a:p>
        </p:txBody>
      </p:sp>
      <p:sp>
        <p:nvSpPr>
          <p:cNvPr id="48" name="Freeform 49"/>
          <p:cNvSpPr>
            <a:spLocks/>
          </p:cNvSpPr>
          <p:nvPr/>
        </p:nvSpPr>
        <p:spPr bwMode="auto">
          <a:xfrm>
            <a:off x="5708650" y="5646758"/>
            <a:ext cx="28575" cy="257175"/>
          </a:xfrm>
          <a:custGeom>
            <a:avLst/>
            <a:gdLst>
              <a:gd name="T0" fmla="*/ 2147483647 w 21"/>
              <a:gd name="T1" fmla="*/ 2147483647 h 192"/>
              <a:gd name="T2" fmla="*/ 2147483647 w 21"/>
              <a:gd name="T3" fmla="*/ 2147483647 h 192"/>
              <a:gd name="T4" fmla="*/ 2147483647 w 21"/>
              <a:gd name="T5" fmla="*/ 0 h 192"/>
              <a:gd name="T6" fmla="*/ 0 w 21"/>
              <a:gd name="T7" fmla="*/ 0 h 192"/>
              <a:gd name="T8" fmla="*/ 0 w 21"/>
              <a:gd name="T9" fmla="*/ 2147483647 h 192"/>
              <a:gd name="T10" fmla="*/ 2147483647 w 21"/>
              <a:gd name="T11" fmla="*/ 2147483647 h 192"/>
              <a:gd name="T12" fmla="*/ 0 60000 65536"/>
              <a:gd name="T13" fmla="*/ 0 60000 65536"/>
              <a:gd name="T14" fmla="*/ 0 60000 65536"/>
              <a:gd name="T15" fmla="*/ 0 60000 65536"/>
              <a:gd name="T16" fmla="*/ 0 60000 65536"/>
              <a:gd name="T17" fmla="*/ 0 60000 65536"/>
              <a:gd name="T18" fmla="*/ 0 w 21"/>
              <a:gd name="T19" fmla="*/ 0 h 192"/>
              <a:gd name="T20" fmla="*/ 21 w 2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1" h="192">
                <a:moveTo>
                  <a:pt x="11" y="192"/>
                </a:moveTo>
                <a:lnTo>
                  <a:pt x="21" y="192"/>
                </a:lnTo>
                <a:lnTo>
                  <a:pt x="21" y="0"/>
                </a:lnTo>
                <a:lnTo>
                  <a:pt x="0" y="0"/>
                </a:lnTo>
                <a:lnTo>
                  <a:pt x="0" y="192"/>
                </a:lnTo>
                <a:lnTo>
                  <a:pt x="11" y="192"/>
                </a:lnTo>
                <a:close/>
              </a:path>
            </a:pathLst>
          </a:custGeom>
          <a:solidFill>
            <a:srgbClr val="000000"/>
          </a:solidFill>
          <a:ln w="6350">
            <a:solidFill>
              <a:srgbClr val="000000"/>
            </a:solidFill>
            <a:round/>
            <a:headEnd/>
            <a:tailEnd/>
          </a:ln>
        </p:spPr>
        <p:txBody>
          <a:bodyPr wrap="none" lIns="0" tIns="0" rIns="0" bIns="0">
            <a:spAutoFit/>
          </a:bodyPr>
          <a:lstStyle/>
          <a:p>
            <a:endParaRPr lang="es-ES"/>
          </a:p>
        </p:txBody>
      </p:sp>
      <p:sp>
        <p:nvSpPr>
          <p:cNvPr id="49" name="Freeform 50"/>
          <p:cNvSpPr>
            <a:spLocks/>
          </p:cNvSpPr>
          <p:nvPr/>
        </p:nvSpPr>
        <p:spPr bwMode="auto">
          <a:xfrm>
            <a:off x="7145338" y="5648346"/>
            <a:ext cx="28575" cy="257175"/>
          </a:xfrm>
          <a:custGeom>
            <a:avLst/>
            <a:gdLst>
              <a:gd name="T0" fmla="*/ 2147483647 w 21"/>
              <a:gd name="T1" fmla="*/ 2147483647 h 192"/>
              <a:gd name="T2" fmla="*/ 2147483647 w 21"/>
              <a:gd name="T3" fmla="*/ 2147483647 h 192"/>
              <a:gd name="T4" fmla="*/ 2147483647 w 21"/>
              <a:gd name="T5" fmla="*/ 0 h 192"/>
              <a:gd name="T6" fmla="*/ 0 w 21"/>
              <a:gd name="T7" fmla="*/ 0 h 192"/>
              <a:gd name="T8" fmla="*/ 0 w 21"/>
              <a:gd name="T9" fmla="*/ 2147483647 h 192"/>
              <a:gd name="T10" fmla="*/ 2147483647 w 21"/>
              <a:gd name="T11" fmla="*/ 2147483647 h 192"/>
              <a:gd name="T12" fmla="*/ 0 60000 65536"/>
              <a:gd name="T13" fmla="*/ 0 60000 65536"/>
              <a:gd name="T14" fmla="*/ 0 60000 65536"/>
              <a:gd name="T15" fmla="*/ 0 60000 65536"/>
              <a:gd name="T16" fmla="*/ 0 60000 65536"/>
              <a:gd name="T17" fmla="*/ 0 60000 65536"/>
              <a:gd name="T18" fmla="*/ 0 w 21"/>
              <a:gd name="T19" fmla="*/ 0 h 192"/>
              <a:gd name="T20" fmla="*/ 21 w 21"/>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1" h="192">
                <a:moveTo>
                  <a:pt x="11" y="192"/>
                </a:moveTo>
                <a:lnTo>
                  <a:pt x="21" y="192"/>
                </a:lnTo>
                <a:lnTo>
                  <a:pt x="21" y="0"/>
                </a:lnTo>
                <a:lnTo>
                  <a:pt x="0" y="0"/>
                </a:lnTo>
                <a:lnTo>
                  <a:pt x="0" y="192"/>
                </a:lnTo>
                <a:lnTo>
                  <a:pt x="11" y="192"/>
                </a:lnTo>
                <a:close/>
              </a:path>
            </a:pathLst>
          </a:custGeom>
          <a:solidFill>
            <a:srgbClr val="000000"/>
          </a:solidFill>
          <a:ln w="6350">
            <a:solidFill>
              <a:srgbClr val="000000"/>
            </a:solidFill>
            <a:round/>
            <a:headEnd/>
            <a:tailEnd/>
          </a:ln>
        </p:spPr>
        <p:txBody>
          <a:bodyPr wrap="none" lIns="0" tIns="0" rIns="0" bIns="0">
            <a:spAutoFit/>
          </a:bodyPr>
          <a:lstStyle/>
          <a:p>
            <a:endParaRPr lang="es-ES"/>
          </a:p>
        </p:txBody>
      </p:sp>
      <p:sp>
        <p:nvSpPr>
          <p:cNvPr id="50" name="Rectangle 51"/>
          <p:cNvSpPr>
            <a:spLocks noChangeArrowheads="1"/>
          </p:cNvSpPr>
          <p:nvPr/>
        </p:nvSpPr>
        <p:spPr bwMode="auto">
          <a:xfrm>
            <a:off x="1765300" y="4775221"/>
            <a:ext cx="2155077" cy="235449"/>
          </a:xfrm>
          <a:prstGeom prst="rect">
            <a:avLst/>
          </a:prstGeom>
          <a:noFill/>
          <a:ln w="9525">
            <a:noFill/>
            <a:miter lim="800000"/>
            <a:headEnd/>
            <a:tailEnd/>
          </a:ln>
        </p:spPr>
        <p:txBody>
          <a:bodyPr wrap="none" lIns="0" tIns="0" rIns="0" bIns="0">
            <a:spAutoFit/>
          </a:bodyPr>
          <a:lstStyle/>
          <a:p>
            <a:pPr defTabSz="812800">
              <a:lnSpc>
                <a:spcPct val="90000"/>
              </a:lnSpc>
              <a:spcBef>
                <a:spcPct val="50000"/>
              </a:spcBef>
            </a:pPr>
            <a:r>
              <a:rPr lang="en-US" sz="1700" dirty="0" err="1">
                <a:solidFill>
                  <a:srgbClr val="000000"/>
                </a:solidFill>
              </a:rPr>
              <a:t>Ges</a:t>
            </a:r>
            <a:r>
              <a:rPr lang="en-US" sz="1700">
                <a:solidFill>
                  <a:srgbClr val="000000"/>
                </a:solidFill>
              </a:rPr>
              <a:t>. de la Configuración</a:t>
            </a:r>
            <a:endParaRPr lang="en-US" sz="1700" dirty="0">
              <a:solidFill>
                <a:srgbClr val="000000"/>
              </a:solidFill>
            </a:endParaRPr>
          </a:p>
        </p:txBody>
      </p:sp>
      <p:sp>
        <p:nvSpPr>
          <p:cNvPr id="51" name="Rectangle 52"/>
          <p:cNvSpPr>
            <a:spLocks noChangeArrowheads="1"/>
          </p:cNvSpPr>
          <p:nvPr/>
        </p:nvSpPr>
        <p:spPr bwMode="auto">
          <a:xfrm>
            <a:off x="2815372" y="2598758"/>
            <a:ext cx="908903" cy="235449"/>
          </a:xfrm>
          <a:prstGeom prst="rect">
            <a:avLst/>
          </a:prstGeom>
          <a:noFill/>
          <a:ln w="9525">
            <a:noFill/>
            <a:miter lim="800000"/>
            <a:headEnd/>
            <a:tailEnd/>
          </a:ln>
        </p:spPr>
        <p:txBody>
          <a:bodyPr wrap="none" lIns="0" tIns="0" rIns="0" bIns="0">
            <a:spAutoFit/>
          </a:bodyPr>
          <a:lstStyle/>
          <a:p>
            <a:pPr algn="r" defTabSz="812800">
              <a:lnSpc>
                <a:spcPct val="90000"/>
              </a:lnSpc>
              <a:spcBef>
                <a:spcPct val="50000"/>
              </a:spcBef>
            </a:pPr>
            <a:r>
              <a:rPr lang="en-US" sz="1700" dirty="0" err="1">
                <a:solidFill>
                  <a:srgbClr val="000000"/>
                </a:solidFill>
              </a:rPr>
              <a:t>Requisitos</a:t>
            </a:r>
            <a:endParaRPr lang="en-US" sz="2200" dirty="0">
              <a:solidFill>
                <a:srgbClr val="000000"/>
              </a:solidFill>
            </a:endParaRPr>
          </a:p>
        </p:txBody>
      </p:sp>
      <p:grpSp>
        <p:nvGrpSpPr>
          <p:cNvPr id="52" name="Group 53"/>
          <p:cNvGrpSpPr>
            <a:grpSpLocks/>
          </p:cNvGrpSpPr>
          <p:nvPr/>
        </p:nvGrpSpPr>
        <p:grpSpPr bwMode="auto">
          <a:xfrm>
            <a:off x="3884613" y="1800246"/>
            <a:ext cx="4422774" cy="319087"/>
            <a:chOff x="2343" y="1056"/>
            <a:chExt cx="3084" cy="223"/>
          </a:xfrm>
        </p:grpSpPr>
        <p:sp>
          <p:nvSpPr>
            <p:cNvPr id="53" name="Rectangle 54"/>
            <p:cNvSpPr>
              <a:spLocks noChangeArrowheads="1"/>
            </p:cNvSpPr>
            <p:nvPr/>
          </p:nvSpPr>
          <p:spPr bwMode="auto">
            <a:xfrm>
              <a:off x="3623" y="1057"/>
              <a:ext cx="1005" cy="222"/>
            </a:xfrm>
            <a:prstGeom prst="rect">
              <a:avLst/>
            </a:prstGeom>
            <a:gradFill rotWithShape="0">
              <a:gsLst>
                <a:gs pos="0">
                  <a:srgbClr val="BBF0EB"/>
                </a:gs>
                <a:gs pos="100000">
                  <a:srgbClr val="00C8B5"/>
                </a:gs>
              </a:gsLst>
              <a:lin ang="0" scaled="1"/>
            </a:gradFill>
            <a:ln w="25400">
              <a:noFill/>
              <a:miter lim="800000"/>
              <a:headEnd type="none" w="sm" len="sm"/>
              <a:tailEnd type="none" w="med" len="lg"/>
            </a:ln>
          </p:spPr>
          <p:txBody>
            <a:bodyPr wrap="none" lIns="0" tIns="0" rIns="0" bIns="0">
              <a:spAutoFit/>
            </a:bodyPr>
            <a:lstStyle/>
            <a:p>
              <a:endParaRPr lang="es-ES"/>
            </a:p>
          </p:txBody>
        </p:sp>
        <p:sp>
          <p:nvSpPr>
            <p:cNvPr id="54" name="Rectangle 55"/>
            <p:cNvSpPr>
              <a:spLocks noChangeArrowheads="1"/>
            </p:cNvSpPr>
            <p:nvPr/>
          </p:nvSpPr>
          <p:spPr bwMode="auto">
            <a:xfrm>
              <a:off x="4629" y="1056"/>
              <a:ext cx="798" cy="222"/>
            </a:xfrm>
            <a:prstGeom prst="rect">
              <a:avLst/>
            </a:prstGeom>
            <a:gradFill rotWithShape="0">
              <a:gsLst>
                <a:gs pos="0">
                  <a:srgbClr val="BBF0EB"/>
                </a:gs>
                <a:gs pos="100000">
                  <a:srgbClr val="00C8B5"/>
                </a:gs>
              </a:gsLst>
              <a:lin ang="0" scaled="1"/>
            </a:gradFill>
            <a:ln w="25400">
              <a:noFill/>
              <a:miter lim="800000"/>
              <a:headEnd type="none" w="sm" len="sm"/>
              <a:tailEnd type="none" w="med" len="lg"/>
            </a:ln>
          </p:spPr>
          <p:txBody>
            <a:bodyPr wrap="none" lIns="0" tIns="0" rIns="0" bIns="0">
              <a:spAutoFit/>
            </a:bodyPr>
            <a:lstStyle/>
            <a:p>
              <a:endParaRPr lang="es-ES"/>
            </a:p>
          </p:txBody>
        </p:sp>
        <p:sp>
          <p:nvSpPr>
            <p:cNvPr id="55" name="Rectangle 56"/>
            <p:cNvSpPr>
              <a:spLocks noChangeArrowheads="1"/>
            </p:cNvSpPr>
            <p:nvPr/>
          </p:nvSpPr>
          <p:spPr bwMode="auto">
            <a:xfrm>
              <a:off x="2343" y="1056"/>
              <a:ext cx="615" cy="222"/>
            </a:xfrm>
            <a:prstGeom prst="rect">
              <a:avLst/>
            </a:prstGeom>
            <a:gradFill rotWithShape="0">
              <a:gsLst>
                <a:gs pos="0">
                  <a:srgbClr val="BBF0EB"/>
                </a:gs>
                <a:gs pos="100000">
                  <a:srgbClr val="00C8B5"/>
                </a:gs>
              </a:gsLst>
              <a:lin ang="0" scaled="1"/>
            </a:gradFill>
            <a:ln w="25400">
              <a:noFill/>
              <a:miter lim="800000"/>
              <a:headEnd type="none" w="sm" len="sm"/>
              <a:tailEnd type="none" w="med" len="lg"/>
            </a:ln>
          </p:spPr>
          <p:txBody>
            <a:bodyPr wrap="none" lIns="0" tIns="0" rIns="0" bIns="0">
              <a:spAutoFit/>
            </a:bodyPr>
            <a:lstStyle/>
            <a:p>
              <a:endParaRPr lang="es-ES"/>
            </a:p>
          </p:txBody>
        </p:sp>
        <p:sp>
          <p:nvSpPr>
            <p:cNvPr id="56" name="Rectangle 57"/>
            <p:cNvSpPr>
              <a:spLocks noChangeArrowheads="1"/>
            </p:cNvSpPr>
            <p:nvPr/>
          </p:nvSpPr>
          <p:spPr bwMode="auto">
            <a:xfrm>
              <a:off x="2958" y="1056"/>
              <a:ext cx="666" cy="222"/>
            </a:xfrm>
            <a:prstGeom prst="rect">
              <a:avLst/>
            </a:prstGeom>
            <a:gradFill rotWithShape="0">
              <a:gsLst>
                <a:gs pos="0">
                  <a:srgbClr val="BBF0EB"/>
                </a:gs>
                <a:gs pos="100000">
                  <a:srgbClr val="00C8B5"/>
                </a:gs>
              </a:gsLst>
              <a:lin ang="0" scaled="1"/>
            </a:gradFill>
            <a:ln w="25400">
              <a:noFill/>
              <a:miter lim="800000"/>
              <a:headEnd type="none" w="sm" len="sm"/>
              <a:tailEnd type="none" w="med" len="lg"/>
            </a:ln>
          </p:spPr>
          <p:txBody>
            <a:bodyPr wrap="none" lIns="0" tIns="0" rIns="0" bIns="0">
              <a:spAutoFit/>
            </a:bodyPr>
            <a:lstStyle/>
            <a:p>
              <a:endParaRPr lang="es-ES"/>
            </a:p>
          </p:txBody>
        </p:sp>
      </p:grpSp>
      <p:sp>
        <p:nvSpPr>
          <p:cNvPr id="57" name="Freeform 58"/>
          <p:cNvSpPr>
            <a:spLocks/>
          </p:cNvSpPr>
          <p:nvPr/>
        </p:nvSpPr>
        <p:spPr bwMode="auto">
          <a:xfrm>
            <a:off x="3976688" y="1825646"/>
            <a:ext cx="787400" cy="293687"/>
          </a:xfrm>
          <a:custGeom>
            <a:avLst/>
            <a:gdLst>
              <a:gd name="T0" fmla="*/ 2147483647 w 582"/>
              <a:gd name="T1" fmla="*/ 0 h 218"/>
              <a:gd name="T2" fmla="*/ 2147483647 w 582"/>
              <a:gd name="T3" fmla="*/ 2147483647 h 218"/>
              <a:gd name="T4" fmla="*/ 0 w 582"/>
              <a:gd name="T5" fmla="*/ 2147483647 h 218"/>
              <a:gd name="T6" fmla="*/ 0 60000 65536"/>
              <a:gd name="T7" fmla="*/ 0 60000 65536"/>
              <a:gd name="T8" fmla="*/ 0 60000 65536"/>
              <a:gd name="T9" fmla="*/ 0 w 582"/>
              <a:gd name="T10" fmla="*/ 0 h 218"/>
              <a:gd name="T11" fmla="*/ 582 w 582"/>
              <a:gd name="T12" fmla="*/ 218 h 218"/>
            </a:gdLst>
            <a:ahLst/>
            <a:cxnLst>
              <a:cxn ang="T6">
                <a:pos x="T0" y="T1"/>
              </a:cxn>
              <a:cxn ang="T7">
                <a:pos x="T2" y="T3"/>
              </a:cxn>
              <a:cxn ang="T8">
                <a:pos x="T4" y="T5"/>
              </a:cxn>
            </a:cxnLst>
            <a:rect l="T9" t="T10" r="T11" b="T12"/>
            <a:pathLst>
              <a:path w="582" h="218">
                <a:moveTo>
                  <a:pt x="582" y="0"/>
                </a:moveTo>
                <a:lnTo>
                  <a:pt x="582" y="218"/>
                </a:lnTo>
                <a:lnTo>
                  <a:pt x="0" y="218"/>
                </a:lnTo>
              </a:path>
            </a:pathLst>
          </a:custGeom>
          <a:noFill/>
          <a:ln w="0">
            <a:noFill/>
            <a:round/>
            <a:headEnd/>
            <a:tailEnd/>
          </a:ln>
        </p:spPr>
        <p:txBody>
          <a:bodyPr wrap="none" lIns="0" tIns="0" rIns="0" bIns="0">
            <a:spAutoFit/>
          </a:bodyPr>
          <a:lstStyle/>
          <a:p>
            <a:endParaRPr lang="es-ES"/>
          </a:p>
        </p:txBody>
      </p:sp>
      <p:sp>
        <p:nvSpPr>
          <p:cNvPr id="58" name="Freeform 59"/>
          <p:cNvSpPr>
            <a:spLocks/>
          </p:cNvSpPr>
          <p:nvPr/>
        </p:nvSpPr>
        <p:spPr bwMode="auto">
          <a:xfrm>
            <a:off x="4819650" y="1825646"/>
            <a:ext cx="898525" cy="293687"/>
          </a:xfrm>
          <a:custGeom>
            <a:avLst/>
            <a:gdLst>
              <a:gd name="T0" fmla="*/ 2147483647 w 664"/>
              <a:gd name="T1" fmla="*/ 0 h 218"/>
              <a:gd name="T2" fmla="*/ 2147483647 w 664"/>
              <a:gd name="T3" fmla="*/ 2147483647 h 218"/>
              <a:gd name="T4" fmla="*/ 0 w 664"/>
              <a:gd name="T5" fmla="*/ 2147483647 h 218"/>
              <a:gd name="T6" fmla="*/ 0 60000 65536"/>
              <a:gd name="T7" fmla="*/ 0 60000 65536"/>
              <a:gd name="T8" fmla="*/ 0 60000 65536"/>
              <a:gd name="T9" fmla="*/ 0 w 664"/>
              <a:gd name="T10" fmla="*/ 0 h 218"/>
              <a:gd name="T11" fmla="*/ 664 w 664"/>
              <a:gd name="T12" fmla="*/ 218 h 218"/>
            </a:gdLst>
            <a:ahLst/>
            <a:cxnLst>
              <a:cxn ang="T6">
                <a:pos x="T0" y="T1"/>
              </a:cxn>
              <a:cxn ang="T7">
                <a:pos x="T2" y="T3"/>
              </a:cxn>
              <a:cxn ang="T8">
                <a:pos x="T4" y="T5"/>
              </a:cxn>
            </a:cxnLst>
            <a:rect l="T9" t="T10" r="T11" b="T12"/>
            <a:pathLst>
              <a:path w="664" h="218">
                <a:moveTo>
                  <a:pt x="664" y="0"/>
                </a:moveTo>
                <a:lnTo>
                  <a:pt x="664" y="218"/>
                </a:lnTo>
                <a:lnTo>
                  <a:pt x="0" y="218"/>
                </a:lnTo>
              </a:path>
            </a:pathLst>
          </a:custGeom>
          <a:noFill/>
          <a:ln w="0">
            <a:noFill/>
            <a:round/>
            <a:headEnd/>
            <a:tailEnd/>
          </a:ln>
        </p:spPr>
        <p:txBody>
          <a:bodyPr wrap="none" lIns="0" tIns="0" rIns="0" bIns="0">
            <a:spAutoFit/>
          </a:bodyPr>
          <a:lstStyle/>
          <a:p>
            <a:endParaRPr lang="es-ES"/>
          </a:p>
        </p:txBody>
      </p:sp>
      <p:sp>
        <p:nvSpPr>
          <p:cNvPr id="59" name="Freeform 60"/>
          <p:cNvSpPr>
            <a:spLocks/>
          </p:cNvSpPr>
          <p:nvPr/>
        </p:nvSpPr>
        <p:spPr bwMode="auto">
          <a:xfrm>
            <a:off x="5780088" y="1825646"/>
            <a:ext cx="1390650" cy="293687"/>
          </a:xfrm>
          <a:custGeom>
            <a:avLst/>
            <a:gdLst>
              <a:gd name="T0" fmla="*/ 2147483647 w 1028"/>
              <a:gd name="T1" fmla="*/ 0 h 218"/>
              <a:gd name="T2" fmla="*/ 2147483647 w 1028"/>
              <a:gd name="T3" fmla="*/ 2147483647 h 218"/>
              <a:gd name="T4" fmla="*/ 0 w 1028"/>
              <a:gd name="T5" fmla="*/ 2147483647 h 218"/>
              <a:gd name="T6" fmla="*/ 0 60000 65536"/>
              <a:gd name="T7" fmla="*/ 0 60000 65536"/>
              <a:gd name="T8" fmla="*/ 0 60000 65536"/>
              <a:gd name="T9" fmla="*/ 0 w 1028"/>
              <a:gd name="T10" fmla="*/ 0 h 218"/>
              <a:gd name="T11" fmla="*/ 1028 w 1028"/>
              <a:gd name="T12" fmla="*/ 218 h 218"/>
            </a:gdLst>
            <a:ahLst/>
            <a:cxnLst>
              <a:cxn ang="T6">
                <a:pos x="T0" y="T1"/>
              </a:cxn>
              <a:cxn ang="T7">
                <a:pos x="T2" y="T3"/>
              </a:cxn>
              <a:cxn ang="T8">
                <a:pos x="T4" y="T5"/>
              </a:cxn>
            </a:cxnLst>
            <a:rect l="T9" t="T10" r="T11" b="T12"/>
            <a:pathLst>
              <a:path w="1028" h="218">
                <a:moveTo>
                  <a:pt x="1028" y="0"/>
                </a:moveTo>
                <a:lnTo>
                  <a:pt x="1028" y="218"/>
                </a:lnTo>
                <a:lnTo>
                  <a:pt x="0" y="218"/>
                </a:lnTo>
              </a:path>
            </a:pathLst>
          </a:custGeom>
          <a:noFill/>
          <a:ln w="0">
            <a:noFill/>
            <a:round/>
            <a:headEnd/>
            <a:tailEnd/>
          </a:ln>
        </p:spPr>
        <p:txBody>
          <a:bodyPr wrap="none" lIns="0" tIns="0" rIns="0" bIns="0">
            <a:spAutoFit/>
          </a:bodyPr>
          <a:lstStyle/>
          <a:p>
            <a:endParaRPr lang="es-ES"/>
          </a:p>
        </p:txBody>
      </p:sp>
      <p:sp>
        <p:nvSpPr>
          <p:cNvPr id="60" name="Freeform 61"/>
          <p:cNvSpPr>
            <a:spLocks/>
          </p:cNvSpPr>
          <p:nvPr/>
        </p:nvSpPr>
        <p:spPr bwMode="auto">
          <a:xfrm>
            <a:off x="7229475" y="1825646"/>
            <a:ext cx="1028700" cy="293687"/>
          </a:xfrm>
          <a:custGeom>
            <a:avLst/>
            <a:gdLst>
              <a:gd name="T0" fmla="*/ 2147483647 w 761"/>
              <a:gd name="T1" fmla="*/ 0 h 218"/>
              <a:gd name="T2" fmla="*/ 2147483647 w 761"/>
              <a:gd name="T3" fmla="*/ 2147483647 h 218"/>
              <a:gd name="T4" fmla="*/ 0 w 761"/>
              <a:gd name="T5" fmla="*/ 2147483647 h 218"/>
              <a:gd name="T6" fmla="*/ 0 60000 65536"/>
              <a:gd name="T7" fmla="*/ 0 60000 65536"/>
              <a:gd name="T8" fmla="*/ 0 60000 65536"/>
              <a:gd name="T9" fmla="*/ 0 w 761"/>
              <a:gd name="T10" fmla="*/ 0 h 218"/>
              <a:gd name="T11" fmla="*/ 761 w 761"/>
              <a:gd name="T12" fmla="*/ 218 h 218"/>
            </a:gdLst>
            <a:ahLst/>
            <a:cxnLst>
              <a:cxn ang="T6">
                <a:pos x="T0" y="T1"/>
              </a:cxn>
              <a:cxn ang="T7">
                <a:pos x="T2" y="T3"/>
              </a:cxn>
              <a:cxn ang="T8">
                <a:pos x="T4" y="T5"/>
              </a:cxn>
            </a:cxnLst>
            <a:rect l="T9" t="T10" r="T11" b="T12"/>
            <a:pathLst>
              <a:path w="761" h="218">
                <a:moveTo>
                  <a:pt x="761" y="0"/>
                </a:moveTo>
                <a:lnTo>
                  <a:pt x="761" y="218"/>
                </a:lnTo>
                <a:lnTo>
                  <a:pt x="0" y="218"/>
                </a:lnTo>
              </a:path>
            </a:pathLst>
          </a:custGeom>
          <a:noFill/>
          <a:ln w="0">
            <a:noFill/>
            <a:round/>
            <a:headEnd/>
            <a:tailEnd/>
          </a:ln>
        </p:spPr>
        <p:txBody>
          <a:bodyPr wrap="none" lIns="0" tIns="0" rIns="0" bIns="0">
            <a:spAutoFit/>
          </a:bodyPr>
          <a:lstStyle/>
          <a:p>
            <a:endParaRPr lang="es-ES"/>
          </a:p>
        </p:txBody>
      </p:sp>
      <p:sp>
        <p:nvSpPr>
          <p:cNvPr id="61" name="Rectangle 62"/>
          <p:cNvSpPr>
            <a:spLocks noChangeArrowheads="1"/>
          </p:cNvSpPr>
          <p:nvPr/>
        </p:nvSpPr>
        <p:spPr bwMode="auto">
          <a:xfrm>
            <a:off x="4846800" y="1860571"/>
            <a:ext cx="787075" cy="180049"/>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300" dirty="0" err="1">
                <a:solidFill>
                  <a:srgbClr val="000000"/>
                </a:solidFill>
              </a:rPr>
              <a:t>Elaboración</a:t>
            </a:r>
            <a:endParaRPr lang="en-US" sz="1300" dirty="0"/>
          </a:p>
        </p:txBody>
      </p:sp>
      <p:sp>
        <p:nvSpPr>
          <p:cNvPr id="62" name="Rectangle 63"/>
          <p:cNvSpPr>
            <a:spLocks noChangeArrowheads="1"/>
          </p:cNvSpPr>
          <p:nvPr/>
        </p:nvSpPr>
        <p:spPr bwMode="auto">
          <a:xfrm>
            <a:off x="7401576" y="1860571"/>
            <a:ext cx="686086" cy="180049"/>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300" dirty="0" err="1">
                <a:solidFill>
                  <a:srgbClr val="000000"/>
                </a:solidFill>
              </a:rPr>
              <a:t>Transición</a:t>
            </a:r>
            <a:endParaRPr lang="en-US" sz="1300" dirty="0"/>
          </a:p>
        </p:txBody>
      </p:sp>
      <p:sp>
        <p:nvSpPr>
          <p:cNvPr id="63" name="Rectangle 64"/>
          <p:cNvSpPr>
            <a:spLocks noChangeArrowheads="1"/>
          </p:cNvSpPr>
          <p:nvPr/>
        </p:nvSpPr>
        <p:spPr bwMode="auto">
          <a:xfrm>
            <a:off x="4146378" y="1860571"/>
            <a:ext cx="363882" cy="180049"/>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300" dirty="0" err="1">
                <a:solidFill>
                  <a:srgbClr val="000000"/>
                </a:solidFill>
              </a:rPr>
              <a:t>Inicio</a:t>
            </a:r>
            <a:endParaRPr lang="en-US" sz="1300" dirty="0"/>
          </a:p>
        </p:txBody>
      </p:sp>
      <p:sp>
        <p:nvSpPr>
          <p:cNvPr id="64" name="Rectangle 65"/>
          <p:cNvSpPr>
            <a:spLocks noChangeArrowheads="1"/>
          </p:cNvSpPr>
          <p:nvPr/>
        </p:nvSpPr>
        <p:spPr bwMode="auto">
          <a:xfrm>
            <a:off x="5990738" y="1860571"/>
            <a:ext cx="921727" cy="180049"/>
          </a:xfrm>
          <a:prstGeom prst="rect">
            <a:avLst/>
          </a:prstGeom>
          <a:noFill/>
          <a:ln w="9525">
            <a:noFill/>
            <a:miter lim="800000"/>
            <a:headEnd/>
            <a:tailEnd/>
          </a:ln>
        </p:spPr>
        <p:txBody>
          <a:bodyPr wrap="none" lIns="0" tIns="0" rIns="0" bIns="0">
            <a:spAutoFit/>
          </a:bodyPr>
          <a:lstStyle/>
          <a:p>
            <a:pPr algn="ctr" defTabSz="812800">
              <a:lnSpc>
                <a:spcPct val="90000"/>
              </a:lnSpc>
              <a:spcBef>
                <a:spcPct val="50000"/>
              </a:spcBef>
            </a:pPr>
            <a:r>
              <a:rPr lang="en-US" sz="1300" dirty="0" err="1">
                <a:solidFill>
                  <a:srgbClr val="000000"/>
                </a:solidFill>
              </a:rPr>
              <a:t>Construcción</a:t>
            </a:r>
            <a:endParaRPr lang="en-US" sz="1300" dirty="0"/>
          </a:p>
        </p:txBody>
      </p:sp>
      <p:sp>
        <p:nvSpPr>
          <p:cNvPr id="65" name="Line 66"/>
          <p:cNvSpPr>
            <a:spLocks noChangeShapeType="1"/>
          </p:cNvSpPr>
          <p:nvPr/>
        </p:nvSpPr>
        <p:spPr bwMode="auto">
          <a:xfrm flipH="1">
            <a:off x="7721600" y="5634058"/>
            <a:ext cx="0" cy="271463"/>
          </a:xfrm>
          <a:prstGeom prst="line">
            <a:avLst/>
          </a:prstGeom>
          <a:noFill/>
          <a:ln w="0">
            <a:solidFill>
              <a:srgbClr val="000000"/>
            </a:solidFill>
            <a:round/>
            <a:headEnd/>
            <a:tailEnd/>
          </a:ln>
        </p:spPr>
        <p:txBody>
          <a:bodyPr wrap="none" lIns="0" tIns="0" rIns="0" bIns="0">
            <a:spAutoFit/>
          </a:bodyPr>
          <a:lstStyle/>
          <a:p>
            <a:endParaRPr lang="en-GB"/>
          </a:p>
        </p:txBody>
      </p:sp>
      <p:grpSp>
        <p:nvGrpSpPr>
          <p:cNvPr id="71" name="70 Grupo"/>
          <p:cNvGrpSpPr/>
          <p:nvPr/>
        </p:nvGrpSpPr>
        <p:grpSpPr>
          <a:xfrm>
            <a:off x="3871916" y="1214422"/>
            <a:ext cx="1677703" cy="1928826"/>
            <a:chOff x="3871916" y="1214422"/>
            <a:chExt cx="1677703" cy="1928826"/>
          </a:xfrm>
        </p:grpSpPr>
        <p:sp>
          <p:nvSpPr>
            <p:cNvPr id="67" name="Line 71"/>
            <p:cNvSpPr>
              <a:spLocks noChangeShapeType="1"/>
            </p:cNvSpPr>
            <p:nvPr/>
          </p:nvSpPr>
          <p:spPr bwMode="auto">
            <a:xfrm flipH="1">
              <a:off x="4572000" y="1500174"/>
              <a:ext cx="285752" cy="714380"/>
            </a:xfrm>
            <a:prstGeom prst="line">
              <a:avLst/>
            </a:prstGeom>
            <a:noFill/>
            <a:ln w="9525">
              <a:solidFill>
                <a:srgbClr val="FF0000"/>
              </a:solidFill>
              <a:round/>
              <a:headEnd/>
              <a:tailEnd type="triangle" w="med" len="med"/>
            </a:ln>
          </p:spPr>
          <p:txBody>
            <a:bodyPr wrap="square">
              <a:spAutoFit/>
            </a:bodyPr>
            <a:lstStyle/>
            <a:p>
              <a:endParaRPr lang="en-GB"/>
            </a:p>
          </p:txBody>
        </p:sp>
        <p:sp>
          <p:nvSpPr>
            <p:cNvPr id="68" name="Text Box 70"/>
            <p:cNvSpPr txBox="1">
              <a:spLocks noChangeArrowheads="1"/>
            </p:cNvSpPr>
            <p:nvPr/>
          </p:nvSpPr>
          <p:spPr bwMode="auto">
            <a:xfrm>
              <a:off x="3871916" y="1214422"/>
              <a:ext cx="1677703" cy="369332"/>
            </a:xfrm>
            <a:prstGeom prst="rect">
              <a:avLst/>
            </a:prstGeom>
            <a:noFill/>
            <a:ln w="9525">
              <a:noFill/>
              <a:miter lim="800000"/>
              <a:headEnd/>
              <a:tailEnd/>
            </a:ln>
          </p:spPr>
          <p:txBody>
            <a:bodyPr wrap="none">
              <a:spAutoFit/>
            </a:bodyPr>
            <a:lstStyle/>
            <a:p>
              <a:r>
                <a:rPr lang="es-ES" dirty="0"/>
                <a:t>Nuestro ámbito</a:t>
              </a:r>
            </a:p>
          </p:txBody>
        </p:sp>
        <p:sp>
          <p:nvSpPr>
            <p:cNvPr id="69" name="68 Elipse"/>
            <p:cNvSpPr/>
            <p:nvPr/>
          </p:nvSpPr>
          <p:spPr>
            <a:xfrm>
              <a:off x="4000496" y="2143116"/>
              <a:ext cx="1214446" cy="10001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linds(horizontal)">
                                      <p:cBhvr>
                                        <p:cTn id="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Desarrollo Ágil de Software – “Abrazar” el  Cambio</a:t>
            </a:r>
            <a:endParaRPr lang="en-GB" dirty="0"/>
          </a:p>
        </p:txBody>
      </p:sp>
      <p:sp>
        <p:nvSpPr>
          <p:cNvPr id="4" name="3 Marcador de número de diapositiva"/>
          <p:cNvSpPr>
            <a:spLocks noGrp="1"/>
          </p:cNvSpPr>
          <p:nvPr>
            <p:ph type="sldNum" sz="quarter" idx="12"/>
          </p:nvPr>
        </p:nvSpPr>
        <p:spPr/>
        <p:txBody>
          <a:bodyPr/>
          <a:lstStyle/>
          <a:p>
            <a:fld id="{AC5C3DF3-DECE-4845-BBB0-5B022D41DC57}" type="slidenum">
              <a:rPr lang="es-ES" smtClean="0"/>
              <a:pPr/>
              <a:t>17</a:t>
            </a:fld>
            <a:endParaRPr lang="es-ES" dirty="0"/>
          </a:p>
        </p:txBody>
      </p:sp>
      <p:sp>
        <p:nvSpPr>
          <p:cNvPr id="12" name="11 Marcador de contenido"/>
          <p:cNvSpPr>
            <a:spLocks noGrp="1"/>
          </p:cNvSpPr>
          <p:nvPr>
            <p:ph sz="quarter" idx="1"/>
          </p:nvPr>
        </p:nvSpPr>
        <p:spPr>
          <a:xfrm>
            <a:off x="457200" y="1219200"/>
            <a:ext cx="3686172" cy="4937760"/>
          </a:xfrm>
        </p:spPr>
        <p:txBody>
          <a:bodyPr>
            <a:normAutofit fontScale="77500" lnSpcReduction="20000"/>
          </a:bodyPr>
          <a:lstStyle/>
          <a:p>
            <a:r>
              <a:rPr lang="es-ES" dirty="0"/>
              <a:t>Iteraciones muy cortas</a:t>
            </a:r>
          </a:p>
          <a:p>
            <a:pPr lvl="1"/>
            <a:r>
              <a:rPr lang="es-ES" dirty="0"/>
              <a:t>Tiempo fijo e incrementos pequeños</a:t>
            </a:r>
          </a:p>
          <a:p>
            <a:r>
              <a:rPr lang="es-ES" dirty="0"/>
              <a:t>Participación activa del Cliente</a:t>
            </a:r>
          </a:p>
          <a:p>
            <a:r>
              <a:rPr lang="es-ES" dirty="0"/>
              <a:t>Dirigido basándose en las prioridades de los hechos</a:t>
            </a:r>
          </a:p>
          <a:p>
            <a:r>
              <a:rPr lang="es-ES" dirty="0"/>
              <a:t>Proceso adaptativo</a:t>
            </a:r>
          </a:p>
          <a:p>
            <a:r>
              <a:rPr lang="es-ES" dirty="0"/>
              <a:t>Equipos potentes de personas centradas</a:t>
            </a:r>
          </a:p>
          <a:p>
            <a:r>
              <a:rPr lang="es-ES" dirty="0" err="1"/>
              <a:t>Iconvenientes</a:t>
            </a:r>
            <a:endParaRPr lang="es-ES" dirty="0"/>
          </a:p>
          <a:p>
            <a:pPr lvl="1"/>
            <a:r>
              <a:rPr lang="es-ES" dirty="0"/>
              <a:t>No apto para proyectos críticos y complejos</a:t>
            </a:r>
          </a:p>
          <a:p>
            <a:pPr lvl="1"/>
            <a:r>
              <a:rPr lang="es-ES" dirty="0"/>
              <a:t>Dificultades para redactar contratos</a:t>
            </a:r>
          </a:p>
          <a:p>
            <a:pPr lvl="1"/>
            <a:r>
              <a:rPr lang="es-ES" dirty="0"/>
              <a:t>Equipos hábiles y comprometidos</a:t>
            </a:r>
          </a:p>
          <a:p>
            <a:endParaRPr lang="en-GB" dirty="0"/>
          </a:p>
        </p:txBody>
      </p:sp>
      <p:pic>
        <p:nvPicPr>
          <p:cNvPr id="60428" name="Picture 12" descr="http://www.projectconnections.com/articles/images/022108-akoch_510x366.gif"/>
          <p:cNvPicPr>
            <a:picLocks noChangeAspect="1" noChangeArrowheads="1"/>
          </p:cNvPicPr>
          <p:nvPr/>
        </p:nvPicPr>
        <p:blipFill>
          <a:blip r:embed="rId3" cstate="print"/>
          <a:srcRect/>
          <a:stretch>
            <a:fillRect/>
          </a:stretch>
        </p:blipFill>
        <p:spPr bwMode="auto">
          <a:xfrm>
            <a:off x="3929092" y="2852936"/>
            <a:ext cx="4784501" cy="3433584"/>
          </a:xfrm>
          <a:prstGeom prst="rect">
            <a:avLst/>
          </a:prstGeom>
          <a:noFill/>
        </p:spPr>
      </p:pic>
      <p:pic>
        <p:nvPicPr>
          <p:cNvPr id="60430" name="Picture 14" descr="http://scrum.es/wp-content/uploads/2009/09/Imagen-1-300x80.jpg"/>
          <p:cNvPicPr>
            <a:picLocks noChangeAspect="1" noChangeArrowheads="1"/>
          </p:cNvPicPr>
          <p:nvPr/>
        </p:nvPicPr>
        <p:blipFill>
          <a:blip r:embed="rId4" cstate="print"/>
          <a:srcRect/>
          <a:stretch>
            <a:fillRect/>
          </a:stretch>
        </p:blipFill>
        <p:spPr bwMode="auto">
          <a:xfrm>
            <a:off x="6553455" y="1196752"/>
            <a:ext cx="2411033" cy="642942"/>
          </a:xfrm>
          <a:prstGeom prst="rect">
            <a:avLst/>
          </a:prstGeom>
          <a:noFill/>
        </p:spPr>
      </p:pic>
      <p:pic>
        <p:nvPicPr>
          <p:cNvPr id="60432" name="Picture 16" descr="Extreme Programming Home"/>
          <p:cNvPicPr>
            <a:picLocks noChangeAspect="1" noChangeArrowheads="1"/>
          </p:cNvPicPr>
          <p:nvPr/>
        </p:nvPicPr>
        <p:blipFill>
          <a:blip r:embed="rId5" cstate="print"/>
          <a:srcRect/>
          <a:stretch>
            <a:fillRect/>
          </a:stretch>
        </p:blipFill>
        <p:spPr bwMode="auto">
          <a:xfrm>
            <a:off x="4572000" y="1428736"/>
            <a:ext cx="1385890" cy="795605"/>
          </a:xfrm>
          <a:prstGeom prst="rect">
            <a:avLst/>
          </a:prstGeom>
          <a:noFill/>
        </p:spPr>
      </p:pic>
      <p:pic>
        <p:nvPicPr>
          <p:cNvPr id="9" name="Imagen 8">
            <a:extLst>
              <a:ext uri="{FF2B5EF4-FFF2-40B4-BE49-F238E27FC236}">
                <a16:creationId xmlns:a16="http://schemas.microsoft.com/office/drawing/2014/main" id="{F114C96D-47A0-44D5-9763-FA493AD4DC5B}"/>
              </a:ext>
            </a:extLst>
          </p:cNvPr>
          <p:cNvPicPr>
            <a:picLocks noChangeAspect="1"/>
          </p:cNvPicPr>
          <p:nvPr/>
        </p:nvPicPr>
        <p:blipFill>
          <a:blip r:embed="rId6"/>
          <a:stretch>
            <a:fillRect/>
          </a:stretch>
        </p:blipFill>
        <p:spPr>
          <a:xfrm>
            <a:off x="6874588" y="1844824"/>
            <a:ext cx="2017892" cy="642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linds(horizontal)">
                                      <p:cBhvr>
                                        <p:cTn id="10" dur="500"/>
                                        <p:tgtEl>
                                          <p:spTgt spid="1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blinds(horizontal)">
                                      <p:cBhvr>
                                        <p:cTn id="13" dur="500"/>
                                        <p:tgtEl>
                                          <p:spTgt spid="1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blinds(horizontal)">
                                      <p:cBhvr>
                                        <p:cTn id="16" dur="500"/>
                                        <p:tgtEl>
                                          <p:spTgt spid="12">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blinds(horizontal)">
                                      <p:cBhvr>
                                        <p:cTn id="19" dur="500"/>
                                        <p:tgtEl>
                                          <p:spTgt spid="12">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animEffect transition="in" filter="blinds(horizontal)">
                                      <p:cBhvr>
                                        <p:cTn id="22" dur="500"/>
                                        <p:tgtEl>
                                          <p:spTgt spid="12">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animEffect transition="in" filter="blinds(horizontal)">
                                      <p:cBhvr>
                                        <p:cTn id="25" dur="500"/>
                                        <p:tgtEl>
                                          <p:spTgt spid="12">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
                                            <p:txEl>
                                              <p:pRg st="6" end="6"/>
                                            </p:txEl>
                                          </p:spTgt>
                                        </p:tgtEl>
                                        <p:attrNameLst>
                                          <p:attrName>style.visibility</p:attrName>
                                        </p:attrNameLst>
                                      </p:cBhvr>
                                      <p:to>
                                        <p:strVal val="visible"/>
                                      </p:to>
                                    </p:set>
                                    <p:animEffect transition="in" filter="blinds(horizontal)">
                                      <p:cBhvr>
                                        <p:cTn id="28" dur="500"/>
                                        <p:tgtEl>
                                          <p:spTgt spid="12">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animEffect transition="in" filter="blinds(horizontal)">
                                      <p:cBhvr>
                                        <p:cTn id="31" dur="500"/>
                                        <p:tgtEl>
                                          <p:spTgt spid="12">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
                                            <p:txEl>
                                              <p:pRg st="8" end="8"/>
                                            </p:txEl>
                                          </p:spTgt>
                                        </p:tgtEl>
                                        <p:attrNameLst>
                                          <p:attrName>style.visibility</p:attrName>
                                        </p:attrNameLst>
                                      </p:cBhvr>
                                      <p:to>
                                        <p:strVal val="visible"/>
                                      </p:to>
                                    </p:set>
                                    <p:animEffect transition="in" filter="blinds(horizontal)">
                                      <p:cBhvr>
                                        <p:cTn id="34" dur="500"/>
                                        <p:tgtEl>
                                          <p:spTgt spid="12">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60432"/>
                                        </p:tgtEl>
                                        <p:attrNameLst>
                                          <p:attrName>style.visibility</p:attrName>
                                        </p:attrNameLst>
                                      </p:cBhvr>
                                      <p:to>
                                        <p:strVal val="visible"/>
                                      </p:to>
                                    </p:set>
                                    <p:animEffect transition="in" filter="blinds(horizontal)">
                                      <p:cBhvr>
                                        <p:cTn id="39" dur="500"/>
                                        <p:tgtEl>
                                          <p:spTgt spid="60432"/>
                                        </p:tgtEl>
                                      </p:cBhvr>
                                    </p:animEffect>
                                  </p:childTnLst>
                                </p:cTn>
                              </p:par>
                              <p:par>
                                <p:cTn id="40" presetID="3" presetClass="entr" presetSubtype="10" fill="hold" nodeType="withEffect">
                                  <p:stCondLst>
                                    <p:cond delay="0"/>
                                  </p:stCondLst>
                                  <p:childTnLst>
                                    <p:set>
                                      <p:cBhvr>
                                        <p:cTn id="41" dur="1" fill="hold">
                                          <p:stCondLst>
                                            <p:cond delay="0"/>
                                          </p:stCondLst>
                                        </p:cTn>
                                        <p:tgtEl>
                                          <p:spTgt spid="60430"/>
                                        </p:tgtEl>
                                        <p:attrNameLst>
                                          <p:attrName>style.visibility</p:attrName>
                                        </p:attrNameLst>
                                      </p:cBhvr>
                                      <p:to>
                                        <p:strVal val="visible"/>
                                      </p:to>
                                    </p:set>
                                    <p:animEffect transition="in" filter="blinds(horizontal)">
                                      <p:cBhvr>
                                        <p:cTn id="42" dur="500"/>
                                        <p:tgtEl>
                                          <p:spTgt spid="60430"/>
                                        </p:tgtEl>
                                      </p:cBhvr>
                                    </p:animEffect>
                                  </p:childTnLst>
                                </p:cTn>
                              </p:par>
                              <p:par>
                                <p:cTn id="43" presetID="45"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2000"/>
                                        <p:tgtEl>
                                          <p:spTgt spid="9"/>
                                        </p:tgtEl>
                                      </p:cBhvr>
                                    </p:animEffect>
                                    <p:anim calcmode="lin" valueType="num">
                                      <p:cBhvr>
                                        <p:cTn id="46" dur="2000" fill="hold"/>
                                        <p:tgtEl>
                                          <p:spTgt spid="9"/>
                                        </p:tgtEl>
                                        <p:attrNameLst>
                                          <p:attrName>ppt_w</p:attrName>
                                        </p:attrNameLst>
                                      </p:cBhvr>
                                      <p:tavLst>
                                        <p:tav tm="0" fmla="#ppt_w*sin(2.5*pi*$)">
                                          <p:val>
                                            <p:fltVal val="0"/>
                                          </p:val>
                                        </p:tav>
                                        <p:tav tm="100000">
                                          <p:val>
                                            <p:fltVal val="1"/>
                                          </p:val>
                                        </p:tav>
                                      </p:tavLst>
                                    </p:anim>
                                    <p:anim calcmode="lin" valueType="num">
                                      <p:cBhvr>
                                        <p:cTn id="47"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Agilidad – Tipos de Proyectos</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18</a:t>
            </a:fld>
            <a:endParaRPr lang="es-ES" dirty="0"/>
          </a:p>
        </p:txBody>
      </p:sp>
      <p:sp>
        <p:nvSpPr>
          <p:cNvPr id="9" name="8 Marcador de contenido"/>
          <p:cNvSpPr>
            <a:spLocks noGrp="1"/>
          </p:cNvSpPr>
          <p:nvPr>
            <p:ph sz="quarter" idx="1"/>
          </p:nvPr>
        </p:nvSpPr>
        <p:spPr>
          <a:xfrm>
            <a:off x="457200" y="1219200"/>
            <a:ext cx="5614998" cy="5138758"/>
          </a:xfrm>
        </p:spPr>
        <p:txBody>
          <a:bodyPr>
            <a:normAutofit fontScale="92500" lnSpcReduction="20000"/>
          </a:bodyPr>
          <a:lstStyle/>
          <a:p>
            <a:r>
              <a:rPr lang="es-ES" dirty="0"/>
              <a:t>Conejo (proyecto más ágil)</a:t>
            </a:r>
          </a:p>
          <a:p>
            <a:pPr lvl="1"/>
            <a:r>
              <a:rPr lang="es-ES" dirty="0"/>
              <a:t>Iteraciones frecuentes, incrementos pequeños</a:t>
            </a:r>
          </a:p>
          <a:p>
            <a:pPr lvl="1"/>
            <a:r>
              <a:rPr lang="es-ES" dirty="0"/>
              <a:t>Documentación mínima</a:t>
            </a:r>
          </a:p>
          <a:p>
            <a:pPr lvl="1"/>
            <a:r>
              <a:rPr lang="es-ES" dirty="0"/>
              <a:t>Vida del proyecto pequeña</a:t>
            </a:r>
          </a:p>
          <a:p>
            <a:r>
              <a:rPr lang="es-ES" dirty="0"/>
              <a:t>Caballo (rápido, fuerte, confiable)</a:t>
            </a:r>
          </a:p>
          <a:p>
            <a:pPr lvl="1"/>
            <a:r>
              <a:rPr lang="es-ES" dirty="0"/>
              <a:t>Común en proyectos corporativos</a:t>
            </a:r>
          </a:p>
          <a:p>
            <a:pPr lvl="1"/>
            <a:r>
              <a:rPr lang="es-ES" dirty="0"/>
              <a:t>Necesita cierto grado de formalidad y orden</a:t>
            </a:r>
          </a:p>
          <a:p>
            <a:pPr lvl="1"/>
            <a:r>
              <a:rPr lang="es-ES" dirty="0"/>
              <a:t>Longevidad media</a:t>
            </a:r>
          </a:p>
          <a:p>
            <a:r>
              <a:rPr lang="es-ES" dirty="0"/>
              <a:t>Elefante (solido, fuerte, larga vida, gran  memoria)</a:t>
            </a:r>
          </a:p>
          <a:p>
            <a:pPr lvl="1"/>
            <a:r>
              <a:rPr lang="es-ES" dirty="0"/>
              <a:t>Acuerdos contractuales, reglamentos</a:t>
            </a:r>
          </a:p>
          <a:p>
            <a:pPr lvl="1"/>
            <a:r>
              <a:rPr lang="es-ES" dirty="0"/>
              <a:t>Farmacéuticas, construcción de aviones,…</a:t>
            </a:r>
          </a:p>
          <a:p>
            <a:pPr lvl="1"/>
            <a:r>
              <a:rPr lang="es-ES" dirty="0"/>
              <a:t>Comunicación formal, muchas personas involucradas, proyecto distribuido.</a:t>
            </a:r>
          </a:p>
          <a:p>
            <a:pPr lvl="1"/>
            <a:endParaRPr lang="es-ES" dirty="0"/>
          </a:p>
          <a:p>
            <a:pPr lvl="1"/>
            <a:endParaRPr lang="es-ES" dirty="0"/>
          </a:p>
          <a:p>
            <a:pPr lvl="1"/>
            <a:endParaRPr lang="en-GB" dirty="0"/>
          </a:p>
        </p:txBody>
      </p:sp>
      <p:pic>
        <p:nvPicPr>
          <p:cNvPr id="71690" name="Picture 10" descr="http://www.cksinfo.com/clipart/animals/rabbits/rabbit-fun.png"/>
          <p:cNvPicPr>
            <a:picLocks noChangeAspect="1" noChangeArrowheads="1"/>
          </p:cNvPicPr>
          <p:nvPr/>
        </p:nvPicPr>
        <p:blipFill>
          <a:blip r:embed="rId3" cstate="print"/>
          <a:srcRect/>
          <a:stretch>
            <a:fillRect/>
          </a:stretch>
        </p:blipFill>
        <p:spPr bwMode="auto">
          <a:xfrm>
            <a:off x="6357950" y="1357298"/>
            <a:ext cx="1891159" cy="1500198"/>
          </a:xfrm>
          <a:prstGeom prst="rect">
            <a:avLst/>
          </a:prstGeom>
          <a:noFill/>
        </p:spPr>
      </p:pic>
      <p:pic>
        <p:nvPicPr>
          <p:cNvPr id="71692" name="Picture 12" descr="Jumping Horse Outline Clip Art"/>
          <p:cNvPicPr>
            <a:picLocks noChangeAspect="1" noChangeArrowheads="1"/>
          </p:cNvPicPr>
          <p:nvPr/>
        </p:nvPicPr>
        <p:blipFill>
          <a:blip r:embed="rId4" cstate="print"/>
          <a:srcRect/>
          <a:stretch>
            <a:fillRect/>
          </a:stretch>
        </p:blipFill>
        <p:spPr bwMode="auto">
          <a:xfrm>
            <a:off x="6357950" y="2928934"/>
            <a:ext cx="1643074" cy="1593782"/>
          </a:xfrm>
          <a:prstGeom prst="rect">
            <a:avLst/>
          </a:prstGeom>
          <a:noFill/>
        </p:spPr>
      </p:pic>
      <p:pic>
        <p:nvPicPr>
          <p:cNvPr id="71694" name="Picture 14" descr="http://www.supercoloring.com/wp-content/thumbnail/2009_01/elephant-17-coloring-page.gif"/>
          <p:cNvPicPr>
            <a:picLocks noChangeAspect="1" noChangeArrowheads="1"/>
          </p:cNvPicPr>
          <p:nvPr/>
        </p:nvPicPr>
        <p:blipFill>
          <a:blip r:embed="rId5" cstate="print"/>
          <a:srcRect/>
          <a:stretch>
            <a:fillRect/>
          </a:stretch>
        </p:blipFill>
        <p:spPr bwMode="auto">
          <a:xfrm>
            <a:off x="6215074" y="4548838"/>
            <a:ext cx="1785950" cy="17376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blinds(horizontal)">
                                      <p:cBhvr>
                                        <p:cTn id="7" dur="500"/>
                                        <p:tgtEl>
                                          <p:spTgt spid="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blinds(horizontal)">
                                      <p:cBhvr>
                                        <p:cTn id="10" dur="500"/>
                                        <p:tgtEl>
                                          <p:spTgt spid="9">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animEffect transition="in" filter="blinds(horizontal)">
                                      <p:cBhvr>
                                        <p:cTn id="13" dur="500"/>
                                        <p:tgtEl>
                                          <p:spTgt spid="9">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
                                            <p:txEl>
                                              <p:pRg st="7" end="7"/>
                                            </p:txEl>
                                          </p:spTgt>
                                        </p:tgtEl>
                                        <p:attrNameLst>
                                          <p:attrName>style.visibility</p:attrName>
                                        </p:attrNameLst>
                                      </p:cBhvr>
                                      <p:to>
                                        <p:strVal val="visible"/>
                                      </p:to>
                                    </p:set>
                                    <p:animEffect transition="in" filter="blinds(horizontal)">
                                      <p:cBhvr>
                                        <p:cTn id="16" dur="500"/>
                                        <p:tgtEl>
                                          <p:spTgt spid="9">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animEffect transition="in" filter="blinds(horizontal)">
                                      <p:cBhvr>
                                        <p:cTn id="21" dur="500"/>
                                        <p:tgtEl>
                                          <p:spTgt spid="9">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
                                            <p:txEl>
                                              <p:pRg st="9" end="9"/>
                                            </p:txEl>
                                          </p:spTgt>
                                        </p:tgtEl>
                                        <p:attrNameLst>
                                          <p:attrName>style.visibility</p:attrName>
                                        </p:attrNameLst>
                                      </p:cBhvr>
                                      <p:to>
                                        <p:strVal val="visible"/>
                                      </p:to>
                                    </p:set>
                                    <p:animEffect transition="in" filter="blinds(horizontal)">
                                      <p:cBhvr>
                                        <p:cTn id="24" dur="500"/>
                                        <p:tgtEl>
                                          <p:spTgt spid="9">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animEffect transition="in" filter="blinds(horizontal)">
                                      <p:cBhvr>
                                        <p:cTn id="27" dur="500"/>
                                        <p:tgtEl>
                                          <p:spTgt spid="9">
                                            <p:txEl>
                                              <p:pRg st="10" end="1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
                                            <p:txEl>
                                              <p:pRg st="11" end="11"/>
                                            </p:txEl>
                                          </p:spTgt>
                                        </p:tgtEl>
                                        <p:attrNameLst>
                                          <p:attrName>style.visibility</p:attrName>
                                        </p:attrNameLst>
                                      </p:cBhvr>
                                      <p:to>
                                        <p:strVal val="visible"/>
                                      </p:to>
                                    </p:set>
                                    <p:animEffect transition="in" filter="blinds(horizontal)">
                                      <p:cBhvr>
                                        <p:cTn id="30"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¿Qué es CASE (</a:t>
            </a:r>
            <a:r>
              <a:rPr lang="es-ES" dirty="0" err="1"/>
              <a:t>Computer-Aided</a:t>
            </a:r>
            <a:r>
              <a:rPr lang="es-ES" dirty="0"/>
              <a:t> Software</a:t>
            </a:r>
            <a:br>
              <a:rPr lang="es-ES" dirty="0"/>
            </a:br>
            <a:r>
              <a:rPr lang="es-ES" dirty="0" err="1"/>
              <a:t>Engineering</a:t>
            </a:r>
            <a:r>
              <a:rPr lang="es-ES" dirty="0"/>
              <a:t>)? </a:t>
            </a:r>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19</a:t>
            </a:fld>
            <a:endParaRPr lang="es-ES"/>
          </a:p>
        </p:txBody>
      </p:sp>
      <p:sp>
        <p:nvSpPr>
          <p:cNvPr id="4" name="3 Marcador de contenido"/>
          <p:cNvSpPr>
            <a:spLocks noGrp="1"/>
          </p:cNvSpPr>
          <p:nvPr>
            <p:ph sz="quarter" idx="1"/>
          </p:nvPr>
        </p:nvSpPr>
        <p:spPr/>
        <p:txBody>
          <a:bodyPr>
            <a:normAutofit lnSpcReduction="10000"/>
          </a:bodyPr>
          <a:lstStyle/>
          <a:p>
            <a:r>
              <a:rPr lang="es-ES_tradnl" dirty="0"/>
              <a:t>Sistemas software creados para proporcionar soporte automatizado a las actividades de los procesos de la Ingeniería del Software</a:t>
            </a:r>
          </a:p>
          <a:p>
            <a:r>
              <a:rPr lang="es-ES_tradnl" dirty="0"/>
              <a:t>Las herramientas CASE se suelen utilizar para dar soporte a los métodos utilizados</a:t>
            </a:r>
          </a:p>
          <a:p>
            <a:r>
              <a:rPr lang="es-ES_tradnl" dirty="0" err="1"/>
              <a:t>Upper</a:t>
            </a:r>
            <a:r>
              <a:rPr lang="es-ES_tradnl" dirty="0"/>
              <a:t>-CASE (CASE de alto nivel)</a:t>
            </a:r>
          </a:p>
          <a:p>
            <a:pPr lvl="1"/>
            <a:r>
              <a:rPr lang="es-ES_tradnl" dirty="0"/>
              <a:t>Herramientas para el soporte de las actividades iniciales del proceso de requisitos y diseño</a:t>
            </a:r>
          </a:p>
          <a:p>
            <a:pPr lvl="1"/>
            <a:r>
              <a:rPr lang="es-ES_tradnl" dirty="0"/>
              <a:t>Nuestra herramienta: Visual </a:t>
            </a:r>
            <a:r>
              <a:rPr lang="es-ES_tradnl" dirty="0" err="1"/>
              <a:t>Paradigm</a:t>
            </a:r>
            <a:endParaRPr lang="es-ES_tradnl" dirty="0"/>
          </a:p>
          <a:p>
            <a:r>
              <a:rPr lang="es-ES_tradnl" dirty="0" err="1"/>
              <a:t>Lower</a:t>
            </a:r>
            <a:r>
              <a:rPr lang="es-ES_tradnl" dirty="0"/>
              <a:t>-CASE (CASE de bajo nivel)</a:t>
            </a:r>
          </a:p>
          <a:p>
            <a:pPr lvl="1"/>
            <a:r>
              <a:rPr lang="es-ES_tradnl" dirty="0"/>
              <a:t>Herramientas que dan soporte a las actividades finales como programación, prueba y depuración (</a:t>
            </a:r>
            <a:r>
              <a:rPr lang="es-ES_tradnl" dirty="0" err="1"/>
              <a:t>e.g</a:t>
            </a:r>
            <a:r>
              <a:rPr lang="es-ES_tradnl" dirty="0"/>
              <a:t>. Eclipse </a:t>
            </a:r>
            <a:r>
              <a:rPr lang="es-ES_tradnl" dirty="0" err="1"/>
              <a:t>or</a:t>
            </a:r>
            <a:r>
              <a:rPr lang="es-ES_tradnl" dirty="0"/>
              <a:t> </a:t>
            </a:r>
            <a:r>
              <a:rPr lang="es-ES_tradnl" dirty="0" err="1"/>
              <a:t>Netbeans</a:t>
            </a:r>
            <a:r>
              <a:rPr lang="es-ES_tradnl"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Objetivos</a:t>
            </a:r>
            <a:endParaRPr lang="en-GB" dirty="0"/>
          </a:p>
        </p:txBody>
      </p:sp>
      <p:sp>
        <p:nvSpPr>
          <p:cNvPr id="4" name="3 Marcador de número de diapositiva"/>
          <p:cNvSpPr>
            <a:spLocks noGrp="1"/>
          </p:cNvSpPr>
          <p:nvPr>
            <p:ph type="sldNum" sz="quarter" idx="12"/>
          </p:nvPr>
        </p:nvSpPr>
        <p:spPr/>
        <p:txBody>
          <a:bodyPr/>
          <a:lstStyle/>
          <a:p>
            <a:fld id="{AC5C3DF3-DECE-4845-BBB0-5B022D41DC57}" type="slidenum">
              <a:rPr lang="es-ES" smtClean="0"/>
              <a:pPr/>
              <a:t>2</a:t>
            </a:fld>
            <a:endParaRPr lang="es-ES" dirty="0"/>
          </a:p>
        </p:txBody>
      </p:sp>
      <p:sp>
        <p:nvSpPr>
          <p:cNvPr id="3" name="2 Marcador de contenido"/>
          <p:cNvSpPr>
            <a:spLocks noGrp="1"/>
          </p:cNvSpPr>
          <p:nvPr>
            <p:ph sz="quarter" idx="1"/>
          </p:nvPr>
        </p:nvSpPr>
        <p:spPr/>
        <p:txBody>
          <a:bodyPr>
            <a:normAutofit/>
          </a:bodyPr>
          <a:lstStyle/>
          <a:p>
            <a:r>
              <a:rPr lang="es-ES_tradnl" dirty="0"/>
              <a:t>Qué</a:t>
            </a:r>
            <a:r>
              <a:rPr lang="en-GB" dirty="0"/>
              <a:t> es la </a:t>
            </a:r>
            <a:r>
              <a:rPr lang="en-GB" b="1" dirty="0" err="1"/>
              <a:t>Ingeniería</a:t>
            </a:r>
            <a:r>
              <a:rPr lang="en-GB" b="1" dirty="0"/>
              <a:t> del Software </a:t>
            </a:r>
            <a:r>
              <a:rPr lang="en-GB" dirty="0"/>
              <a:t>y por </a:t>
            </a:r>
            <a:r>
              <a:rPr lang="en-GB" dirty="0" err="1"/>
              <a:t>qué</a:t>
            </a:r>
            <a:r>
              <a:rPr lang="en-GB" dirty="0"/>
              <a:t> es </a:t>
            </a:r>
            <a:r>
              <a:rPr lang="en-GB" dirty="0" err="1"/>
              <a:t>importante</a:t>
            </a:r>
            <a:r>
              <a:rPr lang="en-GB" dirty="0"/>
              <a:t>.</a:t>
            </a:r>
          </a:p>
          <a:p>
            <a:r>
              <a:rPr lang="en-GB" dirty="0" err="1"/>
              <a:t>Conocer</a:t>
            </a:r>
            <a:r>
              <a:rPr lang="en-GB" dirty="0"/>
              <a:t> los </a:t>
            </a:r>
            <a:r>
              <a:rPr lang="en-GB" dirty="0" err="1"/>
              <a:t>conceptos</a:t>
            </a:r>
            <a:r>
              <a:rPr lang="en-GB" dirty="0"/>
              <a:t> y </a:t>
            </a:r>
            <a:r>
              <a:rPr lang="en-GB" dirty="0" err="1"/>
              <a:t>elementos</a:t>
            </a:r>
            <a:r>
              <a:rPr lang="en-GB" dirty="0"/>
              <a:t> clave de la </a:t>
            </a:r>
            <a:r>
              <a:rPr lang="en-GB" dirty="0" err="1"/>
              <a:t>Ingeniería</a:t>
            </a:r>
            <a:r>
              <a:rPr lang="en-GB" dirty="0"/>
              <a:t> del </a:t>
            </a:r>
            <a:r>
              <a:rPr lang="en-GB" dirty="0" err="1"/>
              <a:t>Sofware</a:t>
            </a:r>
            <a:r>
              <a:rPr lang="en-GB" dirty="0"/>
              <a:t>: </a:t>
            </a:r>
            <a:r>
              <a:rPr lang="en-GB" b="1" dirty="0" err="1"/>
              <a:t>Prácticas</a:t>
            </a:r>
            <a:r>
              <a:rPr lang="en-GB" b="1" dirty="0"/>
              <a:t>, </a:t>
            </a:r>
            <a:r>
              <a:rPr lang="en-GB" b="1" dirty="0" err="1"/>
              <a:t>Procesos</a:t>
            </a:r>
            <a:r>
              <a:rPr lang="en-GB" b="1" dirty="0"/>
              <a:t> y </a:t>
            </a:r>
            <a:r>
              <a:rPr lang="en-GB" b="1" dirty="0" err="1"/>
              <a:t>Modelos</a:t>
            </a:r>
            <a:endParaRPr lang="en-GB" b="1" dirty="0"/>
          </a:p>
          <a:p>
            <a:r>
              <a:rPr lang="en-GB" dirty="0" err="1"/>
              <a:t>Introducción</a:t>
            </a:r>
            <a:r>
              <a:rPr lang="en-GB" dirty="0"/>
              <a:t> a los </a:t>
            </a:r>
            <a:r>
              <a:rPr lang="en-GB" b="1" dirty="0" err="1"/>
              <a:t>aspectos</a:t>
            </a:r>
            <a:r>
              <a:rPr lang="en-GB" b="1" dirty="0"/>
              <a:t> </a:t>
            </a:r>
            <a:r>
              <a:rPr lang="en-GB" b="1" dirty="0" err="1"/>
              <a:t>éticos</a:t>
            </a:r>
            <a:r>
              <a:rPr lang="en-GB" b="1" dirty="0"/>
              <a:t> y </a:t>
            </a:r>
            <a:r>
              <a:rPr lang="en-GB" b="1" dirty="0" err="1"/>
              <a:t>profesionales</a:t>
            </a:r>
            <a:r>
              <a:rPr lang="en-GB" b="1" dirty="0"/>
              <a:t> </a:t>
            </a:r>
            <a:r>
              <a:rPr lang="en-GB" dirty="0"/>
              <a:t>y por </a:t>
            </a:r>
            <a:r>
              <a:rPr lang="en-GB" dirty="0" err="1"/>
              <a:t>qué</a:t>
            </a:r>
            <a:r>
              <a:rPr lang="en-GB" dirty="0"/>
              <a:t> son </a:t>
            </a:r>
            <a:r>
              <a:rPr lang="en-GB" dirty="0" err="1"/>
              <a:t>relevantes</a:t>
            </a:r>
            <a:r>
              <a:rPr lang="en-GB" dirty="0"/>
              <a:t> para los </a:t>
            </a:r>
            <a:r>
              <a:rPr lang="en-GB" dirty="0" err="1"/>
              <a:t>ingenieros</a:t>
            </a:r>
            <a:r>
              <a:rPr lang="en-GB" dirty="0"/>
              <a:t> de software.</a:t>
            </a:r>
          </a:p>
          <a:p>
            <a:pPr marL="0" indent="0">
              <a:buNone/>
            </a:pP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Responsabilidad Ética y Profesional</a:t>
            </a:r>
            <a:endParaRPr lang="en-GB"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
        <p:nvSpPr>
          <p:cNvPr id="5" name="4 Marcador de contenido"/>
          <p:cNvSpPr>
            <a:spLocks noGrp="1"/>
          </p:cNvSpPr>
          <p:nvPr>
            <p:ph sz="quarter" idx="1"/>
          </p:nvPr>
        </p:nvSpPr>
        <p:spPr>
          <a:xfrm>
            <a:off x="457200" y="1219200"/>
            <a:ext cx="8258204" cy="5067320"/>
          </a:xfrm>
        </p:spPr>
        <p:txBody>
          <a:bodyPr>
            <a:normAutofit fontScale="85000" lnSpcReduction="20000"/>
          </a:bodyPr>
          <a:lstStyle/>
          <a:p>
            <a:r>
              <a:rPr lang="es-ES" dirty="0"/>
              <a:t>La práctica profesional de la Ingeniería del Software implica  </a:t>
            </a:r>
            <a:r>
              <a:rPr lang="es-ES" b="1" dirty="0"/>
              <a:t>responsabilidades más amplias </a:t>
            </a:r>
            <a:r>
              <a:rPr lang="es-ES" dirty="0"/>
              <a:t>que la simple aplicación de conocimientos técnicos</a:t>
            </a:r>
          </a:p>
          <a:p>
            <a:r>
              <a:rPr lang="es-ES" dirty="0"/>
              <a:t>Los ingenieros de software deben comportarse de una manera </a:t>
            </a:r>
            <a:r>
              <a:rPr lang="es-ES" b="1" dirty="0"/>
              <a:t>honesta y éticamente responsable</a:t>
            </a:r>
            <a:r>
              <a:rPr lang="es-ES" dirty="0"/>
              <a:t> si quieren ser respetados como profesionales </a:t>
            </a:r>
          </a:p>
          <a:p>
            <a:r>
              <a:rPr lang="es-ES" b="1" dirty="0"/>
              <a:t>El comportamiento ético </a:t>
            </a:r>
            <a:r>
              <a:rPr lang="es-ES" dirty="0"/>
              <a:t>es más que cumplir y hacer cumplir la ley</a:t>
            </a:r>
          </a:p>
          <a:p>
            <a:r>
              <a:rPr lang="es-ES" dirty="0"/>
              <a:t>Principios del Código Ético</a:t>
            </a:r>
          </a:p>
          <a:p>
            <a:pPr lvl="1"/>
            <a:r>
              <a:rPr lang="es-ES" dirty="0"/>
              <a:t>Por ejemplo, “Los ingenieros de software  actuarán de tal manera que conducirán al mejor interés de su cliente, su empleador y al interés general”</a:t>
            </a:r>
          </a:p>
          <a:p>
            <a:r>
              <a:rPr lang="es-ES" dirty="0"/>
              <a:t>Dilemas Éticos. Ejemplos:</a:t>
            </a:r>
          </a:p>
          <a:p>
            <a:pPr lvl="1"/>
            <a:r>
              <a:rPr lang="es-ES" dirty="0"/>
              <a:t>Empleador que actúa de manera poco ética, </a:t>
            </a:r>
          </a:p>
          <a:p>
            <a:pPr lvl="1"/>
            <a:r>
              <a:rPr lang="es-ES" dirty="0"/>
              <a:t>Principios en desacuerdo con las políticas de la alta dirección</a:t>
            </a:r>
          </a:p>
          <a:p>
            <a:pPr lvl="1"/>
            <a:r>
              <a:rPr lang="es-ES" dirty="0"/>
              <a:t>Participación en el desarrollo de sistemas para armas militaras o sistemas nucleares</a:t>
            </a:r>
          </a:p>
        </p:txBody>
      </p:sp>
      <p:pic>
        <p:nvPicPr>
          <p:cNvPr id="6" name="Imagen 5">
            <a:extLst>
              <a:ext uri="{FF2B5EF4-FFF2-40B4-BE49-F238E27FC236}">
                <a16:creationId xmlns:a16="http://schemas.microsoft.com/office/drawing/2014/main" id="{4259B6AE-09F9-4F79-8F35-61D8D3FA867F}"/>
              </a:ext>
            </a:extLst>
          </p:cNvPr>
          <p:cNvPicPr>
            <a:picLocks noChangeAspect="1"/>
          </p:cNvPicPr>
          <p:nvPr/>
        </p:nvPicPr>
        <p:blipFill>
          <a:blip r:embed="rId3"/>
          <a:stretch>
            <a:fillRect/>
          </a:stretch>
        </p:blipFill>
        <p:spPr>
          <a:xfrm>
            <a:off x="7631832" y="4502608"/>
            <a:ext cx="1512168" cy="113619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a:t>Introducción a la Ingeniería del Software</a:t>
            </a:r>
            <a:endParaRPr lang="en-GB" dirty="0"/>
          </a:p>
        </p:txBody>
      </p:sp>
      <p:sp>
        <p:nvSpPr>
          <p:cNvPr id="6" name="5 Marcador de texto"/>
          <p:cNvSpPr>
            <a:spLocks noGrp="1"/>
          </p:cNvSpPr>
          <p:nvPr>
            <p:ph type="body" idx="1"/>
          </p:nvPr>
        </p:nvSpPr>
        <p:spPr/>
        <p:txBody>
          <a:bodyPr/>
          <a:lstStyle/>
          <a:p>
            <a:r>
              <a:rPr lang="es-ES" dirty="0"/>
              <a:t>Requisitos de Software – Tema 1</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21</a:t>
            </a:fld>
            <a:endParaRPr lang="es-ES"/>
          </a:p>
        </p:txBody>
      </p:sp>
      <p:pic>
        <p:nvPicPr>
          <p:cNvPr id="74754" name="Picture 2" descr="http://t3.gstatic.com/images?q=tbn:ANd9GcT1o4CGrIcfdRUlZo0sdiefQdCXbXi6VC-vs7MiA1uyqvWJOqredg&amp;t=1"/>
          <p:cNvPicPr>
            <a:picLocks noChangeAspect="1" noChangeArrowheads="1"/>
          </p:cNvPicPr>
          <p:nvPr/>
        </p:nvPicPr>
        <p:blipFill>
          <a:blip r:embed="rId3" cstate="print"/>
          <a:srcRect/>
          <a:stretch>
            <a:fillRect/>
          </a:stretch>
        </p:blipFill>
        <p:spPr bwMode="auto">
          <a:xfrm>
            <a:off x="3643306" y="500042"/>
            <a:ext cx="1952625" cy="213360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normAutofit fontScale="90000"/>
          </a:bodyPr>
          <a:lstStyle/>
          <a:p>
            <a:r>
              <a:rPr lang="es-ES" dirty="0"/>
              <a:t>Relevancia del Software en nuestro mundo</a:t>
            </a:r>
            <a:endParaRPr lang="en-GB"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sp>
        <p:nvSpPr>
          <p:cNvPr id="7" name="6 Marcador de contenido"/>
          <p:cNvSpPr>
            <a:spLocks noGrp="1"/>
          </p:cNvSpPr>
          <p:nvPr>
            <p:ph sz="quarter" idx="1"/>
          </p:nvPr>
        </p:nvSpPr>
        <p:spPr/>
        <p:txBody>
          <a:bodyPr>
            <a:normAutofit fontScale="92500" lnSpcReduction="20000"/>
          </a:bodyPr>
          <a:lstStyle/>
          <a:p>
            <a:r>
              <a:rPr lang="es-ES_tradnl" dirty="0"/>
              <a:t>Las economías de todos los países desarrollados dependen del software</a:t>
            </a:r>
          </a:p>
          <a:p>
            <a:r>
              <a:rPr lang="es-ES_tradnl" dirty="0"/>
              <a:t>Cada vez más sistemas importantes se controlados con software</a:t>
            </a:r>
          </a:p>
          <a:p>
            <a:r>
              <a:rPr lang="es-ES_tradnl" dirty="0"/>
              <a:t>El software es un elemento clave tanto en productos domésticos como en espacios empresariales.</a:t>
            </a:r>
          </a:p>
          <a:p>
            <a:r>
              <a:rPr lang="es-ES_tradnl" b="1" dirty="0"/>
              <a:t>Las inversiones </a:t>
            </a:r>
            <a:r>
              <a:rPr lang="es-ES_tradnl" dirty="0"/>
              <a:t>en software representan una fracción significativa del PIB de los países desarrollados.</a:t>
            </a:r>
          </a:p>
          <a:p>
            <a:r>
              <a:rPr lang="es-ES_tradnl" dirty="0"/>
              <a:t>Los costes del software dominan los costes de los sistemas informáticos.</a:t>
            </a:r>
          </a:p>
          <a:p>
            <a:r>
              <a:rPr lang="es-ES_tradnl" dirty="0">
                <a:solidFill>
                  <a:srgbClr val="7030A0"/>
                </a:solidFill>
              </a:rPr>
              <a:t>La ingeniería del software es la disciplina que incluye las </a:t>
            </a:r>
            <a:r>
              <a:rPr lang="es-ES_tradnl" b="1" dirty="0">
                <a:solidFill>
                  <a:srgbClr val="7030A0"/>
                </a:solidFill>
              </a:rPr>
              <a:t>técnicas, los métodos y las herramientas </a:t>
            </a:r>
            <a:r>
              <a:rPr lang="es-ES_tradnl" dirty="0">
                <a:solidFill>
                  <a:srgbClr val="7030A0"/>
                </a:solidFill>
              </a:rPr>
              <a:t>para el desarrollo profesional del software.</a:t>
            </a:r>
          </a:p>
          <a:p>
            <a:r>
              <a:rPr lang="es-ES_tradnl" b="1" dirty="0">
                <a:solidFill>
                  <a:schemeClr val="tx2">
                    <a:lumMod val="75000"/>
                  </a:schemeClr>
                </a:solidFill>
              </a:rPr>
              <a:t>La ingeniería del software potencia el desarrollo de software “rentable”</a:t>
            </a:r>
            <a:endParaRPr lang="es-ES_tradnl" b="1" dirty="0"/>
          </a:p>
        </p:txBody>
      </p:sp>
      <p:sp>
        <p:nvSpPr>
          <p:cNvPr id="2" name="Estrella: 5 puntas 1">
            <a:extLst>
              <a:ext uri="{FF2B5EF4-FFF2-40B4-BE49-F238E27FC236}">
                <a16:creationId xmlns:a16="http://schemas.microsoft.com/office/drawing/2014/main" id="{0EC2F5E7-AA5C-4839-8FF7-D2FA67478B7A}"/>
              </a:ext>
            </a:extLst>
          </p:cNvPr>
          <p:cNvSpPr/>
          <p:nvPr/>
        </p:nvSpPr>
        <p:spPr>
          <a:xfrm>
            <a:off x="8388424" y="4725144"/>
            <a:ext cx="298376" cy="36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anim calcmode="lin" valueType="num">
                                      <p:cBhvr>
                                        <p:cTn id="14" dur="2000" fill="hold"/>
                                        <p:tgtEl>
                                          <p:spTgt spid="2"/>
                                        </p:tgtEl>
                                        <p:attrNameLst>
                                          <p:attrName>ppt_w</p:attrName>
                                        </p:attrNameLst>
                                      </p:cBhvr>
                                      <p:tavLst>
                                        <p:tav tm="0" fmla="#ppt_w*sin(2.5*pi*$)">
                                          <p:val>
                                            <p:fltVal val="0"/>
                                          </p:val>
                                        </p:tav>
                                        <p:tav tm="100000">
                                          <p:val>
                                            <p:fltVal val="1"/>
                                          </p:val>
                                        </p:tav>
                                      </p:tavLst>
                                    </p:anim>
                                    <p:anim calcmode="lin" valueType="num">
                                      <p:cBhvr>
                                        <p:cTn id="15"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¿Qué es el Software?</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4</a:t>
            </a:fld>
            <a:endParaRPr lang="es-ES"/>
          </a:p>
        </p:txBody>
      </p:sp>
      <p:sp>
        <p:nvSpPr>
          <p:cNvPr id="4" name="3 Marcador de contenido"/>
          <p:cNvSpPr>
            <a:spLocks noGrp="1"/>
          </p:cNvSpPr>
          <p:nvPr>
            <p:ph sz="quarter" idx="1"/>
          </p:nvPr>
        </p:nvSpPr>
        <p:spPr/>
        <p:txBody>
          <a:bodyPr>
            <a:normAutofit fontScale="85000" lnSpcReduction="10000"/>
          </a:bodyPr>
          <a:lstStyle/>
          <a:p>
            <a:r>
              <a:rPr lang="es-ES_tradnl" b="1" dirty="0">
                <a:solidFill>
                  <a:srgbClr val="FF66FF"/>
                </a:solidFill>
              </a:rPr>
              <a:t>Instrucciones</a:t>
            </a:r>
            <a:r>
              <a:rPr lang="es-ES_tradnl" dirty="0"/>
              <a:t> que cuando se ejecutan, proporcionan la función y comportamiento deseados, las </a:t>
            </a:r>
            <a:r>
              <a:rPr lang="es-ES_tradnl" b="1" dirty="0">
                <a:solidFill>
                  <a:srgbClr val="FF66FF"/>
                </a:solidFill>
              </a:rPr>
              <a:t>estructuras de datos </a:t>
            </a:r>
            <a:r>
              <a:rPr lang="es-ES_tradnl" dirty="0"/>
              <a:t>que facilitan a los programas manipular adecuadamente la información y los </a:t>
            </a:r>
            <a:r>
              <a:rPr lang="es-ES_tradnl" b="1" dirty="0">
                <a:solidFill>
                  <a:srgbClr val="FF66FF"/>
                </a:solidFill>
              </a:rPr>
              <a:t>documentos</a:t>
            </a:r>
            <a:r>
              <a:rPr lang="es-ES_tradnl" dirty="0"/>
              <a:t> que describen la operación, el uso, los requisitos, y los modelos creados.</a:t>
            </a:r>
          </a:p>
          <a:p>
            <a:r>
              <a:rPr lang="es-ES_tradnl" dirty="0"/>
              <a:t>Un producto software se puede desarrollar para </a:t>
            </a:r>
            <a:r>
              <a:rPr lang="es-ES_tradnl" dirty="0">
                <a:solidFill>
                  <a:schemeClr val="accent1">
                    <a:lumMod val="75000"/>
                  </a:schemeClr>
                </a:solidFill>
              </a:rPr>
              <a:t>un cliente  particular</a:t>
            </a:r>
            <a:r>
              <a:rPr lang="es-ES_tradnl" dirty="0"/>
              <a:t> o para </a:t>
            </a:r>
            <a:r>
              <a:rPr lang="es-ES_tradnl" dirty="0">
                <a:solidFill>
                  <a:schemeClr val="accent1">
                    <a:lumMod val="75000"/>
                  </a:schemeClr>
                </a:solidFill>
              </a:rPr>
              <a:t>el mercado general</a:t>
            </a:r>
          </a:p>
          <a:p>
            <a:r>
              <a:rPr lang="es-ES_tradnl" dirty="0"/>
              <a:t>Por lo tanto, los productos software pueden ser</a:t>
            </a:r>
          </a:p>
          <a:p>
            <a:pPr lvl="1"/>
            <a:r>
              <a:rPr lang="es-ES_tradnl" dirty="0"/>
              <a:t>Genéricos (mercado general) – desarrollados para su venta a un grupo de clientes diferentes;  </a:t>
            </a:r>
            <a:r>
              <a:rPr lang="es-ES_tradnl" dirty="0" err="1"/>
              <a:t>p.e.</a:t>
            </a:r>
            <a:r>
              <a:rPr lang="es-ES_tradnl" dirty="0"/>
              <a:t> Software para PC como Excel o Word.</a:t>
            </a:r>
          </a:p>
          <a:p>
            <a:pPr lvl="1"/>
            <a:r>
              <a:rPr lang="es-ES_tradnl" dirty="0"/>
              <a:t>A medida (para un cliente) – desarrollado para un cliente único de acuerdo con sus especificaciones</a:t>
            </a:r>
          </a:p>
          <a:p>
            <a:r>
              <a:rPr lang="es-ES_tradnl" dirty="0"/>
              <a:t>Se puede crear nuevo software </a:t>
            </a:r>
            <a:r>
              <a:rPr lang="es-ES_tradnl" i="1" dirty="0">
                <a:solidFill>
                  <a:srgbClr val="FF66FF"/>
                </a:solidFill>
              </a:rPr>
              <a:t>desarrollando</a:t>
            </a:r>
            <a:r>
              <a:rPr lang="es-ES_tradnl" dirty="0"/>
              <a:t> nuevos sistemas/programas, </a:t>
            </a:r>
            <a:r>
              <a:rPr lang="es-ES_tradnl" i="1" dirty="0">
                <a:solidFill>
                  <a:srgbClr val="FF66FF"/>
                </a:solidFill>
              </a:rPr>
              <a:t>parametrizando</a:t>
            </a:r>
            <a:r>
              <a:rPr lang="es-ES_tradnl" b="1" dirty="0"/>
              <a:t> </a:t>
            </a:r>
            <a:r>
              <a:rPr lang="es-ES_tradnl" dirty="0"/>
              <a:t>sistemas software construidos para ello o </a:t>
            </a:r>
            <a:r>
              <a:rPr lang="es-ES_tradnl" b="1" dirty="0"/>
              <a:t> </a:t>
            </a:r>
            <a:r>
              <a:rPr lang="es-ES_tradnl" i="1" dirty="0">
                <a:solidFill>
                  <a:srgbClr val="FF66FF"/>
                </a:solidFill>
              </a:rPr>
              <a:t>reutilizando</a:t>
            </a:r>
            <a:r>
              <a:rPr lang="es-ES_tradnl" b="1" dirty="0"/>
              <a:t> </a:t>
            </a:r>
            <a:r>
              <a:rPr lang="es-ES_tradnl" dirty="0"/>
              <a:t>software existente.</a:t>
            </a:r>
          </a:p>
          <a:p>
            <a:pPr>
              <a:buNone/>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linds(horizontal)">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blinds(horizontal)">
                                      <p:cBhvr>
                                        <p:cTn id="1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¿Qué es la Ingeniería del Software?</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5</a:t>
            </a:fld>
            <a:endParaRPr lang="es-ES"/>
          </a:p>
        </p:txBody>
      </p:sp>
      <p:sp>
        <p:nvSpPr>
          <p:cNvPr id="4" name="3 Marcador de contenido"/>
          <p:cNvSpPr>
            <a:spLocks noGrp="1"/>
          </p:cNvSpPr>
          <p:nvPr>
            <p:ph sz="quarter" idx="1"/>
          </p:nvPr>
        </p:nvSpPr>
        <p:spPr/>
        <p:txBody>
          <a:bodyPr>
            <a:normAutofit/>
          </a:bodyPr>
          <a:lstStyle/>
          <a:p>
            <a:r>
              <a:rPr lang="es-ES" dirty="0"/>
              <a:t>La ingeniería de software es la aplicación de un enfoque </a:t>
            </a:r>
            <a:r>
              <a:rPr lang="es-ES" dirty="0">
                <a:solidFill>
                  <a:srgbClr val="00B0F0"/>
                </a:solidFill>
              </a:rPr>
              <a:t>sistemático, disciplinado y cuantificable </a:t>
            </a:r>
            <a:r>
              <a:rPr lang="es-ES" dirty="0"/>
              <a:t>para el desarrollo, operación y mantenimiento de software (IEEE 90)</a:t>
            </a:r>
          </a:p>
          <a:p>
            <a:pPr lvl="1"/>
            <a:r>
              <a:rPr lang="es-ES" dirty="0"/>
              <a:t>Los ingenieros necesitan producir productos de software correctos, adecuados y seguros, de la manera más económica posible.</a:t>
            </a:r>
          </a:p>
          <a:p>
            <a:r>
              <a:rPr lang="es-ES" dirty="0"/>
              <a:t>¿Cómo?</a:t>
            </a:r>
          </a:p>
          <a:p>
            <a:pPr lvl="1"/>
            <a:r>
              <a:rPr lang="es-ES" dirty="0"/>
              <a:t>Realizar </a:t>
            </a:r>
            <a:r>
              <a:rPr lang="es-ES" b="1" dirty="0">
                <a:solidFill>
                  <a:srgbClr val="7030A0"/>
                </a:solidFill>
              </a:rPr>
              <a:t>prácticas</a:t>
            </a:r>
            <a:r>
              <a:rPr lang="es-ES" dirty="0"/>
              <a:t> específicas de desarrollo de software en un orden predeterminado</a:t>
            </a:r>
          </a:p>
          <a:p>
            <a:pPr lvl="1"/>
            <a:r>
              <a:rPr lang="es-ES" dirty="0"/>
              <a:t>Hay muchas prácticas (o técnicas)</a:t>
            </a:r>
          </a:p>
          <a:p>
            <a:pPr lvl="1"/>
            <a:r>
              <a:rPr lang="es-ES" dirty="0"/>
              <a:t>Existen diferentes formas de combinarlas (</a:t>
            </a:r>
            <a:r>
              <a:rPr lang="es-ES" b="1" dirty="0">
                <a:solidFill>
                  <a:srgbClr val="7030A0"/>
                </a:solidFill>
              </a:rPr>
              <a:t>procesos</a:t>
            </a:r>
            <a:r>
              <a:rPr lang="es-ES" dirty="0"/>
              <a:t>)</a:t>
            </a:r>
            <a:endParaRPr lang="es-ES_tradnl" dirty="0"/>
          </a:p>
          <a:p>
            <a:pPr>
              <a:buNone/>
            </a:pPr>
            <a:endParaRPr lang="en-GB" dirty="0"/>
          </a:p>
        </p:txBody>
      </p:sp>
      <p:sp>
        <p:nvSpPr>
          <p:cNvPr id="5" name="Estrella: 5 puntas 4">
            <a:extLst>
              <a:ext uri="{FF2B5EF4-FFF2-40B4-BE49-F238E27FC236}">
                <a16:creationId xmlns:a16="http://schemas.microsoft.com/office/drawing/2014/main" id="{9964C8A4-2060-4C42-ACD1-0EBDEAC4E363}"/>
              </a:ext>
            </a:extLst>
          </p:cNvPr>
          <p:cNvSpPr/>
          <p:nvPr/>
        </p:nvSpPr>
        <p:spPr>
          <a:xfrm>
            <a:off x="158824" y="1844824"/>
            <a:ext cx="298376" cy="3600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51430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Practicas, Procesos, y Modelos </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6</a:t>
            </a:fld>
            <a:endParaRPr lang="es-ES"/>
          </a:p>
        </p:txBody>
      </p:sp>
      <p:sp>
        <p:nvSpPr>
          <p:cNvPr id="4" name="3 Marcador de contenido"/>
          <p:cNvSpPr>
            <a:spLocks noGrp="1"/>
          </p:cNvSpPr>
          <p:nvPr>
            <p:ph sz="quarter" idx="1"/>
          </p:nvPr>
        </p:nvSpPr>
        <p:spPr/>
        <p:txBody>
          <a:bodyPr>
            <a:normAutofit fontScale="85000" lnSpcReduction="10000"/>
          </a:bodyPr>
          <a:lstStyle/>
          <a:p>
            <a:r>
              <a:rPr lang="es-ES" dirty="0"/>
              <a:t>Las </a:t>
            </a:r>
            <a:r>
              <a:rPr lang="es-ES" b="1" i="1" dirty="0">
                <a:solidFill>
                  <a:srgbClr val="7030A0"/>
                </a:solidFill>
              </a:rPr>
              <a:t>prácticas de desarrollo de soft</a:t>
            </a:r>
            <a:r>
              <a:rPr lang="es-ES" dirty="0">
                <a:solidFill>
                  <a:srgbClr val="7030A0"/>
                </a:solidFill>
              </a:rPr>
              <a:t>ware </a:t>
            </a:r>
            <a:r>
              <a:rPr lang="es-ES" dirty="0"/>
              <a:t>son actividades bien definidas que contribuyen a la obtención de los objetivos del proyecto de desarrollo software </a:t>
            </a:r>
          </a:p>
          <a:p>
            <a:pPr lvl="1"/>
            <a:r>
              <a:rPr lang="es-ES" dirty="0"/>
              <a:t>Por ejemplo, ingeniería de requisitos, diseño de alto nivel, diseño de bajo nivel, codificación, integración, prueba, despliegue</a:t>
            </a:r>
          </a:p>
          <a:p>
            <a:r>
              <a:rPr lang="es-ES_tradnl" dirty="0"/>
              <a:t>El </a:t>
            </a:r>
            <a:r>
              <a:rPr lang="es-ES_tradnl" b="1" i="1" dirty="0">
                <a:solidFill>
                  <a:srgbClr val="7030A0"/>
                </a:solidFill>
              </a:rPr>
              <a:t>proceso de desarrollo de software </a:t>
            </a:r>
            <a:r>
              <a:rPr lang="es-ES" dirty="0"/>
              <a:t>es el proceso por el cual las necesidades del usuario se traducen en un producto de software </a:t>
            </a:r>
          </a:p>
          <a:p>
            <a:pPr lvl="1"/>
            <a:r>
              <a:rPr lang="es-ES" dirty="0"/>
              <a:t>secuencia de prácticas software apropiadas y específicas</a:t>
            </a:r>
          </a:p>
          <a:p>
            <a:r>
              <a:rPr lang="es-ES" dirty="0"/>
              <a:t>Un </a:t>
            </a:r>
            <a:r>
              <a:rPr lang="es-ES" b="1" i="1" dirty="0">
                <a:solidFill>
                  <a:srgbClr val="7030A0"/>
                </a:solidFill>
              </a:rPr>
              <a:t>modelo de proceso de software </a:t>
            </a:r>
            <a:r>
              <a:rPr lang="es-ES" dirty="0"/>
              <a:t>es una descripción abstracta y simplificada de un proceso de desarrollo de software. </a:t>
            </a:r>
          </a:p>
          <a:p>
            <a:pPr lvl="1"/>
            <a:r>
              <a:rPr lang="es-ES" dirty="0"/>
              <a:t>Modelos “Plan-</a:t>
            </a:r>
            <a:r>
              <a:rPr lang="es-ES" dirty="0" err="1"/>
              <a:t>Driven</a:t>
            </a:r>
            <a:r>
              <a:rPr lang="es-ES" dirty="0"/>
              <a:t>”:  Acotados y detallados desde el inicio.</a:t>
            </a:r>
          </a:p>
          <a:p>
            <a:pPr lvl="2"/>
            <a:r>
              <a:rPr lang="es-ES" dirty="0"/>
              <a:t>“Hazlo bien la primera vez”</a:t>
            </a:r>
          </a:p>
          <a:p>
            <a:pPr lvl="1"/>
            <a:r>
              <a:rPr lang="es-ES" dirty="0"/>
              <a:t>Modelos Iterativos: Menos información al inicio, mas flexibles.</a:t>
            </a:r>
          </a:p>
          <a:p>
            <a:pPr lvl="1"/>
            <a:r>
              <a:rPr lang="es-ES" dirty="0"/>
              <a:t>Modelos “Agile”: Enfocados a proyectos dinámicos y cambiantes.</a:t>
            </a:r>
          </a:p>
          <a:p>
            <a:endParaRPr lang="es-ES_tradnl" dirty="0"/>
          </a:p>
          <a:p>
            <a:endParaRPr lang="en-GB" dirty="0"/>
          </a:p>
        </p:txBody>
      </p:sp>
    </p:spTree>
    <p:extLst>
      <p:ext uri="{BB962C8B-B14F-4D97-AF65-F5344CB8AC3E}">
        <p14:creationId xmlns:p14="http://schemas.microsoft.com/office/powerpoint/2010/main" val="410593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Prácticas, Procesos, Modelos </a:t>
            </a:r>
            <a:endParaRPr lang="en-GB" dirty="0"/>
          </a:p>
        </p:txBody>
      </p:sp>
      <p:sp>
        <p:nvSpPr>
          <p:cNvPr id="12" name="Marcador de texto 11">
            <a:extLst>
              <a:ext uri="{FF2B5EF4-FFF2-40B4-BE49-F238E27FC236}">
                <a16:creationId xmlns:a16="http://schemas.microsoft.com/office/drawing/2014/main" id="{B7A259A9-7922-4937-8391-3E5BEB9663B3}"/>
              </a:ext>
            </a:extLst>
          </p:cNvPr>
          <p:cNvSpPr>
            <a:spLocks noGrp="1"/>
          </p:cNvSpPr>
          <p:nvPr>
            <p:ph type="body" idx="1"/>
          </p:nvPr>
        </p:nvSpPr>
        <p:spPr>
          <a:xfrm>
            <a:off x="457200" y="1285875"/>
            <a:ext cx="2314600" cy="685800"/>
          </a:xfrm>
        </p:spPr>
        <p:txBody>
          <a:bodyPr/>
          <a:lstStyle/>
          <a:p>
            <a:r>
              <a:rPr lang="es-ES" sz="2200" dirty="0"/>
              <a:t>Prácticas</a:t>
            </a:r>
          </a:p>
        </p:txBody>
      </p:sp>
      <p:sp>
        <p:nvSpPr>
          <p:cNvPr id="17" name="Marcador de texto 16">
            <a:extLst>
              <a:ext uri="{FF2B5EF4-FFF2-40B4-BE49-F238E27FC236}">
                <a16:creationId xmlns:a16="http://schemas.microsoft.com/office/drawing/2014/main" id="{62B0451C-C137-489E-8C34-8AB9B02F9B7B}"/>
              </a:ext>
            </a:extLst>
          </p:cNvPr>
          <p:cNvSpPr>
            <a:spLocks noGrp="1"/>
          </p:cNvSpPr>
          <p:nvPr>
            <p:ph type="body" sz="half" idx="3"/>
          </p:nvPr>
        </p:nvSpPr>
        <p:spPr>
          <a:xfrm>
            <a:off x="3413721" y="1295400"/>
            <a:ext cx="3236168" cy="685800"/>
          </a:xfrm>
        </p:spPr>
        <p:txBody>
          <a:bodyPr>
            <a:normAutofit/>
          </a:bodyPr>
          <a:lstStyle/>
          <a:p>
            <a:r>
              <a:rPr lang="es-ES" dirty="0"/>
              <a:t>Procesos</a:t>
            </a:r>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7</a:t>
            </a:fld>
            <a:endParaRPr lang="es-ES"/>
          </a:p>
        </p:txBody>
      </p:sp>
      <p:sp>
        <p:nvSpPr>
          <p:cNvPr id="14" name="Marcador de contenido 13">
            <a:extLst>
              <a:ext uri="{FF2B5EF4-FFF2-40B4-BE49-F238E27FC236}">
                <a16:creationId xmlns:a16="http://schemas.microsoft.com/office/drawing/2014/main" id="{4976C581-312A-460E-86FB-E59FC96025B4}"/>
              </a:ext>
            </a:extLst>
          </p:cNvPr>
          <p:cNvSpPr>
            <a:spLocks noGrp="1"/>
          </p:cNvSpPr>
          <p:nvPr>
            <p:ph sz="quarter" idx="2"/>
          </p:nvPr>
        </p:nvSpPr>
        <p:spPr>
          <a:xfrm>
            <a:off x="251520" y="2133600"/>
            <a:ext cx="4038600" cy="4038600"/>
          </a:xfrm>
        </p:spPr>
        <p:txBody>
          <a:bodyPr/>
          <a:lstStyle/>
          <a:p>
            <a:endParaRPr lang="es-ES" dirty="0"/>
          </a:p>
          <a:p>
            <a:r>
              <a:rPr lang="es-ES" dirty="0"/>
              <a:t>Requisitos</a:t>
            </a:r>
          </a:p>
          <a:p>
            <a:r>
              <a:rPr lang="es-ES" dirty="0"/>
              <a:t>Diseño</a:t>
            </a:r>
          </a:p>
          <a:p>
            <a:r>
              <a:rPr lang="es-ES" dirty="0"/>
              <a:t>Codificación</a:t>
            </a:r>
          </a:p>
          <a:p>
            <a:r>
              <a:rPr lang="es-ES" dirty="0"/>
              <a:t>Prueba</a:t>
            </a:r>
          </a:p>
          <a:p>
            <a:r>
              <a:rPr lang="es-ES" dirty="0"/>
              <a:t>Mantenimiento</a:t>
            </a:r>
          </a:p>
        </p:txBody>
      </p:sp>
      <p:sp>
        <p:nvSpPr>
          <p:cNvPr id="19" name="Marcador de contenido 18">
            <a:extLst>
              <a:ext uri="{FF2B5EF4-FFF2-40B4-BE49-F238E27FC236}">
                <a16:creationId xmlns:a16="http://schemas.microsoft.com/office/drawing/2014/main" id="{C20399C3-0C38-4731-802F-E021B796935E}"/>
              </a:ext>
            </a:extLst>
          </p:cNvPr>
          <p:cNvSpPr>
            <a:spLocks noGrp="1"/>
          </p:cNvSpPr>
          <p:nvPr>
            <p:ph sz="quarter" idx="4"/>
          </p:nvPr>
        </p:nvSpPr>
        <p:spPr>
          <a:xfrm>
            <a:off x="3413720" y="2133600"/>
            <a:ext cx="4038600" cy="4038600"/>
          </a:xfrm>
        </p:spPr>
        <p:txBody>
          <a:bodyPr/>
          <a:lstStyle/>
          <a:p>
            <a:r>
              <a:rPr lang="es-ES" dirty="0"/>
              <a:t>Ad-hoc</a:t>
            </a:r>
          </a:p>
          <a:p>
            <a:r>
              <a:rPr lang="es-ES" dirty="0"/>
              <a:t>Cascada</a:t>
            </a:r>
          </a:p>
          <a:p>
            <a:r>
              <a:rPr lang="es-ES" dirty="0"/>
              <a:t>Prototipado</a:t>
            </a:r>
          </a:p>
          <a:p>
            <a:r>
              <a:rPr lang="es-ES" dirty="0"/>
              <a:t>Incremental </a:t>
            </a:r>
          </a:p>
          <a:p>
            <a:r>
              <a:rPr lang="es-ES" dirty="0"/>
              <a:t>Evolutivo</a:t>
            </a:r>
          </a:p>
          <a:p>
            <a:r>
              <a:rPr lang="es-ES" dirty="0"/>
              <a:t>Espiral</a:t>
            </a:r>
          </a:p>
          <a:p>
            <a:r>
              <a:rPr lang="es-ES" dirty="0"/>
              <a:t>Proceso Unificado</a:t>
            </a:r>
          </a:p>
          <a:p>
            <a:r>
              <a:rPr lang="es-ES" dirty="0"/>
              <a:t>Agile</a:t>
            </a:r>
          </a:p>
          <a:p>
            <a:pPr marL="0" indent="0">
              <a:buNone/>
            </a:pPr>
            <a:endParaRPr lang="es-ES" dirty="0"/>
          </a:p>
          <a:p>
            <a:endParaRPr lang="es-ES" dirty="0"/>
          </a:p>
          <a:p>
            <a:endParaRPr lang="es-ES" dirty="0"/>
          </a:p>
        </p:txBody>
      </p:sp>
      <p:sp>
        <p:nvSpPr>
          <p:cNvPr id="21" name="Cerrar llave 20">
            <a:extLst>
              <a:ext uri="{FF2B5EF4-FFF2-40B4-BE49-F238E27FC236}">
                <a16:creationId xmlns:a16="http://schemas.microsoft.com/office/drawing/2014/main" id="{EAB2BF2A-50E0-4289-B966-341D8D61608C}"/>
              </a:ext>
            </a:extLst>
          </p:cNvPr>
          <p:cNvSpPr/>
          <p:nvPr/>
        </p:nvSpPr>
        <p:spPr>
          <a:xfrm>
            <a:off x="2555776" y="2371849"/>
            <a:ext cx="754016" cy="2929359"/>
          </a:xfrm>
          <a:prstGeom prst="rightBrace">
            <a:avLst>
              <a:gd name="adj1" fmla="val 12120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nvGrpSpPr>
          <p:cNvPr id="5" name="Grupo 4">
            <a:extLst>
              <a:ext uri="{FF2B5EF4-FFF2-40B4-BE49-F238E27FC236}">
                <a16:creationId xmlns:a16="http://schemas.microsoft.com/office/drawing/2014/main" id="{B61698B2-DB71-4AE5-A7D6-E12E79FD06E7}"/>
              </a:ext>
            </a:extLst>
          </p:cNvPr>
          <p:cNvGrpSpPr/>
          <p:nvPr/>
        </p:nvGrpSpPr>
        <p:grpSpPr>
          <a:xfrm>
            <a:off x="6012160" y="2607295"/>
            <a:ext cx="2145981" cy="461665"/>
            <a:chOff x="6012160" y="2607295"/>
            <a:chExt cx="2145981" cy="461665"/>
          </a:xfrm>
        </p:grpSpPr>
        <p:sp>
          <p:nvSpPr>
            <p:cNvPr id="23" name="CuadroTexto 22">
              <a:extLst>
                <a:ext uri="{FF2B5EF4-FFF2-40B4-BE49-F238E27FC236}">
                  <a16:creationId xmlns:a16="http://schemas.microsoft.com/office/drawing/2014/main" id="{C8D98B45-8E4B-4157-AF83-06379F82ECDC}"/>
                </a:ext>
              </a:extLst>
            </p:cNvPr>
            <p:cNvSpPr txBox="1"/>
            <p:nvPr/>
          </p:nvSpPr>
          <p:spPr>
            <a:xfrm>
              <a:off x="6588224" y="2607295"/>
              <a:ext cx="1569917" cy="461665"/>
            </a:xfrm>
            <a:prstGeom prst="rect">
              <a:avLst/>
            </a:prstGeom>
            <a:noFill/>
          </p:spPr>
          <p:txBody>
            <a:bodyPr wrap="none" rtlCol="0">
              <a:spAutoFit/>
            </a:bodyPr>
            <a:lstStyle/>
            <a:p>
              <a:r>
                <a:rPr lang="es-ES" sz="2400" dirty="0"/>
                <a:t>Plan-</a:t>
              </a:r>
              <a:r>
                <a:rPr lang="es-ES" sz="2400" dirty="0" err="1"/>
                <a:t>driven</a:t>
              </a:r>
              <a:endParaRPr lang="es-ES" sz="2400" dirty="0"/>
            </a:p>
          </p:txBody>
        </p:sp>
        <p:cxnSp>
          <p:nvCxnSpPr>
            <p:cNvPr id="29" name="Conector recto de flecha 28">
              <a:extLst>
                <a:ext uri="{FF2B5EF4-FFF2-40B4-BE49-F238E27FC236}">
                  <a16:creationId xmlns:a16="http://schemas.microsoft.com/office/drawing/2014/main" id="{1F5013B6-912B-4D9A-B2BC-6B820836F6EE}"/>
                </a:ext>
              </a:extLst>
            </p:cNvPr>
            <p:cNvCxnSpPr>
              <a:cxnSpLocks/>
            </p:cNvCxnSpPr>
            <p:nvPr/>
          </p:nvCxnSpPr>
          <p:spPr>
            <a:xfrm>
              <a:off x="6012160" y="2852936"/>
              <a:ext cx="5040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6" name="Grupo 5">
            <a:extLst>
              <a:ext uri="{FF2B5EF4-FFF2-40B4-BE49-F238E27FC236}">
                <a16:creationId xmlns:a16="http://schemas.microsoft.com/office/drawing/2014/main" id="{A176818A-C91C-4BDC-B814-3782C4419BE1}"/>
              </a:ext>
            </a:extLst>
          </p:cNvPr>
          <p:cNvGrpSpPr/>
          <p:nvPr/>
        </p:nvGrpSpPr>
        <p:grpSpPr>
          <a:xfrm>
            <a:off x="6122240" y="3163938"/>
            <a:ext cx="1993114" cy="2309116"/>
            <a:chOff x="6122240" y="3163938"/>
            <a:chExt cx="1993114" cy="2309116"/>
          </a:xfrm>
        </p:grpSpPr>
        <p:sp>
          <p:nvSpPr>
            <p:cNvPr id="28" name="Cerrar llave 27">
              <a:extLst>
                <a:ext uri="{FF2B5EF4-FFF2-40B4-BE49-F238E27FC236}">
                  <a16:creationId xmlns:a16="http://schemas.microsoft.com/office/drawing/2014/main" id="{74374D34-6C38-4BD3-8AD9-077CABA67436}"/>
                </a:ext>
              </a:extLst>
            </p:cNvPr>
            <p:cNvSpPr/>
            <p:nvPr/>
          </p:nvSpPr>
          <p:spPr>
            <a:xfrm>
              <a:off x="6122240" y="3163938"/>
              <a:ext cx="754016" cy="2309116"/>
            </a:xfrm>
            <a:prstGeom prst="rightBrace">
              <a:avLst>
                <a:gd name="adj1" fmla="val 12120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0" name="CuadroTexto 29">
              <a:extLst>
                <a:ext uri="{FF2B5EF4-FFF2-40B4-BE49-F238E27FC236}">
                  <a16:creationId xmlns:a16="http://schemas.microsoft.com/office/drawing/2014/main" id="{EC1DD5AA-8D52-4D79-9216-DE40ADCAD200}"/>
                </a:ext>
              </a:extLst>
            </p:cNvPr>
            <p:cNvSpPr txBox="1"/>
            <p:nvPr/>
          </p:nvSpPr>
          <p:spPr>
            <a:xfrm>
              <a:off x="6882068" y="4049109"/>
              <a:ext cx="1233286" cy="461665"/>
            </a:xfrm>
            <a:prstGeom prst="rect">
              <a:avLst/>
            </a:prstGeom>
            <a:noFill/>
          </p:spPr>
          <p:txBody>
            <a:bodyPr wrap="none" rtlCol="0">
              <a:spAutoFit/>
            </a:bodyPr>
            <a:lstStyle/>
            <a:p>
              <a:r>
                <a:rPr lang="es-ES" sz="2400" dirty="0"/>
                <a:t>Iterativo</a:t>
              </a:r>
            </a:p>
          </p:txBody>
        </p:sp>
      </p:grpSp>
      <p:grpSp>
        <p:nvGrpSpPr>
          <p:cNvPr id="4" name="Grupo 3">
            <a:extLst>
              <a:ext uri="{FF2B5EF4-FFF2-40B4-BE49-F238E27FC236}">
                <a16:creationId xmlns:a16="http://schemas.microsoft.com/office/drawing/2014/main" id="{4D5B1E1A-CAE8-44F5-8F3B-08B97FFDAADC}"/>
              </a:ext>
            </a:extLst>
          </p:cNvPr>
          <p:cNvGrpSpPr/>
          <p:nvPr/>
        </p:nvGrpSpPr>
        <p:grpSpPr>
          <a:xfrm>
            <a:off x="6001030" y="2175247"/>
            <a:ext cx="2182412" cy="461665"/>
            <a:chOff x="6001030" y="2175247"/>
            <a:chExt cx="2182412" cy="461665"/>
          </a:xfrm>
        </p:grpSpPr>
        <p:sp>
          <p:nvSpPr>
            <p:cNvPr id="31" name="CuadroTexto 30">
              <a:extLst>
                <a:ext uri="{FF2B5EF4-FFF2-40B4-BE49-F238E27FC236}">
                  <a16:creationId xmlns:a16="http://schemas.microsoft.com/office/drawing/2014/main" id="{68C463B4-741E-4E10-9170-59C85E51ECCA}"/>
                </a:ext>
              </a:extLst>
            </p:cNvPr>
            <p:cNvSpPr txBox="1"/>
            <p:nvPr/>
          </p:nvSpPr>
          <p:spPr>
            <a:xfrm>
              <a:off x="6599354" y="2175247"/>
              <a:ext cx="1584088" cy="461665"/>
            </a:xfrm>
            <a:prstGeom prst="rect">
              <a:avLst/>
            </a:prstGeom>
            <a:noFill/>
          </p:spPr>
          <p:txBody>
            <a:bodyPr wrap="none" rtlCol="0">
              <a:spAutoFit/>
            </a:bodyPr>
            <a:lstStyle/>
            <a:p>
              <a:r>
                <a:rPr lang="es-ES" sz="2400" dirty="0"/>
                <a:t>Sin Modelo</a:t>
              </a:r>
            </a:p>
          </p:txBody>
        </p:sp>
        <p:cxnSp>
          <p:nvCxnSpPr>
            <p:cNvPr id="33" name="Conector recto de flecha 32">
              <a:extLst>
                <a:ext uri="{FF2B5EF4-FFF2-40B4-BE49-F238E27FC236}">
                  <a16:creationId xmlns:a16="http://schemas.microsoft.com/office/drawing/2014/main" id="{1973331D-80EA-48FF-A92C-FECB64F27446}"/>
                </a:ext>
              </a:extLst>
            </p:cNvPr>
            <p:cNvCxnSpPr>
              <a:cxnSpLocks/>
            </p:cNvCxnSpPr>
            <p:nvPr/>
          </p:nvCxnSpPr>
          <p:spPr>
            <a:xfrm>
              <a:off x="6001030" y="2420889"/>
              <a:ext cx="51518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cxnSp>
        <p:nvCxnSpPr>
          <p:cNvPr id="40" name="Conector recto de flecha 39">
            <a:extLst>
              <a:ext uri="{FF2B5EF4-FFF2-40B4-BE49-F238E27FC236}">
                <a16:creationId xmlns:a16="http://schemas.microsoft.com/office/drawing/2014/main" id="{C6BF3EC8-03FD-45FF-A027-639444B7E556}"/>
              </a:ext>
            </a:extLst>
          </p:cNvPr>
          <p:cNvCxnSpPr>
            <a:cxnSpLocks/>
          </p:cNvCxnSpPr>
          <p:nvPr/>
        </p:nvCxnSpPr>
        <p:spPr>
          <a:xfrm>
            <a:off x="6012160" y="5718447"/>
            <a:ext cx="5040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A54118AC-9DC1-4FF7-B69C-C391F3686313}"/>
              </a:ext>
            </a:extLst>
          </p:cNvPr>
          <p:cNvSpPr txBox="1"/>
          <p:nvPr/>
        </p:nvSpPr>
        <p:spPr>
          <a:xfrm>
            <a:off x="6623780" y="5445224"/>
            <a:ext cx="1662315" cy="461665"/>
          </a:xfrm>
          <a:prstGeom prst="rect">
            <a:avLst/>
          </a:prstGeom>
          <a:noFill/>
        </p:spPr>
        <p:txBody>
          <a:bodyPr wrap="none" rtlCol="0">
            <a:spAutoFit/>
          </a:bodyPr>
          <a:lstStyle/>
          <a:p>
            <a:r>
              <a:rPr lang="es-ES" sz="2400" dirty="0"/>
              <a:t>Modelo </a:t>
            </a:r>
            <a:r>
              <a:rPr lang="es-ES" sz="2400" dirty="0" err="1"/>
              <a:t>Agil</a:t>
            </a:r>
            <a:endParaRPr lang="es-ES" sz="2400" dirty="0"/>
          </a:p>
        </p:txBody>
      </p:sp>
      <p:sp>
        <p:nvSpPr>
          <p:cNvPr id="18" name="Marcador de texto 16">
            <a:extLst>
              <a:ext uri="{FF2B5EF4-FFF2-40B4-BE49-F238E27FC236}">
                <a16:creationId xmlns:a16="http://schemas.microsoft.com/office/drawing/2014/main" id="{2EC93761-65D4-4F11-8FA8-7C778EA6605F}"/>
              </a:ext>
            </a:extLst>
          </p:cNvPr>
          <p:cNvSpPr txBox="1">
            <a:spLocks/>
          </p:cNvSpPr>
          <p:nvPr/>
        </p:nvSpPr>
        <p:spPr>
          <a:xfrm>
            <a:off x="6635490" y="1265449"/>
            <a:ext cx="2160556" cy="685800"/>
          </a:xfrm>
          <a:prstGeom prst="rect">
            <a:avLst/>
          </a:prstGeom>
          <a:noFill/>
          <a:ln>
            <a:noFill/>
          </a:ln>
        </p:spPr>
        <p:txBody>
          <a:bodyPr vert="horz" lIns="91440" anchor="b" anchorCtr="0">
            <a:normAutofit/>
          </a:bodyPr>
          <a:lstStyle>
            <a:lvl1pPr marL="0" indent="0" algn="l" rtl="0" eaLnBrk="1" latinLnBrk="0" hangingPunct="1">
              <a:spcBef>
                <a:spcPts val="600"/>
              </a:spcBef>
              <a:buClr>
                <a:schemeClr val="accent1"/>
              </a:buClr>
              <a:buSzPct val="76000"/>
              <a:buFont typeface="Wingdings 3"/>
              <a:buNone/>
              <a:defRPr kumimoji="0" sz="2400" b="1" kern="1200">
                <a:solidFill>
                  <a:schemeClr val="accent2"/>
                </a:solidFill>
                <a:latin typeface="+mn-lt"/>
                <a:ea typeface="+mn-ea"/>
                <a:cs typeface="+mn-cs"/>
              </a:defRPr>
            </a:lvl1pPr>
            <a:lvl2pPr marL="548640" indent="-274320" algn="l" rtl="0" eaLnBrk="1" latinLnBrk="0" hangingPunct="1">
              <a:spcBef>
                <a:spcPts val="500"/>
              </a:spcBef>
              <a:buClr>
                <a:schemeClr val="accent2"/>
              </a:buClr>
              <a:buSzPct val="76000"/>
              <a:buFont typeface="Wingdings 3"/>
              <a:buNone/>
              <a:defRPr kumimoji="0" sz="2000" b="1"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None/>
              <a:defRPr kumimoji="0" sz="1800" b="1"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None/>
              <a:defRPr kumimoji="0" sz="1600" b="1"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None/>
              <a:defRPr kumimoji="0" sz="1600" b="1"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s-ES" dirty="0"/>
              <a:t>Modelos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9">
                                            <p:txEl>
                                              <p:pRg st="0" end="0"/>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9">
                                            <p:txEl>
                                              <p:pRg st="1" end="1"/>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9">
                                            <p:txEl>
                                              <p:pRg st="2" end="2"/>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9">
                                            <p:txEl>
                                              <p:pRg st="4" end="4"/>
                                            </p:txEl>
                                          </p:spTgt>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9">
                                            <p:txEl>
                                              <p:pRg st="5" end="5"/>
                                            </p:txEl>
                                          </p:spTgt>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9">
                                            <p:txEl>
                                              <p:pRg st="6" end="6"/>
                                            </p:txEl>
                                          </p:spTgt>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9" grpId="0" build="p" advAuto="500"/>
      <p:bldP spid="4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El Proceso (Modelo) en Cascada</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8</a:t>
            </a:fld>
            <a:endParaRPr lang="es-ES"/>
          </a:p>
        </p:txBody>
      </p:sp>
      <p:pic>
        <p:nvPicPr>
          <p:cNvPr id="5" name="Picture 2" descr="http://www.relativitycorp.com/images/techprojwaterfall.jpg">
            <a:extLst>
              <a:ext uri="{FF2B5EF4-FFF2-40B4-BE49-F238E27FC236}">
                <a16:creationId xmlns:a16="http://schemas.microsoft.com/office/drawing/2014/main" id="{E9AA062B-9F80-4B51-BB9E-31C97412D1B4}"/>
              </a:ext>
            </a:extLst>
          </p:cNvPr>
          <p:cNvPicPr>
            <a:picLocks noChangeAspect="1" noChangeArrowheads="1"/>
          </p:cNvPicPr>
          <p:nvPr/>
        </p:nvPicPr>
        <p:blipFill>
          <a:blip r:embed="rId3"/>
          <a:srcRect/>
          <a:stretch>
            <a:fillRect/>
          </a:stretch>
        </p:blipFill>
        <p:spPr bwMode="auto">
          <a:xfrm>
            <a:off x="1547664" y="1268760"/>
            <a:ext cx="5719490" cy="3459940"/>
          </a:xfrm>
          <a:prstGeom prst="rect">
            <a:avLst/>
          </a:prstGeom>
          <a:noFill/>
          <a:ln>
            <a:solidFill>
              <a:schemeClr val="bg2">
                <a:lumMod val="10000"/>
              </a:schemeClr>
            </a:solidFill>
          </a:ln>
        </p:spPr>
      </p:pic>
      <p:sp>
        <p:nvSpPr>
          <p:cNvPr id="6" name="Marcador de contenido 5">
            <a:extLst>
              <a:ext uri="{FF2B5EF4-FFF2-40B4-BE49-F238E27FC236}">
                <a16:creationId xmlns:a16="http://schemas.microsoft.com/office/drawing/2014/main" id="{AE2DDB82-3B60-4BD8-B482-1A414BAE56C4}"/>
              </a:ext>
            </a:extLst>
          </p:cNvPr>
          <p:cNvSpPr>
            <a:spLocks noGrp="1"/>
          </p:cNvSpPr>
          <p:nvPr>
            <p:ph sz="quarter" idx="1"/>
          </p:nvPr>
        </p:nvSpPr>
        <p:spPr>
          <a:xfrm>
            <a:off x="612648" y="4852851"/>
            <a:ext cx="8531352" cy="1384461"/>
          </a:xfrm>
        </p:spPr>
        <p:txBody>
          <a:bodyPr>
            <a:normAutofit fontScale="77500" lnSpcReduction="20000"/>
          </a:bodyPr>
          <a:lstStyle/>
          <a:p>
            <a:r>
              <a:rPr lang="es-ES" sz="2000" dirty="0"/>
              <a:t>Proceso más temprano, basado en una serie de etapas; </a:t>
            </a:r>
          </a:p>
          <a:p>
            <a:pPr lvl="1"/>
            <a:r>
              <a:rPr lang="es-ES" sz="1700" dirty="0"/>
              <a:t>modelo genérico, base para otros</a:t>
            </a:r>
          </a:p>
          <a:p>
            <a:r>
              <a:rPr lang="es-ES" sz="2000" dirty="0"/>
              <a:t>Inflexible, solo apropiado cuando los requisitos se entienden bien</a:t>
            </a:r>
          </a:p>
          <a:p>
            <a:r>
              <a:rPr lang="es-ES" sz="2000" dirty="0"/>
              <a:t>Falta de participación del usuario una vez que se escribe la especificación</a:t>
            </a:r>
          </a:p>
          <a:p>
            <a:r>
              <a:rPr lang="es-ES" sz="2000" dirty="0"/>
              <a:t>Pasa mucho tiempo antes de que esté disponible la versión funcional del producto de software</a:t>
            </a:r>
          </a:p>
        </p:txBody>
      </p:sp>
      <p:sp>
        <p:nvSpPr>
          <p:cNvPr id="4" name="CuadroTexto 3">
            <a:extLst>
              <a:ext uri="{FF2B5EF4-FFF2-40B4-BE49-F238E27FC236}">
                <a16:creationId xmlns:a16="http://schemas.microsoft.com/office/drawing/2014/main" id="{9C268A27-BBCE-4559-913E-35B996944B3C}"/>
              </a:ext>
            </a:extLst>
          </p:cNvPr>
          <p:cNvSpPr txBox="1"/>
          <p:nvPr/>
        </p:nvSpPr>
        <p:spPr>
          <a:xfrm>
            <a:off x="7596336" y="2564904"/>
            <a:ext cx="1547664" cy="923330"/>
          </a:xfrm>
          <a:prstGeom prst="rect">
            <a:avLst/>
          </a:prstGeom>
          <a:noFill/>
        </p:spPr>
        <p:txBody>
          <a:bodyPr wrap="square" rtlCol="0">
            <a:spAutoFit/>
          </a:bodyPr>
          <a:lstStyle/>
          <a:p>
            <a:r>
              <a:rPr lang="es-ES" i="1" dirty="0">
                <a:solidFill>
                  <a:srgbClr val="7030A0"/>
                </a:solidFill>
              </a:rPr>
              <a:t>Modelo</a:t>
            </a:r>
          </a:p>
          <a:p>
            <a:r>
              <a:rPr lang="es-ES" i="1" dirty="0">
                <a:solidFill>
                  <a:srgbClr val="7030A0"/>
                </a:solidFill>
              </a:rPr>
              <a:t>Plan-</a:t>
            </a:r>
            <a:r>
              <a:rPr lang="es-ES" i="1" dirty="0" err="1">
                <a:solidFill>
                  <a:srgbClr val="7030A0"/>
                </a:solidFill>
              </a:rPr>
              <a:t>driven</a:t>
            </a:r>
            <a:endParaRPr lang="es-ES" i="1" dirty="0">
              <a:solidFill>
                <a:srgbClr val="7030A0"/>
              </a:solidFill>
            </a:endParaRPr>
          </a:p>
          <a:p>
            <a:endParaRPr lang="es-ES" i="1" dirty="0">
              <a:solidFill>
                <a:srgbClr val="7030A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Prototipado (De usar y tirar)</a:t>
            </a:r>
            <a:endParaRPr lang="en-GB" dirty="0"/>
          </a:p>
        </p:txBody>
      </p:sp>
      <p:sp>
        <p:nvSpPr>
          <p:cNvPr id="3" name="2 Marcador de número de diapositiva"/>
          <p:cNvSpPr>
            <a:spLocks noGrp="1"/>
          </p:cNvSpPr>
          <p:nvPr>
            <p:ph type="sldNum" sz="quarter" idx="12"/>
          </p:nvPr>
        </p:nvSpPr>
        <p:spPr/>
        <p:txBody>
          <a:bodyPr/>
          <a:lstStyle/>
          <a:p>
            <a:fld id="{AC5C3DF3-DECE-4845-BBB0-5B022D41DC57}" type="slidenum">
              <a:rPr lang="es-ES" smtClean="0"/>
              <a:pPr/>
              <a:t>9</a:t>
            </a:fld>
            <a:endParaRPr lang="es-ES"/>
          </a:p>
        </p:txBody>
      </p:sp>
      <p:sp>
        <p:nvSpPr>
          <p:cNvPr id="4" name="Marcador de contenido 3">
            <a:extLst>
              <a:ext uri="{FF2B5EF4-FFF2-40B4-BE49-F238E27FC236}">
                <a16:creationId xmlns:a16="http://schemas.microsoft.com/office/drawing/2014/main" id="{150ABA4D-68D0-4495-9DED-9A84D60329E9}"/>
              </a:ext>
            </a:extLst>
          </p:cNvPr>
          <p:cNvSpPr>
            <a:spLocks noGrp="1"/>
          </p:cNvSpPr>
          <p:nvPr>
            <p:ph sz="quarter" idx="1"/>
          </p:nvPr>
        </p:nvSpPr>
        <p:spPr/>
        <p:txBody>
          <a:bodyPr/>
          <a:lstStyle/>
          <a:p>
            <a:r>
              <a:rPr lang="es-ES" dirty="0"/>
              <a:t>No se conocen todos los requisitos al inicio del proyecto</a:t>
            </a:r>
          </a:p>
        </p:txBody>
      </p:sp>
      <p:grpSp>
        <p:nvGrpSpPr>
          <p:cNvPr id="5" name="Group 24"/>
          <p:cNvGrpSpPr>
            <a:grpSpLocks/>
          </p:cNvGrpSpPr>
          <p:nvPr/>
        </p:nvGrpSpPr>
        <p:grpSpPr bwMode="auto">
          <a:xfrm>
            <a:off x="581012" y="1835135"/>
            <a:ext cx="7981976" cy="1914540"/>
            <a:chOff x="192" y="768"/>
            <a:chExt cx="5328" cy="1488"/>
          </a:xfrm>
        </p:grpSpPr>
        <p:sp>
          <p:nvSpPr>
            <p:cNvPr id="6" name="Rectangle 6"/>
            <p:cNvSpPr>
              <a:spLocks noChangeArrowheads="1"/>
            </p:cNvSpPr>
            <p:nvPr/>
          </p:nvSpPr>
          <p:spPr bwMode="auto">
            <a:xfrm>
              <a:off x="192" y="768"/>
              <a:ext cx="5328" cy="1488"/>
            </a:xfrm>
            <a:prstGeom prst="rect">
              <a:avLst/>
            </a:prstGeom>
            <a:solidFill>
              <a:srgbClr val="EAEAEA"/>
            </a:solidFill>
            <a:ln w="12700">
              <a:solidFill>
                <a:schemeClr val="tx1"/>
              </a:solidFill>
              <a:miter lim="800000"/>
              <a:headEnd/>
              <a:tailEnd/>
            </a:ln>
            <a:effectLst>
              <a:outerShdw dist="107763" dir="2700000" algn="ctr" rotWithShape="0">
                <a:schemeClr val="bg2"/>
              </a:outerShdw>
            </a:effectLst>
          </p:spPr>
          <p:txBody>
            <a:bodyPr wrap="none" anchor="ctr"/>
            <a:lstStyle/>
            <a:p>
              <a:endParaRPr lang="es-ES"/>
            </a:p>
          </p:txBody>
        </p:sp>
        <p:grpSp>
          <p:nvGrpSpPr>
            <p:cNvPr id="7" name="Group 7"/>
            <p:cNvGrpSpPr>
              <a:grpSpLocks/>
            </p:cNvGrpSpPr>
            <p:nvPr/>
          </p:nvGrpSpPr>
          <p:grpSpPr bwMode="auto">
            <a:xfrm>
              <a:off x="1632" y="1711"/>
              <a:ext cx="3840" cy="496"/>
              <a:chOff x="1632" y="1923"/>
              <a:chExt cx="3840" cy="620"/>
            </a:xfrm>
          </p:grpSpPr>
          <p:sp>
            <p:nvSpPr>
              <p:cNvPr id="18" name="Rectangle 8"/>
              <p:cNvSpPr>
                <a:spLocks noChangeArrowheads="1"/>
              </p:cNvSpPr>
              <p:nvPr/>
            </p:nvSpPr>
            <p:spPr bwMode="auto">
              <a:xfrm>
                <a:off x="1632" y="1923"/>
                <a:ext cx="768" cy="620"/>
              </a:xfrm>
              <a:prstGeom prst="rect">
                <a:avLst/>
              </a:prstGeom>
              <a:solidFill>
                <a:srgbClr val="FBFAC9"/>
              </a:solidFill>
              <a:ln w="12700">
                <a:solidFill>
                  <a:schemeClr val="tx1"/>
                </a:solidFill>
                <a:miter lim="800000"/>
                <a:headEnd/>
                <a:tailEnd/>
              </a:ln>
              <a:effectLst/>
            </p:spPr>
            <p:txBody>
              <a:bodyPr wrap="none" anchor="ctr"/>
              <a:lstStyle/>
              <a:p>
                <a:pPr algn="ctr">
                  <a:lnSpc>
                    <a:spcPct val="90000"/>
                  </a:lnSpc>
                </a:pPr>
                <a:r>
                  <a:rPr lang="es-ES" sz="1400" b="1">
                    <a:latin typeface="Comic Sans MS" pitchFamily="66" charset="0"/>
                  </a:rPr>
                  <a:t>Documento </a:t>
                </a:r>
              </a:p>
              <a:p>
                <a:pPr algn="ctr">
                  <a:lnSpc>
                    <a:spcPct val="90000"/>
                  </a:lnSpc>
                </a:pPr>
                <a:r>
                  <a:rPr lang="es-ES" sz="1400" b="1">
                    <a:latin typeface="Comic Sans MS" pitchFamily="66" charset="0"/>
                  </a:rPr>
                  <a:t>de Requisitos</a:t>
                </a:r>
              </a:p>
            </p:txBody>
          </p:sp>
          <p:sp>
            <p:nvSpPr>
              <p:cNvPr id="19" name="Rectangle 9"/>
              <p:cNvSpPr>
                <a:spLocks noChangeArrowheads="1"/>
              </p:cNvSpPr>
              <p:nvPr/>
            </p:nvSpPr>
            <p:spPr bwMode="auto">
              <a:xfrm>
                <a:off x="2400" y="1923"/>
                <a:ext cx="768" cy="620"/>
              </a:xfrm>
              <a:prstGeom prst="rect">
                <a:avLst/>
              </a:prstGeom>
              <a:solidFill>
                <a:srgbClr val="FBFAC9"/>
              </a:solidFill>
              <a:ln w="12700">
                <a:solidFill>
                  <a:schemeClr val="tx1"/>
                </a:solidFill>
                <a:miter lim="800000"/>
                <a:headEnd/>
                <a:tailEnd/>
              </a:ln>
              <a:effectLst/>
            </p:spPr>
            <p:txBody>
              <a:bodyPr wrap="none" anchor="ctr"/>
              <a:lstStyle/>
              <a:p>
                <a:pPr algn="ctr">
                  <a:lnSpc>
                    <a:spcPct val="90000"/>
                  </a:lnSpc>
                </a:pPr>
                <a:r>
                  <a:rPr lang="es-ES" sz="1400" b="1">
                    <a:latin typeface="Comic Sans MS" pitchFamily="66" charset="0"/>
                  </a:rPr>
                  <a:t>diseño</a:t>
                </a:r>
              </a:p>
            </p:txBody>
          </p:sp>
          <p:sp>
            <p:nvSpPr>
              <p:cNvPr id="20" name="Rectangle 10"/>
              <p:cNvSpPr>
                <a:spLocks noChangeArrowheads="1"/>
              </p:cNvSpPr>
              <p:nvPr/>
            </p:nvSpPr>
            <p:spPr bwMode="auto">
              <a:xfrm>
                <a:off x="3168" y="1923"/>
                <a:ext cx="768" cy="620"/>
              </a:xfrm>
              <a:prstGeom prst="rect">
                <a:avLst/>
              </a:prstGeom>
              <a:solidFill>
                <a:srgbClr val="FBFAC9"/>
              </a:solidFill>
              <a:ln w="12700">
                <a:solidFill>
                  <a:schemeClr val="tx1"/>
                </a:solidFill>
                <a:miter lim="800000"/>
                <a:headEnd/>
                <a:tailEnd/>
              </a:ln>
              <a:effectLst/>
            </p:spPr>
            <p:txBody>
              <a:bodyPr wrap="none" anchor="ctr"/>
              <a:lstStyle/>
              <a:p>
                <a:pPr algn="ctr">
                  <a:lnSpc>
                    <a:spcPct val="90000"/>
                  </a:lnSpc>
                </a:pPr>
                <a:r>
                  <a:rPr lang="es-ES" sz="1400" b="1">
                    <a:latin typeface="Comic Sans MS" pitchFamily="66" charset="0"/>
                  </a:rPr>
                  <a:t>codificación</a:t>
                </a:r>
              </a:p>
            </p:txBody>
          </p:sp>
          <p:sp>
            <p:nvSpPr>
              <p:cNvPr id="21" name="Rectangle 11"/>
              <p:cNvSpPr>
                <a:spLocks noChangeArrowheads="1"/>
              </p:cNvSpPr>
              <p:nvPr/>
            </p:nvSpPr>
            <p:spPr bwMode="auto">
              <a:xfrm>
                <a:off x="3936" y="1923"/>
                <a:ext cx="768" cy="620"/>
              </a:xfrm>
              <a:prstGeom prst="rect">
                <a:avLst/>
              </a:prstGeom>
              <a:solidFill>
                <a:srgbClr val="FBFAC9"/>
              </a:solidFill>
              <a:ln w="12700">
                <a:solidFill>
                  <a:schemeClr val="tx1"/>
                </a:solidFill>
                <a:miter lim="800000"/>
                <a:headEnd/>
                <a:tailEnd/>
              </a:ln>
              <a:effectLst/>
            </p:spPr>
            <p:txBody>
              <a:bodyPr wrap="none" anchor="ctr"/>
              <a:lstStyle/>
              <a:p>
                <a:pPr algn="ctr">
                  <a:lnSpc>
                    <a:spcPct val="90000"/>
                  </a:lnSpc>
                </a:pPr>
                <a:r>
                  <a:rPr lang="es-ES" sz="1400" b="1">
                    <a:latin typeface="Comic Sans MS" pitchFamily="66" charset="0"/>
                  </a:rPr>
                  <a:t>prueba</a:t>
                </a:r>
              </a:p>
            </p:txBody>
          </p:sp>
          <p:sp>
            <p:nvSpPr>
              <p:cNvPr id="22" name="Rectangle 12"/>
              <p:cNvSpPr>
                <a:spLocks noChangeArrowheads="1"/>
              </p:cNvSpPr>
              <p:nvPr/>
            </p:nvSpPr>
            <p:spPr bwMode="auto">
              <a:xfrm>
                <a:off x="4704" y="1923"/>
                <a:ext cx="768" cy="620"/>
              </a:xfrm>
              <a:prstGeom prst="rect">
                <a:avLst/>
              </a:prstGeom>
              <a:solidFill>
                <a:srgbClr val="FBFAC9"/>
              </a:solidFill>
              <a:ln w="12700">
                <a:solidFill>
                  <a:schemeClr val="tx1"/>
                </a:solidFill>
                <a:miter lim="800000"/>
                <a:headEnd/>
                <a:tailEnd/>
              </a:ln>
              <a:effectLst/>
            </p:spPr>
            <p:txBody>
              <a:bodyPr wrap="none" anchor="ctr"/>
              <a:lstStyle/>
              <a:p>
                <a:pPr algn="ctr">
                  <a:lnSpc>
                    <a:spcPct val="90000"/>
                  </a:lnSpc>
                </a:pPr>
                <a:r>
                  <a:rPr lang="es-ES" sz="1400" b="1">
                    <a:latin typeface="Comic Sans MS" pitchFamily="66" charset="0"/>
                  </a:rPr>
                  <a:t>integración</a:t>
                </a:r>
              </a:p>
            </p:txBody>
          </p:sp>
        </p:grpSp>
        <p:cxnSp>
          <p:nvCxnSpPr>
            <p:cNvPr id="8" name="AutoShape 13"/>
            <p:cNvCxnSpPr>
              <a:cxnSpLocks noChangeShapeType="1"/>
              <a:stCxn id="17" idx="3"/>
              <a:endCxn id="18" idx="1"/>
            </p:cNvCxnSpPr>
            <p:nvPr/>
          </p:nvCxnSpPr>
          <p:spPr bwMode="auto">
            <a:xfrm flipH="1">
              <a:off x="1632" y="1306"/>
              <a:ext cx="1632" cy="654"/>
            </a:xfrm>
            <a:prstGeom prst="bentConnector5">
              <a:avLst>
                <a:gd name="adj1" fmla="val -9350"/>
                <a:gd name="adj2" fmla="val 35446"/>
                <a:gd name="adj3" fmla="val 109350"/>
              </a:avLst>
            </a:prstGeom>
            <a:noFill/>
            <a:ln w="28575">
              <a:solidFill>
                <a:schemeClr val="tx1"/>
              </a:solidFill>
              <a:miter lim="800000"/>
              <a:headEnd/>
              <a:tailEnd type="triangle" w="med" len="med"/>
            </a:ln>
            <a:effectLst/>
          </p:spPr>
        </p:cxnSp>
        <p:cxnSp>
          <p:nvCxnSpPr>
            <p:cNvPr id="9" name="AutoShape 14"/>
            <p:cNvCxnSpPr>
              <a:cxnSpLocks noChangeShapeType="1"/>
              <a:stCxn id="16" idx="3"/>
              <a:endCxn id="12" idx="0"/>
            </p:cNvCxnSpPr>
            <p:nvPr/>
          </p:nvCxnSpPr>
          <p:spPr bwMode="auto">
            <a:xfrm flipH="1" flipV="1">
              <a:off x="624" y="1056"/>
              <a:ext cx="2640" cy="135"/>
            </a:xfrm>
            <a:prstGeom prst="bentConnector4">
              <a:avLst>
                <a:gd name="adj1" fmla="val -5454"/>
                <a:gd name="adj2" fmla="val 206667"/>
              </a:avLst>
            </a:prstGeom>
            <a:noFill/>
            <a:ln w="28575">
              <a:solidFill>
                <a:schemeClr val="tx1"/>
              </a:solidFill>
              <a:miter lim="800000"/>
              <a:headEnd/>
              <a:tailEnd type="triangle" w="med" len="med"/>
            </a:ln>
            <a:effectLst/>
          </p:spPr>
        </p:cxnSp>
        <p:grpSp>
          <p:nvGrpSpPr>
            <p:cNvPr id="10" name="Group 15"/>
            <p:cNvGrpSpPr>
              <a:grpSpLocks/>
            </p:cNvGrpSpPr>
            <p:nvPr/>
          </p:nvGrpSpPr>
          <p:grpSpPr bwMode="auto">
            <a:xfrm>
              <a:off x="240" y="1056"/>
              <a:ext cx="3024" cy="384"/>
              <a:chOff x="240" y="1008"/>
              <a:chExt cx="3024" cy="480"/>
            </a:xfrm>
          </p:grpSpPr>
          <p:sp>
            <p:nvSpPr>
              <p:cNvPr id="11" name="Line 16"/>
              <p:cNvSpPr>
                <a:spLocks noChangeShapeType="1"/>
              </p:cNvSpPr>
              <p:nvPr/>
            </p:nvSpPr>
            <p:spPr bwMode="auto">
              <a:xfrm>
                <a:off x="1037" y="1010"/>
                <a:ext cx="0" cy="478"/>
              </a:xfrm>
              <a:prstGeom prst="line">
                <a:avLst/>
              </a:prstGeom>
              <a:noFill/>
              <a:ln w="12700">
                <a:solidFill>
                  <a:schemeClr val="tx1"/>
                </a:solidFill>
                <a:round/>
                <a:headEnd type="none" w="sm" len="sm"/>
                <a:tailEnd type="none" w="sm" len="sm"/>
              </a:ln>
              <a:effectLst/>
            </p:spPr>
            <p:txBody>
              <a:bodyPr wrap="none" anchor="ctr"/>
              <a:lstStyle/>
              <a:p>
                <a:endParaRPr lang="es-ES"/>
              </a:p>
            </p:txBody>
          </p:sp>
          <p:sp>
            <p:nvSpPr>
              <p:cNvPr id="12" name="Rectangle 17"/>
              <p:cNvSpPr>
                <a:spLocks noChangeArrowheads="1"/>
              </p:cNvSpPr>
              <p:nvPr/>
            </p:nvSpPr>
            <p:spPr bwMode="auto">
              <a:xfrm>
                <a:off x="240" y="1008"/>
                <a:ext cx="768" cy="480"/>
              </a:xfrm>
              <a:prstGeom prst="rect">
                <a:avLst/>
              </a:prstGeom>
              <a:solidFill>
                <a:srgbClr val="FBFAC9"/>
              </a:solidFill>
              <a:ln w="12700">
                <a:solidFill>
                  <a:schemeClr val="tx1"/>
                </a:solidFill>
                <a:miter lim="800000"/>
                <a:headEnd/>
                <a:tailEnd/>
              </a:ln>
              <a:effectLst/>
            </p:spPr>
            <p:txBody>
              <a:bodyPr wrap="none" anchor="ctr"/>
              <a:lstStyle/>
              <a:p>
                <a:pPr algn="ctr"/>
                <a:r>
                  <a:rPr lang="es-ES" sz="1400" b="1">
                    <a:latin typeface="Comic Sans MS" pitchFamily="66" charset="0"/>
                  </a:rPr>
                  <a:t>requisitos</a:t>
                </a:r>
              </a:p>
            </p:txBody>
          </p:sp>
          <p:sp>
            <p:nvSpPr>
              <p:cNvPr id="13" name="Rectangle 18"/>
              <p:cNvSpPr>
                <a:spLocks noChangeArrowheads="1"/>
              </p:cNvSpPr>
              <p:nvPr/>
            </p:nvSpPr>
            <p:spPr bwMode="auto">
              <a:xfrm>
                <a:off x="960" y="1008"/>
                <a:ext cx="768" cy="480"/>
              </a:xfrm>
              <a:prstGeom prst="rect">
                <a:avLst/>
              </a:prstGeom>
              <a:solidFill>
                <a:srgbClr val="FBFAC9"/>
              </a:solidFill>
              <a:ln w="12700">
                <a:solidFill>
                  <a:schemeClr val="tx1"/>
                </a:solidFill>
                <a:miter lim="800000"/>
                <a:headEnd/>
                <a:tailEnd/>
              </a:ln>
              <a:effectLst/>
            </p:spPr>
            <p:txBody>
              <a:bodyPr wrap="none" anchor="ctr"/>
              <a:lstStyle/>
              <a:p>
                <a:pPr algn="ctr"/>
                <a:r>
                  <a:rPr lang="es-ES" sz="1400" b="1">
                    <a:latin typeface="Comic Sans MS" pitchFamily="66" charset="0"/>
                  </a:rPr>
                  <a:t>diseño del</a:t>
                </a:r>
              </a:p>
              <a:p>
                <a:pPr algn="ctr"/>
                <a:r>
                  <a:rPr lang="es-ES" sz="1400" b="1">
                    <a:latin typeface="Comic Sans MS" pitchFamily="66" charset="0"/>
                  </a:rPr>
                  <a:t>prototipo</a:t>
                </a:r>
              </a:p>
            </p:txBody>
          </p:sp>
          <p:sp>
            <p:nvSpPr>
              <p:cNvPr id="14" name="Rectangle 19"/>
              <p:cNvSpPr>
                <a:spLocks noChangeArrowheads="1"/>
              </p:cNvSpPr>
              <p:nvPr/>
            </p:nvSpPr>
            <p:spPr bwMode="auto">
              <a:xfrm>
                <a:off x="1728" y="1008"/>
                <a:ext cx="768" cy="480"/>
              </a:xfrm>
              <a:prstGeom prst="rect">
                <a:avLst/>
              </a:prstGeom>
              <a:solidFill>
                <a:srgbClr val="FBFAC9"/>
              </a:solidFill>
              <a:ln w="12700">
                <a:solidFill>
                  <a:schemeClr val="tx1"/>
                </a:solidFill>
                <a:miter lim="800000"/>
                <a:headEnd/>
                <a:tailEnd/>
              </a:ln>
              <a:effectLst/>
            </p:spPr>
            <p:txBody>
              <a:bodyPr wrap="none" anchor="ctr"/>
              <a:lstStyle/>
              <a:p>
                <a:pPr algn="ctr"/>
                <a:r>
                  <a:rPr lang="es-ES" sz="1400" b="1">
                    <a:latin typeface="Comic Sans MS" pitchFamily="66" charset="0"/>
                  </a:rPr>
                  <a:t>construcción</a:t>
                </a:r>
              </a:p>
              <a:p>
                <a:pPr algn="ctr"/>
                <a:r>
                  <a:rPr lang="es-ES" sz="1400" b="1">
                    <a:latin typeface="Comic Sans MS" pitchFamily="66" charset="0"/>
                  </a:rPr>
                  <a:t>del prot.</a:t>
                </a:r>
              </a:p>
            </p:txBody>
          </p:sp>
          <p:sp>
            <p:nvSpPr>
              <p:cNvPr id="15" name="Rectangle 20"/>
              <p:cNvSpPr>
                <a:spLocks noChangeArrowheads="1"/>
              </p:cNvSpPr>
              <p:nvPr/>
            </p:nvSpPr>
            <p:spPr bwMode="auto">
              <a:xfrm>
                <a:off x="2496" y="1008"/>
                <a:ext cx="768" cy="480"/>
              </a:xfrm>
              <a:prstGeom prst="rect">
                <a:avLst/>
              </a:prstGeom>
              <a:solidFill>
                <a:srgbClr val="FBFAC9"/>
              </a:solidFill>
              <a:ln w="12700">
                <a:solidFill>
                  <a:schemeClr val="tx1"/>
                </a:solidFill>
                <a:miter lim="800000"/>
                <a:headEnd/>
                <a:tailEnd/>
              </a:ln>
              <a:effectLst/>
            </p:spPr>
            <p:txBody>
              <a:bodyPr wrap="none" anchor="ctr"/>
              <a:lstStyle/>
              <a:p>
                <a:pPr algn="ctr"/>
                <a:r>
                  <a:rPr lang="es-ES" sz="1400" b="1">
                    <a:latin typeface="Comic Sans MS" pitchFamily="66" charset="0"/>
                  </a:rPr>
                  <a:t>prueba del</a:t>
                </a:r>
              </a:p>
              <a:p>
                <a:pPr algn="ctr"/>
                <a:r>
                  <a:rPr lang="es-ES" sz="1400" b="1">
                    <a:latin typeface="Comic Sans MS" pitchFamily="66" charset="0"/>
                  </a:rPr>
                  <a:t>prototipo</a:t>
                </a:r>
              </a:p>
            </p:txBody>
          </p:sp>
          <p:sp>
            <p:nvSpPr>
              <p:cNvPr id="16" name="Rectangle 21"/>
              <p:cNvSpPr>
                <a:spLocks noChangeArrowheads="1"/>
              </p:cNvSpPr>
              <p:nvPr/>
            </p:nvSpPr>
            <p:spPr bwMode="auto">
              <a:xfrm>
                <a:off x="3120" y="1104"/>
                <a:ext cx="144" cy="144"/>
              </a:xfrm>
              <a:prstGeom prst="rect">
                <a:avLst/>
              </a:prstGeom>
              <a:noFill/>
              <a:ln w="12700">
                <a:noFill/>
                <a:miter lim="800000"/>
                <a:headEnd/>
                <a:tailEnd/>
              </a:ln>
              <a:effectLst/>
            </p:spPr>
            <p:txBody>
              <a:bodyPr wrap="none" anchor="ctr"/>
              <a:lstStyle/>
              <a:p>
                <a:endParaRPr lang="es-ES"/>
              </a:p>
            </p:txBody>
          </p:sp>
          <p:sp>
            <p:nvSpPr>
              <p:cNvPr id="17" name="Rectangle 22"/>
              <p:cNvSpPr>
                <a:spLocks noChangeArrowheads="1"/>
              </p:cNvSpPr>
              <p:nvPr/>
            </p:nvSpPr>
            <p:spPr bwMode="auto">
              <a:xfrm>
                <a:off x="3120" y="1248"/>
                <a:ext cx="144" cy="144"/>
              </a:xfrm>
              <a:prstGeom prst="rect">
                <a:avLst/>
              </a:prstGeom>
              <a:noFill/>
              <a:ln w="12700">
                <a:noFill/>
                <a:miter lim="800000"/>
                <a:headEnd/>
                <a:tailEnd/>
              </a:ln>
              <a:effectLst/>
            </p:spPr>
            <p:txBody>
              <a:bodyPr wrap="none" anchor="ctr"/>
              <a:lstStyle/>
              <a:p>
                <a:endParaRPr lang="es-ES"/>
              </a:p>
            </p:txBody>
          </p:sp>
        </p:grpSp>
      </p:grpSp>
      <p:graphicFrame>
        <p:nvGraphicFramePr>
          <p:cNvPr id="30722" name="Object 2"/>
          <p:cNvGraphicFramePr>
            <a:graphicFrameLocks/>
          </p:cNvGraphicFramePr>
          <p:nvPr>
            <p:extLst>
              <p:ext uri="{D42A27DB-BD31-4B8C-83A1-F6EECF244321}">
                <p14:modId xmlns:p14="http://schemas.microsoft.com/office/powerpoint/2010/main" val="1858522966"/>
              </p:ext>
            </p:extLst>
          </p:nvPr>
        </p:nvGraphicFramePr>
        <p:xfrm>
          <a:off x="1603248" y="4181929"/>
          <a:ext cx="5540375" cy="2111375"/>
        </p:xfrm>
        <a:graphic>
          <a:graphicData uri="http://schemas.openxmlformats.org/presentationml/2006/ole">
            <mc:AlternateContent xmlns:mc="http://schemas.openxmlformats.org/markup-compatibility/2006">
              <mc:Choice xmlns:v="urn:schemas-microsoft-com:vml" Requires="v">
                <p:oleObj spid="_x0000_s30763" name="Visio" r:id="rId4" imgW="5527167" imgH="2098167" progId="Visio.Drawing.11">
                  <p:embed/>
                </p:oleObj>
              </mc:Choice>
              <mc:Fallback>
                <p:oleObj name="Visio" r:id="rId4" imgW="5527167" imgH="2098167" progId="Visio.Drawing.11">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248" y="4181929"/>
                        <a:ext cx="5540375"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Nube 22">
            <a:extLst>
              <a:ext uri="{FF2B5EF4-FFF2-40B4-BE49-F238E27FC236}">
                <a16:creationId xmlns:a16="http://schemas.microsoft.com/office/drawing/2014/main" id="{10FF3F4A-12EC-4904-97D7-23634721591A}"/>
              </a:ext>
            </a:extLst>
          </p:cNvPr>
          <p:cNvSpPr/>
          <p:nvPr/>
        </p:nvSpPr>
        <p:spPr>
          <a:xfrm>
            <a:off x="6876260" y="1835135"/>
            <a:ext cx="1758638" cy="86463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Se desecha el prototipo</a:t>
            </a:r>
          </a:p>
        </p:txBody>
      </p:sp>
      <p:sp>
        <p:nvSpPr>
          <p:cNvPr id="26" name="Nube 25">
            <a:extLst>
              <a:ext uri="{FF2B5EF4-FFF2-40B4-BE49-F238E27FC236}">
                <a16:creationId xmlns:a16="http://schemas.microsoft.com/office/drawing/2014/main" id="{41CB49BF-B6A8-4A40-80A0-53FF23D9CA01}"/>
              </a:ext>
            </a:extLst>
          </p:cNvPr>
          <p:cNvSpPr/>
          <p:nvPr/>
        </p:nvSpPr>
        <p:spPr>
          <a:xfrm>
            <a:off x="6945800" y="4782305"/>
            <a:ext cx="1758638" cy="86463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Evolución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1060</TotalTime>
  <Words>3647</Words>
  <Application>Microsoft Office PowerPoint</Application>
  <PresentationFormat>Presentación en pantalla (4:3)</PresentationFormat>
  <Paragraphs>472</Paragraphs>
  <Slides>21</Slides>
  <Notes>21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31" baseType="lpstr">
      <vt:lpstr>Arial</vt:lpstr>
      <vt:lpstr>Bookman Old Style</vt:lpstr>
      <vt:lpstr>Calibri</vt:lpstr>
      <vt:lpstr>Comic Sans MS</vt:lpstr>
      <vt:lpstr>Gill Sans MT</vt:lpstr>
      <vt:lpstr>Monotype Sorts</vt:lpstr>
      <vt:lpstr>Wingdings</vt:lpstr>
      <vt:lpstr>Wingdings 3</vt:lpstr>
      <vt:lpstr>Origen</vt:lpstr>
      <vt:lpstr>Visio</vt:lpstr>
      <vt:lpstr>Introducción a la Ingeniería del Software</vt:lpstr>
      <vt:lpstr>Objetivos</vt:lpstr>
      <vt:lpstr>Relevancia del Software en nuestro mundo</vt:lpstr>
      <vt:lpstr>¿Qué es el Software?</vt:lpstr>
      <vt:lpstr>¿Qué es la Ingeniería del Software?</vt:lpstr>
      <vt:lpstr>Practicas, Procesos, y Modelos </vt:lpstr>
      <vt:lpstr>Prácticas, Procesos, Modelos </vt:lpstr>
      <vt:lpstr>El Proceso (Modelo) en Cascada</vt:lpstr>
      <vt:lpstr>Prototipado (De usar y tirar)</vt:lpstr>
      <vt:lpstr>Proceso Incremental</vt:lpstr>
      <vt:lpstr>Proceso Evolutivo</vt:lpstr>
      <vt:lpstr>El  Proceso / Modelo en Espiral</vt:lpstr>
      <vt:lpstr>Modelo orientado a la reutilización</vt:lpstr>
      <vt:lpstr>Proceso Unificado</vt:lpstr>
      <vt:lpstr>Proceso Unificado: Fases</vt:lpstr>
      <vt:lpstr>Estructura del Proceso Unificado</vt:lpstr>
      <vt:lpstr>Desarrollo Ágil de Software – “Abrazar” el  Cambio</vt:lpstr>
      <vt:lpstr>Agilidad – Tipos de Proyectos</vt:lpstr>
      <vt:lpstr>¿Qué es CASE (Computer-Aided Software Engineering)? </vt:lpstr>
      <vt:lpstr>Responsabilidad Ética y Profesional</vt:lpstr>
      <vt:lpstr>Introducción a la Ingeniería del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cp:lastModifiedBy>Asunción Barredo Fuentes</cp:lastModifiedBy>
  <cp:revision>98</cp:revision>
  <cp:lastPrinted>2022-02-16T09:50:19Z</cp:lastPrinted>
  <dcterms:modified xsi:type="dcterms:W3CDTF">2023-02-15T10:45:41Z</dcterms:modified>
</cp:coreProperties>
</file>