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797675" cy="9926625"/>
  <p:embeddedFontLs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iXVir1qLXAxgc00FIaymyypuPC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GillSans-regular.fntdata"/><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3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33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633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3"/>
            <a:ext cx="2945659" cy="4963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RCG. Abril, 2011</a:t>
            </a:r>
            <a:endParaRPr/>
          </a:p>
          <a:p>
            <a:pPr indent="0" lvl="0" marL="0" rtl="0" algn="l">
              <a:spcBef>
                <a:spcPts val="0"/>
              </a:spcBef>
              <a:spcAft>
                <a:spcPts val="0"/>
              </a:spcAft>
              <a:buNone/>
            </a:pPr>
            <a:r>
              <a:rPr lang="es-ES"/>
              <a:t>La imagen trata de mostrar la idea de que vamos a trabajar sobre la primera parte del diseño, vamos a iniciarlo.</a:t>
            </a:r>
            <a:endParaRPr/>
          </a:p>
          <a:p>
            <a:pPr indent="0" lvl="0" marL="0" rtl="0" algn="l">
              <a:spcBef>
                <a:spcPts val="0"/>
              </a:spcBef>
              <a:spcAft>
                <a:spcPts val="0"/>
              </a:spcAft>
              <a:buNone/>
            </a:pPr>
            <a:r>
              <a:rPr lang="es-ES"/>
              <a:t>Durante el primer semestre del tercer curso, se dedicará una asignatura completa al proceso de diseño.</a:t>
            </a:r>
            <a:endParaRPr/>
          </a:p>
        </p:txBody>
      </p:sp>
      <p:sp>
        <p:nvSpPr>
          <p:cNvPr id="127" name="Google Shape;127;p1: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0: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sz="1100"/>
              <a:t>Asociaciones Cualificadas – Qualified Associations</a:t>
            </a:r>
            <a:endParaRPr sz="1100"/>
          </a:p>
          <a:p>
            <a:pPr indent="0" lvl="0" marL="0" rtl="0" algn="l">
              <a:spcBef>
                <a:spcPts val="0"/>
              </a:spcBef>
              <a:spcAft>
                <a:spcPts val="0"/>
              </a:spcAft>
              <a:buNone/>
            </a:pPr>
            <a:r>
              <a:rPr lang="es-ES" sz="1100"/>
              <a:t>Un calificador declara una partición del conjunto de instancias asociadas con respecto a una instancia al final cualificada (la instancia cualificada es al final para lo que el calificador se adjunta). Una instancia de cualificación incluye un valor para cada atributo calificador. Dado un objeto cualificado y una instancia de cualificación, el número de objetos en el otro extremo de la asociación se ve limitada por la cardinalidad declarada. En el caso común en el que la cardinalidad es 0 .. 1, el valor de cualificación es único con respecto al objeto calificado, y designa un objeto asociado. En el caso general de la cardinalidad 0 ..*, el conjunto de instancias asociadas se divide en subgrupos, cada uno seleccionado por una instancia de cualificación dada.</a:t>
            </a:r>
            <a:endParaRPr sz="1100">
              <a:solidFill>
                <a:srgbClr val="000000"/>
              </a:solidFill>
            </a:endParaRPr>
          </a:p>
          <a:p>
            <a:pPr indent="0" lvl="0" marL="0" rtl="0" algn="l">
              <a:spcBef>
                <a:spcPts val="0"/>
              </a:spcBef>
              <a:spcAft>
                <a:spcPts val="0"/>
              </a:spcAft>
              <a:buNone/>
            </a:pPr>
            <a:r>
              <a:rPr lang="es-ES" sz="1100"/>
              <a:t>En el caso de multiplicidad 1 o 0 .. 1, la cualificación tiene consecuencias semánticas y de implementación. En el caso de la multiplicidad 0 ..*, no tiene consecuencias semánticas reales, pero sugiere una implementación que facilita el acceso a los grupos de instancias asociadas unidas por un valor de cualificación dado.</a:t>
            </a:r>
            <a:endParaRPr sz="1100">
              <a:solidFill>
                <a:srgbClr val="000000"/>
              </a:solidFill>
            </a:endParaRPr>
          </a:p>
          <a:p>
            <a:pPr indent="0" lvl="0" marL="0" rtl="0" algn="l">
              <a:spcBef>
                <a:spcPts val="0"/>
              </a:spcBef>
              <a:spcAft>
                <a:spcPts val="0"/>
              </a:spcAft>
              <a:buNone/>
            </a:pPr>
            <a:r>
              <a:rPr b="1" lang="es-ES" sz="1100">
                <a:solidFill>
                  <a:srgbClr val="000000"/>
                </a:solidFill>
                <a:latin typeface="Arial"/>
                <a:ea typeface="Arial"/>
                <a:cs typeface="Arial"/>
                <a:sym typeface="Arial"/>
              </a:rPr>
              <a:t>Nota </a:t>
            </a:r>
            <a:r>
              <a:rPr b="1" lang="es-ES" sz="1100">
                <a:solidFill>
                  <a:srgbClr val="000000"/>
                </a:solidFill>
              </a:rPr>
              <a:t>–</a:t>
            </a:r>
            <a:r>
              <a:rPr lang="es-ES" sz="1100">
                <a:solidFill>
                  <a:srgbClr val="000000"/>
                </a:solidFill>
              </a:rPr>
              <a:t>L</a:t>
            </a:r>
            <a:r>
              <a:rPr lang="es-ES" sz="1100"/>
              <a:t>a cardinalidad de calificador se da asumiendo que el valor de la cualificación se suministra. La cardinalidad previa sin el calificador se supone que es 0 ..*. Esto no es totalmente general, pero casi siempre es adecuado, como una situación en la que prima la cardinalidad 1, un modelo mejor sería sin un calificador.</a:t>
            </a:r>
            <a:endParaRPr sz="1100">
              <a:solidFill>
                <a:srgbClr val="000000"/>
              </a:solidFill>
            </a:endParaRPr>
          </a:p>
          <a:p>
            <a:pPr indent="0" lvl="0" marL="0" rtl="0" algn="l">
              <a:spcBef>
                <a:spcPts val="0"/>
              </a:spcBef>
              <a:spcAft>
                <a:spcPts val="0"/>
              </a:spcAft>
              <a:buNone/>
            </a:pPr>
            <a:r>
              <a:rPr b="1" lang="es-ES" sz="1100">
                <a:solidFill>
                  <a:srgbClr val="000000"/>
                </a:solidFill>
                <a:latin typeface="Arial"/>
                <a:ea typeface="Arial"/>
                <a:cs typeface="Arial"/>
                <a:sym typeface="Arial"/>
              </a:rPr>
              <a:t>Nota </a:t>
            </a:r>
            <a:r>
              <a:rPr b="1" lang="es-ES" sz="1100">
                <a:solidFill>
                  <a:srgbClr val="000000"/>
                </a:solidFill>
              </a:rPr>
              <a:t>–</a:t>
            </a:r>
            <a:r>
              <a:rPr b="1" lang="es-ES" sz="1100">
                <a:solidFill>
                  <a:srgbClr val="000000"/>
                </a:solidFill>
                <a:latin typeface="Arial"/>
                <a:ea typeface="Arial"/>
                <a:cs typeface="Arial"/>
                <a:sym typeface="Arial"/>
              </a:rPr>
              <a:t> </a:t>
            </a:r>
            <a:r>
              <a:rPr lang="es-ES" sz="1100"/>
              <a:t>Una cardinalidad cualificada cuya cota menor es cero indica que un valor calificador dado puede estar ausente, mientras que un límite inferior 1 indica que cualquier valor posible de calificador debe estar presente. Este último sólo es razonable para los cualificados con un número finito de valores (como valores enumerados o rangos de número entero) que representan tablas llenas indexadas por algún rango finito de valores. </a:t>
            </a:r>
            <a:endParaRPr/>
          </a:p>
          <a:p>
            <a:pPr indent="0" lvl="0" marL="0" rtl="0" algn="l">
              <a:spcBef>
                <a:spcPts val="0"/>
              </a:spcBef>
              <a:spcAft>
                <a:spcPts val="0"/>
              </a:spcAft>
              <a:buNone/>
            </a:pPr>
            <a:r>
              <a:t/>
            </a:r>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2: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Una </a:t>
            </a:r>
            <a:r>
              <a:rPr lang="es-ES" sz="1200"/>
              <a:t>cardinalidad</a:t>
            </a:r>
            <a:r>
              <a:rPr lang="es-ES"/>
              <a:t> cualificada cuya cota menor es cero indica que un valor cualificativo dado puede estar ausente, mientras que un límite inferior de 1 indica que cualquier valor posible del calificador debe estar presente. Este último sólo es razonable para los calificadores  con un número finito de valores </a:t>
            </a:r>
            <a:br>
              <a:rPr lang="es-ES"/>
            </a:br>
            <a:r>
              <a:rPr lang="es-ES"/>
              <a:t>Y aquí tenemos un ejemplo de una clase de diseño, añadida porque tenemos una necesidad (encontrar objetos dado un criterio). </a:t>
            </a:r>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3: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5" name="Google Shape;245;p13: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14: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15: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4" name="Google Shape;294;p16:notes"/>
          <p:cNvSpPr txBox="1"/>
          <p:nvPr>
            <p:ph idx="1" type="body"/>
          </p:nvPr>
        </p:nvSpPr>
        <p:spPr>
          <a:xfrm>
            <a:off x="679768" y="4715153"/>
            <a:ext cx="5438140" cy="4466987"/>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100" lIns="88200" spcFirstLastPara="1" rIns="88200" wrap="square" tIns="44100">
            <a:normAutofit/>
          </a:bodyPr>
          <a:lstStyle/>
          <a:p>
            <a:pPr indent="-228600" lvl="0" marL="228600" rtl="0" algn="l">
              <a:spcBef>
                <a:spcPts val="0"/>
              </a:spcBef>
              <a:spcAft>
                <a:spcPts val="0"/>
              </a:spcAft>
              <a:buNone/>
            </a:pPr>
            <a:r>
              <a:rPr lang="es-ES" sz="1050"/>
              <a:t>ASUNCIONES  SOBRE EL EJEMPLO (explicaciones más adelante) </a:t>
            </a:r>
            <a:br>
              <a:rPr lang="es-ES" sz="1050"/>
            </a:br>
            <a:r>
              <a:rPr lang="es-ES" sz="1050"/>
              <a:t>1. Tenemos un conjunto de métodos en RandomNumberGenerator. </a:t>
            </a:r>
            <a:br>
              <a:rPr lang="es-ES" sz="1050"/>
            </a:br>
            <a:r>
              <a:rPr lang="es-ES" sz="1050"/>
              <a:t>2. Nos gustaría volver a utilizar esos métodos. </a:t>
            </a:r>
            <a:br>
              <a:rPr lang="es-ES" sz="1050"/>
            </a:br>
            <a:r>
              <a:rPr lang="es-ES" sz="1050"/>
              <a:t>3. Copiar y pegar esos métodos en las clases CardDeck y Die NO es una solución válida. </a:t>
            </a:r>
            <a:endParaRPr/>
          </a:p>
          <a:p>
            <a:pPr indent="-228600" lvl="0" marL="228600" rtl="0" algn="l">
              <a:spcBef>
                <a:spcPts val="0"/>
              </a:spcBef>
              <a:spcAft>
                <a:spcPts val="0"/>
              </a:spcAft>
              <a:buNone/>
            </a:pPr>
            <a:r>
              <a:rPr lang="es-ES" sz="1050"/>
              <a:t>¿Qué podemos hacer?</a:t>
            </a:r>
            <a:endParaRPr/>
          </a:p>
          <a:p>
            <a:pPr indent="-228600" lvl="0" marL="228600" rtl="0" algn="l">
              <a:spcBef>
                <a:spcPts val="0"/>
              </a:spcBef>
              <a:spcAft>
                <a:spcPts val="0"/>
              </a:spcAft>
              <a:buNone/>
            </a:pPr>
            <a:r>
              <a:rPr lang="es-ES" sz="1050"/>
              <a:t>Aspectos éticos de este ejemplo: Reflexionar acerca de la situación, hay soluciones adecuadas a mano, no hay necesidad de seleccionar una alternativa que ha demostrado ser inadecuado. </a:t>
            </a:r>
            <a:endParaRPr/>
          </a:p>
          <a:p>
            <a:pPr indent="-228600" lvl="0" marL="228600" rtl="0" algn="l">
              <a:spcBef>
                <a:spcPts val="0"/>
              </a:spcBef>
              <a:spcAft>
                <a:spcPts val="0"/>
              </a:spcAft>
              <a:buNone/>
            </a:pPr>
            <a:r>
              <a:rPr lang="es-ES" sz="1050"/>
              <a:t>Explicaciones sobre el ejemplo: </a:t>
            </a:r>
            <a:endParaRPr/>
          </a:p>
          <a:p>
            <a:pPr indent="-228600" lvl="0" marL="228600" rtl="0" algn="l">
              <a:spcBef>
                <a:spcPts val="0"/>
              </a:spcBef>
              <a:spcAft>
                <a:spcPts val="0"/>
              </a:spcAft>
              <a:buNone/>
            </a:pPr>
            <a:r>
              <a:rPr lang="es-ES" sz="1050"/>
              <a:t>Considerar la situación de implementar un objeto que representa una baraja de cartas denominado CardDeck. CardDeck requirere dos responsabilidades </a:t>
            </a:r>
            <a:r>
              <a:rPr b="1" lang="es-ES" sz="1050"/>
              <a:t>void shuffle()</a:t>
            </a:r>
            <a:r>
              <a:rPr lang="es-ES" sz="1050"/>
              <a:t> y </a:t>
            </a:r>
            <a:r>
              <a:rPr b="1" lang="es-ES" sz="1050"/>
              <a:t>Card draw()</a:t>
            </a:r>
            <a:r>
              <a:rPr lang="es-ES" sz="1050"/>
              <a:t>. </a:t>
            </a:r>
            <a:r>
              <a:rPr b="1" lang="es-ES" sz="1050"/>
              <a:t>Draw()</a:t>
            </a:r>
            <a:r>
              <a:rPr lang="es-ES" sz="1050"/>
              <a:t> devuelve la Carta situada en la cima de la baraja y </a:t>
            </a:r>
            <a:r>
              <a:rPr b="1" lang="es-ES" sz="1050"/>
              <a:t>shuffle()</a:t>
            </a:r>
            <a:r>
              <a:rPr lang="es-ES" sz="1050"/>
              <a:t> devuelve las 52 cartas a la baraja y las ordena al azar. Se podría utilizar un array de enteros de longitud 52 para representar la estructura interna de la baraja de cartas, junto con un índice que indica que posición del array representa la parte superior, valor inicial 0. </a:t>
            </a:r>
            <a:r>
              <a:rPr b="1" lang="es-ES" sz="1050"/>
              <a:t>Draw()</a:t>
            </a:r>
            <a:r>
              <a:rPr lang="es-ES" sz="1050"/>
              <a:t> devuelve la Carta correspondiente representada por el número encontrado en el array en la posición indicada e incrementa en uno el índice, devolviendo null si la baraja está vacia. </a:t>
            </a:r>
            <a:r>
              <a:rPr b="1" lang="es-ES" sz="1050"/>
              <a:t>Shuffle()</a:t>
            </a:r>
            <a:r>
              <a:rPr lang="es-ES" sz="1050"/>
              <a:t> restablece el índice a la parte superior de la baraja y reinicializa el array con números aleatorios entre 1 y 52, usando cada número en el rango una sola vez. </a:t>
            </a:r>
            <a:endParaRPr sz="1050"/>
          </a:p>
          <a:p>
            <a:pPr indent="-228600" lvl="0" marL="228600" rtl="0" algn="l">
              <a:spcBef>
                <a:spcPts val="0"/>
              </a:spcBef>
              <a:spcAft>
                <a:spcPts val="0"/>
              </a:spcAft>
              <a:buNone/>
            </a:pPr>
            <a:r>
              <a:rPr lang="es-ES" sz="1050"/>
              <a:t>Conociendo las buenas prácticas en la orientación a objetos, se factoriza </a:t>
            </a:r>
            <a:r>
              <a:rPr b="1" lang="es-ES" sz="1050"/>
              <a:t>shuffle()</a:t>
            </a:r>
            <a:r>
              <a:rPr lang="es-ES" sz="1050"/>
              <a:t> en muchos métodos más pequeños que </a:t>
            </a:r>
            <a:r>
              <a:rPr b="1" lang="es-ES" sz="1050"/>
              <a:t>shuffle()</a:t>
            </a:r>
            <a:r>
              <a:rPr lang="es-ES" sz="1050"/>
              <a:t> puede invocar. Sin embargo, mirando a las responsabilidades de CardDeck, ahora se encuentra comportamiento tal como </a:t>
            </a:r>
            <a:r>
              <a:rPr b="1" lang="es-ES" sz="1050"/>
              <a:t>void setSeed(int)</a:t>
            </a:r>
            <a:r>
              <a:rPr lang="es-ES" sz="1050"/>
              <a:t>, </a:t>
            </a:r>
            <a:r>
              <a:rPr b="1" lang="es-ES" sz="1050"/>
              <a:t>double next()</a:t>
            </a:r>
            <a:r>
              <a:rPr lang="es-ES" sz="1050"/>
              <a:t> y </a:t>
            </a:r>
            <a:r>
              <a:rPr b="1" lang="es-ES" sz="1050"/>
              <a:t>double nextInRange(int,int)</a:t>
            </a:r>
            <a:r>
              <a:rPr lang="es-ES" sz="1050"/>
              <a:t>. Se pasa el método </a:t>
            </a:r>
            <a:r>
              <a:rPr b="1" lang="es-ES" sz="1050"/>
              <a:t>setSeed(int)</a:t>
            </a:r>
            <a:r>
              <a:rPr lang="es-ES" sz="1050"/>
              <a:t> un número entero que es requerido por el algoritmo pseudoaleatorio implementado en el método </a:t>
            </a:r>
            <a:r>
              <a:rPr b="1" lang="es-ES" sz="1050"/>
              <a:t>next ()</a:t>
            </a:r>
            <a:r>
              <a:rPr lang="es-ES" sz="1050"/>
              <a:t>. </a:t>
            </a:r>
            <a:r>
              <a:rPr b="1" lang="es-ES" sz="1050"/>
              <a:t>Next () </a:t>
            </a:r>
            <a:r>
              <a:rPr lang="es-ES" sz="1050"/>
              <a:t>devuelve un número de punto flotante en el rango de 0,0 a 1,0, usado por el método </a:t>
            </a:r>
            <a:r>
              <a:rPr b="1" lang="es-ES" sz="1050"/>
              <a:t>nextInRange (int, int)</a:t>
            </a:r>
            <a:r>
              <a:rPr lang="es-ES" sz="1050"/>
              <a:t>. </a:t>
            </a:r>
            <a:r>
              <a:rPr b="1" lang="es-ES" sz="1050"/>
              <a:t>NextInRange (int,int) </a:t>
            </a:r>
            <a:r>
              <a:rPr lang="es-ES" sz="1050"/>
              <a:t>devuelve un número entero en el rango de 1-52, que se utiliza para llenar la matriz de números enteros que representan las Cartas.</a:t>
            </a:r>
            <a:endParaRPr sz="1050"/>
          </a:p>
          <a:p>
            <a:pPr indent="-228600" lvl="0" marL="228600" rtl="0" algn="l">
              <a:spcBef>
                <a:spcPts val="0"/>
              </a:spcBef>
              <a:spcAft>
                <a:spcPts val="0"/>
              </a:spcAft>
              <a:buNone/>
            </a:pPr>
            <a:r>
              <a:t/>
            </a:r>
            <a:endParaRPr sz="105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7: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8" name="Google Shape;308;p17: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8: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4" name="Google Shape;324;p18:notes"/>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679768" y="4715153"/>
            <a:ext cx="5438140" cy="44669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79768" y="4715153"/>
            <a:ext cx="5438140" cy="44669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79768" y="4715153"/>
            <a:ext cx="5438140" cy="44669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4: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Libro UML, paginas 16-17 y apéndice B</a:t>
            </a:r>
            <a:endParaRPr/>
          </a:p>
          <a:p>
            <a:pPr indent="0" lvl="0" marL="0" rtl="0" algn="l">
              <a:spcBef>
                <a:spcPts val="0"/>
              </a:spcBef>
              <a:spcAft>
                <a:spcPts val="0"/>
              </a:spcAft>
              <a:buNone/>
            </a:pPr>
            <a:r>
              <a:rPr lang="es-ES"/>
              <a:t>La información específica se puede añadir a los modelos UML a través de estereotipos y limitaciones: </a:t>
            </a:r>
            <a:br>
              <a:rPr lang="es-ES"/>
            </a:br>
            <a:r>
              <a:rPr lang="es-ES"/>
              <a:t>Un estereotipo es una palabra entre dos paréntesis angulares o cuñas. Significan que hay un uso especial o la intención del uso, de un elemento UML dado. Un elemento UML puede ser cualquier cosa: una clase, método, asociación, etc. En lecturas anteriores hemos visto algunos estereotipos a pesar de que no dijo que eran. </a:t>
            </a:r>
            <a:br>
              <a:rPr lang="es-ES"/>
            </a:br>
            <a:r>
              <a:rPr lang="es-ES"/>
              <a:t>UML define un conjunto de estereotipos estándar, pero los usuarios también pueden definir sus propios estereotipos.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DAO: Data Access Object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5: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La regla de negocio es la referencia para el método dispacth(). La restricción dice que para un cliente con crédito insuficiente para que su orden sea enviada, tiene que estar pre-pagada. Las restricciones van más allá de lo que se puede hacer con una simple notación UML y las llamadas para un lenguaje en sí mismo: la OCL (Object Constraint Languaje)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79768" y="4715153"/>
            <a:ext cx="5438140" cy="44669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7: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t>Asociación Unidireccional: la punta de flecha muestra la navegación</a:t>
            </a:r>
            <a:br>
              <a:rPr lang="es-ES"/>
            </a:br>
            <a:r>
              <a:rPr lang="es-ES"/>
              <a:t>El marcador X significa NO-navegación, sin marcador significa sin especificar. De forma predeterminada, en verdad, significa que no se permite la navegación.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8: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9: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8" name="Shape 18"/>
        <p:cNvGrpSpPr/>
        <p:nvPr/>
      </p:nvGrpSpPr>
      <p:grpSpPr>
        <a:xfrm>
          <a:off x="0" y="0"/>
          <a:ext cx="0" cy="0"/>
          <a:chOff x="0" y="0"/>
          <a:chExt cx="0" cy="0"/>
        </a:xfrm>
      </p:grpSpPr>
      <p:sp>
        <p:nvSpPr>
          <p:cNvPr id="19" name="Google Shape;19;p21"/>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1"/>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21"/>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24" name="Google Shape;24;p21"/>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21"/>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21"/>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 name="Google Shape;27;p21"/>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0" name="Shape 90"/>
        <p:cNvGrpSpPr/>
        <p:nvPr/>
      </p:nvGrpSpPr>
      <p:grpSpPr>
        <a:xfrm>
          <a:off x="0" y="0"/>
          <a:ext cx="0" cy="0"/>
          <a:chOff x="0" y="0"/>
          <a:chExt cx="0" cy="0"/>
        </a:xfrm>
      </p:grpSpPr>
      <p:sp>
        <p:nvSpPr>
          <p:cNvPr id="91" name="Google Shape;91;p3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2"/>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3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96" name="Shape 96"/>
        <p:cNvGrpSpPr/>
        <p:nvPr/>
      </p:nvGrpSpPr>
      <p:grpSpPr>
        <a:xfrm>
          <a:off x="0" y="0"/>
          <a:ext cx="0" cy="0"/>
          <a:chOff x="0" y="0"/>
          <a:chExt cx="0" cy="0"/>
        </a:xfrm>
      </p:grpSpPr>
      <p:sp>
        <p:nvSpPr>
          <p:cNvPr id="97" name="Google Shape;97;p33"/>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3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102" name="Google Shape;102;p3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3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04" name="Google Shape;104;p33"/>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solidFill>
          <a:schemeClr val="dk2"/>
        </a:solidFill>
      </p:bgPr>
    </p:bg>
    <p:spTree>
      <p:nvGrpSpPr>
        <p:cNvPr id="114" name="Shape 114"/>
        <p:cNvGrpSpPr/>
        <p:nvPr/>
      </p:nvGrpSpPr>
      <p:grpSpPr>
        <a:xfrm>
          <a:off x="0" y="0"/>
          <a:ext cx="0" cy="0"/>
          <a:chOff x="0" y="0"/>
          <a:chExt cx="0" cy="0"/>
        </a:xfrm>
      </p:grpSpPr>
      <p:sp>
        <p:nvSpPr>
          <p:cNvPr id="115" name="Google Shape;115;p27"/>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7"/>
          <p:cNvSpPr/>
          <p:nvPr>
            <p:ph idx="2" type="pic"/>
          </p:nvPr>
        </p:nvSpPr>
        <p:spPr>
          <a:xfrm>
            <a:off x="457200" y="1905000"/>
            <a:ext cx="8229600" cy="4270248"/>
          </a:xfrm>
          <a:prstGeom prst="rect">
            <a:avLst/>
          </a:prstGeom>
          <a:solidFill>
            <a:srgbClr val="BABABA"/>
          </a:solidFill>
          <a:ln>
            <a:noFill/>
          </a:ln>
        </p:spPr>
      </p:sp>
      <p:sp>
        <p:nvSpPr>
          <p:cNvPr id="117" name="Google Shape;117;p27"/>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18" name="Google Shape;118;p2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121" name="Google Shape;121;p27"/>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22" name="Google Shape;122;p2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27"/>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33" name="Google Shape;33;p2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2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39" name="Google Shape;39;p23"/>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0" name="Google Shape;40;p23"/>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24"/>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4"/>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4" name="Google Shape;44;p24"/>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5" name="Google Shape;45;p2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48" name="Google Shape;48;p24"/>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9" name="Google Shape;49;p24"/>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50" name="Shape 50"/>
        <p:cNvGrpSpPr/>
        <p:nvPr/>
      </p:nvGrpSpPr>
      <p:grpSpPr>
        <a:xfrm>
          <a:off x="0" y="0"/>
          <a:ext cx="0" cy="0"/>
          <a:chOff x="0" y="0"/>
          <a:chExt cx="0" cy="0"/>
        </a:xfrm>
      </p:grpSpPr>
      <p:sp>
        <p:nvSpPr>
          <p:cNvPr id="51" name="Google Shape;51;p28"/>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8"/>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28"/>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56" name="Google Shape;56;p28"/>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 name="Google Shape;57;p28"/>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58" name="Shape 58"/>
        <p:cNvGrpSpPr/>
        <p:nvPr/>
      </p:nvGrpSpPr>
      <p:grpSpPr>
        <a:xfrm>
          <a:off x="0" y="0"/>
          <a:ext cx="0" cy="0"/>
          <a:chOff x="0" y="0"/>
          <a:chExt cx="0" cy="0"/>
        </a:xfrm>
      </p:grpSpPr>
      <p:sp>
        <p:nvSpPr>
          <p:cNvPr id="59" name="Google Shape;59;p2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63" name="Google Shape;63;p2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64" name="Shape 64"/>
        <p:cNvGrpSpPr/>
        <p:nvPr/>
      </p:nvGrpSpPr>
      <p:grpSpPr>
        <a:xfrm>
          <a:off x="0" y="0"/>
          <a:ext cx="0" cy="0"/>
          <a:chOff x="0" y="0"/>
          <a:chExt cx="0" cy="0"/>
        </a:xfrm>
      </p:grpSpPr>
      <p:sp>
        <p:nvSpPr>
          <p:cNvPr id="65" name="Google Shape;65;p3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68" name="Google Shape;68;p3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3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70" name="Shape 70"/>
        <p:cNvGrpSpPr/>
        <p:nvPr/>
      </p:nvGrpSpPr>
      <p:grpSpPr>
        <a:xfrm>
          <a:off x="0" y="0"/>
          <a:ext cx="0" cy="0"/>
          <a:chOff x="0" y="0"/>
          <a:chExt cx="0" cy="0"/>
        </a:xfrm>
      </p:grpSpPr>
      <p:sp>
        <p:nvSpPr>
          <p:cNvPr id="71" name="Google Shape;71;p31"/>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1"/>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3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76" name="Google Shape;76;p3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31"/>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3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p31"/>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solidFill>
          <a:schemeClr val="dk2"/>
        </a:solidFill>
      </p:bgPr>
    </p:bg>
    <p:spTree>
      <p:nvGrpSpPr>
        <p:cNvPr id="80" name="Shape 80"/>
        <p:cNvGrpSpPr/>
        <p:nvPr/>
      </p:nvGrpSpPr>
      <p:grpSpPr>
        <a:xfrm>
          <a:off x="0" y="0"/>
          <a:ext cx="0" cy="0"/>
          <a:chOff x="0" y="0"/>
          <a:chExt cx="0" cy="0"/>
        </a:xfrm>
      </p:grpSpPr>
      <p:sp>
        <p:nvSpPr>
          <p:cNvPr id="81" name="Google Shape;81;p26"/>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6"/>
          <p:cNvSpPr/>
          <p:nvPr>
            <p:ph idx="2" type="pic"/>
          </p:nvPr>
        </p:nvSpPr>
        <p:spPr>
          <a:xfrm>
            <a:off x="457200" y="1905000"/>
            <a:ext cx="8229600" cy="4270248"/>
          </a:xfrm>
          <a:prstGeom prst="rect">
            <a:avLst/>
          </a:prstGeom>
          <a:solidFill>
            <a:srgbClr val="BABABA"/>
          </a:solidFill>
          <a:ln>
            <a:noFill/>
          </a:ln>
        </p:spPr>
      </p:sp>
      <p:sp>
        <p:nvSpPr>
          <p:cNvPr id="83" name="Google Shape;83;p26"/>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2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cxnSp>
        <p:nvCxnSpPr>
          <p:cNvPr id="87" name="Google Shape;87;p2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2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 name="Google Shape;89;p26"/>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0089BE"/>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2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s-ES"/>
              <a:t>‹#›</a:t>
            </a:fld>
            <a:endParaRPr/>
          </a:p>
        </p:txBody>
      </p:sp>
      <p:cxnSp>
        <p:nvCxnSpPr>
          <p:cNvPr id="15" name="Google Shape;15;p2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20"/>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2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2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2"/>
              </a:buClr>
              <a:buSzPts val="3200"/>
              <a:buFont typeface="Bookman Old Style"/>
              <a:buNone/>
              <a:defRPr b="0" i="0" sz="3200" u="none" cap="none" strike="noStrike">
                <a:solidFill>
                  <a:schemeClr val="lt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5"/>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lt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indent="-325119" lvl="2" marL="1371600" marR="0" rtl="0" algn="l">
              <a:spcBef>
                <a:spcPts val="500"/>
              </a:spcBef>
              <a:spcAft>
                <a:spcPts val="0"/>
              </a:spcAft>
              <a:buClr>
                <a:schemeClr val="dk1"/>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indent="-308610" lvl="3" marL="1828800" marR="0" rtl="0" algn="l">
              <a:spcBef>
                <a:spcPts val="400"/>
              </a:spcBef>
              <a:spcAft>
                <a:spcPts val="0"/>
              </a:spcAft>
              <a:buClr>
                <a:srgbClr val="0089BE"/>
              </a:buClr>
              <a:buSzPts val="1260"/>
              <a:buFont typeface="Noto Sans Symbols"/>
              <a:buChar char="◻"/>
              <a:defRPr b="0" i="0" sz="1800" u="none" cap="none" strike="noStrike">
                <a:solidFill>
                  <a:schemeClr val="lt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108" name="Google Shape;108;p2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l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9" name="Google Shape;109;p2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chemeClr val="l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10" name="Google Shape;110;p2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u="none">
                <a:solidFill>
                  <a:schemeClr val="lt2"/>
                </a:solidFill>
                <a:latin typeface="Gill Sans"/>
                <a:ea typeface="Gill Sans"/>
                <a:cs typeface="Gill Sans"/>
                <a:sym typeface="Gill Sans"/>
              </a:defRPr>
            </a:lvl1pPr>
            <a:lvl2pPr indent="0" lvl="1" marL="0" marR="0" rtl="0" algn="l">
              <a:spcBef>
                <a:spcPts val="0"/>
              </a:spcBef>
              <a:buNone/>
              <a:defRPr b="0" sz="1400" u="none">
                <a:solidFill>
                  <a:schemeClr val="lt2"/>
                </a:solidFill>
                <a:latin typeface="Gill Sans"/>
                <a:ea typeface="Gill Sans"/>
                <a:cs typeface="Gill Sans"/>
                <a:sym typeface="Gill Sans"/>
              </a:defRPr>
            </a:lvl2pPr>
            <a:lvl3pPr indent="0" lvl="2" marL="0" marR="0" rtl="0" algn="l">
              <a:spcBef>
                <a:spcPts val="0"/>
              </a:spcBef>
              <a:buNone/>
              <a:defRPr b="0" sz="1400" u="none">
                <a:solidFill>
                  <a:schemeClr val="lt2"/>
                </a:solidFill>
                <a:latin typeface="Gill Sans"/>
                <a:ea typeface="Gill Sans"/>
                <a:cs typeface="Gill Sans"/>
                <a:sym typeface="Gill Sans"/>
              </a:defRPr>
            </a:lvl3pPr>
            <a:lvl4pPr indent="0" lvl="3" marL="0" marR="0" rtl="0" algn="l">
              <a:spcBef>
                <a:spcPts val="0"/>
              </a:spcBef>
              <a:buNone/>
              <a:defRPr b="0" sz="1400" u="none">
                <a:solidFill>
                  <a:schemeClr val="lt2"/>
                </a:solidFill>
                <a:latin typeface="Gill Sans"/>
                <a:ea typeface="Gill Sans"/>
                <a:cs typeface="Gill Sans"/>
                <a:sym typeface="Gill Sans"/>
              </a:defRPr>
            </a:lvl4pPr>
            <a:lvl5pPr indent="0" lvl="4" marL="0" marR="0" rtl="0" algn="l">
              <a:spcBef>
                <a:spcPts val="0"/>
              </a:spcBef>
              <a:buNone/>
              <a:defRPr b="0" sz="1400" u="none">
                <a:solidFill>
                  <a:schemeClr val="lt2"/>
                </a:solidFill>
                <a:latin typeface="Gill Sans"/>
                <a:ea typeface="Gill Sans"/>
                <a:cs typeface="Gill Sans"/>
                <a:sym typeface="Gill Sans"/>
              </a:defRPr>
            </a:lvl5pPr>
            <a:lvl6pPr indent="0" lvl="5" marL="0" marR="0" rtl="0" algn="l">
              <a:spcBef>
                <a:spcPts val="0"/>
              </a:spcBef>
              <a:buNone/>
              <a:defRPr b="0" sz="1400" u="none">
                <a:solidFill>
                  <a:schemeClr val="lt2"/>
                </a:solidFill>
                <a:latin typeface="Gill Sans"/>
                <a:ea typeface="Gill Sans"/>
                <a:cs typeface="Gill Sans"/>
                <a:sym typeface="Gill Sans"/>
              </a:defRPr>
            </a:lvl6pPr>
            <a:lvl7pPr indent="0" lvl="6" marL="0" marR="0" rtl="0" algn="l">
              <a:spcBef>
                <a:spcPts val="0"/>
              </a:spcBef>
              <a:buNone/>
              <a:defRPr b="0" sz="1400" u="none">
                <a:solidFill>
                  <a:schemeClr val="lt2"/>
                </a:solidFill>
                <a:latin typeface="Gill Sans"/>
                <a:ea typeface="Gill Sans"/>
                <a:cs typeface="Gill Sans"/>
                <a:sym typeface="Gill Sans"/>
              </a:defRPr>
            </a:lvl7pPr>
            <a:lvl8pPr indent="0" lvl="7" marL="0" marR="0" rtl="0" algn="l">
              <a:spcBef>
                <a:spcPts val="0"/>
              </a:spcBef>
              <a:buNone/>
              <a:defRPr b="0" sz="1400" u="none">
                <a:solidFill>
                  <a:schemeClr val="lt2"/>
                </a:solidFill>
                <a:latin typeface="Gill Sans"/>
                <a:ea typeface="Gill Sans"/>
                <a:cs typeface="Gill Sans"/>
                <a:sym typeface="Gill Sans"/>
              </a:defRPr>
            </a:lvl8pPr>
            <a:lvl9pPr indent="0" lvl="8" marL="0" marR="0" rtl="0" algn="l">
              <a:spcBef>
                <a:spcPts val="0"/>
              </a:spcBef>
              <a:buNone/>
              <a:defRPr b="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s-ES"/>
              <a:t>‹#›</a:t>
            </a:fld>
            <a:endParaRPr/>
          </a:p>
        </p:txBody>
      </p:sp>
      <p:cxnSp>
        <p:nvCxnSpPr>
          <p:cNvPr id="111" name="Google Shape;111;p25"/>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12" name="Google Shape;112;p25"/>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13" name="Google Shape;113;p25"/>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2.vml"/><Relationship Id="rId4" Type="http://schemas.openxmlformats.org/officeDocument/2006/relationships/oleObject" Target="../embeddings/oleObject2.bin"/><Relationship Id="rId9" Type="http://schemas.openxmlformats.org/officeDocument/2006/relationships/image" Target="../media/image8.png"/><Relationship Id="rId5" Type="http://schemas.openxmlformats.org/officeDocument/2006/relationships/oleObject" Target="../embeddings/oleObject2.bin"/><Relationship Id="rId6" Type="http://schemas.openxmlformats.org/officeDocument/2006/relationships/image" Target="../media/image7.png"/><Relationship Id="rId7" Type="http://schemas.openxmlformats.org/officeDocument/2006/relationships/oleObject" Target="../embeddings/oleObject3.bin"/><Relationship Id="rId8"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0.png"/><Relationship Id="rId5" Type="http://schemas.openxmlformats.org/officeDocument/2006/relationships/image" Target="../media/image37.jp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3.vml"/><Relationship Id="rId4" Type="http://schemas.openxmlformats.org/officeDocument/2006/relationships/oleObject" Target="../embeddings/oleObject4.bin"/><Relationship Id="rId10" Type="http://schemas.openxmlformats.org/officeDocument/2006/relationships/image" Target="../media/image3.png"/><Relationship Id="rId9" Type="http://schemas.openxmlformats.org/officeDocument/2006/relationships/image" Target="../media/image21.png"/><Relationship Id="rId5" Type="http://schemas.openxmlformats.org/officeDocument/2006/relationships/oleObject" Target="../embeddings/oleObject4.bin"/><Relationship Id="rId6" Type="http://schemas.openxmlformats.org/officeDocument/2006/relationships/image" Target="../media/image19.png"/><Relationship Id="rId7" Type="http://schemas.openxmlformats.org/officeDocument/2006/relationships/oleObject" Target="../embeddings/oleObject5.bin"/><Relationship Id="rId8"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4.vml"/><Relationship Id="rId4" Type="http://schemas.openxmlformats.org/officeDocument/2006/relationships/oleObject" Target="../embeddings/oleObject6.bin"/><Relationship Id="rId9" Type="http://schemas.openxmlformats.org/officeDocument/2006/relationships/image" Target="../media/image25.png"/><Relationship Id="rId5" Type="http://schemas.openxmlformats.org/officeDocument/2006/relationships/oleObject" Target="../embeddings/oleObject6.bin"/><Relationship Id="rId6" Type="http://schemas.openxmlformats.org/officeDocument/2006/relationships/image" Target="../media/image20.png"/><Relationship Id="rId7" Type="http://schemas.openxmlformats.org/officeDocument/2006/relationships/oleObject" Target="../embeddings/oleObject7.bin"/><Relationship Id="rId8"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vmlDrawing" Target="../drawings/vmlDrawing5.vml"/><Relationship Id="rId4" Type="http://schemas.openxmlformats.org/officeDocument/2006/relationships/oleObject" Target="../embeddings/oleObject8.bin"/><Relationship Id="rId9" Type="http://schemas.openxmlformats.org/officeDocument/2006/relationships/image" Target="../media/image35.png"/><Relationship Id="rId5" Type="http://schemas.openxmlformats.org/officeDocument/2006/relationships/oleObject" Target="../embeddings/oleObject8.bin"/><Relationship Id="rId6" Type="http://schemas.openxmlformats.org/officeDocument/2006/relationships/image" Target="../media/image23.png"/><Relationship Id="rId7" Type="http://schemas.openxmlformats.org/officeDocument/2006/relationships/oleObject" Target="../embeddings/oleObject9.bin"/><Relationship Id="rId8"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vmlDrawing" Target="../drawings/vmlDrawing6.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8.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3.png"/><Relationship Id="rId7"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6.png"/><Relationship Id="rId5"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fontScale="90000"/>
          </a:bodyPr>
          <a:lstStyle/>
          <a:p>
            <a:pPr indent="0" lvl="0" marL="0" rtl="0" algn="r">
              <a:spcBef>
                <a:spcPts val="0"/>
              </a:spcBef>
              <a:spcAft>
                <a:spcPts val="0"/>
              </a:spcAft>
              <a:buClr>
                <a:schemeClr val="dk1"/>
              </a:buClr>
              <a:buSzPct val="100000"/>
              <a:buFont typeface="Bookman Old Style"/>
              <a:buNone/>
            </a:pPr>
            <a:r>
              <a:rPr lang="es-ES"/>
              <a:t>Diagramas de Clases de Diseño de Alto Nivel</a:t>
            </a:r>
            <a:endParaRPr/>
          </a:p>
        </p:txBody>
      </p:sp>
      <p:sp>
        <p:nvSpPr>
          <p:cNvPr id="130" name="Google Shape;130;p1"/>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520"/>
              <a:buNone/>
            </a:pPr>
            <a:r>
              <a:rPr lang="es-ES"/>
              <a:t>Requisitos del Software – Tema 4 – Parte 2</a:t>
            </a:r>
            <a:endParaRPr/>
          </a:p>
          <a:p>
            <a:pPr indent="0" lvl="0" marL="0" rtl="0" algn="r">
              <a:spcBef>
                <a:spcPts val="600"/>
              </a:spcBef>
              <a:spcAft>
                <a:spcPts val="0"/>
              </a:spcAft>
              <a:buSzPts val="1520"/>
              <a:buNone/>
            </a:pPr>
            <a:r>
              <a:t/>
            </a:r>
            <a:endParaRPr/>
          </a:p>
        </p:txBody>
      </p:sp>
      <p:grpSp>
        <p:nvGrpSpPr>
          <p:cNvPr id="131" name="Google Shape;131;p1"/>
          <p:cNvGrpSpPr/>
          <p:nvPr/>
        </p:nvGrpSpPr>
        <p:grpSpPr>
          <a:xfrm>
            <a:off x="3214678" y="162005"/>
            <a:ext cx="4643470" cy="3421717"/>
            <a:chOff x="3214678" y="162005"/>
            <a:chExt cx="4643470" cy="3421717"/>
          </a:xfrm>
        </p:grpSpPr>
        <p:pic>
          <p:nvPicPr>
            <p:cNvPr descr="C:\Documents and Settings\cortazar\Escritorio\Half_Design.png" id="132" name="Google Shape;132;p1"/>
            <p:cNvPicPr preferRelativeResize="0"/>
            <p:nvPr/>
          </p:nvPicPr>
          <p:blipFill rotWithShape="1">
            <a:blip r:embed="rId3">
              <a:alphaModFix/>
            </a:blip>
            <a:srcRect b="0" l="0" r="0" t="0"/>
            <a:stretch/>
          </p:blipFill>
          <p:spPr>
            <a:xfrm>
              <a:off x="3214678" y="162005"/>
              <a:ext cx="3701131" cy="3409871"/>
            </a:xfrm>
            <a:prstGeom prst="rect">
              <a:avLst/>
            </a:prstGeom>
            <a:noFill/>
            <a:ln>
              <a:noFill/>
            </a:ln>
          </p:spPr>
        </p:pic>
        <p:pic>
          <p:nvPicPr>
            <p:cNvPr descr="C:\Documents and Settings\cortazar\Escritorio\Holding_HalfDesign.jpg" id="133" name="Google Shape;133;p1"/>
            <p:cNvPicPr preferRelativeResize="0"/>
            <p:nvPr/>
          </p:nvPicPr>
          <p:blipFill rotWithShape="1">
            <a:blip r:embed="rId4">
              <a:alphaModFix/>
            </a:blip>
            <a:srcRect b="0" l="0" r="0" t="0"/>
            <a:stretch/>
          </p:blipFill>
          <p:spPr>
            <a:xfrm>
              <a:off x="6858016" y="2340034"/>
              <a:ext cx="1000132" cy="1243688"/>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Clase Asociación – Ejemplos</a:t>
            </a:r>
            <a:endParaRPr/>
          </a:p>
        </p:txBody>
      </p:sp>
      <p:graphicFrame>
        <p:nvGraphicFramePr>
          <p:cNvPr id="217" name="Google Shape;217;p10"/>
          <p:cNvGraphicFramePr/>
          <p:nvPr/>
        </p:nvGraphicFramePr>
        <p:xfrm>
          <a:off x="428596" y="1285860"/>
          <a:ext cx="3973512" cy="2898775"/>
        </p:xfrm>
        <a:graphic>
          <a:graphicData uri="http://schemas.openxmlformats.org/presentationml/2006/ole">
            <mc:AlternateContent>
              <mc:Choice Requires="v">
                <p:oleObj r:id="rId4" imgH="2898775" imgW="3973512" progId="Visio.Drawing.11" spid="_x0000_s1">
                  <p:embed/>
                </p:oleObj>
              </mc:Choice>
              <mc:Fallback>
                <p:oleObj r:id="rId5" imgH="2898775" imgW="3973512" progId="Visio.Drawing.11">
                  <p:embed/>
                  <p:pic>
                    <p:nvPicPr>
                      <p:cNvPr id="217" name="Google Shape;217;p10"/>
                      <p:cNvPicPr preferRelativeResize="0"/>
                      <p:nvPr/>
                    </p:nvPicPr>
                    <p:blipFill rotWithShape="1">
                      <a:blip r:embed="rId6">
                        <a:alphaModFix/>
                      </a:blip>
                      <a:srcRect b="0" l="0" r="0" t="0"/>
                      <a:stretch/>
                    </p:blipFill>
                    <p:spPr>
                      <a:xfrm>
                        <a:off x="428596" y="1285860"/>
                        <a:ext cx="3973512" cy="2898775"/>
                      </a:xfrm>
                      <a:prstGeom prst="rect">
                        <a:avLst/>
                      </a:prstGeom>
                      <a:noFill/>
                      <a:ln>
                        <a:noFill/>
                      </a:ln>
                    </p:spPr>
                  </p:pic>
                </p:oleObj>
              </mc:Fallback>
            </mc:AlternateContent>
          </a:graphicData>
        </a:graphic>
      </p:graphicFrame>
      <p:graphicFrame>
        <p:nvGraphicFramePr>
          <p:cNvPr id="218" name="Google Shape;218;p10"/>
          <p:cNvGraphicFramePr/>
          <p:nvPr/>
        </p:nvGraphicFramePr>
        <p:xfrm>
          <a:off x="4643438" y="3286124"/>
          <a:ext cx="3962400" cy="2867025"/>
        </p:xfrm>
        <a:graphic>
          <a:graphicData uri="http://schemas.openxmlformats.org/presentationml/2006/ole">
            <mc:AlternateContent>
              <mc:Choice Requires="v">
                <p:oleObj r:id="rId7" imgH="2867025" imgW="3962400" progId="Visio.Drawing.11" spid="_x0000_s2">
                  <p:embed/>
                </p:oleObj>
              </mc:Choice>
              <mc:Fallback>
                <p:oleObj r:id="rId8" imgH="2867025" imgW="3962400" progId="Visio.Drawing.11">
                  <p:embed/>
                  <p:pic>
                    <p:nvPicPr>
                      <p:cNvPr id="218" name="Google Shape;218;p10"/>
                      <p:cNvPicPr preferRelativeResize="0"/>
                      <p:nvPr/>
                    </p:nvPicPr>
                    <p:blipFill rotWithShape="1">
                      <a:blip r:embed="rId9">
                        <a:alphaModFix/>
                      </a:blip>
                      <a:srcRect b="0" l="0" r="0" t="0"/>
                      <a:stretch/>
                    </p:blipFill>
                    <p:spPr>
                      <a:xfrm>
                        <a:off x="4643438" y="3286124"/>
                        <a:ext cx="3962400" cy="2867025"/>
                      </a:xfrm>
                      <a:prstGeom prst="rect">
                        <a:avLst/>
                      </a:prstGeom>
                      <a:noFill/>
                      <a:ln>
                        <a:noFill/>
                      </a:ln>
                    </p:spPr>
                  </p:pic>
                </p:oleObj>
              </mc:Fallback>
            </mc:AlternateContent>
          </a:graphicData>
        </a:graphic>
      </p:graphicFrame>
      <p:sp>
        <p:nvSpPr>
          <p:cNvPr id="219" name="Google Shape;219;p1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Asociaciones Cualificadas</a:t>
            </a:r>
            <a:endParaRPr/>
          </a:p>
        </p:txBody>
      </p:sp>
      <p:sp>
        <p:nvSpPr>
          <p:cNvPr id="225" name="Google Shape;225;p11"/>
          <p:cNvSpPr txBox="1"/>
          <p:nvPr>
            <p:ph idx="1" type="body"/>
          </p:nvPr>
        </p:nvSpPr>
        <p:spPr>
          <a:xfrm>
            <a:off x="285720" y="4000504"/>
            <a:ext cx="8610600" cy="2214578"/>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76"/>
              <a:buChar char="🞂"/>
            </a:pPr>
            <a:r>
              <a:rPr lang="es-ES"/>
              <a:t>Dado un objeto en uno de los límites de la asociación, hay un </a:t>
            </a:r>
            <a:r>
              <a:rPr b="1" lang="es-ES">
                <a:solidFill>
                  <a:srgbClr val="CC0066"/>
                </a:solidFill>
              </a:rPr>
              <a:t>atributo</a:t>
            </a:r>
            <a:r>
              <a:rPr lang="es-ES"/>
              <a:t> que ayuda a </a:t>
            </a:r>
            <a:r>
              <a:rPr i="1" lang="es-ES"/>
              <a:t>seleccionar </a:t>
            </a:r>
            <a:r>
              <a:rPr lang="es-ES"/>
              <a:t>uno o más objetos en el otro límite = </a:t>
            </a:r>
            <a:r>
              <a:rPr b="1" lang="es-ES">
                <a:solidFill>
                  <a:srgbClr val="0B9B74"/>
                </a:solidFill>
              </a:rPr>
              <a:t>Calificador</a:t>
            </a:r>
            <a:endParaRPr b="1">
              <a:solidFill>
                <a:srgbClr val="0B9B74"/>
              </a:solidFill>
            </a:endParaRPr>
          </a:p>
          <a:p>
            <a:pPr indent="-274320" lvl="0" marL="274320" rtl="0" algn="l">
              <a:lnSpc>
                <a:spcPct val="90000"/>
              </a:lnSpc>
              <a:spcBef>
                <a:spcPts val="600"/>
              </a:spcBef>
              <a:spcAft>
                <a:spcPts val="0"/>
              </a:spcAft>
              <a:buSzPts val="1976"/>
              <a:buChar char="🞂"/>
            </a:pPr>
            <a:r>
              <a:rPr lang="es-ES">
                <a:solidFill>
                  <a:srgbClr val="000000"/>
                </a:solidFill>
              </a:rPr>
              <a:t>Sugiere una </a:t>
            </a:r>
            <a:r>
              <a:rPr i="1" lang="es-ES">
                <a:solidFill>
                  <a:srgbClr val="000000"/>
                </a:solidFill>
              </a:rPr>
              <a:t>implementación</a:t>
            </a:r>
            <a:r>
              <a:rPr lang="es-ES">
                <a:solidFill>
                  <a:srgbClr val="000000"/>
                </a:solidFill>
              </a:rPr>
              <a:t> que facilita </a:t>
            </a:r>
            <a:r>
              <a:rPr b="1" lang="es-ES">
                <a:solidFill>
                  <a:srgbClr val="0B9B74"/>
                </a:solidFill>
              </a:rPr>
              <a:t>el acceso sencillo</a:t>
            </a:r>
            <a:endParaRPr/>
          </a:p>
          <a:p>
            <a:pPr indent="-274320" lvl="1" marL="548640" rtl="0" algn="l">
              <a:lnSpc>
                <a:spcPct val="90000"/>
              </a:lnSpc>
              <a:spcBef>
                <a:spcPts val="500"/>
              </a:spcBef>
              <a:spcAft>
                <a:spcPts val="0"/>
              </a:spcAft>
              <a:buSzPts val="1748"/>
              <a:buChar char="🞂"/>
            </a:pPr>
            <a:r>
              <a:rPr lang="es-ES">
                <a:solidFill>
                  <a:srgbClr val="000000"/>
                </a:solidFill>
              </a:rPr>
              <a:t>Por ejemplo, en Java, usar HashMap o TreeMap (interface Map)</a:t>
            </a:r>
            <a:endParaRPr/>
          </a:p>
        </p:txBody>
      </p:sp>
      <p:sp>
        <p:nvSpPr>
          <p:cNvPr id="226" name="Google Shape;226;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pic>
        <p:nvPicPr>
          <p:cNvPr descr="http://ptgmedia.pearsoncmg.com/images/ch16_9780131489066/elementLinks/16fig15.jpg" id="227" name="Google Shape;227;p11"/>
          <p:cNvPicPr preferRelativeResize="0"/>
          <p:nvPr/>
        </p:nvPicPr>
        <p:blipFill rotWithShape="1">
          <a:blip r:embed="rId3">
            <a:alphaModFix/>
          </a:blip>
          <a:srcRect b="0" l="0" r="0" t="0"/>
          <a:stretch/>
        </p:blipFill>
        <p:spPr>
          <a:xfrm>
            <a:off x="1142976" y="1214422"/>
            <a:ext cx="6667500" cy="2609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2"/>
          <p:cNvPicPr preferRelativeResize="0"/>
          <p:nvPr/>
        </p:nvPicPr>
        <p:blipFill rotWithShape="1">
          <a:blip r:embed="rId3">
            <a:alphaModFix/>
          </a:blip>
          <a:srcRect b="0" l="0" r="0" t="0"/>
          <a:stretch/>
        </p:blipFill>
        <p:spPr>
          <a:xfrm>
            <a:off x="3763969" y="1223389"/>
            <a:ext cx="4951435" cy="3634371"/>
          </a:xfrm>
          <a:prstGeom prst="rect">
            <a:avLst/>
          </a:prstGeom>
          <a:noFill/>
          <a:ln>
            <a:noFill/>
          </a:ln>
        </p:spPr>
      </p:pic>
      <p:sp>
        <p:nvSpPr>
          <p:cNvPr id="233" name="Google Shape;233;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Asociaciones Calificadas- Ejemplos</a:t>
            </a:r>
            <a:endParaRPr/>
          </a:p>
        </p:txBody>
      </p:sp>
      <p:sp>
        <p:nvSpPr>
          <p:cNvPr id="234" name="Google Shape;234;p12"/>
          <p:cNvSpPr txBox="1"/>
          <p:nvPr/>
        </p:nvSpPr>
        <p:spPr>
          <a:xfrm>
            <a:off x="500034" y="5072074"/>
            <a:ext cx="3749675" cy="92333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Gill Sans"/>
              <a:buChar char="•"/>
            </a:pPr>
            <a:r>
              <a:rPr lang="es-ES" sz="1800">
                <a:solidFill>
                  <a:schemeClr val="dk1"/>
                </a:solidFill>
                <a:latin typeface="Gill Sans"/>
                <a:ea typeface="Gill Sans"/>
                <a:cs typeface="Gill Sans"/>
                <a:sym typeface="Gill Sans"/>
              </a:rPr>
              <a:t>  Cardinalidad Común = 0..1</a:t>
            </a:r>
            <a:endParaRPr/>
          </a:p>
          <a:p>
            <a:pPr indent="-114300" lvl="0" marL="0" marR="0" rtl="0" algn="l">
              <a:spcBef>
                <a:spcPts val="0"/>
              </a:spcBef>
              <a:spcAft>
                <a:spcPts val="0"/>
              </a:spcAft>
              <a:buClr>
                <a:schemeClr val="dk1"/>
              </a:buClr>
              <a:buSzPts val="1800"/>
              <a:buFont typeface="Gill Sans"/>
              <a:buChar char="•"/>
            </a:pPr>
            <a:r>
              <a:rPr lang="es-ES" sz="1800">
                <a:solidFill>
                  <a:schemeClr val="dk1"/>
                </a:solidFill>
                <a:latin typeface="Gill Sans"/>
                <a:ea typeface="Gill Sans"/>
                <a:cs typeface="Gill Sans"/>
                <a:sym typeface="Gill Sans"/>
              </a:rPr>
              <a:t>  Cardinalidad de 1 = cualquier calificador posible debe estar presente</a:t>
            </a:r>
            <a:endParaRPr sz="1800">
              <a:solidFill>
                <a:schemeClr val="dk1"/>
              </a:solidFill>
              <a:latin typeface="Gill Sans"/>
              <a:ea typeface="Gill Sans"/>
              <a:cs typeface="Gill Sans"/>
              <a:sym typeface="Gill Sans"/>
            </a:endParaRPr>
          </a:p>
        </p:txBody>
      </p:sp>
      <p:sp>
        <p:nvSpPr>
          <p:cNvPr id="235" name="Google Shape;235;p1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pic>
        <p:nvPicPr>
          <p:cNvPr id="236" name="Google Shape;236;p12"/>
          <p:cNvPicPr preferRelativeResize="0"/>
          <p:nvPr/>
        </p:nvPicPr>
        <p:blipFill rotWithShape="1">
          <a:blip r:embed="rId4">
            <a:alphaModFix/>
          </a:blip>
          <a:srcRect b="0" l="0" r="0" t="0"/>
          <a:stretch/>
        </p:blipFill>
        <p:spPr>
          <a:xfrm>
            <a:off x="500035" y="1217964"/>
            <a:ext cx="3286148" cy="3354044"/>
          </a:xfrm>
          <a:prstGeom prst="rect">
            <a:avLst/>
          </a:prstGeom>
          <a:noFill/>
          <a:ln>
            <a:noFill/>
          </a:ln>
        </p:spPr>
      </p:pic>
      <p:sp>
        <p:nvSpPr>
          <p:cNvPr id="237" name="Google Shape;237;p12"/>
          <p:cNvSpPr/>
          <p:nvPr/>
        </p:nvSpPr>
        <p:spPr>
          <a:xfrm rot="10800000">
            <a:off x="7786710" y="2500306"/>
            <a:ext cx="357190" cy="2286016"/>
          </a:xfrm>
          <a:prstGeom prst="downArrow">
            <a:avLst>
              <a:gd fmla="val 50000" name="adj1"/>
              <a:gd fmla="val 50000" name="adj2"/>
            </a:avLst>
          </a:prstGeom>
          <a:solidFill>
            <a:srgbClr val="92D050"/>
          </a:solidFill>
          <a:ln cap="flat" cmpd="sng" w="1905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http://photos2.fotosearch.com/bthumb/CSP/CSP174/k1743207.jpg" id="238" name="Google Shape;238;p12"/>
          <p:cNvPicPr preferRelativeResize="0"/>
          <p:nvPr/>
        </p:nvPicPr>
        <p:blipFill rotWithShape="1">
          <a:blip r:embed="rId5">
            <a:alphaModFix/>
          </a:blip>
          <a:srcRect b="0" l="0" r="0" t="0"/>
          <a:stretch/>
        </p:blipFill>
        <p:spPr>
          <a:xfrm>
            <a:off x="5667394" y="4857760"/>
            <a:ext cx="1333498" cy="1333499"/>
          </a:xfrm>
          <a:prstGeom prst="rect">
            <a:avLst/>
          </a:prstGeom>
          <a:noFill/>
          <a:ln>
            <a:noFill/>
          </a:ln>
        </p:spPr>
      </p:pic>
      <p:grpSp>
        <p:nvGrpSpPr>
          <p:cNvPr id="239" name="Google Shape;239;p12"/>
          <p:cNvGrpSpPr/>
          <p:nvPr/>
        </p:nvGrpSpPr>
        <p:grpSpPr>
          <a:xfrm>
            <a:off x="6715140" y="4929198"/>
            <a:ext cx="2214611" cy="1285884"/>
            <a:chOff x="5857851" y="5000636"/>
            <a:chExt cx="2214611" cy="1285884"/>
          </a:xfrm>
        </p:grpSpPr>
        <p:pic>
          <p:nvPicPr>
            <p:cNvPr descr="QuestionCloud.png" id="240" name="Google Shape;240;p12"/>
            <p:cNvPicPr preferRelativeResize="0"/>
            <p:nvPr/>
          </p:nvPicPr>
          <p:blipFill rotWithShape="1">
            <a:blip r:embed="rId6">
              <a:alphaModFix/>
            </a:blip>
            <a:srcRect b="0" l="0" r="0" t="0"/>
            <a:stretch/>
          </p:blipFill>
          <p:spPr>
            <a:xfrm>
              <a:off x="5857851" y="5000636"/>
              <a:ext cx="2214611" cy="1285884"/>
            </a:xfrm>
            <a:prstGeom prst="rect">
              <a:avLst/>
            </a:prstGeom>
            <a:noFill/>
            <a:ln>
              <a:noFill/>
            </a:ln>
          </p:spPr>
        </p:pic>
        <p:sp>
          <p:nvSpPr>
            <p:cNvPr id="241" name="Google Shape;241;p12"/>
            <p:cNvSpPr txBox="1"/>
            <p:nvPr/>
          </p:nvSpPr>
          <p:spPr>
            <a:xfrm>
              <a:off x="6215074" y="5148876"/>
              <a:ext cx="134088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70C0"/>
                  </a:solidFill>
                  <a:latin typeface="Gill Sans"/>
                  <a:ea typeface="Gill Sans"/>
                  <a:cs typeface="Gill Sans"/>
                  <a:sym typeface="Gill Sans"/>
                </a:rPr>
                <a:t>¿Esta clase</a:t>
              </a:r>
              <a:endParaRPr/>
            </a:p>
            <a:p>
              <a:pPr indent="0" lvl="0" marL="0" marR="0" rtl="0" algn="l">
                <a:spcBef>
                  <a:spcPts val="0"/>
                </a:spcBef>
                <a:spcAft>
                  <a:spcPts val="0"/>
                </a:spcAft>
                <a:buNone/>
              </a:pPr>
              <a:r>
                <a:rPr lang="es-ES" sz="1800">
                  <a:solidFill>
                    <a:srgbClr val="0070C0"/>
                  </a:solidFill>
                  <a:latin typeface="Gill Sans"/>
                  <a:ea typeface="Gill Sans"/>
                  <a:cs typeface="Gill Sans"/>
                  <a:sym typeface="Gill Sans"/>
                </a:rPr>
                <a:t>Pertenece al</a:t>
              </a:r>
              <a:endParaRPr/>
            </a:p>
            <a:p>
              <a:pPr indent="0" lvl="0" marL="0" marR="0" rtl="0" algn="l">
                <a:spcBef>
                  <a:spcPts val="0"/>
                </a:spcBef>
                <a:spcAft>
                  <a:spcPts val="0"/>
                </a:spcAft>
                <a:buNone/>
              </a:pPr>
              <a:r>
                <a:rPr b="1" lang="es-ES" sz="1800">
                  <a:solidFill>
                    <a:srgbClr val="0070C0"/>
                  </a:solidFill>
                  <a:latin typeface="Gill Sans"/>
                  <a:ea typeface="Gill Sans"/>
                  <a:cs typeface="Gill Sans"/>
                  <a:sym typeface="Gill Sans"/>
                </a:rPr>
                <a:t>Dominio</a:t>
              </a:r>
              <a:r>
                <a:rPr lang="es-ES" sz="1800">
                  <a:solidFill>
                    <a:srgbClr val="0070C0"/>
                  </a:solidFill>
                  <a:latin typeface="Gill Sans"/>
                  <a:ea typeface="Gill Sans"/>
                  <a:cs typeface="Gill Sans"/>
                  <a:sym typeface="Gill Sans"/>
                </a:rPr>
                <a:t>?</a:t>
              </a:r>
              <a:endParaRPr sz="1800">
                <a:solidFill>
                  <a:srgbClr val="0070C0"/>
                </a:solidFill>
                <a:latin typeface="Gill Sans"/>
                <a:ea typeface="Gill Sans"/>
                <a:cs typeface="Gill Sans"/>
                <a:sym typeface="Gill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3"/>
          <p:cNvPicPr preferRelativeResize="0"/>
          <p:nvPr/>
        </p:nvPicPr>
        <p:blipFill rotWithShape="1">
          <a:blip r:embed="rId3">
            <a:alphaModFix/>
          </a:blip>
          <a:srcRect b="0" l="0" r="0" t="0"/>
          <a:stretch/>
        </p:blipFill>
        <p:spPr>
          <a:xfrm>
            <a:off x="5194268" y="2952752"/>
            <a:ext cx="3021070" cy="1262066"/>
          </a:xfrm>
          <a:prstGeom prst="rect">
            <a:avLst/>
          </a:prstGeom>
          <a:noFill/>
          <a:ln>
            <a:noFill/>
          </a:ln>
        </p:spPr>
      </p:pic>
      <p:sp>
        <p:nvSpPr>
          <p:cNvPr id="248" name="Google Shape;248;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Interfaces</a:t>
            </a:r>
            <a:endParaRPr/>
          </a:p>
        </p:txBody>
      </p:sp>
      <p:sp>
        <p:nvSpPr>
          <p:cNvPr id="249" name="Google Shape;249;p1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250" name="Google Shape;250;p13"/>
          <p:cNvSpPr txBox="1"/>
          <p:nvPr>
            <p:ph idx="1" type="body"/>
          </p:nvPr>
        </p:nvSpPr>
        <p:spPr>
          <a:xfrm>
            <a:off x="457200" y="1219200"/>
            <a:ext cx="8229600" cy="14954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s-ES"/>
              <a:t>Representan una declaración de un conjunto coherente de funciones públicas y obligaciones:  un </a:t>
            </a:r>
            <a:r>
              <a:rPr b="1" lang="es-ES">
                <a:solidFill>
                  <a:srgbClr val="0070C0"/>
                </a:solidFill>
              </a:rPr>
              <a:t>contrato</a:t>
            </a:r>
            <a:endParaRPr/>
          </a:p>
          <a:p>
            <a:pPr indent="-274344" lvl="1" marL="548640" rtl="0" algn="l">
              <a:spcBef>
                <a:spcPts val="500"/>
              </a:spcBef>
              <a:spcAft>
                <a:spcPts val="0"/>
              </a:spcAft>
              <a:buSzPct val="76000"/>
              <a:buChar char="🞂"/>
            </a:pPr>
            <a:r>
              <a:rPr lang="es-ES"/>
              <a:t>Es una especificación, otros la implementan, y ofrecen los servicios</a:t>
            </a:r>
            <a:endParaRPr/>
          </a:p>
          <a:p>
            <a:pPr indent="-274344" lvl="1" marL="548640" rtl="0" algn="l">
              <a:spcBef>
                <a:spcPts val="500"/>
              </a:spcBef>
              <a:spcAft>
                <a:spcPts val="0"/>
              </a:spcAft>
              <a:buSzPct val="76000"/>
              <a:buChar char="🞂"/>
            </a:pPr>
            <a:r>
              <a:rPr lang="es-ES"/>
              <a:t>Otros </a:t>
            </a:r>
            <a:r>
              <a:rPr b="1" lang="es-ES">
                <a:solidFill>
                  <a:srgbClr val="0070C0"/>
                </a:solidFill>
              </a:rPr>
              <a:t>consumen</a:t>
            </a:r>
            <a:r>
              <a:rPr lang="es-ES"/>
              <a:t> los servicios </a:t>
            </a:r>
            <a:r>
              <a:rPr b="1" lang="es-ES">
                <a:solidFill>
                  <a:srgbClr val="0070C0"/>
                </a:solidFill>
              </a:rPr>
              <a:t>prestados</a:t>
            </a:r>
            <a:endParaRPr/>
          </a:p>
          <a:p>
            <a:pPr indent="-171670" lvl="1" marL="548640" rtl="0" algn="l">
              <a:spcBef>
                <a:spcPts val="500"/>
              </a:spcBef>
              <a:spcAft>
                <a:spcPts val="0"/>
              </a:spcAft>
              <a:buSzPct val="76000"/>
              <a:buNone/>
            </a:pPr>
            <a:r>
              <a:t/>
            </a:r>
            <a:endParaRPr/>
          </a:p>
          <a:p>
            <a:pPr indent="-158254" lvl="0" marL="274320" rtl="0" algn="l">
              <a:spcBef>
                <a:spcPts val="600"/>
              </a:spcBef>
              <a:spcAft>
                <a:spcPts val="0"/>
              </a:spcAft>
              <a:buSzPct val="76000"/>
              <a:buNone/>
            </a:pPr>
            <a:r>
              <a:t/>
            </a:r>
            <a:endParaRPr/>
          </a:p>
        </p:txBody>
      </p:sp>
      <p:pic>
        <p:nvPicPr>
          <p:cNvPr id="251" name="Google Shape;251;p13"/>
          <p:cNvPicPr preferRelativeResize="0"/>
          <p:nvPr/>
        </p:nvPicPr>
        <p:blipFill rotWithShape="1">
          <a:blip r:embed="rId4">
            <a:alphaModFix/>
          </a:blip>
          <a:srcRect b="0" l="0" r="0" t="0"/>
          <a:stretch/>
        </p:blipFill>
        <p:spPr>
          <a:xfrm>
            <a:off x="3643306" y="4429132"/>
            <a:ext cx="4668495" cy="1428760"/>
          </a:xfrm>
          <a:prstGeom prst="rect">
            <a:avLst/>
          </a:prstGeom>
          <a:noFill/>
          <a:ln>
            <a:noFill/>
          </a:ln>
        </p:spPr>
      </p:pic>
      <p:cxnSp>
        <p:nvCxnSpPr>
          <p:cNvPr id="252" name="Google Shape;252;p13"/>
          <p:cNvCxnSpPr/>
          <p:nvPr/>
        </p:nvCxnSpPr>
        <p:spPr>
          <a:xfrm flipH="1" rot="10800000">
            <a:off x="5881833" y="3571876"/>
            <a:ext cx="237440" cy="357190"/>
          </a:xfrm>
          <a:prstGeom prst="straightConnector1">
            <a:avLst/>
          </a:prstGeom>
          <a:noFill/>
          <a:ln cap="flat" cmpd="sng" w="28575">
            <a:solidFill>
              <a:srgbClr val="FF6600"/>
            </a:solidFill>
            <a:prstDash val="solid"/>
            <a:round/>
            <a:headEnd len="med" w="med" type="none"/>
            <a:tailEnd len="med" w="med" type="triangle"/>
          </a:ln>
        </p:spPr>
      </p:cxnSp>
      <p:sp>
        <p:nvSpPr>
          <p:cNvPr id="253" name="Google Shape;253;p13"/>
          <p:cNvSpPr txBox="1"/>
          <p:nvPr/>
        </p:nvSpPr>
        <p:spPr>
          <a:xfrm>
            <a:off x="4673301" y="4000504"/>
            <a:ext cx="167065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accent2"/>
                </a:solidFill>
                <a:latin typeface="Gill Sans"/>
                <a:ea typeface="Gill Sans"/>
                <a:cs typeface="Gill Sans"/>
                <a:sym typeface="Gill Sans"/>
              </a:rPr>
              <a:t>Implementación</a:t>
            </a:r>
            <a:endParaRPr sz="1800">
              <a:solidFill>
                <a:schemeClr val="accent2"/>
              </a:solidFill>
              <a:latin typeface="Gill Sans"/>
              <a:ea typeface="Gill Sans"/>
              <a:cs typeface="Gill Sans"/>
              <a:sym typeface="Gill Sans"/>
            </a:endParaRPr>
          </a:p>
        </p:txBody>
      </p:sp>
      <p:cxnSp>
        <p:nvCxnSpPr>
          <p:cNvPr id="254" name="Google Shape;254;p13"/>
          <p:cNvCxnSpPr/>
          <p:nvPr/>
        </p:nvCxnSpPr>
        <p:spPr>
          <a:xfrm>
            <a:off x="5500694" y="4357694"/>
            <a:ext cx="428628" cy="644804"/>
          </a:xfrm>
          <a:prstGeom prst="straightConnector1">
            <a:avLst/>
          </a:prstGeom>
          <a:noFill/>
          <a:ln cap="flat" cmpd="sng" w="28575">
            <a:solidFill>
              <a:srgbClr val="FF6600"/>
            </a:solidFill>
            <a:prstDash val="solid"/>
            <a:round/>
            <a:headEnd len="med" w="med" type="none"/>
            <a:tailEnd len="med" w="med" type="triangle"/>
          </a:ln>
        </p:spPr>
      </p:cxnSp>
      <p:sp>
        <p:nvSpPr>
          <p:cNvPr id="255" name="Google Shape;255;p13"/>
          <p:cNvSpPr/>
          <p:nvPr/>
        </p:nvSpPr>
        <p:spPr>
          <a:xfrm>
            <a:off x="4357718" y="5786454"/>
            <a:ext cx="492919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cap="none">
                <a:solidFill>
                  <a:srgbClr val="5F86D2"/>
                </a:solidFill>
                <a:latin typeface="Gill Sans"/>
                <a:ea typeface="Gill Sans"/>
                <a:cs typeface="Gill Sans"/>
                <a:sym typeface="Gill Sans"/>
              </a:rPr>
              <a:t>PROVEEDORES DEL SERVICIO</a:t>
            </a:r>
            <a:endParaRPr b="1" sz="2400" cap="none">
              <a:solidFill>
                <a:srgbClr val="5F86D2"/>
              </a:solidFill>
              <a:latin typeface="Gill Sans"/>
              <a:ea typeface="Gill Sans"/>
              <a:cs typeface="Gill Sans"/>
              <a:sym typeface="Gill Sans"/>
            </a:endParaRPr>
          </a:p>
        </p:txBody>
      </p:sp>
      <p:grpSp>
        <p:nvGrpSpPr>
          <p:cNvPr id="256" name="Google Shape;256;p13"/>
          <p:cNvGrpSpPr/>
          <p:nvPr/>
        </p:nvGrpSpPr>
        <p:grpSpPr>
          <a:xfrm>
            <a:off x="285720" y="2928934"/>
            <a:ext cx="4143404" cy="3390623"/>
            <a:chOff x="285720" y="2928934"/>
            <a:chExt cx="4143404" cy="3390623"/>
          </a:xfrm>
        </p:grpSpPr>
        <p:grpSp>
          <p:nvGrpSpPr>
            <p:cNvPr id="257" name="Google Shape;257;p13"/>
            <p:cNvGrpSpPr/>
            <p:nvPr/>
          </p:nvGrpSpPr>
          <p:grpSpPr>
            <a:xfrm>
              <a:off x="428596" y="2928934"/>
              <a:ext cx="3648079" cy="2867036"/>
              <a:chOff x="428596" y="2928934"/>
              <a:chExt cx="3648079" cy="2867036"/>
            </a:xfrm>
          </p:grpSpPr>
          <p:pic>
            <p:nvPicPr>
              <p:cNvPr id="258" name="Google Shape;258;p13"/>
              <p:cNvPicPr preferRelativeResize="0"/>
              <p:nvPr/>
            </p:nvPicPr>
            <p:blipFill rotWithShape="1">
              <a:blip r:embed="rId5">
                <a:alphaModFix/>
              </a:blip>
              <a:srcRect b="0" l="0" r="0" t="0"/>
              <a:stretch/>
            </p:blipFill>
            <p:spPr>
              <a:xfrm>
                <a:off x="1000100" y="2928934"/>
                <a:ext cx="3076575" cy="1038225"/>
              </a:xfrm>
              <a:prstGeom prst="rect">
                <a:avLst/>
              </a:prstGeom>
              <a:noFill/>
              <a:ln>
                <a:noFill/>
              </a:ln>
            </p:spPr>
          </p:pic>
          <p:pic>
            <p:nvPicPr>
              <p:cNvPr id="259" name="Google Shape;259;p13"/>
              <p:cNvPicPr preferRelativeResize="0"/>
              <p:nvPr/>
            </p:nvPicPr>
            <p:blipFill rotWithShape="1">
              <a:blip r:embed="rId6">
                <a:alphaModFix/>
              </a:blip>
              <a:srcRect b="0" l="0" r="0" t="0"/>
              <a:stretch/>
            </p:blipFill>
            <p:spPr>
              <a:xfrm>
                <a:off x="428596" y="4500570"/>
                <a:ext cx="3181350" cy="1295400"/>
              </a:xfrm>
              <a:prstGeom prst="rect">
                <a:avLst/>
              </a:prstGeom>
              <a:noFill/>
              <a:ln>
                <a:noFill/>
              </a:ln>
            </p:spPr>
          </p:pic>
        </p:grpSp>
        <p:sp>
          <p:nvSpPr>
            <p:cNvPr id="260" name="Google Shape;260;p13"/>
            <p:cNvSpPr/>
            <p:nvPr/>
          </p:nvSpPr>
          <p:spPr>
            <a:xfrm>
              <a:off x="285720" y="5857892"/>
              <a:ext cx="414340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cap="none">
                  <a:solidFill>
                    <a:srgbClr val="CC0066"/>
                  </a:solidFill>
                  <a:latin typeface="Gill Sans"/>
                  <a:ea typeface="Gill Sans"/>
                  <a:cs typeface="Gill Sans"/>
                  <a:sym typeface="Gill Sans"/>
                </a:rPr>
                <a:t>CLIENTES DEL SERVICIO</a:t>
              </a:r>
              <a:endParaRPr b="1" sz="2400" cap="none">
                <a:solidFill>
                  <a:srgbClr val="CC0066"/>
                </a:solidFill>
                <a:latin typeface="Gill Sans"/>
                <a:ea typeface="Gill Sans"/>
                <a:cs typeface="Gill Sans"/>
                <a:sym typeface="Gill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aphicFrame>
        <p:nvGraphicFramePr>
          <p:cNvPr id="265" name="Google Shape;265;p14"/>
          <p:cNvGraphicFramePr/>
          <p:nvPr/>
        </p:nvGraphicFramePr>
        <p:xfrm>
          <a:off x="533400" y="3886201"/>
          <a:ext cx="7467624" cy="2413644"/>
        </p:xfrm>
        <a:graphic>
          <a:graphicData uri="http://schemas.openxmlformats.org/presentationml/2006/ole">
            <mc:AlternateContent>
              <mc:Choice Requires="v">
                <p:oleObj r:id="rId4" imgH="2413644" imgW="7467624" progId="Visio.Drawing.11" spid="_x0000_s1">
                  <p:embed/>
                </p:oleObj>
              </mc:Choice>
              <mc:Fallback>
                <p:oleObj r:id="rId5" imgH="2413644" imgW="7467624" progId="Visio.Drawing.11">
                  <p:embed/>
                  <p:pic>
                    <p:nvPicPr>
                      <p:cNvPr id="265" name="Google Shape;265;p14"/>
                      <p:cNvPicPr preferRelativeResize="0"/>
                      <p:nvPr/>
                    </p:nvPicPr>
                    <p:blipFill rotWithShape="1">
                      <a:blip r:embed="rId6">
                        <a:alphaModFix/>
                      </a:blip>
                      <a:srcRect b="0" l="0" r="0" t="0"/>
                      <a:stretch/>
                    </p:blipFill>
                    <p:spPr>
                      <a:xfrm>
                        <a:off x="533400" y="3886201"/>
                        <a:ext cx="7467624" cy="2413644"/>
                      </a:xfrm>
                      <a:prstGeom prst="rect">
                        <a:avLst/>
                      </a:prstGeom>
                      <a:noFill/>
                      <a:ln>
                        <a:noFill/>
                      </a:ln>
                    </p:spPr>
                  </p:pic>
                </p:oleObj>
              </mc:Fallback>
            </mc:AlternateContent>
          </a:graphicData>
        </a:graphic>
      </p:graphicFrame>
      <p:graphicFrame>
        <p:nvGraphicFramePr>
          <p:cNvPr id="266" name="Google Shape;266;p14"/>
          <p:cNvGraphicFramePr/>
          <p:nvPr/>
        </p:nvGraphicFramePr>
        <p:xfrm>
          <a:off x="533400" y="1211230"/>
          <a:ext cx="4681542" cy="2490820"/>
        </p:xfrm>
        <a:graphic>
          <a:graphicData uri="http://schemas.openxmlformats.org/presentationml/2006/ole">
            <mc:AlternateContent>
              <mc:Choice Requires="v">
                <p:oleObj r:id="rId7" imgH="2490820" imgW="4681542" progId="Visio.Drawing.11" spid="_x0000_s2">
                  <p:embed/>
                </p:oleObj>
              </mc:Choice>
              <mc:Fallback>
                <p:oleObj r:id="rId8" imgH="2490820" imgW="4681542" progId="Visio.Drawing.11">
                  <p:embed/>
                  <p:pic>
                    <p:nvPicPr>
                      <p:cNvPr id="266" name="Google Shape;266;p14"/>
                      <p:cNvPicPr preferRelativeResize="0"/>
                      <p:nvPr/>
                    </p:nvPicPr>
                    <p:blipFill rotWithShape="1">
                      <a:blip r:embed="rId9">
                        <a:alphaModFix/>
                      </a:blip>
                      <a:srcRect b="0" l="0" r="0" t="0"/>
                      <a:stretch/>
                    </p:blipFill>
                    <p:spPr>
                      <a:xfrm>
                        <a:off x="533400" y="1211230"/>
                        <a:ext cx="4681542" cy="2490820"/>
                      </a:xfrm>
                      <a:prstGeom prst="rect">
                        <a:avLst/>
                      </a:prstGeom>
                      <a:noFill/>
                      <a:ln>
                        <a:noFill/>
                      </a:ln>
                    </p:spPr>
                  </p:pic>
                </p:oleObj>
              </mc:Fallback>
            </mc:AlternateContent>
          </a:graphicData>
        </a:graphic>
      </p:graphicFrame>
      <p:sp>
        <p:nvSpPr>
          <p:cNvPr id="267" name="Google Shape;267;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COMO usar una Interfaz</a:t>
            </a:r>
            <a:endParaRPr/>
          </a:p>
        </p:txBody>
      </p:sp>
      <p:grpSp>
        <p:nvGrpSpPr>
          <p:cNvPr id="268" name="Google Shape;268;p14"/>
          <p:cNvGrpSpPr/>
          <p:nvPr/>
        </p:nvGrpSpPr>
        <p:grpSpPr>
          <a:xfrm>
            <a:off x="4114799" y="1627187"/>
            <a:ext cx="4582941" cy="831425"/>
            <a:chOff x="2352" y="1008"/>
            <a:chExt cx="2750" cy="498"/>
          </a:xfrm>
        </p:grpSpPr>
        <p:sp>
          <p:nvSpPr>
            <p:cNvPr id="269" name="Google Shape;269;p14"/>
            <p:cNvSpPr txBox="1"/>
            <p:nvPr/>
          </p:nvSpPr>
          <p:spPr>
            <a:xfrm>
              <a:off x="2832" y="1008"/>
              <a:ext cx="2270" cy="498"/>
            </a:xfrm>
            <a:prstGeom prst="rect">
              <a:avLst/>
            </a:prstGeom>
            <a:solidFill>
              <a:srgbClr val="CCFFFF"/>
            </a:solidFill>
            <a:ln cap="flat" cmpd="sng" w="28575">
              <a:solidFill>
                <a:srgbClr val="FF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Gill Sans"/>
                  <a:ea typeface="Gill Sans"/>
                  <a:cs typeface="Gill Sans"/>
                  <a:sym typeface="Gill Sans"/>
                </a:rPr>
                <a:t>El </a:t>
              </a:r>
              <a:r>
                <a:rPr i="1" lang="es-ES" sz="1600">
                  <a:solidFill>
                    <a:schemeClr val="dk1"/>
                  </a:solidFill>
                  <a:latin typeface="Gill Sans"/>
                  <a:ea typeface="Gill Sans"/>
                  <a:cs typeface="Gill Sans"/>
                  <a:sym typeface="Gill Sans"/>
                </a:rPr>
                <a:t>Editor</a:t>
              </a:r>
              <a:r>
                <a:rPr lang="es-ES" sz="1600">
                  <a:solidFill>
                    <a:schemeClr val="dk1"/>
                  </a:solidFill>
                  <a:latin typeface="Gill Sans"/>
                  <a:ea typeface="Gill Sans"/>
                  <a:cs typeface="Gill Sans"/>
                  <a:sym typeface="Gill Sans"/>
                </a:rPr>
                <a:t> usa un </a:t>
              </a:r>
              <a:r>
                <a:rPr i="1" lang="es-ES" sz="1600">
                  <a:solidFill>
                    <a:schemeClr val="dk1"/>
                  </a:solidFill>
                  <a:latin typeface="Gill Sans"/>
                  <a:ea typeface="Gill Sans"/>
                  <a:cs typeface="Gill Sans"/>
                  <a:sym typeface="Gill Sans"/>
                </a:rPr>
                <a:t>Corrector</a:t>
              </a:r>
              <a:endParaRPr/>
            </a:p>
            <a:p>
              <a:pPr indent="0" lvl="0" marL="0" marR="0" rtl="0" algn="l">
                <a:spcBef>
                  <a:spcPts val="0"/>
                </a:spcBef>
                <a:spcAft>
                  <a:spcPts val="0"/>
                </a:spcAft>
                <a:buNone/>
              </a:pPr>
              <a:r>
                <a:rPr lang="es-ES" sz="1600">
                  <a:solidFill>
                    <a:schemeClr val="dk1"/>
                  </a:solidFill>
                  <a:latin typeface="Gill Sans"/>
                  <a:ea typeface="Gill Sans"/>
                  <a:cs typeface="Gill Sans"/>
                  <a:sym typeface="Gill Sans"/>
                </a:rPr>
                <a:t>Esta unido a </a:t>
              </a:r>
              <a:r>
                <a:rPr i="1" lang="es-ES" sz="1600">
                  <a:solidFill>
                    <a:schemeClr val="dk1"/>
                  </a:solidFill>
                  <a:latin typeface="Gill Sans"/>
                  <a:ea typeface="Gill Sans"/>
                  <a:cs typeface="Gill Sans"/>
                  <a:sym typeface="Gill Sans"/>
                </a:rPr>
                <a:t>IOrtographicCorrector </a:t>
              </a:r>
              <a:endParaRPr i="1"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s-ES" sz="1600">
                  <a:solidFill>
                    <a:schemeClr val="dk1"/>
                  </a:solidFill>
                  <a:latin typeface="Gill Sans"/>
                  <a:ea typeface="Gill Sans"/>
                  <a:cs typeface="Gill Sans"/>
                  <a:sym typeface="Gill Sans"/>
                </a:rPr>
                <a:t>Es independiente de la implementación real</a:t>
              </a:r>
              <a:endParaRPr sz="1600">
                <a:solidFill>
                  <a:schemeClr val="dk1"/>
                </a:solidFill>
                <a:latin typeface="Gill Sans"/>
                <a:ea typeface="Gill Sans"/>
                <a:cs typeface="Gill Sans"/>
                <a:sym typeface="Gill Sans"/>
              </a:endParaRPr>
            </a:p>
          </p:txBody>
        </p:sp>
        <p:cxnSp>
          <p:nvCxnSpPr>
            <p:cNvPr id="270" name="Google Shape;270;p14"/>
            <p:cNvCxnSpPr/>
            <p:nvPr/>
          </p:nvCxnSpPr>
          <p:spPr>
            <a:xfrm rot="10800000">
              <a:off x="2352" y="1200"/>
              <a:ext cx="432" cy="48"/>
            </a:xfrm>
            <a:prstGeom prst="straightConnector1">
              <a:avLst/>
            </a:prstGeom>
            <a:noFill/>
            <a:ln cap="flat" cmpd="sng" w="28575">
              <a:solidFill>
                <a:srgbClr val="FF6600"/>
              </a:solidFill>
              <a:prstDash val="solid"/>
              <a:round/>
              <a:headEnd len="med" w="med" type="none"/>
              <a:tailEnd len="med" w="med" type="triangle"/>
            </a:ln>
          </p:spPr>
        </p:cxnSp>
      </p:grpSp>
      <p:grpSp>
        <p:nvGrpSpPr>
          <p:cNvPr id="271" name="Google Shape;271;p14"/>
          <p:cNvGrpSpPr/>
          <p:nvPr/>
        </p:nvGrpSpPr>
        <p:grpSpPr>
          <a:xfrm>
            <a:off x="4589486" y="4714884"/>
            <a:ext cx="2869700" cy="588962"/>
            <a:chOff x="2213" y="1788"/>
            <a:chExt cx="1722" cy="353"/>
          </a:xfrm>
        </p:grpSpPr>
        <p:sp>
          <p:nvSpPr>
            <p:cNvPr id="272" name="Google Shape;272;p14"/>
            <p:cNvSpPr txBox="1"/>
            <p:nvPr/>
          </p:nvSpPr>
          <p:spPr>
            <a:xfrm>
              <a:off x="2641" y="1788"/>
              <a:ext cx="1294" cy="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accent2"/>
                  </a:solidFill>
                  <a:latin typeface="Gill Sans"/>
                  <a:ea typeface="Gill Sans"/>
                  <a:cs typeface="Gill Sans"/>
                  <a:sym typeface="Gill Sans"/>
                </a:rPr>
                <a:t>Mismo módigo</a:t>
              </a:r>
              <a:endParaRPr sz="1400">
                <a:solidFill>
                  <a:schemeClr val="accent2"/>
                </a:solidFill>
                <a:latin typeface="Gill Sans"/>
                <a:ea typeface="Gill Sans"/>
                <a:cs typeface="Gill Sans"/>
                <a:sym typeface="Gill Sans"/>
              </a:endParaRPr>
            </a:p>
            <a:p>
              <a:pPr indent="0" lvl="0" marL="0" marR="0" rtl="0" algn="l">
                <a:spcBef>
                  <a:spcPts val="0"/>
                </a:spcBef>
                <a:spcAft>
                  <a:spcPts val="0"/>
                </a:spcAft>
                <a:buNone/>
              </a:pPr>
              <a:r>
                <a:rPr lang="es-ES" sz="1400">
                  <a:solidFill>
                    <a:schemeClr val="accent2"/>
                  </a:solidFill>
                  <a:latin typeface="Gill Sans"/>
                  <a:ea typeface="Gill Sans"/>
                  <a:cs typeface="Gill Sans"/>
                  <a:sym typeface="Gill Sans"/>
                </a:rPr>
                <a:t>Diferente comportamiento</a:t>
              </a:r>
              <a:endParaRPr sz="1400">
                <a:solidFill>
                  <a:schemeClr val="accent2"/>
                </a:solidFill>
                <a:latin typeface="Gill Sans"/>
                <a:ea typeface="Gill Sans"/>
                <a:cs typeface="Gill Sans"/>
                <a:sym typeface="Gill Sans"/>
              </a:endParaRPr>
            </a:p>
          </p:txBody>
        </p:sp>
        <p:cxnSp>
          <p:nvCxnSpPr>
            <p:cNvPr id="273" name="Google Shape;273;p14"/>
            <p:cNvCxnSpPr/>
            <p:nvPr/>
          </p:nvCxnSpPr>
          <p:spPr>
            <a:xfrm rot="10800000">
              <a:off x="2213" y="1917"/>
              <a:ext cx="336" cy="48"/>
            </a:xfrm>
            <a:prstGeom prst="straightConnector1">
              <a:avLst/>
            </a:prstGeom>
            <a:noFill/>
            <a:ln cap="flat" cmpd="sng" w="28575">
              <a:solidFill>
                <a:srgbClr val="FF6600"/>
              </a:solidFill>
              <a:prstDash val="solid"/>
              <a:round/>
              <a:headEnd len="med" w="med" type="none"/>
              <a:tailEnd len="med" w="med" type="triangle"/>
            </a:ln>
          </p:spPr>
        </p:cxnSp>
        <p:cxnSp>
          <p:nvCxnSpPr>
            <p:cNvPr id="274" name="Google Shape;274;p14"/>
            <p:cNvCxnSpPr/>
            <p:nvPr/>
          </p:nvCxnSpPr>
          <p:spPr>
            <a:xfrm flipH="1">
              <a:off x="2256" y="2045"/>
              <a:ext cx="336" cy="96"/>
            </a:xfrm>
            <a:prstGeom prst="straightConnector1">
              <a:avLst/>
            </a:prstGeom>
            <a:noFill/>
            <a:ln cap="flat" cmpd="sng" w="28575">
              <a:solidFill>
                <a:srgbClr val="FF6600"/>
              </a:solidFill>
              <a:prstDash val="solid"/>
              <a:round/>
              <a:headEnd len="med" w="med" type="none"/>
              <a:tailEnd len="med" w="med" type="triangle"/>
            </a:ln>
          </p:spPr>
        </p:cxnSp>
      </p:grpSp>
      <p:sp>
        <p:nvSpPr>
          <p:cNvPr id="275" name="Google Shape;275;p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grpSp>
        <p:nvGrpSpPr>
          <p:cNvPr id="276" name="Google Shape;276;p14"/>
          <p:cNvGrpSpPr/>
          <p:nvPr/>
        </p:nvGrpSpPr>
        <p:grpSpPr>
          <a:xfrm>
            <a:off x="6715140" y="2928934"/>
            <a:ext cx="1857388" cy="972600"/>
            <a:chOff x="6715140" y="2928934"/>
            <a:chExt cx="1857388" cy="972600"/>
          </a:xfrm>
        </p:grpSpPr>
        <p:pic>
          <p:nvPicPr>
            <p:cNvPr descr="QuestionCloud.png" id="277" name="Google Shape;277;p14"/>
            <p:cNvPicPr preferRelativeResize="0"/>
            <p:nvPr/>
          </p:nvPicPr>
          <p:blipFill rotWithShape="1">
            <a:blip r:embed="rId10">
              <a:alphaModFix/>
            </a:blip>
            <a:srcRect b="0" l="0" r="0" t="0"/>
            <a:stretch/>
          </p:blipFill>
          <p:spPr>
            <a:xfrm>
              <a:off x="6715140" y="2928934"/>
              <a:ext cx="1857388" cy="972600"/>
            </a:xfrm>
            <a:prstGeom prst="rect">
              <a:avLst/>
            </a:prstGeom>
            <a:noFill/>
            <a:ln>
              <a:noFill/>
            </a:ln>
          </p:spPr>
        </p:pic>
        <p:sp>
          <p:nvSpPr>
            <p:cNvPr id="278" name="Google Shape;278;p14"/>
            <p:cNvSpPr txBox="1"/>
            <p:nvPr/>
          </p:nvSpPr>
          <p:spPr>
            <a:xfrm>
              <a:off x="7000892" y="3000372"/>
              <a:ext cx="11753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70C0"/>
                  </a:solidFill>
                  <a:latin typeface="Gill Sans"/>
                  <a:ea typeface="Gill Sans"/>
                  <a:cs typeface="Gill Sans"/>
                  <a:sym typeface="Gill Sans"/>
                </a:rPr>
                <a:t>¿y el</a:t>
              </a:r>
              <a:endParaRPr/>
            </a:p>
            <a:p>
              <a:pPr indent="0" lvl="0" marL="0" marR="0" rtl="0" algn="l">
                <a:spcBef>
                  <a:spcPts val="0"/>
                </a:spcBef>
                <a:spcAft>
                  <a:spcPts val="0"/>
                </a:spcAft>
                <a:buNone/>
              </a:pPr>
              <a:r>
                <a:rPr b="1" lang="es-ES" sz="1800">
                  <a:solidFill>
                    <a:srgbClr val="0070C0"/>
                  </a:solidFill>
                  <a:latin typeface="Gill Sans"/>
                  <a:ea typeface="Gill Sans"/>
                  <a:cs typeface="Gill Sans"/>
                  <a:sym typeface="Gill Sans"/>
                </a:rPr>
                <a:t>Riel 5.11</a:t>
              </a:r>
              <a:r>
                <a:rPr lang="es-ES" sz="1800">
                  <a:solidFill>
                    <a:srgbClr val="0070C0"/>
                  </a:solidFill>
                  <a:latin typeface="Gill Sans"/>
                  <a:ea typeface="Gill Sans"/>
                  <a:cs typeface="Gill Sans"/>
                  <a:sym typeface="Gill Sans"/>
                </a:rPr>
                <a:t>?</a:t>
              </a:r>
              <a:endParaRPr sz="1800">
                <a:solidFill>
                  <a:srgbClr val="0070C0"/>
                </a:solidFill>
                <a:latin typeface="Gill Sans"/>
                <a:ea typeface="Gill Sans"/>
                <a:cs typeface="Gill Sans"/>
                <a:sym typeface="Gill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¿Interfaces o Clases Abstractas?</a:t>
            </a:r>
            <a:endParaRPr/>
          </a:p>
        </p:txBody>
      </p:sp>
      <p:sp>
        <p:nvSpPr>
          <p:cNvPr id="284" name="Google Shape;284;p15"/>
          <p:cNvSpPr txBox="1"/>
          <p:nvPr>
            <p:ph idx="1" type="body"/>
          </p:nvPr>
        </p:nvSpPr>
        <p:spPr>
          <a:xfrm>
            <a:off x="390556" y="1142984"/>
            <a:ext cx="8610600" cy="3500462"/>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b="1" lang="es-ES" sz="2200">
                <a:solidFill>
                  <a:srgbClr val="0B5394"/>
                </a:solidFill>
              </a:rPr>
              <a:t>Similitudes</a:t>
            </a:r>
            <a:r>
              <a:rPr lang="es-ES" sz="2200"/>
              <a:t>: </a:t>
            </a:r>
            <a:r>
              <a:rPr lang="es-ES" sz="1900"/>
              <a:t>Ninguno de los dos tiene instancias y ambos permitan aplazar la implementación</a:t>
            </a:r>
            <a:endParaRPr sz="1900"/>
          </a:p>
          <a:p>
            <a:pPr indent="-274320" lvl="0" marL="274320" rtl="0" algn="l">
              <a:spcBef>
                <a:spcPts val="600"/>
              </a:spcBef>
              <a:spcAft>
                <a:spcPts val="0"/>
              </a:spcAft>
              <a:buSzPct val="76000"/>
              <a:buChar char="🞂"/>
            </a:pPr>
            <a:r>
              <a:rPr b="1" lang="es-ES" sz="2200">
                <a:solidFill>
                  <a:srgbClr val="0B5394"/>
                </a:solidFill>
              </a:rPr>
              <a:t>Diferencias</a:t>
            </a:r>
            <a:endParaRPr/>
          </a:p>
          <a:p>
            <a:pPr indent="-228624" lvl="2" marL="822960" rtl="0" algn="l">
              <a:spcBef>
                <a:spcPts val="500"/>
              </a:spcBef>
              <a:spcAft>
                <a:spcPts val="0"/>
              </a:spcAft>
              <a:buSzPct val="76000"/>
              <a:buChar char="🞂"/>
            </a:pPr>
            <a:r>
              <a:rPr lang="es-ES" sz="1900"/>
              <a:t>Clases Abstractas: tienen atributos y pueden tener métodos (implementación de operación)</a:t>
            </a:r>
            <a:endParaRPr/>
          </a:p>
          <a:p>
            <a:pPr indent="-228624" lvl="2" marL="822960" rtl="0" algn="l">
              <a:spcBef>
                <a:spcPts val="500"/>
              </a:spcBef>
              <a:spcAft>
                <a:spcPts val="0"/>
              </a:spcAft>
              <a:buSzPct val="76000"/>
              <a:buChar char="🞂"/>
            </a:pPr>
            <a:r>
              <a:rPr lang="es-ES" sz="1900"/>
              <a:t>Interfaz: ni atributos, ni métodos</a:t>
            </a:r>
            <a:endParaRPr/>
          </a:p>
          <a:p>
            <a:pPr indent="-274320" lvl="0" marL="274320" rtl="0" algn="l">
              <a:spcBef>
                <a:spcPts val="600"/>
              </a:spcBef>
              <a:spcAft>
                <a:spcPts val="0"/>
              </a:spcAft>
              <a:buSzPct val="76000"/>
              <a:buChar char="🞂"/>
            </a:pPr>
            <a:r>
              <a:rPr lang="es-ES" sz="2200"/>
              <a:t>Recomendación:</a:t>
            </a:r>
            <a:endParaRPr/>
          </a:p>
          <a:p>
            <a:pPr indent="-274320" lvl="1" marL="548640" rtl="0" algn="l">
              <a:spcBef>
                <a:spcPts val="500"/>
              </a:spcBef>
              <a:spcAft>
                <a:spcPts val="0"/>
              </a:spcAft>
              <a:buSzPct val="76000"/>
              <a:buChar char="🞂"/>
            </a:pPr>
            <a:r>
              <a:rPr lang="es-ES" sz="2000"/>
              <a:t>Si hay métodos y/o atributos que heredar→ Clases Abstractas</a:t>
            </a:r>
            <a:endParaRPr/>
          </a:p>
          <a:p>
            <a:pPr indent="-274320" lvl="1" marL="548640" rtl="0" algn="l">
              <a:spcBef>
                <a:spcPts val="500"/>
              </a:spcBef>
              <a:spcAft>
                <a:spcPts val="0"/>
              </a:spcAft>
              <a:buSzPct val="76000"/>
              <a:buChar char="🞂"/>
            </a:pPr>
            <a:r>
              <a:rPr lang="es-ES" sz="2000"/>
              <a:t>Si CONTRATO simple → Interfaz</a:t>
            </a:r>
            <a:endParaRPr/>
          </a:p>
          <a:p>
            <a:pPr indent="-274320" lvl="0" marL="274320" rtl="0" algn="l">
              <a:spcBef>
                <a:spcPts val="600"/>
              </a:spcBef>
              <a:spcAft>
                <a:spcPts val="0"/>
              </a:spcAft>
              <a:buSzPct val="76000"/>
              <a:buChar char="🞂"/>
            </a:pPr>
            <a:r>
              <a:rPr lang="es-ES"/>
              <a:t>Y RECORDAR …</a:t>
            </a:r>
            <a:endParaRPr/>
          </a:p>
        </p:txBody>
      </p:sp>
      <p:grpSp>
        <p:nvGrpSpPr>
          <p:cNvPr id="285" name="Google Shape;285;p15"/>
          <p:cNvGrpSpPr/>
          <p:nvPr/>
        </p:nvGrpSpPr>
        <p:grpSpPr>
          <a:xfrm>
            <a:off x="304799" y="4643446"/>
            <a:ext cx="4152903" cy="1652587"/>
            <a:chOff x="192" y="3063"/>
            <a:chExt cx="2616" cy="1041"/>
          </a:xfrm>
        </p:grpSpPr>
        <p:sp>
          <p:nvSpPr>
            <p:cNvPr id="286" name="Google Shape;286;p15"/>
            <p:cNvSpPr txBox="1"/>
            <p:nvPr/>
          </p:nvSpPr>
          <p:spPr>
            <a:xfrm>
              <a:off x="551" y="3063"/>
              <a:ext cx="1956" cy="233"/>
            </a:xfrm>
            <a:prstGeom prst="rect">
              <a:avLst/>
            </a:prstGeom>
            <a:noFill/>
            <a:ln cap="flat" cmpd="sng" w="28575">
              <a:solidFill>
                <a:srgbClr val="FF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dk1"/>
                  </a:solidFill>
                  <a:latin typeface="Gill Sans"/>
                  <a:ea typeface="Gill Sans"/>
                  <a:cs typeface="Gill Sans"/>
                  <a:sym typeface="Gill Sans"/>
                </a:rPr>
                <a:t>Herencia Múltiple de Interfaces</a:t>
              </a:r>
              <a:endParaRPr sz="1800">
                <a:solidFill>
                  <a:schemeClr val="dk1"/>
                </a:solidFill>
                <a:latin typeface="Gill Sans"/>
                <a:ea typeface="Gill Sans"/>
                <a:cs typeface="Gill Sans"/>
                <a:sym typeface="Gill Sans"/>
              </a:endParaRPr>
            </a:p>
          </p:txBody>
        </p:sp>
        <p:graphicFrame>
          <p:nvGraphicFramePr>
            <p:cNvPr id="287" name="Google Shape;287;p15"/>
            <p:cNvGraphicFramePr/>
            <p:nvPr/>
          </p:nvGraphicFramePr>
          <p:xfrm>
            <a:off x="192" y="3456"/>
            <a:ext cx="2616" cy="648"/>
          </p:xfrm>
          <a:graphic>
            <a:graphicData uri="http://schemas.openxmlformats.org/presentationml/2006/ole">
              <mc:AlternateContent>
                <mc:Choice Requires="v">
                  <p:oleObj r:id="rId4" imgH="648" imgW="2616" progId="Visio.Drawing.11" spid="_x0000_s1">
                    <p:embed/>
                  </p:oleObj>
                </mc:Choice>
                <mc:Fallback>
                  <p:oleObj r:id="rId5" imgH="648" imgW="2616" progId="Visio.Drawing.11">
                    <p:embed/>
                    <p:pic>
                      <p:nvPicPr>
                        <p:cNvPr id="287" name="Google Shape;287;p15"/>
                        <p:cNvPicPr preferRelativeResize="0"/>
                        <p:nvPr/>
                      </p:nvPicPr>
                      <p:blipFill rotWithShape="1">
                        <a:blip r:embed="rId6">
                          <a:alphaModFix/>
                        </a:blip>
                        <a:srcRect b="0" l="0" r="0" t="0"/>
                        <a:stretch/>
                      </p:blipFill>
                      <p:spPr>
                        <a:xfrm>
                          <a:off x="192" y="3456"/>
                          <a:ext cx="2616" cy="648"/>
                        </a:xfrm>
                        <a:prstGeom prst="rect">
                          <a:avLst/>
                        </a:prstGeom>
                        <a:noFill/>
                        <a:ln>
                          <a:noFill/>
                        </a:ln>
                      </p:spPr>
                    </p:pic>
                  </p:oleObj>
                </mc:Fallback>
              </mc:AlternateContent>
            </a:graphicData>
          </a:graphic>
        </p:graphicFrame>
      </p:grpSp>
      <p:grpSp>
        <p:nvGrpSpPr>
          <p:cNvPr id="288" name="Google Shape;288;p15"/>
          <p:cNvGrpSpPr/>
          <p:nvPr/>
        </p:nvGrpSpPr>
        <p:grpSpPr>
          <a:xfrm>
            <a:off x="4724400" y="4643446"/>
            <a:ext cx="4300538" cy="1651000"/>
            <a:chOff x="2976" y="3063"/>
            <a:chExt cx="2709" cy="1040"/>
          </a:xfrm>
        </p:grpSpPr>
        <p:sp>
          <p:nvSpPr>
            <p:cNvPr id="289" name="Google Shape;289;p15"/>
            <p:cNvSpPr txBox="1"/>
            <p:nvPr/>
          </p:nvSpPr>
          <p:spPr>
            <a:xfrm>
              <a:off x="3024" y="3063"/>
              <a:ext cx="2544" cy="233"/>
            </a:xfrm>
            <a:prstGeom prst="rect">
              <a:avLst/>
            </a:prstGeom>
            <a:noFill/>
            <a:ln cap="flat" cmpd="sng" w="28575">
              <a:solidFill>
                <a:srgbClr val="FF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dk1"/>
                  </a:solidFill>
                  <a:latin typeface="Gill Sans"/>
                  <a:ea typeface="Gill Sans"/>
                  <a:cs typeface="Gill Sans"/>
                  <a:sym typeface="Gill Sans"/>
                </a:rPr>
                <a:t>Flexibilidad: Objetos de muchos tipos</a:t>
              </a:r>
              <a:endParaRPr sz="1800">
                <a:solidFill>
                  <a:schemeClr val="dk1"/>
                </a:solidFill>
                <a:latin typeface="Gill Sans"/>
                <a:ea typeface="Gill Sans"/>
                <a:cs typeface="Gill Sans"/>
                <a:sym typeface="Gill Sans"/>
              </a:endParaRPr>
            </a:p>
          </p:txBody>
        </p:sp>
        <p:graphicFrame>
          <p:nvGraphicFramePr>
            <p:cNvPr id="290" name="Google Shape;290;p15"/>
            <p:cNvGraphicFramePr/>
            <p:nvPr/>
          </p:nvGraphicFramePr>
          <p:xfrm>
            <a:off x="2976" y="3456"/>
            <a:ext cx="2709" cy="647"/>
          </p:xfrm>
          <a:graphic>
            <a:graphicData uri="http://schemas.openxmlformats.org/presentationml/2006/ole">
              <mc:AlternateContent>
                <mc:Choice Requires="v">
                  <p:oleObj r:id="rId7" imgH="647" imgW="2709" progId="Visio.Drawing.11" spid="_x0000_s2">
                    <p:embed/>
                  </p:oleObj>
                </mc:Choice>
                <mc:Fallback>
                  <p:oleObj r:id="rId8" imgH="647" imgW="2709" progId="Visio.Drawing.11">
                    <p:embed/>
                    <p:pic>
                      <p:nvPicPr>
                        <p:cNvPr id="290" name="Google Shape;290;p15"/>
                        <p:cNvPicPr preferRelativeResize="0"/>
                        <p:nvPr/>
                      </p:nvPicPr>
                      <p:blipFill rotWithShape="1">
                        <a:blip r:embed="rId9">
                          <a:alphaModFix/>
                        </a:blip>
                        <a:srcRect b="0" l="0" r="0" t="0"/>
                        <a:stretch/>
                      </p:blipFill>
                      <p:spPr>
                        <a:xfrm>
                          <a:off x="2976" y="3456"/>
                          <a:ext cx="2709" cy="647"/>
                        </a:xfrm>
                        <a:prstGeom prst="rect">
                          <a:avLst/>
                        </a:prstGeom>
                        <a:noFill/>
                        <a:ln>
                          <a:noFill/>
                        </a:ln>
                      </p:spPr>
                    </p:pic>
                  </p:oleObj>
                </mc:Fallback>
              </mc:AlternateContent>
            </a:graphicData>
          </a:graphic>
        </p:graphicFrame>
      </p:grpSp>
      <p:sp>
        <p:nvSpPr>
          <p:cNvPr id="291" name="Google Shape;291;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aphicFrame>
        <p:nvGraphicFramePr>
          <p:cNvPr id="296" name="Google Shape;296;p16"/>
          <p:cNvGraphicFramePr/>
          <p:nvPr/>
        </p:nvGraphicFramePr>
        <p:xfrm>
          <a:off x="500034" y="1357298"/>
          <a:ext cx="3116263" cy="3124200"/>
        </p:xfrm>
        <a:graphic>
          <a:graphicData uri="http://schemas.openxmlformats.org/presentationml/2006/ole">
            <mc:AlternateContent>
              <mc:Choice Requires="v">
                <p:oleObj r:id="rId4" imgH="3124200" imgW="3116263" progId="Visio.Drawing.11" spid="_x0000_s1">
                  <p:embed/>
                </p:oleObj>
              </mc:Choice>
              <mc:Fallback>
                <p:oleObj r:id="rId5" imgH="3124200" imgW="3116263" progId="Visio.Drawing.11">
                  <p:embed/>
                  <p:pic>
                    <p:nvPicPr>
                      <p:cNvPr id="296" name="Google Shape;296;p16"/>
                      <p:cNvPicPr preferRelativeResize="0"/>
                      <p:nvPr/>
                    </p:nvPicPr>
                    <p:blipFill rotWithShape="1">
                      <a:blip r:embed="rId6">
                        <a:alphaModFix/>
                      </a:blip>
                      <a:srcRect b="0" l="0" r="0" t="0"/>
                      <a:stretch/>
                    </p:blipFill>
                    <p:spPr>
                      <a:xfrm>
                        <a:off x="500034" y="1357298"/>
                        <a:ext cx="3116263" cy="3124200"/>
                      </a:xfrm>
                      <a:prstGeom prst="rect">
                        <a:avLst/>
                      </a:prstGeom>
                      <a:noFill/>
                      <a:ln>
                        <a:noFill/>
                      </a:ln>
                    </p:spPr>
                  </p:pic>
                </p:oleObj>
              </mc:Fallback>
            </mc:AlternateContent>
          </a:graphicData>
        </a:graphic>
      </p:graphicFrame>
      <p:sp>
        <p:nvSpPr>
          <p:cNvPr id="297" name="Google Shape;297;p1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Herencia VS Composición y Delegación</a:t>
            </a:r>
            <a:endParaRPr/>
          </a:p>
        </p:txBody>
      </p:sp>
      <p:sp>
        <p:nvSpPr>
          <p:cNvPr id="298" name="Google Shape;298;p1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299" name="Google Shape;299;p16"/>
          <p:cNvSpPr txBox="1"/>
          <p:nvPr>
            <p:ph idx="2" type="body"/>
          </p:nvPr>
        </p:nvSpPr>
        <p:spPr>
          <a:xfrm>
            <a:off x="4000496" y="1357298"/>
            <a:ext cx="4673350" cy="1571636"/>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b="1" lang="es-ES" sz="2000">
                <a:solidFill>
                  <a:srgbClr val="CC0066"/>
                </a:solidFill>
              </a:rPr>
              <a:t>¿Se mantiene el Riel 5.1?</a:t>
            </a:r>
            <a:endParaRPr/>
          </a:p>
          <a:p>
            <a:pPr indent="-274344" lvl="0" marL="274320" rtl="0" algn="l">
              <a:spcBef>
                <a:spcPts val="600"/>
              </a:spcBef>
              <a:spcAft>
                <a:spcPts val="0"/>
              </a:spcAft>
              <a:buSzPct val="76000"/>
              <a:buChar char="🞂"/>
            </a:pPr>
            <a:r>
              <a:rPr lang="es-ES" sz="2100"/>
              <a:t>Herencia en ausencia de Generalización  = </a:t>
            </a:r>
            <a:r>
              <a:rPr b="1" i="1" lang="es-ES" sz="2100"/>
              <a:t>¡Herencia de Implementación! (</a:t>
            </a:r>
            <a:r>
              <a:rPr lang="es-ES" sz="2100"/>
              <a:t>también conocida como</a:t>
            </a:r>
            <a:r>
              <a:rPr b="1" i="1" lang="es-ES" sz="2100"/>
              <a:t>, Herencia de Conveniencia).  Fea y confusa.</a:t>
            </a:r>
            <a:endParaRPr/>
          </a:p>
          <a:p>
            <a:pPr indent="-180599" lvl="0" marL="274320" rtl="0" algn="l">
              <a:spcBef>
                <a:spcPts val="600"/>
              </a:spcBef>
              <a:spcAft>
                <a:spcPts val="0"/>
              </a:spcAft>
              <a:buSzPct val="76000"/>
              <a:buNone/>
            </a:pPr>
            <a:r>
              <a:t/>
            </a:r>
            <a:endParaRPr b="1" i="1" sz="2100"/>
          </a:p>
        </p:txBody>
      </p:sp>
      <p:grpSp>
        <p:nvGrpSpPr>
          <p:cNvPr id="300" name="Google Shape;300;p16"/>
          <p:cNvGrpSpPr/>
          <p:nvPr/>
        </p:nvGrpSpPr>
        <p:grpSpPr>
          <a:xfrm>
            <a:off x="2143108" y="4071942"/>
            <a:ext cx="1357322" cy="642942"/>
            <a:chOff x="3143240" y="5286388"/>
            <a:chExt cx="1357322" cy="642942"/>
          </a:xfrm>
        </p:grpSpPr>
        <p:sp>
          <p:nvSpPr>
            <p:cNvPr id="301" name="Google Shape;301;p16"/>
            <p:cNvSpPr/>
            <p:nvPr/>
          </p:nvSpPr>
          <p:spPr>
            <a:xfrm>
              <a:off x="3143240" y="5286388"/>
              <a:ext cx="1357322" cy="642942"/>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FFFFCC"/>
            </a:solidFill>
            <a:ln cap="flat" cmpd="sng" w="12700">
              <a:solidFill>
                <a:schemeClr val="dk1"/>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000">
                <a:solidFill>
                  <a:schemeClr val="dk1"/>
                </a:solidFill>
                <a:latin typeface="Arial"/>
                <a:ea typeface="Arial"/>
                <a:cs typeface="Arial"/>
                <a:sym typeface="Arial"/>
              </a:endParaRPr>
            </a:p>
          </p:txBody>
        </p:sp>
        <p:sp>
          <p:nvSpPr>
            <p:cNvPr id="302" name="Google Shape;302;p16"/>
            <p:cNvSpPr txBox="1"/>
            <p:nvPr/>
          </p:nvSpPr>
          <p:spPr>
            <a:xfrm>
              <a:off x="3214678" y="5414083"/>
              <a:ext cx="121319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600">
                  <a:solidFill>
                    <a:srgbClr val="01303D"/>
                  </a:solidFill>
                  <a:latin typeface="Gill Sans"/>
                  <a:ea typeface="Gill Sans"/>
                  <a:cs typeface="Gill Sans"/>
                  <a:sym typeface="Gill Sans"/>
                </a:rPr>
                <a:t>¿Solución?</a:t>
              </a:r>
              <a:endParaRPr/>
            </a:p>
          </p:txBody>
        </p:sp>
      </p:grpSp>
      <p:graphicFrame>
        <p:nvGraphicFramePr>
          <p:cNvPr id="303" name="Google Shape;303;p16"/>
          <p:cNvGraphicFramePr/>
          <p:nvPr/>
        </p:nvGraphicFramePr>
        <p:xfrm>
          <a:off x="5411013" y="3364277"/>
          <a:ext cx="3447267" cy="2850805"/>
        </p:xfrm>
        <a:graphic>
          <a:graphicData uri="http://schemas.openxmlformats.org/presentationml/2006/ole">
            <mc:AlternateContent>
              <mc:Choice Requires="v">
                <p:oleObj r:id="rId7" imgH="2850805" imgW="3447267" progId="Visio.Drawing.11" spid="_x0000_s2">
                  <p:embed/>
                </p:oleObj>
              </mc:Choice>
              <mc:Fallback>
                <p:oleObj r:id="rId8" imgH="2850805" imgW="3447267" progId="Visio.Drawing.11">
                  <p:embed/>
                  <p:pic>
                    <p:nvPicPr>
                      <p:cNvPr id="303" name="Google Shape;303;p16"/>
                      <p:cNvPicPr preferRelativeResize="0"/>
                      <p:nvPr/>
                    </p:nvPicPr>
                    <p:blipFill rotWithShape="1">
                      <a:blip r:embed="rId9">
                        <a:alphaModFix/>
                      </a:blip>
                      <a:srcRect b="0" l="0" r="0" t="0"/>
                      <a:stretch/>
                    </p:blipFill>
                    <p:spPr>
                      <a:xfrm>
                        <a:off x="5411013" y="3364277"/>
                        <a:ext cx="3447267" cy="2850805"/>
                      </a:xfrm>
                      <a:prstGeom prst="rect">
                        <a:avLst/>
                      </a:prstGeom>
                      <a:noFill/>
                      <a:ln>
                        <a:noFill/>
                      </a:ln>
                    </p:spPr>
                  </p:pic>
                </p:oleObj>
              </mc:Fallback>
            </mc:AlternateContent>
          </a:graphicData>
        </a:graphic>
      </p:graphicFrame>
      <p:sp>
        <p:nvSpPr>
          <p:cNvPr id="304" name="Google Shape;304;p16"/>
          <p:cNvSpPr txBox="1"/>
          <p:nvPr>
            <p:ph idx="2" type="body"/>
          </p:nvPr>
        </p:nvSpPr>
        <p:spPr>
          <a:xfrm>
            <a:off x="613030" y="4714884"/>
            <a:ext cx="4673350" cy="157163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520"/>
              <a:buChar char="🞂"/>
            </a:pPr>
            <a:r>
              <a:rPr b="1" lang="es-ES" sz="2000">
                <a:solidFill>
                  <a:srgbClr val="CC0066"/>
                </a:solidFill>
              </a:rPr>
              <a:t>Delegación: </a:t>
            </a:r>
            <a:r>
              <a:rPr lang="es-ES" sz="2000">
                <a:solidFill>
                  <a:srgbClr val="01303D"/>
                </a:solidFill>
              </a:rPr>
              <a:t>táctica donde  una clase confía la responsabilidad en otra clase</a:t>
            </a:r>
            <a:endParaRPr sz="2000">
              <a:solidFill>
                <a:srgbClr val="01303D"/>
              </a:solidFill>
            </a:endParaRPr>
          </a:p>
          <a:p>
            <a:pPr indent="-274320" lvl="0" marL="274320" rtl="0" algn="l">
              <a:spcBef>
                <a:spcPts val="600"/>
              </a:spcBef>
              <a:spcAft>
                <a:spcPts val="0"/>
              </a:spcAft>
              <a:buSzPts val="1520"/>
              <a:buChar char="🞂"/>
            </a:pPr>
            <a:r>
              <a:rPr b="1" i="1" lang="es-ES" sz="2000">
                <a:solidFill>
                  <a:srgbClr val="01303D"/>
                </a:solidFill>
              </a:rPr>
              <a:t>Reutilización sin violar las restricciones de la Herencia</a:t>
            </a:r>
            <a:endParaRPr/>
          </a:p>
          <a:p>
            <a:pPr indent="-172974" lvl="0" marL="274320" rtl="0" algn="l">
              <a:spcBef>
                <a:spcPts val="600"/>
              </a:spcBef>
              <a:spcAft>
                <a:spcPts val="0"/>
              </a:spcAft>
              <a:buSzPts val="1596"/>
              <a:buNone/>
            </a:pPr>
            <a:r>
              <a:t/>
            </a:r>
            <a:endParaRPr b="1" i="1"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 calcmode="lin" valueType="num">
                                      <p:cBhvr additive="base">
                                        <p:cTn dur="500"/>
                                        <p:tgtEl>
                                          <p:spTgt spid="2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 calcmode="lin" valueType="num">
                                      <p:cBhvr additive="base">
                                        <p:cTn dur="500"/>
                                        <p:tgtEl>
                                          <p:spTgt spid="2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 calcmode="lin" valueType="num">
                                      <p:cBhvr additive="base">
                                        <p:cTn dur="500"/>
                                        <p:tgtEl>
                                          <p:spTgt spid="2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 calcmode="lin" valueType="num">
                                      <p:cBhvr additive="base">
                                        <p:cTn dur="500"/>
                                        <p:tgtEl>
                                          <p:spTgt spid="3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 calcmode="lin" valueType="num">
                                      <p:cBhvr additive="base">
                                        <p:cTn dur="500"/>
                                        <p:tgtEl>
                                          <p:spTgt spid="30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 calcmode="lin" valueType="num">
                                      <p:cBhvr additive="base">
                                        <p:cTn dur="500"/>
                                        <p:tgtEl>
                                          <p:spTgt spid="30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s-ES"/>
              <a:t>Cuando la herencia NO es una opción … Composición y Delegación</a:t>
            </a:r>
            <a:endParaRPr/>
          </a:p>
        </p:txBody>
      </p:sp>
      <p:sp>
        <p:nvSpPr>
          <p:cNvPr id="311" name="Google Shape;311;p17"/>
          <p:cNvSpPr txBox="1"/>
          <p:nvPr>
            <p:ph idx="1" type="body"/>
          </p:nvPr>
        </p:nvSpPr>
        <p:spPr>
          <a:xfrm>
            <a:off x="457200" y="1376353"/>
            <a:ext cx="4040188"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824"/>
              <a:buNone/>
            </a:pPr>
            <a:r>
              <a:rPr lang="es-ES"/>
              <a:t>¿Herencia Múltiple?</a:t>
            </a:r>
            <a:endParaRPr/>
          </a:p>
          <a:p>
            <a:pPr indent="0" lvl="0" marL="0" rtl="0" algn="l">
              <a:spcBef>
                <a:spcPts val="600"/>
              </a:spcBef>
              <a:spcAft>
                <a:spcPts val="0"/>
              </a:spcAft>
              <a:buSzPts val="1824"/>
              <a:buNone/>
            </a:pPr>
            <a:r>
              <a:rPr lang="es-ES"/>
              <a:t>NO, gracias</a:t>
            </a:r>
            <a:endParaRPr/>
          </a:p>
        </p:txBody>
      </p:sp>
      <p:sp>
        <p:nvSpPr>
          <p:cNvPr id="312" name="Google Shape;312;p17"/>
          <p:cNvSpPr txBox="1"/>
          <p:nvPr>
            <p:ph idx="2" type="body"/>
          </p:nvPr>
        </p:nvSpPr>
        <p:spPr>
          <a:xfrm>
            <a:off x="4648200" y="1385878"/>
            <a:ext cx="4041775" cy="685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824"/>
              <a:buNone/>
            </a:pPr>
            <a:r>
              <a:rPr lang="es-ES"/>
              <a:t>Recordar: Usar Delegación</a:t>
            </a:r>
            <a:endParaRPr/>
          </a:p>
        </p:txBody>
      </p:sp>
      <p:sp>
        <p:nvSpPr>
          <p:cNvPr id="313" name="Google Shape;313;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314" name="Google Shape;314;p17"/>
          <p:cNvSpPr txBox="1"/>
          <p:nvPr>
            <p:ph idx="3" type="body"/>
          </p:nvPr>
        </p:nvSpPr>
        <p:spPr>
          <a:xfrm>
            <a:off x="457200" y="2033606"/>
            <a:ext cx="4038600" cy="1395394"/>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76000"/>
              <a:buChar char="🞂"/>
            </a:pPr>
            <a:r>
              <a:rPr lang="es-ES"/>
              <a:t>¿Cómo podemos programar esto en Java?</a:t>
            </a:r>
            <a:endParaRPr/>
          </a:p>
          <a:p>
            <a:pPr indent="-274344" lvl="1" marL="548640" rtl="0" algn="l">
              <a:spcBef>
                <a:spcPts val="500"/>
              </a:spcBef>
              <a:spcAft>
                <a:spcPts val="0"/>
              </a:spcAft>
              <a:buSzPct val="76000"/>
              <a:buChar char="🞂"/>
            </a:pPr>
            <a:r>
              <a:rPr lang="es-ES"/>
              <a:t>¡Mirar los métodos!</a:t>
            </a:r>
            <a:endParaRPr/>
          </a:p>
          <a:p>
            <a:pPr indent="-274344" lvl="1" marL="548640" rtl="0" algn="l">
              <a:spcBef>
                <a:spcPts val="500"/>
              </a:spcBef>
              <a:spcAft>
                <a:spcPts val="0"/>
              </a:spcAft>
              <a:buSzPct val="76000"/>
              <a:buChar char="🞂"/>
            </a:pPr>
            <a:r>
              <a:rPr lang="es-ES"/>
              <a:t>¿Son las </a:t>
            </a:r>
            <a:r>
              <a:rPr b="1" lang="es-ES"/>
              <a:t>interfaces</a:t>
            </a:r>
            <a:r>
              <a:rPr lang="es-ES"/>
              <a:t> una opción?</a:t>
            </a:r>
            <a:endParaRPr/>
          </a:p>
        </p:txBody>
      </p:sp>
      <p:sp>
        <p:nvSpPr>
          <p:cNvPr id="315" name="Google Shape;315;p17"/>
          <p:cNvSpPr txBox="1"/>
          <p:nvPr>
            <p:ph idx="4" type="body"/>
          </p:nvPr>
        </p:nvSpPr>
        <p:spPr>
          <a:xfrm>
            <a:off x="4648200" y="2033606"/>
            <a:ext cx="4038600" cy="118108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s-ES"/>
              <a:t>Transformemos el modelo</a:t>
            </a:r>
            <a:endParaRPr/>
          </a:p>
          <a:p>
            <a:pPr indent="-274320" lvl="0" marL="274320" rtl="0" algn="l">
              <a:spcBef>
                <a:spcPts val="600"/>
              </a:spcBef>
              <a:spcAft>
                <a:spcPts val="0"/>
              </a:spcAft>
              <a:buSzPct val="76000"/>
              <a:buChar char="🞂"/>
            </a:pPr>
            <a:r>
              <a:rPr lang="es-ES"/>
              <a:t>¿Puedes imaginar el código en Java?</a:t>
            </a:r>
            <a:endParaRPr/>
          </a:p>
          <a:p>
            <a:pPr indent="-274320" lvl="0" marL="274320" rtl="0" algn="l">
              <a:spcBef>
                <a:spcPts val="600"/>
              </a:spcBef>
              <a:spcAft>
                <a:spcPts val="0"/>
              </a:spcAft>
              <a:buSzPct val="76000"/>
              <a:buNone/>
            </a:pPr>
            <a:r>
              <a:t/>
            </a:r>
            <a:endParaRPr/>
          </a:p>
        </p:txBody>
      </p:sp>
      <p:pic>
        <p:nvPicPr>
          <p:cNvPr id="316" name="Google Shape;316;p17"/>
          <p:cNvPicPr preferRelativeResize="0"/>
          <p:nvPr/>
        </p:nvPicPr>
        <p:blipFill rotWithShape="1">
          <a:blip r:embed="rId3">
            <a:alphaModFix/>
          </a:blip>
          <a:srcRect b="0" l="0" r="0" t="0"/>
          <a:stretch/>
        </p:blipFill>
        <p:spPr>
          <a:xfrm>
            <a:off x="290968" y="3522071"/>
            <a:ext cx="4066718" cy="2693011"/>
          </a:xfrm>
          <a:prstGeom prst="rect">
            <a:avLst/>
          </a:prstGeom>
          <a:noFill/>
          <a:ln>
            <a:noFill/>
          </a:ln>
        </p:spPr>
      </p:pic>
      <p:pic>
        <p:nvPicPr>
          <p:cNvPr id="317" name="Google Shape;317;p17"/>
          <p:cNvPicPr preferRelativeResize="0"/>
          <p:nvPr/>
        </p:nvPicPr>
        <p:blipFill rotWithShape="1">
          <a:blip r:embed="rId4">
            <a:alphaModFix/>
          </a:blip>
          <a:srcRect b="0" l="0" r="0" t="0"/>
          <a:stretch/>
        </p:blipFill>
        <p:spPr>
          <a:xfrm>
            <a:off x="4929190" y="3143248"/>
            <a:ext cx="3381318" cy="3052769"/>
          </a:xfrm>
          <a:prstGeom prst="rect">
            <a:avLst/>
          </a:prstGeom>
          <a:noFill/>
          <a:ln>
            <a:noFill/>
          </a:ln>
        </p:spPr>
      </p:pic>
      <p:grpSp>
        <p:nvGrpSpPr>
          <p:cNvPr id="318" name="Google Shape;318;p17"/>
          <p:cNvGrpSpPr/>
          <p:nvPr/>
        </p:nvGrpSpPr>
        <p:grpSpPr>
          <a:xfrm>
            <a:off x="3929058" y="5214950"/>
            <a:ext cx="2221440" cy="1186914"/>
            <a:chOff x="3929058" y="5214950"/>
            <a:chExt cx="2221440" cy="1186914"/>
          </a:xfrm>
        </p:grpSpPr>
        <p:pic>
          <p:nvPicPr>
            <p:cNvPr descr="QuestionCloud.png" id="319" name="Google Shape;319;p17"/>
            <p:cNvPicPr preferRelativeResize="0"/>
            <p:nvPr/>
          </p:nvPicPr>
          <p:blipFill rotWithShape="1">
            <a:blip r:embed="rId5">
              <a:alphaModFix/>
            </a:blip>
            <a:srcRect b="0" l="0" r="0" t="0"/>
            <a:stretch/>
          </p:blipFill>
          <p:spPr>
            <a:xfrm>
              <a:off x="3929058" y="5214950"/>
              <a:ext cx="2221440" cy="1186914"/>
            </a:xfrm>
            <a:prstGeom prst="rect">
              <a:avLst/>
            </a:prstGeom>
            <a:noFill/>
            <a:ln>
              <a:noFill/>
            </a:ln>
          </p:spPr>
        </p:pic>
        <p:sp>
          <p:nvSpPr>
            <p:cNvPr id="320" name="Google Shape;320;p17"/>
            <p:cNvSpPr txBox="1"/>
            <p:nvPr/>
          </p:nvSpPr>
          <p:spPr>
            <a:xfrm>
              <a:off x="4071934" y="5286388"/>
              <a:ext cx="192882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B5394"/>
                  </a:solidFill>
                  <a:latin typeface="Gill Sans"/>
                  <a:ea typeface="Gill Sans"/>
                  <a:cs typeface="Gill Sans"/>
                  <a:sym typeface="Gill Sans"/>
                </a:rPr>
                <a:t>¿Cuántas líneas de código en estas</a:t>
              </a:r>
              <a:endParaRPr/>
            </a:p>
            <a:p>
              <a:pPr indent="0" lvl="0" marL="0" marR="0" rtl="0" algn="l">
                <a:spcBef>
                  <a:spcPts val="0"/>
                </a:spcBef>
                <a:spcAft>
                  <a:spcPts val="0"/>
                </a:spcAft>
                <a:buNone/>
              </a:pPr>
              <a:r>
                <a:rPr lang="es-ES" sz="1800">
                  <a:solidFill>
                    <a:srgbClr val="0B5394"/>
                  </a:solidFill>
                  <a:latin typeface="Gill Sans"/>
                  <a:ea typeface="Gill Sans"/>
                  <a:cs typeface="Gill Sans"/>
                  <a:sym typeface="Gill Sans"/>
                </a:rPr>
                <a:t> operaciones?</a:t>
              </a:r>
              <a:endParaRPr sz="1800">
                <a:solidFill>
                  <a:srgbClr val="0B5394"/>
                </a:solidFill>
                <a:latin typeface="Gill Sans"/>
                <a:ea typeface="Gill Sans"/>
                <a:cs typeface="Gill Sans"/>
                <a:sym typeface="Gill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5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5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 calcmode="lin" valueType="num">
                                      <p:cBhvr additive="base">
                                        <p:cTn dur="500"/>
                                        <p:tgtEl>
                                          <p:spTgt spid="3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 calcmode="lin" valueType="num">
                                      <p:cBhvr additive="base">
                                        <p:cTn dur="500"/>
                                        <p:tgtEl>
                                          <p:spTgt spid="3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 calcmode="lin" valueType="num">
                                      <p:cBhvr additive="base">
                                        <p:cTn dur="500"/>
                                        <p:tgtEl>
                                          <p:spTgt spid="31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500"/>
                                        <p:tgtEl>
                                          <p:spTgt spid="3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 calcmode="lin" valueType="num">
                                      <p:cBhvr additive="base">
                                        <p:cTn dur="500"/>
                                        <p:tgtEl>
                                          <p:spTgt spid="3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 calcmode="lin" valueType="num">
                                      <p:cBhvr additive="base">
                                        <p:cTn dur="500"/>
                                        <p:tgtEl>
                                          <p:spTgt spid="3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 calcmode="lin" valueType="num">
                                      <p:cBhvr additive="base">
                                        <p:cTn dur="500"/>
                                        <p:tgtEl>
                                          <p:spTgt spid="3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500"/>
                                        <p:tgtEl>
                                          <p:spTgt spid="3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Alcance</a:t>
            </a:r>
            <a:endParaRPr/>
          </a:p>
        </p:txBody>
      </p:sp>
      <p:sp>
        <p:nvSpPr>
          <p:cNvPr id="327" name="Google Shape;327;p18"/>
          <p:cNvSpPr txBox="1"/>
          <p:nvPr>
            <p:ph idx="1" type="body"/>
          </p:nvPr>
        </p:nvSpPr>
        <p:spPr>
          <a:xfrm>
            <a:off x="457200" y="928670"/>
            <a:ext cx="4040188"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824"/>
              <a:buNone/>
            </a:pPr>
            <a:r>
              <a:rPr lang="es-ES"/>
              <a:t>Alcance de Instancia</a:t>
            </a:r>
            <a:endParaRPr/>
          </a:p>
        </p:txBody>
      </p:sp>
      <p:sp>
        <p:nvSpPr>
          <p:cNvPr id="328" name="Google Shape;328;p18"/>
          <p:cNvSpPr txBox="1"/>
          <p:nvPr>
            <p:ph idx="2" type="body"/>
          </p:nvPr>
        </p:nvSpPr>
        <p:spPr>
          <a:xfrm>
            <a:off x="4648200" y="928670"/>
            <a:ext cx="4041775" cy="685800"/>
          </a:xfrm>
          <a:prstGeom prst="rect">
            <a:avLst/>
          </a:prstGeom>
          <a:noFill/>
          <a:ln>
            <a:noFill/>
          </a:ln>
        </p:spPr>
        <p:txBody>
          <a:bodyPr anchorCtr="0" anchor="b" bIns="45700" lIns="91425" spcFirstLastPara="1" rIns="91425" wrap="square" tIns="45700">
            <a:normAutofit fontScale="92500"/>
          </a:bodyPr>
          <a:lstStyle/>
          <a:p>
            <a:pPr indent="0" lvl="0" marL="0" rtl="0" algn="l">
              <a:spcBef>
                <a:spcPts val="0"/>
              </a:spcBef>
              <a:spcAft>
                <a:spcPts val="0"/>
              </a:spcAft>
              <a:buSzPct val="76000"/>
              <a:buNone/>
            </a:pPr>
            <a:r>
              <a:rPr lang="es-ES"/>
              <a:t>Alcance de Clase ( Estático )</a:t>
            </a:r>
            <a:endParaRPr/>
          </a:p>
        </p:txBody>
      </p:sp>
      <p:sp>
        <p:nvSpPr>
          <p:cNvPr id="329" name="Google Shape;329;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330" name="Google Shape;330;p18"/>
          <p:cNvSpPr txBox="1"/>
          <p:nvPr>
            <p:ph idx="3" type="body"/>
          </p:nvPr>
        </p:nvSpPr>
        <p:spPr>
          <a:xfrm>
            <a:off x="457200" y="1571612"/>
            <a:ext cx="4038600" cy="264320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520"/>
              <a:buChar char="🞂"/>
            </a:pPr>
            <a:r>
              <a:rPr lang="es-ES" sz="2000"/>
              <a:t>Una </a:t>
            </a:r>
            <a:r>
              <a:rPr b="1" lang="es-ES" sz="2000"/>
              <a:t>variable de instancia </a:t>
            </a:r>
            <a:r>
              <a:rPr lang="es-ES" sz="2000"/>
              <a:t>es un atributo cuyo valor se almacena en cada instancia de la clase</a:t>
            </a:r>
            <a:endParaRPr/>
          </a:p>
          <a:p>
            <a:pPr indent="-274320" lvl="0" marL="274320" rtl="0" algn="l">
              <a:spcBef>
                <a:spcPts val="600"/>
              </a:spcBef>
              <a:spcAft>
                <a:spcPts val="0"/>
              </a:spcAft>
              <a:buSzPts val="1520"/>
              <a:buChar char="🞂"/>
            </a:pPr>
            <a:r>
              <a:rPr lang="es-ES" sz="2000"/>
              <a:t>Una </a:t>
            </a:r>
            <a:r>
              <a:rPr b="1" lang="es-ES" sz="2000"/>
              <a:t>operación de instancia </a:t>
            </a:r>
            <a:r>
              <a:rPr lang="es-ES" sz="2000"/>
              <a:t>debe llamarse a través de una instancia</a:t>
            </a:r>
            <a:endParaRPr sz="2000"/>
          </a:p>
          <a:p>
            <a:pPr indent="-139192" lvl="0" marL="274320" rtl="0" algn="l">
              <a:spcBef>
                <a:spcPts val="600"/>
              </a:spcBef>
              <a:spcAft>
                <a:spcPts val="0"/>
              </a:spcAft>
              <a:buSzPts val="2128"/>
              <a:buNone/>
            </a:pPr>
            <a:r>
              <a:t/>
            </a:r>
            <a:endParaRPr sz="2800"/>
          </a:p>
          <a:p>
            <a:pPr indent="-148844" lvl="0" marL="274320" rtl="0" algn="l">
              <a:spcBef>
                <a:spcPts val="600"/>
              </a:spcBef>
              <a:spcAft>
                <a:spcPts val="0"/>
              </a:spcAft>
              <a:buSzPts val="1976"/>
              <a:buNone/>
            </a:pPr>
            <a:r>
              <a:t/>
            </a:r>
            <a:endParaRPr/>
          </a:p>
        </p:txBody>
      </p:sp>
      <p:sp>
        <p:nvSpPr>
          <p:cNvPr id="331" name="Google Shape;331;p18"/>
          <p:cNvSpPr txBox="1"/>
          <p:nvPr>
            <p:ph idx="4" type="body"/>
          </p:nvPr>
        </p:nvSpPr>
        <p:spPr>
          <a:xfrm>
            <a:off x="4648200" y="1571612"/>
            <a:ext cx="4038600" cy="200026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520"/>
              <a:buChar char="🞂"/>
            </a:pPr>
            <a:r>
              <a:rPr lang="es-ES" sz="2000"/>
              <a:t>Una </a:t>
            </a:r>
            <a:r>
              <a:rPr b="1" lang="es-ES" sz="2000"/>
              <a:t>variable de clase</a:t>
            </a:r>
            <a:r>
              <a:rPr lang="es-ES" sz="2000"/>
              <a:t> es un atributo cuyo valor se almacena una sola vez y se comparte por todas las instancias</a:t>
            </a:r>
            <a:endParaRPr sz="2000"/>
          </a:p>
          <a:p>
            <a:pPr indent="-274320" lvl="0" marL="274320" rtl="0" algn="l">
              <a:spcBef>
                <a:spcPts val="600"/>
              </a:spcBef>
              <a:spcAft>
                <a:spcPts val="0"/>
              </a:spcAft>
              <a:buSzPts val="1520"/>
              <a:buChar char="🞂"/>
            </a:pPr>
            <a:r>
              <a:rPr lang="es-ES" sz="2000"/>
              <a:t>Una </a:t>
            </a:r>
            <a:r>
              <a:rPr b="1" lang="es-ES" sz="2000"/>
              <a:t>operación de class</a:t>
            </a:r>
            <a:r>
              <a:rPr lang="es-ES" sz="2000"/>
              <a:t> puede llamarse a través de la clase</a:t>
            </a:r>
            <a:endParaRPr sz="2000"/>
          </a:p>
          <a:p>
            <a:pPr indent="-148844" lvl="0" marL="274320" rtl="0" algn="l">
              <a:spcBef>
                <a:spcPts val="600"/>
              </a:spcBef>
              <a:spcAft>
                <a:spcPts val="0"/>
              </a:spcAft>
              <a:buSzPts val="1976"/>
              <a:buNone/>
            </a:pPr>
            <a:r>
              <a:t/>
            </a:r>
            <a:endParaRPr/>
          </a:p>
        </p:txBody>
      </p:sp>
      <p:grpSp>
        <p:nvGrpSpPr>
          <p:cNvPr id="332" name="Google Shape;332;p18"/>
          <p:cNvGrpSpPr/>
          <p:nvPr/>
        </p:nvGrpSpPr>
        <p:grpSpPr>
          <a:xfrm>
            <a:off x="1214415" y="3571876"/>
            <a:ext cx="7143800" cy="2723381"/>
            <a:chOff x="1214415" y="3491701"/>
            <a:chExt cx="7143800" cy="2723381"/>
          </a:xfrm>
        </p:grpSpPr>
        <p:graphicFrame>
          <p:nvGraphicFramePr>
            <p:cNvPr id="333" name="Google Shape;333;p18"/>
            <p:cNvGraphicFramePr/>
            <p:nvPr/>
          </p:nvGraphicFramePr>
          <p:xfrm>
            <a:off x="1214415" y="3491701"/>
            <a:ext cx="7143800" cy="2723381"/>
          </p:xfrm>
          <a:graphic>
            <a:graphicData uri="http://schemas.openxmlformats.org/presentationml/2006/ole">
              <mc:AlternateContent>
                <mc:Choice Requires="v">
                  <p:oleObj r:id="rId4" imgH="2723381" imgW="7143800" progId="Visio.Drawing.11" spid="_x0000_s1">
                    <p:embed/>
                  </p:oleObj>
                </mc:Choice>
                <mc:Fallback>
                  <p:oleObj r:id="rId5" imgH="2723381" imgW="7143800" progId="Visio.Drawing.11">
                    <p:embed/>
                    <p:pic>
                      <p:nvPicPr>
                        <p:cNvPr id="333" name="Google Shape;333;p18"/>
                        <p:cNvPicPr preferRelativeResize="0"/>
                        <p:nvPr/>
                      </p:nvPicPr>
                      <p:blipFill rotWithShape="1">
                        <a:blip r:embed="rId6">
                          <a:alphaModFix/>
                        </a:blip>
                        <a:srcRect b="0" l="0" r="0" t="0"/>
                        <a:stretch/>
                      </p:blipFill>
                      <p:spPr>
                        <a:xfrm>
                          <a:off x="1214415" y="3491701"/>
                          <a:ext cx="7143800" cy="2723381"/>
                        </a:xfrm>
                        <a:prstGeom prst="rect">
                          <a:avLst/>
                        </a:prstGeom>
                        <a:noFill/>
                        <a:ln>
                          <a:noFill/>
                        </a:ln>
                      </p:spPr>
                    </p:pic>
                  </p:oleObj>
                </mc:Fallback>
              </mc:AlternateContent>
            </a:graphicData>
          </a:graphic>
        </p:graphicFrame>
        <p:grpSp>
          <p:nvGrpSpPr>
            <p:cNvPr id="334" name="Google Shape;334;p18"/>
            <p:cNvGrpSpPr/>
            <p:nvPr/>
          </p:nvGrpSpPr>
          <p:grpSpPr>
            <a:xfrm>
              <a:off x="1285852" y="4786322"/>
              <a:ext cx="4410695" cy="1423396"/>
              <a:chOff x="1285852" y="4786322"/>
              <a:chExt cx="4410695" cy="1423396"/>
            </a:xfrm>
          </p:grpSpPr>
          <p:sp>
            <p:nvSpPr>
              <p:cNvPr id="335" name="Google Shape;335;p18"/>
              <p:cNvSpPr txBox="1"/>
              <p:nvPr/>
            </p:nvSpPr>
            <p:spPr>
              <a:xfrm>
                <a:off x="1285852" y="5286388"/>
                <a:ext cx="441069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Gill Sans"/>
                    <a:ea typeface="Gill Sans"/>
                    <a:cs typeface="Gill Sans"/>
                    <a:sym typeface="Gill Sans"/>
                  </a:rPr>
                  <a:t>USE: Default values, summary info shared by </a:t>
                </a:r>
                <a:endParaRPr/>
              </a:p>
              <a:p>
                <a:pPr indent="0" lvl="0" marL="0" marR="0" rtl="0" algn="l">
                  <a:spcBef>
                    <a:spcPts val="0"/>
                  </a:spcBef>
                  <a:spcAft>
                    <a:spcPts val="0"/>
                  </a:spcAft>
                  <a:buNone/>
                </a:pPr>
                <a:r>
                  <a:rPr lang="es-ES" sz="1800">
                    <a:solidFill>
                      <a:schemeClr val="dk1"/>
                    </a:solidFill>
                    <a:latin typeface="Gill Sans"/>
                    <a:ea typeface="Gill Sans"/>
                    <a:cs typeface="Gill Sans"/>
                    <a:sym typeface="Gill Sans"/>
                  </a:rPr>
                  <a:t>instances, lists of created objects, check class </a:t>
                </a:r>
                <a:endParaRPr/>
              </a:p>
              <a:p>
                <a:pPr indent="0" lvl="0" marL="0" marR="0" rtl="0" algn="l">
                  <a:spcBef>
                    <a:spcPts val="0"/>
                  </a:spcBef>
                  <a:spcAft>
                    <a:spcPts val="0"/>
                  </a:spcAft>
                  <a:buNone/>
                </a:pPr>
                <a:r>
                  <a:rPr lang="es-ES" sz="1800">
                    <a:solidFill>
                      <a:schemeClr val="dk1"/>
                    </a:solidFill>
                    <a:latin typeface="Gill Sans"/>
                    <a:ea typeface="Gill Sans"/>
                    <a:cs typeface="Gill Sans"/>
                    <a:sym typeface="Gill Sans"/>
                  </a:rPr>
                  <a:t>attributes,…</a:t>
                </a:r>
                <a:endParaRPr sz="1800">
                  <a:solidFill>
                    <a:schemeClr val="dk1"/>
                  </a:solidFill>
                  <a:latin typeface="Gill Sans"/>
                  <a:ea typeface="Gill Sans"/>
                  <a:cs typeface="Gill Sans"/>
                  <a:sym typeface="Gill Sans"/>
                </a:endParaRPr>
              </a:p>
            </p:txBody>
          </p:sp>
          <p:sp>
            <p:nvSpPr>
              <p:cNvPr id="336" name="Google Shape;336;p18"/>
              <p:cNvSpPr txBox="1"/>
              <p:nvPr/>
            </p:nvSpPr>
            <p:spPr>
              <a:xfrm>
                <a:off x="1928794" y="4786322"/>
                <a:ext cx="27337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ES" sz="1800">
                    <a:solidFill>
                      <a:srgbClr val="CC0066"/>
                    </a:solidFill>
                    <a:latin typeface="Gill Sans"/>
                    <a:ea typeface="Gill Sans"/>
                    <a:cs typeface="Gill Sans"/>
                    <a:sym typeface="Gill Sans"/>
                  </a:rPr>
                  <a:t>Static feature: underlined</a:t>
                </a:r>
                <a:endParaRPr b="1" i="1" sz="1800">
                  <a:solidFill>
                    <a:srgbClr val="CC0066"/>
                  </a:solidFill>
                  <a:latin typeface="Gill Sans"/>
                  <a:ea typeface="Gill Sans"/>
                  <a:cs typeface="Gill Sans"/>
                  <a:sym typeface="Gill Sans"/>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9"/>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p>
            <a:pPr indent="0" lvl="0" marL="0" rtl="0" algn="r">
              <a:spcBef>
                <a:spcPts val="0"/>
              </a:spcBef>
              <a:spcAft>
                <a:spcPts val="0"/>
              </a:spcAft>
              <a:buClr>
                <a:schemeClr val="lt1"/>
              </a:buClr>
              <a:buSzPts val="2000"/>
              <a:buFont typeface="Bookman Old Style"/>
              <a:buNone/>
            </a:pPr>
            <a:r>
              <a:rPr lang="es-ES"/>
              <a:t>High-Level Design Class Diagram</a:t>
            </a:r>
            <a:endParaRPr/>
          </a:p>
        </p:txBody>
      </p:sp>
      <p:sp>
        <p:nvSpPr>
          <p:cNvPr id="342" name="Google Shape;342;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pic>
        <p:nvPicPr>
          <p:cNvPr descr="http://sce.uhcl.edu/whiteta/sdp/microwaveInputClassDiagramDetDes.png" id="343" name="Google Shape;343;p19"/>
          <p:cNvPicPr preferRelativeResize="0"/>
          <p:nvPr/>
        </p:nvPicPr>
        <p:blipFill rotWithShape="1">
          <a:blip r:embed="rId3">
            <a:alphaModFix/>
          </a:blip>
          <a:srcRect b="0" l="0" r="0" t="0"/>
          <a:stretch/>
        </p:blipFill>
        <p:spPr>
          <a:xfrm>
            <a:off x="571472" y="2428868"/>
            <a:ext cx="5214974" cy="3657961"/>
          </a:xfrm>
          <a:prstGeom prst="rect">
            <a:avLst/>
          </a:prstGeom>
          <a:noFill/>
          <a:ln>
            <a:noFill/>
          </a:ln>
        </p:spPr>
      </p:pic>
      <p:pic>
        <p:nvPicPr>
          <p:cNvPr descr="C:\Documents and Settings\cortazar\Escritorio\Designing.jpg" id="344" name="Google Shape;344;p19"/>
          <p:cNvPicPr preferRelativeResize="0"/>
          <p:nvPr/>
        </p:nvPicPr>
        <p:blipFill rotWithShape="1">
          <a:blip r:embed="rId4">
            <a:alphaModFix/>
          </a:blip>
          <a:srcRect b="0" l="0" r="0" t="0"/>
          <a:stretch/>
        </p:blipFill>
        <p:spPr>
          <a:xfrm>
            <a:off x="5697544" y="1246188"/>
            <a:ext cx="2897192" cy="2897192"/>
          </a:xfrm>
          <a:prstGeom prst="rect">
            <a:avLst/>
          </a:prstGeom>
          <a:noFill/>
          <a:ln>
            <a:noFill/>
          </a:ln>
        </p:spPr>
      </p:pic>
      <p:sp>
        <p:nvSpPr>
          <p:cNvPr id="345" name="Google Shape;345;p19"/>
          <p:cNvSpPr/>
          <p:nvPr/>
        </p:nvSpPr>
        <p:spPr>
          <a:xfrm rot="3625227">
            <a:off x="5572132" y="3929066"/>
            <a:ext cx="1571636" cy="1428760"/>
          </a:xfrm>
          <a:prstGeom prst="downArrow">
            <a:avLst>
              <a:gd fmla="val 50000" name="adj1"/>
              <a:gd fmla="val 50000" name="adj2"/>
            </a:avLst>
          </a:prstGeom>
          <a:solidFill>
            <a:srgbClr val="C00000"/>
          </a:solidFill>
          <a:ln cap="flat" cmpd="sng" w="1905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Guía</a:t>
            </a:r>
            <a:endParaRPr/>
          </a:p>
        </p:txBody>
      </p:sp>
      <p:sp>
        <p:nvSpPr>
          <p:cNvPr id="139" name="Google Shape;139;p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140" name="Google Shape;140;p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s-ES"/>
              <a:t>Propósito de esta sección</a:t>
            </a:r>
            <a:endParaRPr/>
          </a:p>
          <a:p>
            <a:pPr indent="-274320" lvl="0" marL="274320" rtl="0" algn="l">
              <a:spcBef>
                <a:spcPts val="600"/>
              </a:spcBef>
              <a:spcAft>
                <a:spcPts val="0"/>
              </a:spcAft>
              <a:buSzPts val="1976"/>
              <a:buChar char="🞂"/>
            </a:pPr>
            <a:r>
              <a:rPr lang="es-ES"/>
              <a:t>Notación UML Adicional del Diagrama de Clases</a:t>
            </a:r>
            <a:endParaRPr/>
          </a:p>
          <a:p>
            <a:pPr indent="-274320" lvl="1" marL="548640" rtl="0" algn="l">
              <a:spcBef>
                <a:spcPts val="500"/>
              </a:spcBef>
              <a:spcAft>
                <a:spcPts val="0"/>
              </a:spcAft>
              <a:buSzPts val="1748"/>
              <a:buChar char="🞂"/>
            </a:pPr>
            <a:r>
              <a:rPr lang="es-ES"/>
              <a:t>Estereotipos y Restricciones</a:t>
            </a:r>
            <a:endParaRPr/>
          </a:p>
          <a:p>
            <a:pPr indent="-274320" lvl="1" marL="548640" rtl="0" algn="l">
              <a:spcBef>
                <a:spcPts val="500"/>
              </a:spcBef>
              <a:spcAft>
                <a:spcPts val="0"/>
              </a:spcAft>
              <a:buSzPts val="1748"/>
              <a:buChar char="🞂"/>
            </a:pPr>
            <a:r>
              <a:rPr lang="es-ES"/>
              <a:t>Navegabilidad,  Asociaciones Derivadas y Roles de Asociación</a:t>
            </a:r>
            <a:endParaRPr/>
          </a:p>
          <a:p>
            <a:pPr indent="-274320" lvl="1" marL="548640" rtl="0" algn="l">
              <a:spcBef>
                <a:spcPts val="500"/>
              </a:spcBef>
              <a:spcAft>
                <a:spcPts val="0"/>
              </a:spcAft>
              <a:buSzPts val="1748"/>
              <a:buChar char="🞂"/>
            </a:pPr>
            <a:r>
              <a:rPr lang="es-ES"/>
              <a:t>Clases de Asociación y Calificadores</a:t>
            </a:r>
            <a:endParaRPr/>
          </a:p>
          <a:p>
            <a:pPr indent="-274320" lvl="1" marL="548640" rtl="0" algn="l">
              <a:spcBef>
                <a:spcPts val="500"/>
              </a:spcBef>
              <a:spcAft>
                <a:spcPts val="0"/>
              </a:spcAft>
              <a:buSzPts val="1748"/>
              <a:buChar char="🞂"/>
            </a:pPr>
            <a:r>
              <a:rPr lang="es-ES"/>
              <a:t>Interfaces </a:t>
            </a:r>
            <a:endParaRPr/>
          </a:p>
          <a:p>
            <a:pPr indent="-274320" lvl="1" marL="548640" rtl="0" algn="l">
              <a:spcBef>
                <a:spcPts val="500"/>
              </a:spcBef>
              <a:spcAft>
                <a:spcPts val="0"/>
              </a:spcAft>
              <a:buSzPts val="1748"/>
              <a:buChar char="🞂"/>
            </a:pPr>
            <a:r>
              <a:rPr lang="es-ES"/>
              <a:t>Herencia versus Composición y Delegación</a:t>
            </a:r>
            <a:endParaRPr/>
          </a:p>
          <a:p>
            <a:pPr indent="-274320" lvl="1" marL="548640" rtl="0" algn="l">
              <a:spcBef>
                <a:spcPts val="500"/>
              </a:spcBef>
              <a:spcAft>
                <a:spcPts val="0"/>
              </a:spcAft>
              <a:buSzPts val="1748"/>
              <a:buChar char="🞂"/>
            </a:pPr>
            <a:r>
              <a:rPr lang="es-ES"/>
              <a:t>Alcance: Clase , Atributos de Instancia y Operaciones</a:t>
            </a:r>
            <a:endParaRPr/>
          </a:p>
        </p:txBody>
      </p:sp>
      <p:pic>
        <p:nvPicPr>
          <p:cNvPr descr="http://images.visual-paradigm.com/vpuml/uml_modeling_800.png" id="141" name="Google Shape;141;p2"/>
          <p:cNvPicPr preferRelativeResize="0"/>
          <p:nvPr/>
        </p:nvPicPr>
        <p:blipFill rotWithShape="1">
          <a:blip r:embed="rId3">
            <a:alphaModFix/>
          </a:blip>
          <a:srcRect b="0" l="0" r="0" t="0"/>
          <a:stretch/>
        </p:blipFill>
        <p:spPr>
          <a:xfrm>
            <a:off x="6357950" y="4929198"/>
            <a:ext cx="2289741" cy="13573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El Propósito …</a:t>
            </a:r>
            <a:endParaRPr/>
          </a:p>
        </p:txBody>
      </p:sp>
      <p:sp>
        <p:nvSpPr>
          <p:cNvPr id="147" name="Google Shape;147;p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148" name="Google Shape;148;p3"/>
          <p:cNvSpPr txBox="1"/>
          <p:nvPr>
            <p:ph idx="1" type="body"/>
          </p:nvPr>
        </p:nvSpPr>
        <p:spPr>
          <a:xfrm>
            <a:off x="457200" y="1219200"/>
            <a:ext cx="8229600" cy="14954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s-ES"/>
              <a:t>¿Como transformar un Modelo de Dominio en una Capa de Dominio?</a:t>
            </a:r>
            <a:endParaRPr/>
          </a:p>
          <a:p>
            <a:pPr indent="-274344" lvl="1" marL="548640" rtl="0" algn="l">
              <a:spcBef>
                <a:spcPts val="500"/>
              </a:spcBef>
              <a:spcAft>
                <a:spcPts val="0"/>
              </a:spcAft>
              <a:buSzPct val="76000"/>
              <a:buChar char="🞂"/>
            </a:pPr>
            <a:r>
              <a:rPr lang="es-ES"/>
              <a:t>Añadiendo clases de diseño (y los atributos y operaciones)</a:t>
            </a:r>
            <a:endParaRPr/>
          </a:p>
          <a:p>
            <a:pPr indent="-274344" lvl="1" marL="548640" rtl="0" algn="l">
              <a:spcBef>
                <a:spcPts val="500"/>
              </a:spcBef>
              <a:spcAft>
                <a:spcPts val="0"/>
              </a:spcAft>
              <a:buSzPct val="76000"/>
              <a:buChar char="🞂"/>
            </a:pPr>
            <a:r>
              <a:rPr lang="es-ES"/>
              <a:t>Utilizando notación UML avanzada</a:t>
            </a:r>
            <a:endParaRPr/>
          </a:p>
        </p:txBody>
      </p:sp>
      <p:pic>
        <p:nvPicPr>
          <p:cNvPr id="149" name="Google Shape;149;p3"/>
          <p:cNvPicPr preferRelativeResize="0"/>
          <p:nvPr/>
        </p:nvPicPr>
        <p:blipFill rotWithShape="1">
          <a:blip r:embed="rId3">
            <a:alphaModFix/>
          </a:blip>
          <a:srcRect b="0" l="0" r="0" t="0"/>
          <a:stretch/>
        </p:blipFill>
        <p:spPr>
          <a:xfrm>
            <a:off x="1214414" y="2959994"/>
            <a:ext cx="6500858" cy="28264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Estereotipos</a:t>
            </a:r>
            <a:endParaRPr/>
          </a:p>
        </p:txBody>
      </p:sp>
      <p:sp>
        <p:nvSpPr>
          <p:cNvPr id="155" name="Google Shape;155;p4"/>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lang="es-ES"/>
              <a:t>Añaden términos específicos a la notación general</a:t>
            </a:r>
            <a:endParaRPr/>
          </a:p>
          <a:p>
            <a:pPr indent="-274320" lvl="0" marL="274320" rtl="0" algn="l">
              <a:spcBef>
                <a:spcPts val="600"/>
              </a:spcBef>
              <a:spcAft>
                <a:spcPts val="0"/>
              </a:spcAft>
              <a:buSzPts val="1976"/>
              <a:buChar char="🞂"/>
            </a:pPr>
            <a:r>
              <a:rPr lang="es-ES"/>
              <a:t>Dos categorías: estereotipos </a:t>
            </a:r>
            <a:r>
              <a:rPr lang="es-ES">
                <a:solidFill>
                  <a:srgbClr val="C00000"/>
                </a:solidFill>
              </a:rPr>
              <a:t>estándar y </a:t>
            </a:r>
            <a:r>
              <a:rPr lang="es-ES"/>
              <a:t> de </a:t>
            </a:r>
            <a:r>
              <a:rPr lang="es-ES">
                <a:solidFill>
                  <a:srgbClr val="00B050"/>
                </a:solidFill>
              </a:rPr>
              <a:t>usuario</a:t>
            </a:r>
            <a:endParaRPr/>
          </a:p>
          <a:p>
            <a:pPr indent="-274320" lvl="0" marL="274320" rtl="0" algn="l">
              <a:spcBef>
                <a:spcPts val="600"/>
              </a:spcBef>
              <a:spcAft>
                <a:spcPts val="0"/>
              </a:spcAft>
              <a:buSzPts val="1976"/>
              <a:buChar char="🞂"/>
            </a:pPr>
            <a:r>
              <a:rPr lang="es-ES"/>
              <a:t>Ejemplos:</a:t>
            </a:r>
            <a:endParaRPr/>
          </a:p>
          <a:p>
            <a:pPr indent="-274320" lvl="1" marL="548640" rtl="0" algn="l">
              <a:spcBef>
                <a:spcPts val="500"/>
              </a:spcBef>
              <a:spcAft>
                <a:spcPts val="0"/>
              </a:spcAft>
              <a:buSzPts val="1748"/>
              <a:buChar char="🞂"/>
            </a:pPr>
            <a:r>
              <a:rPr lang="es-ES"/>
              <a:t>CU: include y extend</a:t>
            </a:r>
            <a:endParaRPr/>
          </a:p>
          <a:p>
            <a:pPr indent="-274320" lvl="1" marL="548640" rtl="0" algn="l">
              <a:spcBef>
                <a:spcPts val="500"/>
              </a:spcBef>
              <a:spcAft>
                <a:spcPts val="0"/>
              </a:spcAft>
              <a:buSzPts val="1748"/>
              <a:buChar char="🞂"/>
            </a:pPr>
            <a:r>
              <a:rPr lang="es-ES"/>
              <a:t>Tipos de Clases</a:t>
            </a:r>
            <a:endParaRPr/>
          </a:p>
          <a:p>
            <a:pPr indent="-274320" lvl="1" marL="548640" rtl="0" algn="l">
              <a:spcBef>
                <a:spcPts val="500"/>
              </a:spcBef>
              <a:spcAft>
                <a:spcPts val="0"/>
              </a:spcAft>
              <a:buSzPts val="1748"/>
              <a:buChar char="🞂"/>
            </a:pPr>
            <a:r>
              <a:rPr lang="es-ES"/>
              <a:t>Información Extra de dependencias</a:t>
            </a:r>
            <a:endParaRPr/>
          </a:p>
          <a:p>
            <a:pPr indent="-274320" lvl="1" marL="548640" rtl="0" algn="l">
              <a:spcBef>
                <a:spcPts val="500"/>
              </a:spcBef>
              <a:spcAft>
                <a:spcPts val="0"/>
              </a:spcAft>
              <a:buSzPts val="1748"/>
              <a:buChar char="🞂"/>
            </a:pPr>
            <a:r>
              <a:rPr lang="es-ES"/>
              <a:t>…</a:t>
            </a:r>
            <a:endParaRPr/>
          </a:p>
          <a:p>
            <a:pPr indent="-148844" lvl="0" marL="274320" rtl="0" algn="l">
              <a:spcBef>
                <a:spcPts val="600"/>
              </a:spcBef>
              <a:spcAft>
                <a:spcPts val="0"/>
              </a:spcAft>
              <a:buSzPts val="1976"/>
              <a:buNone/>
            </a:pPr>
            <a:r>
              <a:t/>
            </a:r>
            <a:endParaRPr/>
          </a:p>
        </p:txBody>
      </p:sp>
      <p:pic>
        <p:nvPicPr>
          <p:cNvPr descr="http://solutionsfit.com/blog/wp-content/uploads/2007/11/uml_stereotype_example.jpg" id="156" name="Google Shape;156;p4"/>
          <p:cNvPicPr preferRelativeResize="0"/>
          <p:nvPr/>
        </p:nvPicPr>
        <p:blipFill rotWithShape="1">
          <a:blip r:embed="rId3">
            <a:alphaModFix/>
          </a:blip>
          <a:srcRect b="0" l="0" r="0" t="0"/>
          <a:stretch/>
        </p:blipFill>
        <p:spPr>
          <a:xfrm>
            <a:off x="4574072" y="1285860"/>
            <a:ext cx="4284208" cy="4846073"/>
          </a:xfrm>
          <a:prstGeom prst="rect">
            <a:avLst/>
          </a:prstGeom>
          <a:noFill/>
          <a:ln>
            <a:noFill/>
          </a:ln>
        </p:spPr>
      </p:pic>
      <p:grpSp>
        <p:nvGrpSpPr>
          <p:cNvPr id="157" name="Google Shape;157;p4"/>
          <p:cNvGrpSpPr/>
          <p:nvPr/>
        </p:nvGrpSpPr>
        <p:grpSpPr>
          <a:xfrm>
            <a:off x="2571736" y="5072074"/>
            <a:ext cx="1857388" cy="1186914"/>
            <a:chOff x="1643042" y="5072074"/>
            <a:chExt cx="1857388" cy="1186914"/>
          </a:xfrm>
        </p:grpSpPr>
        <p:pic>
          <p:nvPicPr>
            <p:cNvPr descr="QuestionCloud.png" id="158" name="Google Shape;158;p4"/>
            <p:cNvPicPr preferRelativeResize="0"/>
            <p:nvPr/>
          </p:nvPicPr>
          <p:blipFill rotWithShape="1">
            <a:blip r:embed="rId4">
              <a:alphaModFix/>
            </a:blip>
            <a:srcRect b="0" l="0" r="0" t="0"/>
            <a:stretch/>
          </p:blipFill>
          <p:spPr>
            <a:xfrm>
              <a:off x="1643042" y="5072074"/>
              <a:ext cx="1857388" cy="1186914"/>
            </a:xfrm>
            <a:prstGeom prst="rect">
              <a:avLst/>
            </a:prstGeom>
            <a:noFill/>
            <a:ln>
              <a:noFill/>
            </a:ln>
          </p:spPr>
        </p:pic>
        <p:sp>
          <p:nvSpPr>
            <p:cNvPr id="159" name="Google Shape;159;p4"/>
            <p:cNvSpPr txBox="1"/>
            <p:nvPr/>
          </p:nvSpPr>
          <p:spPr>
            <a:xfrm>
              <a:off x="1950759" y="5220314"/>
              <a:ext cx="140679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0B5394"/>
                  </a:solidFill>
                  <a:latin typeface="Gill Sans"/>
                  <a:ea typeface="Gill Sans"/>
                  <a:cs typeface="Gill Sans"/>
                  <a:sym typeface="Gill Sans"/>
                </a:rPr>
                <a:t>Controller?</a:t>
              </a:r>
              <a:endParaRPr/>
            </a:p>
            <a:p>
              <a:pPr indent="0" lvl="0" marL="0" marR="0" rtl="0" algn="l">
                <a:spcBef>
                  <a:spcPts val="0"/>
                </a:spcBef>
                <a:spcAft>
                  <a:spcPts val="0"/>
                </a:spcAft>
                <a:buNone/>
              </a:pPr>
              <a:r>
                <a:rPr b="1" lang="es-ES" sz="1800">
                  <a:solidFill>
                    <a:srgbClr val="0B5394"/>
                  </a:solidFill>
                  <a:latin typeface="Gill Sans"/>
                  <a:ea typeface="Gill Sans"/>
                  <a:cs typeface="Gill Sans"/>
                  <a:sym typeface="Gill Sans"/>
                </a:rPr>
                <a:t>Entity?</a:t>
              </a:r>
              <a:endParaRPr/>
            </a:p>
            <a:p>
              <a:pPr indent="0" lvl="0" marL="0" marR="0" rtl="0" algn="l">
                <a:spcBef>
                  <a:spcPts val="0"/>
                </a:spcBef>
                <a:spcAft>
                  <a:spcPts val="0"/>
                </a:spcAft>
                <a:buNone/>
              </a:pPr>
              <a:r>
                <a:rPr b="1" lang="es-ES" sz="1800">
                  <a:solidFill>
                    <a:srgbClr val="0B5394"/>
                  </a:solidFill>
                  <a:latin typeface="Gill Sans"/>
                  <a:ea typeface="Gill Sans"/>
                  <a:cs typeface="Gill Sans"/>
                  <a:sym typeface="Gill Sans"/>
                </a:rPr>
                <a:t>DAO?</a:t>
              </a:r>
              <a:endParaRPr b="1" sz="1800">
                <a:solidFill>
                  <a:srgbClr val="0B5394"/>
                </a:solidFill>
                <a:latin typeface="Gill Sans"/>
                <a:ea typeface="Gill Sans"/>
                <a:cs typeface="Gill Sans"/>
                <a:sym typeface="Gill Sans"/>
              </a:endParaRPr>
            </a:p>
          </p:txBody>
        </p:sp>
      </p:grpSp>
      <p:sp>
        <p:nvSpPr>
          <p:cNvPr id="160" name="Google Shape;160;p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500"/>
                                        <p:tgtEl>
                                          <p:spTgt spid="1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Restricciones</a:t>
            </a:r>
            <a:endParaRPr/>
          </a:p>
        </p:txBody>
      </p:sp>
      <p:sp>
        <p:nvSpPr>
          <p:cNvPr id="166" name="Google Shape;166;p5"/>
          <p:cNvSpPr txBox="1"/>
          <p:nvPr>
            <p:ph idx="1" type="body"/>
          </p:nvPr>
        </p:nvSpPr>
        <p:spPr>
          <a:xfrm>
            <a:off x="457200" y="1142984"/>
            <a:ext cx="8001000" cy="1643074"/>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128"/>
              <a:buChar char="🞂"/>
            </a:pPr>
            <a:r>
              <a:rPr lang="es-ES" sz="2800"/>
              <a:t>Condición o restricción de un elemento UML</a:t>
            </a:r>
            <a:endParaRPr/>
          </a:p>
          <a:p>
            <a:pPr indent="-274319" lvl="1" marL="548640" rtl="0" algn="l">
              <a:lnSpc>
                <a:spcPct val="90000"/>
              </a:lnSpc>
              <a:spcBef>
                <a:spcPts val="500"/>
              </a:spcBef>
              <a:spcAft>
                <a:spcPts val="0"/>
              </a:spcAft>
              <a:buSzPts val="1824"/>
              <a:buChar char="🞂"/>
            </a:pPr>
            <a:r>
              <a:rPr lang="es-ES" sz="2400"/>
              <a:t>Objetivo → modelar la precisión</a:t>
            </a:r>
            <a:endParaRPr/>
          </a:p>
          <a:p>
            <a:pPr indent="-274319" lvl="1" marL="548640" rtl="0" algn="l">
              <a:lnSpc>
                <a:spcPct val="90000"/>
              </a:lnSpc>
              <a:spcBef>
                <a:spcPts val="500"/>
              </a:spcBef>
              <a:spcAft>
                <a:spcPts val="0"/>
              </a:spcAft>
              <a:buSzPts val="1824"/>
              <a:buChar char="🞂"/>
            </a:pPr>
            <a:r>
              <a:rPr lang="es-ES" sz="2400"/>
              <a:t>Generalmente se usa para especificar </a:t>
            </a:r>
            <a:r>
              <a:rPr b="1" lang="es-ES" sz="2400">
                <a:solidFill>
                  <a:srgbClr val="089CA2"/>
                </a:solidFill>
              </a:rPr>
              <a:t>Reglas de Negocio </a:t>
            </a:r>
            <a:r>
              <a:rPr lang="es-ES" sz="2400"/>
              <a:t>que se codifican en los métodos</a:t>
            </a:r>
            <a:endParaRPr/>
          </a:p>
        </p:txBody>
      </p:sp>
      <p:graphicFrame>
        <p:nvGraphicFramePr>
          <p:cNvPr id="167" name="Google Shape;167;p5"/>
          <p:cNvGraphicFramePr/>
          <p:nvPr/>
        </p:nvGraphicFramePr>
        <p:xfrm>
          <a:off x="3331935" y="3714752"/>
          <a:ext cx="5454907" cy="2286016"/>
        </p:xfrm>
        <a:graphic>
          <a:graphicData uri="http://schemas.openxmlformats.org/presentationml/2006/ole">
            <mc:AlternateContent>
              <mc:Choice Requires="v">
                <p:oleObj r:id="rId4" imgH="2286016" imgW="5454907" progId="Visio.Drawing.11" spid="_x0000_s1">
                  <p:embed/>
                </p:oleObj>
              </mc:Choice>
              <mc:Fallback>
                <p:oleObj r:id="rId5" imgH="2286016" imgW="5454907" progId="Visio.Drawing.11">
                  <p:embed/>
                  <p:pic>
                    <p:nvPicPr>
                      <p:cNvPr id="167" name="Google Shape;167;p5"/>
                      <p:cNvPicPr preferRelativeResize="0"/>
                      <p:nvPr/>
                    </p:nvPicPr>
                    <p:blipFill rotWithShape="1">
                      <a:blip r:embed="rId6">
                        <a:alphaModFix/>
                      </a:blip>
                      <a:srcRect b="0" l="0" r="0" t="0"/>
                      <a:stretch/>
                    </p:blipFill>
                    <p:spPr>
                      <a:xfrm>
                        <a:off x="3331935" y="3714752"/>
                        <a:ext cx="5454907" cy="2286016"/>
                      </a:xfrm>
                      <a:prstGeom prst="rect">
                        <a:avLst/>
                      </a:prstGeom>
                      <a:noFill/>
                      <a:ln>
                        <a:noFill/>
                      </a:ln>
                    </p:spPr>
                  </p:pic>
                </p:oleObj>
              </mc:Fallback>
            </mc:AlternateContent>
          </a:graphicData>
        </a:graphic>
      </p:graphicFrame>
      <p:sp>
        <p:nvSpPr>
          <p:cNvPr id="168" name="Google Shape;168;p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pic>
        <p:nvPicPr>
          <p:cNvPr descr="http://wc1.smartdraw.com/resources/tutorials/images/uml_complexconstraint.gif" id="169" name="Google Shape;169;p5"/>
          <p:cNvPicPr preferRelativeResize="0"/>
          <p:nvPr/>
        </p:nvPicPr>
        <p:blipFill rotWithShape="1">
          <a:blip r:embed="rId7">
            <a:alphaModFix/>
          </a:blip>
          <a:srcRect b="0" l="0" r="0" t="0"/>
          <a:stretch/>
        </p:blipFill>
        <p:spPr>
          <a:xfrm>
            <a:off x="857223" y="2928934"/>
            <a:ext cx="2094601" cy="32147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Ejemplos de Restricciones</a:t>
            </a:r>
            <a:endParaRPr/>
          </a:p>
        </p:txBody>
      </p:sp>
      <p:sp>
        <p:nvSpPr>
          <p:cNvPr id="175" name="Google Shape;175;p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pic>
        <p:nvPicPr>
          <p:cNvPr descr="http://www.uml-diagrams.org/notation/class-constraint-dashed.png" id="176" name="Google Shape;176;p6"/>
          <p:cNvPicPr preferRelativeResize="0"/>
          <p:nvPr/>
        </p:nvPicPr>
        <p:blipFill rotWithShape="1">
          <a:blip r:embed="rId3">
            <a:alphaModFix/>
          </a:blip>
          <a:srcRect b="0" l="0" r="0" t="0"/>
          <a:stretch/>
        </p:blipFill>
        <p:spPr>
          <a:xfrm>
            <a:off x="5643570" y="3571876"/>
            <a:ext cx="3032470" cy="1857388"/>
          </a:xfrm>
          <a:prstGeom prst="rect">
            <a:avLst/>
          </a:prstGeom>
          <a:noFill/>
          <a:ln>
            <a:noFill/>
          </a:ln>
        </p:spPr>
      </p:pic>
      <p:pic>
        <p:nvPicPr>
          <p:cNvPr descr="http://www.uml-diagrams.org/notation/class-constraint-note.png" id="177" name="Google Shape;177;p6"/>
          <p:cNvPicPr preferRelativeResize="0"/>
          <p:nvPr/>
        </p:nvPicPr>
        <p:blipFill rotWithShape="1">
          <a:blip r:embed="rId4">
            <a:alphaModFix/>
          </a:blip>
          <a:srcRect b="0" l="0" r="0" t="0"/>
          <a:stretch/>
        </p:blipFill>
        <p:spPr>
          <a:xfrm>
            <a:off x="5929322" y="1285860"/>
            <a:ext cx="2428892" cy="1955899"/>
          </a:xfrm>
          <a:prstGeom prst="rect">
            <a:avLst/>
          </a:prstGeom>
          <a:noFill/>
          <a:ln>
            <a:noFill/>
          </a:ln>
        </p:spPr>
      </p:pic>
      <p:pic>
        <p:nvPicPr>
          <p:cNvPr descr="constraint.gif" id="178" name="Google Shape;178;p6"/>
          <p:cNvPicPr preferRelativeResize="0"/>
          <p:nvPr>
            <p:ph idx="1" type="body"/>
          </p:nvPr>
        </p:nvPicPr>
        <p:blipFill rotWithShape="1">
          <a:blip r:embed="rId5">
            <a:alphaModFix/>
          </a:blip>
          <a:srcRect b="0" l="0" r="0" t="0"/>
          <a:stretch/>
        </p:blipFill>
        <p:spPr>
          <a:xfrm>
            <a:off x="714348" y="1158895"/>
            <a:ext cx="4572000" cy="5127625"/>
          </a:xfrm>
          <a:prstGeom prst="rect">
            <a:avLst/>
          </a:prstGeom>
          <a:solidFill>
            <a:schemeClr val="lt1"/>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pSp>
        <p:nvGrpSpPr>
          <p:cNvPr id="183" name="Google Shape;183;p7"/>
          <p:cNvGrpSpPr/>
          <p:nvPr/>
        </p:nvGrpSpPr>
        <p:grpSpPr>
          <a:xfrm>
            <a:off x="1071537" y="3504336"/>
            <a:ext cx="7085743" cy="2782184"/>
            <a:chOff x="1071537" y="3861526"/>
            <a:chExt cx="7085743" cy="2782184"/>
          </a:xfrm>
        </p:grpSpPr>
        <p:pic>
          <p:nvPicPr>
            <p:cNvPr id="184" name="Google Shape;184;p7"/>
            <p:cNvPicPr preferRelativeResize="0"/>
            <p:nvPr/>
          </p:nvPicPr>
          <p:blipFill rotWithShape="1">
            <a:blip r:embed="rId3">
              <a:alphaModFix/>
            </a:blip>
            <a:srcRect b="0" l="0" r="0" t="0"/>
            <a:stretch/>
          </p:blipFill>
          <p:spPr>
            <a:xfrm>
              <a:off x="1071537" y="3861526"/>
              <a:ext cx="7085743" cy="2782184"/>
            </a:xfrm>
            <a:prstGeom prst="rect">
              <a:avLst/>
            </a:prstGeom>
            <a:noFill/>
            <a:ln>
              <a:noFill/>
            </a:ln>
          </p:spPr>
        </p:pic>
        <p:cxnSp>
          <p:nvCxnSpPr>
            <p:cNvPr id="185" name="Google Shape;185;p7"/>
            <p:cNvCxnSpPr/>
            <p:nvPr/>
          </p:nvCxnSpPr>
          <p:spPr>
            <a:xfrm flipH="1" rot="10800000">
              <a:off x="6000760" y="5786454"/>
              <a:ext cx="357190" cy="285752"/>
            </a:xfrm>
            <a:prstGeom prst="straightConnector1">
              <a:avLst/>
            </a:prstGeom>
            <a:noFill/>
            <a:ln cap="flat" cmpd="sng" w="28575">
              <a:solidFill>
                <a:srgbClr val="C00000"/>
              </a:solidFill>
              <a:prstDash val="solid"/>
              <a:round/>
              <a:headEnd len="sm" w="sm" type="none"/>
              <a:tailEnd len="med" w="med" type="stealth"/>
            </a:ln>
          </p:spPr>
        </p:cxnSp>
        <p:cxnSp>
          <p:nvCxnSpPr>
            <p:cNvPr id="186" name="Google Shape;186;p7"/>
            <p:cNvCxnSpPr/>
            <p:nvPr/>
          </p:nvCxnSpPr>
          <p:spPr>
            <a:xfrm flipH="1" rot="5400000">
              <a:off x="6429388" y="5072074"/>
              <a:ext cx="428628" cy="142876"/>
            </a:xfrm>
            <a:prstGeom prst="straightConnector1">
              <a:avLst/>
            </a:prstGeom>
            <a:noFill/>
            <a:ln cap="flat" cmpd="sng" w="28575">
              <a:solidFill>
                <a:srgbClr val="C00000"/>
              </a:solidFill>
              <a:prstDash val="solid"/>
              <a:round/>
              <a:headEnd len="sm" w="sm" type="none"/>
              <a:tailEnd len="med" w="med" type="stealth"/>
            </a:ln>
          </p:spPr>
        </p:cxnSp>
      </p:grpSp>
      <p:sp>
        <p:nvSpPr>
          <p:cNvPr id="187" name="Google Shape;187;p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Navegabilidad de las Asociaciones</a:t>
            </a:r>
            <a:endParaRPr/>
          </a:p>
        </p:txBody>
      </p:sp>
      <p:sp>
        <p:nvSpPr>
          <p:cNvPr id="188" name="Google Shape;188;p7"/>
          <p:cNvSpPr txBox="1"/>
          <p:nvPr>
            <p:ph idx="1" type="body"/>
          </p:nvPr>
        </p:nvSpPr>
        <p:spPr>
          <a:xfrm>
            <a:off x="381000" y="1142984"/>
            <a:ext cx="8610600" cy="34290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76"/>
              <a:buChar char="🞂"/>
            </a:pPr>
            <a:r>
              <a:rPr lang="es-ES" sz="2600"/>
              <a:t>Por defecto, sin símbolos adicionales →  Bidireccional</a:t>
            </a:r>
            <a:endParaRPr/>
          </a:p>
          <a:p>
            <a:pPr indent="-274320" lvl="0" marL="274320" rtl="0" algn="l">
              <a:lnSpc>
                <a:spcPct val="90000"/>
              </a:lnSpc>
              <a:spcBef>
                <a:spcPts val="600"/>
              </a:spcBef>
              <a:spcAft>
                <a:spcPts val="0"/>
              </a:spcAft>
              <a:buSzPts val="1976"/>
              <a:buChar char="🞂"/>
            </a:pPr>
            <a:r>
              <a:rPr lang="es-ES" sz="2600"/>
              <a:t>¿Interpretación de una navegabilidad de asociación?</a:t>
            </a:r>
            <a:endParaRPr/>
          </a:p>
          <a:p>
            <a:pPr indent="-274320" lvl="1" marL="548640" rtl="0" algn="l">
              <a:lnSpc>
                <a:spcPct val="90000"/>
              </a:lnSpc>
              <a:spcBef>
                <a:spcPts val="500"/>
              </a:spcBef>
              <a:spcAft>
                <a:spcPts val="0"/>
              </a:spcAft>
              <a:buSzPts val="1520"/>
              <a:buChar char="🞂"/>
            </a:pPr>
            <a:r>
              <a:rPr lang="es-ES" sz="2000"/>
              <a:t>El objeto en un extremo tiene una referencia al objeto del otro extremo</a:t>
            </a:r>
            <a:endParaRPr/>
          </a:p>
          <a:p>
            <a:pPr indent="-274320" lvl="0" marL="274320" rtl="0" algn="l">
              <a:lnSpc>
                <a:spcPct val="90000"/>
              </a:lnSpc>
              <a:spcBef>
                <a:spcPts val="600"/>
              </a:spcBef>
              <a:spcAft>
                <a:spcPts val="0"/>
              </a:spcAft>
              <a:buSzPts val="1976"/>
              <a:buChar char="🞂"/>
            </a:pPr>
            <a:r>
              <a:rPr lang="es-ES" sz="2600"/>
              <a:t>Asociaciones Unidireccionales</a:t>
            </a:r>
            <a:endParaRPr/>
          </a:p>
          <a:p>
            <a:pPr indent="-274320" lvl="1" marL="548640" rtl="0" algn="l">
              <a:lnSpc>
                <a:spcPct val="90000"/>
              </a:lnSpc>
              <a:spcBef>
                <a:spcPts val="500"/>
              </a:spcBef>
              <a:spcAft>
                <a:spcPts val="0"/>
              </a:spcAft>
              <a:buSzPts val="1520"/>
              <a:buChar char="🞂"/>
            </a:pPr>
            <a:r>
              <a:rPr lang="es-ES" sz="2000"/>
              <a:t>Los objetos en el final de una de la asociación no tienen referencia a los objetos en el otro extremo.</a:t>
            </a:r>
            <a:endParaRPr/>
          </a:p>
        </p:txBody>
      </p:sp>
      <p:sp>
        <p:nvSpPr>
          <p:cNvPr id="189" name="Google Shape;189;p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Asociaciones Derivadas y Roles</a:t>
            </a:r>
            <a:endParaRPr/>
          </a:p>
        </p:txBody>
      </p:sp>
      <p:sp>
        <p:nvSpPr>
          <p:cNvPr id="195" name="Google Shape;195;p8"/>
          <p:cNvSpPr txBox="1"/>
          <p:nvPr>
            <p:ph idx="1" type="body"/>
          </p:nvPr>
        </p:nvSpPr>
        <p:spPr>
          <a:xfrm>
            <a:off x="5357818" y="1285860"/>
            <a:ext cx="3429024" cy="1857388"/>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SzPts val="1672"/>
              <a:buNone/>
            </a:pPr>
            <a:r>
              <a:rPr b="1" i="1" lang="es-ES" sz="2200"/>
              <a:t>Redundancia</a:t>
            </a:r>
            <a:r>
              <a:rPr lang="es-ES" sz="2200"/>
              <a:t> para mejorar la comprensión o el rendimiento → Información o Acceso que pueden obtenerse de más de una manera</a:t>
            </a:r>
            <a:endParaRPr sz="2000"/>
          </a:p>
        </p:txBody>
      </p:sp>
      <p:sp>
        <p:nvSpPr>
          <p:cNvPr id="196" name="Google Shape;196;p8"/>
          <p:cNvSpPr/>
          <p:nvPr/>
        </p:nvSpPr>
        <p:spPr>
          <a:xfrm>
            <a:off x="357158" y="5572140"/>
            <a:ext cx="8429684" cy="714380"/>
          </a:xfrm>
          <a:prstGeom prst="rect">
            <a:avLst/>
          </a:prstGeom>
          <a:noFill/>
          <a:ln>
            <a:noFill/>
          </a:ln>
        </p:spPr>
        <p:txBody>
          <a:bodyPr anchorCtr="0" anchor="t" bIns="45700" lIns="91425" spcFirstLastPara="1" rIns="91425" wrap="square" tIns="45700">
            <a:noAutofit/>
          </a:bodyPr>
          <a:lstStyle/>
          <a:p>
            <a:pPr indent="-463550" lvl="0" marL="463550" marR="0" rtl="0" algn="l">
              <a:lnSpc>
                <a:spcPct val="90000"/>
              </a:lnSpc>
              <a:spcBef>
                <a:spcPts val="0"/>
              </a:spcBef>
              <a:spcAft>
                <a:spcPts val="0"/>
              </a:spcAft>
              <a:buClr>
                <a:schemeClr val="lt1"/>
              </a:buClr>
              <a:buSzPts val="2000"/>
              <a:buFont typeface="Noto Sans Symbols"/>
              <a:buChar char="⮚"/>
            </a:pPr>
            <a:r>
              <a:rPr b="1" i="1" lang="es-ES" sz="2000">
                <a:solidFill>
                  <a:schemeClr val="dk1"/>
                </a:solidFill>
                <a:latin typeface="Gill Sans"/>
                <a:ea typeface="Gill Sans"/>
                <a:cs typeface="Gill Sans"/>
                <a:sym typeface="Gill Sans"/>
              </a:rPr>
              <a:t>Roles en la Asociación</a:t>
            </a:r>
            <a:r>
              <a:rPr i="1" lang="es-ES" sz="2000">
                <a:solidFill>
                  <a:schemeClr val="dk1"/>
                </a:solidFill>
                <a:latin typeface="Gill Sans"/>
                <a:ea typeface="Gill Sans"/>
                <a:cs typeface="Gill Sans"/>
                <a:sym typeface="Gill Sans"/>
              </a:rPr>
              <a:t>:</a:t>
            </a:r>
            <a:r>
              <a:rPr b="0" lang="es-ES" sz="2000">
                <a:solidFill>
                  <a:schemeClr val="dk1"/>
                </a:solidFill>
                <a:latin typeface="Gill Sans"/>
                <a:ea typeface="Gill Sans"/>
                <a:cs typeface="Gill Sans"/>
                <a:sym typeface="Gill Sans"/>
              </a:rPr>
              <a:t> la función de la clase en </a:t>
            </a:r>
            <a:r>
              <a:rPr lang="es-ES" sz="2000">
                <a:solidFill>
                  <a:schemeClr val="dk1"/>
                </a:solidFill>
                <a:latin typeface="Gill Sans"/>
                <a:ea typeface="Gill Sans"/>
                <a:cs typeface="Gill Sans"/>
                <a:sym typeface="Gill Sans"/>
              </a:rPr>
              <a:t>un extremo de la </a:t>
            </a:r>
            <a:r>
              <a:rPr b="0" lang="es-ES" sz="2000">
                <a:solidFill>
                  <a:schemeClr val="dk1"/>
                </a:solidFill>
                <a:latin typeface="Gill Sans"/>
                <a:ea typeface="Gill Sans"/>
                <a:cs typeface="Gill Sans"/>
                <a:sym typeface="Gill Sans"/>
              </a:rPr>
              <a:t>asociación juega un papel con respecto a la clase en el otro extremo.</a:t>
            </a:r>
            <a:r>
              <a:rPr lang="es-ES" sz="2000">
                <a:solidFill>
                  <a:schemeClr val="dk1"/>
                </a:solidFill>
                <a:latin typeface="Gill Sans"/>
                <a:ea typeface="Gill Sans"/>
                <a:cs typeface="Gill Sans"/>
                <a:sym typeface="Gill Sans"/>
              </a:rPr>
              <a:t> </a:t>
            </a:r>
            <a:endParaRPr b="0" sz="2000">
              <a:solidFill>
                <a:schemeClr val="dk1"/>
              </a:solidFill>
              <a:latin typeface="Gill Sans"/>
              <a:ea typeface="Gill Sans"/>
              <a:cs typeface="Gill Sans"/>
              <a:sym typeface="Gill Sans"/>
            </a:endParaRPr>
          </a:p>
        </p:txBody>
      </p:sp>
      <p:pic>
        <p:nvPicPr>
          <p:cNvPr descr="ejemAssociationRoles" id="197" name="Google Shape;197;p8"/>
          <p:cNvPicPr preferRelativeResize="0"/>
          <p:nvPr/>
        </p:nvPicPr>
        <p:blipFill rotWithShape="1">
          <a:blip r:embed="rId3">
            <a:alphaModFix/>
          </a:blip>
          <a:srcRect b="0" l="0" r="0" t="0"/>
          <a:stretch/>
        </p:blipFill>
        <p:spPr>
          <a:xfrm>
            <a:off x="2643174" y="3714752"/>
            <a:ext cx="6123257" cy="1785950"/>
          </a:xfrm>
          <a:prstGeom prst="rect">
            <a:avLst/>
          </a:prstGeom>
          <a:noFill/>
          <a:ln>
            <a:noFill/>
          </a:ln>
        </p:spPr>
      </p:pic>
      <p:sp>
        <p:nvSpPr>
          <p:cNvPr id="198" name="Google Shape;198;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pic>
        <p:nvPicPr>
          <p:cNvPr id="199" name="Google Shape;199;p8"/>
          <p:cNvPicPr preferRelativeResize="0"/>
          <p:nvPr/>
        </p:nvPicPr>
        <p:blipFill rotWithShape="1">
          <a:blip r:embed="rId4">
            <a:alphaModFix/>
          </a:blip>
          <a:srcRect b="0" l="0" r="0" t="0"/>
          <a:stretch/>
        </p:blipFill>
        <p:spPr>
          <a:xfrm>
            <a:off x="500034" y="1214422"/>
            <a:ext cx="4643470" cy="1913233"/>
          </a:xfrm>
          <a:prstGeom prst="rect">
            <a:avLst/>
          </a:prstGeom>
          <a:noFill/>
          <a:ln>
            <a:noFill/>
          </a:ln>
        </p:spPr>
      </p:pic>
      <p:cxnSp>
        <p:nvCxnSpPr>
          <p:cNvPr id="200" name="Google Shape;200;p8"/>
          <p:cNvCxnSpPr/>
          <p:nvPr/>
        </p:nvCxnSpPr>
        <p:spPr>
          <a:xfrm flipH="1" rot="10800000">
            <a:off x="2000232" y="1785926"/>
            <a:ext cx="357190" cy="214314"/>
          </a:xfrm>
          <a:prstGeom prst="straightConnector1">
            <a:avLst/>
          </a:prstGeom>
          <a:noFill/>
          <a:ln cap="flat" cmpd="sng" w="28575">
            <a:solidFill>
              <a:srgbClr val="C00000"/>
            </a:solidFill>
            <a:prstDash val="solid"/>
            <a:round/>
            <a:headEnd len="sm" w="sm" type="none"/>
            <a:tailEnd len="med" w="med" type="stealth"/>
          </a:ln>
        </p:spPr>
      </p:cxnSp>
      <p:cxnSp>
        <p:nvCxnSpPr>
          <p:cNvPr id="201" name="Google Shape;201;p8"/>
          <p:cNvCxnSpPr/>
          <p:nvPr/>
        </p:nvCxnSpPr>
        <p:spPr>
          <a:xfrm rot="-5400000">
            <a:off x="500034" y="2357430"/>
            <a:ext cx="357190" cy="71438"/>
          </a:xfrm>
          <a:prstGeom prst="straightConnector1">
            <a:avLst/>
          </a:prstGeom>
          <a:noFill/>
          <a:ln cap="flat" cmpd="sng" w="28575">
            <a:solidFill>
              <a:srgbClr val="C00000"/>
            </a:solidFill>
            <a:prstDash val="solid"/>
            <a:round/>
            <a:headEnd len="sm" w="sm" type="none"/>
            <a:tailEnd len="med" w="med" type="stealth"/>
          </a:ln>
        </p:spPr>
      </p:cxnSp>
      <p:cxnSp>
        <p:nvCxnSpPr>
          <p:cNvPr id="202" name="Google Shape;202;p8"/>
          <p:cNvCxnSpPr/>
          <p:nvPr/>
        </p:nvCxnSpPr>
        <p:spPr>
          <a:xfrm>
            <a:off x="2214546" y="4286256"/>
            <a:ext cx="500066" cy="1588"/>
          </a:xfrm>
          <a:prstGeom prst="straightConnector1">
            <a:avLst/>
          </a:prstGeom>
          <a:noFill/>
          <a:ln cap="flat" cmpd="sng" w="28575">
            <a:solidFill>
              <a:srgbClr val="C0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s-ES"/>
              <a:t>Clase Asociación o Clase Asociativa</a:t>
            </a:r>
            <a:endParaRPr/>
          </a:p>
        </p:txBody>
      </p:sp>
      <p:sp>
        <p:nvSpPr>
          <p:cNvPr id="208" name="Google Shape;208;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209" name="Google Shape;209;p9"/>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s-ES" sz="2600"/>
              <a:t>Modelando elementos con propiedades de </a:t>
            </a:r>
            <a:r>
              <a:rPr b="1" lang="es-ES" sz="2600">
                <a:solidFill>
                  <a:srgbClr val="0B9B74"/>
                </a:solidFill>
              </a:rPr>
              <a:t>ambas, una asociación </a:t>
            </a:r>
            <a:r>
              <a:rPr lang="es-ES"/>
              <a:t>y</a:t>
            </a:r>
            <a:r>
              <a:rPr b="1" lang="es-ES" sz="2600">
                <a:solidFill>
                  <a:srgbClr val="0B9B74"/>
                </a:solidFill>
              </a:rPr>
              <a:t> </a:t>
            </a:r>
            <a:r>
              <a:rPr b="1" lang="es-ES">
                <a:solidFill>
                  <a:srgbClr val="0B9B74"/>
                </a:solidFill>
              </a:rPr>
              <a:t>un</a:t>
            </a:r>
            <a:r>
              <a:rPr b="1" lang="es-ES" sz="2600">
                <a:solidFill>
                  <a:srgbClr val="0B9B74"/>
                </a:solidFill>
              </a:rPr>
              <a:t>a clase</a:t>
            </a:r>
            <a:endParaRPr/>
          </a:p>
          <a:p>
            <a:pPr indent="-274320" lvl="0" marL="274320" rtl="0" algn="l">
              <a:spcBef>
                <a:spcPts val="600"/>
              </a:spcBef>
              <a:spcAft>
                <a:spcPts val="0"/>
              </a:spcAft>
              <a:buSzPct val="76000"/>
              <a:buChar char="🞂"/>
            </a:pPr>
            <a:r>
              <a:rPr lang="es-ES" sz="2600"/>
              <a:t>Contiene los atributos que </a:t>
            </a:r>
            <a:r>
              <a:rPr b="1" lang="es-ES" sz="2600">
                <a:solidFill>
                  <a:srgbClr val="C00000"/>
                </a:solidFill>
              </a:rPr>
              <a:t>no</a:t>
            </a:r>
            <a:r>
              <a:rPr lang="es-ES" sz="2600"/>
              <a:t> pertenecen a ninguna de las dos clases relacionadas</a:t>
            </a:r>
            <a:endParaRPr/>
          </a:p>
          <a:p>
            <a:pPr indent="-274320" lvl="0" marL="274320" rtl="0" algn="l">
              <a:spcBef>
                <a:spcPts val="600"/>
              </a:spcBef>
              <a:spcAft>
                <a:spcPts val="0"/>
              </a:spcAft>
              <a:buSzPct val="76000"/>
              <a:buChar char="🞂"/>
            </a:pPr>
            <a:r>
              <a:rPr b="1" lang="es-ES">
                <a:solidFill>
                  <a:srgbClr val="CC0066"/>
                </a:solidFill>
              </a:rPr>
              <a:t>Solo</a:t>
            </a:r>
            <a:r>
              <a:rPr lang="es-ES"/>
              <a:t> puede haber</a:t>
            </a:r>
            <a:r>
              <a:rPr b="1" lang="es-ES">
                <a:solidFill>
                  <a:srgbClr val="0070C0"/>
                </a:solidFill>
              </a:rPr>
              <a:t> una instancia de una clase asociativa </a:t>
            </a:r>
            <a:r>
              <a:rPr lang="es-ES"/>
              <a:t>para par de instancias de las clases asociadas.</a:t>
            </a:r>
            <a:endParaRPr/>
          </a:p>
          <a:p>
            <a:pPr indent="-274344" lvl="1" marL="548640" rtl="0" algn="l">
              <a:spcBef>
                <a:spcPts val="500"/>
              </a:spcBef>
              <a:spcAft>
                <a:spcPts val="0"/>
              </a:spcAft>
              <a:buSzPct val="67230"/>
              <a:buChar char="🞂"/>
            </a:pPr>
            <a:r>
              <a:rPr lang="es-ES"/>
              <a:t>Si se necesitan más instancias, interponer una </a:t>
            </a:r>
            <a:r>
              <a:rPr b="1" lang="es-ES"/>
              <a:t>nueva clase</a:t>
            </a:r>
            <a:endParaRPr b="1" sz="2600"/>
          </a:p>
          <a:p>
            <a:pPr indent="-158254" lvl="0" marL="274320" rtl="0" algn="l">
              <a:spcBef>
                <a:spcPts val="600"/>
              </a:spcBef>
              <a:spcAft>
                <a:spcPts val="0"/>
              </a:spcAft>
              <a:buSzPct val="76000"/>
              <a:buNone/>
            </a:pPr>
            <a:r>
              <a:t/>
            </a:r>
            <a:endParaRPr/>
          </a:p>
        </p:txBody>
      </p:sp>
      <p:pic>
        <p:nvPicPr>
          <p:cNvPr descr="File:Reification example2.png" id="210" name="Google Shape;210;p9"/>
          <p:cNvPicPr preferRelativeResize="0"/>
          <p:nvPr/>
        </p:nvPicPr>
        <p:blipFill rotWithShape="1">
          <a:blip r:embed="rId3">
            <a:alphaModFix/>
          </a:blip>
          <a:srcRect b="0" l="0" r="0" t="0"/>
          <a:stretch/>
        </p:blipFill>
        <p:spPr>
          <a:xfrm>
            <a:off x="4500562" y="1285860"/>
            <a:ext cx="3571900" cy="1718978"/>
          </a:xfrm>
          <a:prstGeom prst="rect">
            <a:avLst/>
          </a:prstGeom>
          <a:noFill/>
          <a:ln>
            <a:noFill/>
          </a:ln>
        </p:spPr>
      </p:pic>
      <p:pic>
        <p:nvPicPr>
          <p:cNvPr descr="http://uml-dox.net/Wiley-UML.Bible/6081/images/fig18-5_0.jpg" id="211" name="Google Shape;211;p9"/>
          <p:cNvPicPr preferRelativeResize="0"/>
          <p:nvPr/>
        </p:nvPicPr>
        <p:blipFill rotWithShape="1">
          <a:blip r:embed="rId4">
            <a:alphaModFix/>
          </a:blip>
          <a:srcRect b="0" l="0" r="0" t="0"/>
          <a:stretch/>
        </p:blipFill>
        <p:spPr>
          <a:xfrm>
            <a:off x="6000760" y="3071810"/>
            <a:ext cx="3000396" cy="31907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_SoftReq">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_SoftReq">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