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oleObject" PartName="/ppt/embeddings/oleObject13.bin"/>
  <Override ContentType="application/vnd.openxmlformats-officedocument.oleObject" PartName="/ppt/embeddings/oleObject9.bin"/>
  <Override ContentType="application/vnd.openxmlformats-officedocument.oleObject" PartName="/ppt/embeddings/oleObject6.bin"/>
  <Override ContentType="application/vnd.openxmlformats-officedocument.oleObject" PartName="/ppt/embeddings/oleObject15.bin"/>
  <Override ContentType="application/vnd.openxmlformats-officedocument.oleObject" PartName="/ppt/embeddings/oleObject4.bin"/>
  <Override ContentType="application/vnd.openxmlformats-officedocument.oleObject" PartName="/ppt/embeddings/oleObject1.bin"/>
  <Override ContentType="application/vnd.openxmlformats-officedocument.oleObject" PartName="/ppt/embeddings/oleObject11.bin"/>
  <Override ContentType="application/vnd.openxmlformats-officedocument.oleObject" PartName="/ppt/embeddings/oleObject8.bin"/>
  <Override ContentType="application/vnd.openxmlformats-officedocument.oleObject" PartName="/ppt/embeddings/oleObject14.bin"/>
  <Override ContentType="application/vnd.openxmlformats-officedocument.oleObject" PartName="/ppt/embeddings/oleObject12.bin"/>
  <Override ContentType="application/vnd.openxmlformats-officedocument.oleObject" PartName="/ppt/embeddings/oleObject3.bin"/>
  <Override ContentType="application/vnd.openxmlformats-officedocument.oleObject" PartName="/ppt/embeddings/oleObject5.bin"/>
  <Override ContentType="application/vnd.openxmlformats-officedocument.oleObject" PartName="/ppt/embeddings/oleObject7.bin"/>
  <Override ContentType="application/vnd.openxmlformats-officedocument.oleObject" PartName="/ppt/embeddings/oleObject16.bin"/>
  <Override ContentType="application/vnd.openxmlformats-officedocument.oleObject" PartName="/ppt/embeddings/oleObject2.bin"/>
  <Override ContentType="application/vnd.openxmlformats-officedocument.oleObject" PartName="/ppt/embeddings/oleObject10.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6858000" cx="9144000"/>
  <p:notesSz cx="6797675" cy="9926625"/>
  <p:embeddedFontLst>
    <p:embeddedFont>
      <p:font typeface="Arial Narrow"/>
      <p:regular r:id="rId31"/>
      <p:bold r:id="rId32"/>
      <p:italic r:id="rId33"/>
      <p:boldItalic r:id="rId34"/>
    </p:embeddedFont>
    <p:embeddedFont>
      <p:font typeface="Tahoma"/>
      <p:regular r:id="rId35"/>
      <p:bold r:id="rId36"/>
    </p:embeddedFont>
    <p:embeddedFont>
      <p:font typeface="Gill Sans"/>
      <p:regular r:id="rId37"/>
      <p:bold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39" roundtripDataSignature="AMtx7mh/vaoVqRLw5d1WtuLXPNDSgBUVt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ArialNarrow-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ArialNarrow-italic.fntdata"/><Relationship Id="rId10" Type="http://schemas.openxmlformats.org/officeDocument/2006/relationships/slide" Target="slides/slide4.xml"/><Relationship Id="rId32" Type="http://schemas.openxmlformats.org/officeDocument/2006/relationships/font" Target="fonts/ArialNarrow-bold.fntdata"/><Relationship Id="rId13" Type="http://schemas.openxmlformats.org/officeDocument/2006/relationships/slide" Target="slides/slide7.xml"/><Relationship Id="rId35" Type="http://schemas.openxmlformats.org/officeDocument/2006/relationships/font" Target="fonts/Tahoma-regular.fntdata"/><Relationship Id="rId12" Type="http://schemas.openxmlformats.org/officeDocument/2006/relationships/slide" Target="slides/slide6.xml"/><Relationship Id="rId34" Type="http://schemas.openxmlformats.org/officeDocument/2006/relationships/font" Target="fonts/ArialNarrow-boldItalic.fntdata"/><Relationship Id="rId15" Type="http://schemas.openxmlformats.org/officeDocument/2006/relationships/slide" Target="slides/slide9.xml"/><Relationship Id="rId37" Type="http://schemas.openxmlformats.org/officeDocument/2006/relationships/font" Target="fonts/GillSans-regular.fntdata"/><Relationship Id="rId14" Type="http://schemas.openxmlformats.org/officeDocument/2006/relationships/slide" Target="slides/slide8.xml"/><Relationship Id="rId36" Type="http://schemas.openxmlformats.org/officeDocument/2006/relationships/font" Target="fonts/Tahoma-bold.fntdata"/><Relationship Id="rId17" Type="http://schemas.openxmlformats.org/officeDocument/2006/relationships/slide" Target="slides/slide11.xml"/><Relationship Id="rId39" Type="http://customschemas.google.com/relationships/presentationmetadata" Target="metadata"/><Relationship Id="rId16" Type="http://schemas.openxmlformats.org/officeDocument/2006/relationships/slide" Target="slides/slide10.xml"/><Relationship Id="rId38" Type="http://schemas.openxmlformats.org/officeDocument/2006/relationships/font" Target="fonts/GillSans-bold.fntdata"/><Relationship Id="rId19" Type="http://schemas.openxmlformats.org/officeDocument/2006/relationships/slide" Target="slides/slide13.xml"/><Relationship Id="rId18"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5.png"/><Relationship Id="rId3" Type="http://schemas.openxmlformats.org/officeDocument/2006/relationships/image" Target="../media/image1.png"/><Relationship Id="rId4"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22.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7.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2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45659" cy="49633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50443" y="0"/>
            <a:ext cx="2945659" cy="496332"/>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79768" y="4715153"/>
            <a:ext cx="5438140" cy="4466987"/>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428583"/>
            <a:ext cx="2945659" cy="496332"/>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50443" y="9428583"/>
            <a:ext cx="2945659" cy="496332"/>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hushajulash.amebaownd.com/posts/29198329/"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 name="Google Shape;126;p1:notes"/>
          <p:cNvSpPr txBox="1"/>
          <p:nvPr>
            <p:ph idx="1" type="body"/>
          </p:nvPr>
        </p:nvSpPr>
        <p:spPr>
          <a:xfrm>
            <a:off x="679768" y="4715153"/>
            <a:ext cx="5438140" cy="446698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s-ES"/>
              <a:t>El modelo estático está compuesto principalmente de diagramas de clases UML, que definen las clases (tipos de objetos), sus atributos, y firmas de método (pero no cuerpos de método). </a:t>
            </a:r>
            <a:br>
              <a:rPr lang="es-ES"/>
            </a:br>
            <a:r>
              <a:rPr lang="es-ES"/>
              <a:t>Es el modelo dinámico, formado por la interacción diagramas UML (diagramas de secuencia o de comunicación) el que especifica el cuerpo de los métodos o, dicho de otro modo, la lógica de los métodos. </a:t>
            </a:r>
            <a:br>
              <a:rPr lang="es-ES"/>
            </a:br>
            <a:r>
              <a:rPr lang="es-ES"/>
              <a:t>Tanto los modelos estáticos como los dinámicos son parte de la vista lógica del sistema que tiene que ver con las descripciones abstractas de las partes del sistema (clases y sus interacciones). </a:t>
            </a:r>
            <a:br>
              <a:rPr lang="es-ES"/>
            </a:br>
            <a:r>
              <a:rPr lang="es-ES"/>
              <a:t>Por ahora nos centraremos en el modelo BÁSICO estático, después pasaremos al modelo estático avanzado o modelo de clases de diseño. </a:t>
            </a:r>
            <a:br>
              <a:rPr lang="es-ES"/>
            </a:br>
            <a:r>
              <a:rPr b="1" lang="es-ES"/>
              <a:t>Y en diseño de software, 1er semestre 3 º año, vamos a trabajar en el modelo dinámico</a:t>
            </a:r>
            <a:r>
              <a:rPr lang="es-ES"/>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7" name="Google Shape;127;p1:notes"/>
          <p:cNvSpPr txBox="1"/>
          <p:nvPr>
            <p:ph idx="12" type="sldNum"/>
          </p:nvPr>
        </p:nvSpPr>
        <p:spPr>
          <a:xfrm>
            <a:off x="3850443" y="9428583"/>
            <a:ext cx="2945659" cy="49633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1: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8" name="Google Shape;268;p11:notes"/>
          <p:cNvSpPr txBox="1"/>
          <p:nvPr>
            <p:ph idx="1" type="body"/>
          </p:nvPr>
        </p:nvSpPr>
        <p:spPr>
          <a:xfrm>
            <a:off x="679768" y="4715153"/>
            <a:ext cx="5438140" cy="446698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s-ES"/>
              <a:t>Alud: Tema 3 (Lecturas y enlaces de interés)</a:t>
            </a:r>
            <a:endParaRPr/>
          </a:p>
          <a:p>
            <a:pPr indent="0" lvl="0" marL="0" rtl="0" algn="l">
              <a:spcBef>
                <a:spcPts val="0"/>
              </a:spcBef>
              <a:spcAft>
                <a:spcPts val="0"/>
              </a:spcAft>
              <a:buNone/>
            </a:pPr>
            <a:r>
              <a:rPr lang="es-ES"/>
              <a:t>Riel’s Object Oriented design Heuristics </a:t>
            </a:r>
            <a:endParaRPr/>
          </a:p>
          <a:p>
            <a:pPr indent="0" lvl="0" marL="0" rtl="0" algn="l">
              <a:spcBef>
                <a:spcPts val="0"/>
              </a:spcBef>
              <a:spcAft>
                <a:spcPts val="0"/>
              </a:spcAft>
              <a:buNone/>
            </a:pPr>
            <a:r>
              <a:t/>
            </a:r>
            <a:endParaRPr/>
          </a:p>
          <a:p>
            <a:pPr indent="0" lvl="0" marL="0" marR="0" rtl="0" algn="l">
              <a:lnSpc>
                <a:spcPct val="100000"/>
              </a:lnSpc>
              <a:spcBef>
                <a:spcPts val="0"/>
              </a:spcBef>
              <a:spcAft>
                <a:spcPts val="0"/>
              </a:spcAft>
              <a:buClr>
                <a:schemeClr val="dk1"/>
              </a:buClr>
              <a:buSzPts val="1200"/>
              <a:buFont typeface="Calibri"/>
              <a:buNone/>
            </a:pPr>
            <a:r>
              <a:rPr b="0" i="0" lang="es-ES" sz="1200" u="sng" strike="noStrike">
                <a:solidFill>
                  <a:schemeClr val="dk1"/>
                </a:solidFill>
                <a:latin typeface="Calibri"/>
                <a:ea typeface="Calibri"/>
                <a:cs typeface="Calibri"/>
                <a:sym typeface="Calibri"/>
                <a:hlinkClick r:id="rId2">
                  <a:extLst>
                    <a:ext uri="{A12FA001-AC4F-418D-AE19-62706E023703}">
                      <ahyp:hlinkClr val="tx"/>
                    </a:ext>
                  </a:extLst>
                </a:hlinkClick>
              </a:rPr>
              <a:t>Object-Oriented Design Heuristics by Arthur J. Riel</a:t>
            </a:r>
            <a:endParaRPr/>
          </a:p>
          <a:p>
            <a:pPr indent="0" lvl="0" marL="0" rtl="0" algn="l">
              <a:spcBef>
                <a:spcPts val="0"/>
              </a:spcBef>
              <a:spcAft>
                <a:spcPts val="0"/>
              </a:spcAft>
              <a:buNone/>
            </a:pPr>
            <a:r>
              <a:t/>
            </a:r>
            <a:endParaRPr/>
          </a:p>
        </p:txBody>
      </p:sp>
      <p:sp>
        <p:nvSpPr>
          <p:cNvPr id="269" name="Google Shape;269;p11:notes"/>
          <p:cNvSpPr txBox="1"/>
          <p:nvPr>
            <p:ph idx="12" type="sldNum"/>
          </p:nvPr>
        </p:nvSpPr>
        <p:spPr>
          <a:xfrm>
            <a:off x="3850443" y="9428583"/>
            <a:ext cx="2945659" cy="49633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2: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0" name="Google Shape;280;p12:notes"/>
          <p:cNvSpPr txBox="1"/>
          <p:nvPr>
            <p:ph idx="1" type="body"/>
          </p:nvPr>
        </p:nvSpPr>
        <p:spPr>
          <a:xfrm>
            <a:off x="679768" y="4715153"/>
            <a:ext cx="5438140" cy="446698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s-ES"/>
              <a:t>Dependencia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3: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1" name="Google Shape;291;p13:notes"/>
          <p:cNvSpPr txBox="1"/>
          <p:nvPr>
            <p:ph idx="1" type="body"/>
          </p:nvPr>
        </p:nvSpPr>
        <p:spPr>
          <a:xfrm>
            <a:off x="679768" y="4715153"/>
            <a:ext cx="5438140" cy="446698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s-ES" sz="1100"/>
              <a:t>Taxonomía: Clasificación ordenada y jerarquizada</a:t>
            </a:r>
            <a:endParaRPr/>
          </a:p>
          <a:p>
            <a:pPr indent="0" lvl="0" marL="0" rtl="0" algn="l">
              <a:spcBef>
                <a:spcPts val="0"/>
              </a:spcBef>
              <a:spcAft>
                <a:spcPts val="0"/>
              </a:spcAft>
              <a:buNone/>
            </a:pPr>
            <a:r>
              <a:rPr lang="es-ES" sz="1100"/>
              <a:t>Otros términos comunes para superclase y subclase son, respectivamente, la clase padre o la clase base y la clase hijo o clase derivada. </a:t>
            </a:r>
            <a:br>
              <a:rPr lang="es-ES" sz="1100"/>
            </a:br>
            <a:r>
              <a:rPr lang="es-ES" sz="1100"/>
              <a:t>¡OJO!. Cuando una clase padre declara una operación abstracta no se puede hablar de Polimorfismo debido a que una clase hijo puede definir la operación por primera vez, no redefinirla. Sin embargo, que dos clases hijo que definen la misma operación declarada como abstracta en una clase padre, están utilizando un polimorfismo una con respecto a la otra.</a:t>
            </a:r>
            <a:endParaRPr/>
          </a:p>
          <a:p>
            <a:pPr indent="0" lvl="0" marL="0" rtl="0" algn="l">
              <a:spcBef>
                <a:spcPts val="0"/>
              </a:spcBef>
              <a:spcAft>
                <a:spcPts val="0"/>
              </a:spcAft>
              <a:buNone/>
            </a:pPr>
            <a:r>
              <a:rPr lang="es-ES" sz="1100"/>
              <a:t>LARMAN, pag. 507</a:t>
            </a:r>
            <a:endParaRPr/>
          </a:p>
          <a:p>
            <a:pPr indent="0" lvl="0" marL="0" rtl="0" algn="l">
              <a:spcBef>
                <a:spcPts val="0"/>
              </a:spcBef>
              <a:spcAft>
                <a:spcPts val="0"/>
              </a:spcAft>
              <a:buNone/>
            </a:pPr>
            <a:r>
              <a:t/>
            </a:r>
            <a:endParaRPr sz="11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14: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8" name="Google Shape;298;p14:notes"/>
          <p:cNvSpPr txBox="1"/>
          <p:nvPr>
            <p:ph idx="1" type="body"/>
          </p:nvPr>
        </p:nvSpPr>
        <p:spPr>
          <a:xfrm>
            <a:off x="679768" y="4715153"/>
            <a:ext cx="5438140" cy="446698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s-ES"/>
              <a:t>LARMAN, paginas 508-510</a:t>
            </a:r>
            <a:endParaRPr/>
          </a:p>
          <a:p>
            <a:pPr indent="0" lvl="0" marL="0" rtl="0" algn="l">
              <a:spcBef>
                <a:spcPts val="0"/>
              </a:spcBef>
              <a:spcAft>
                <a:spcPts val="0"/>
              </a:spcAft>
              <a:buNone/>
            </a:pPr>
            <a:r>
              <a:rPr lang="es-ES"/>
              <a:t>DIRECTRICES: Se crea una subclase de una superclase cuando: </a:t>
            </a:r>
            <a:endParaRPr/>
          </a:p>
          <a:p>
            <a:pPr indent="-220553" lvl="0" marL="220553" rtl="0" algn="l">
              <a:spcBef>
                <a:spcPts val="0"/>
              </a:spcBef>
              <a:spcAft>
                <a:spcPts val="0"/>
              </a:spcAft>
              <a:buClr>
                <a:schemeClr val="dk1"/>
              </a:buClr>
              <a:buSzPts val="1200"/>
              <a:buFont typeface="Calibri"/>
              <a:buAutoNum type="arabicPeriod"/>
            </a:pPr>
            <a:r>
              <a:rPr lang="es-ES"/>
              <a:t>La subclase tiene atributos adicionales de interés</a:t>
            </a:r>
            <a:endParaRPr/>
          </a:p>
          <a:p>
            <a:pPr indent="-220553" lvl="0" marL="220553" rtl="0" algn="l">
              <a:spcBef>
                <a:spcPts val="0"/>
              </a:spcBef>
              <a:spcAft>
                <a:spcPts val="0"/>
              </a:spcAft>
              <a:buClr>
                <a:schemeClr val="dk1"/>
              </a:buClr>
              <a:buSzPts val="1200"/>
              <a:buFont typeface="Calibri"/>
              <a:buAutoNum type="arabicPeriod"/>
            </a:pPr>
            <a:r>
              <a:rPr lang="es-ES"/>
              <a:t>La subclase tiene asociaciones adicionales de interés</a:t>
            </a:r>
            <a:endParaRPr/>
          </a:p>
          <a:p>
            <a:pPr indent="-220553" lvl="0" marL="220553" rtl="0" algn="l">
              <a:spcBef>
                <a:spcPts val="0"/>
              </a:spcBef>
              <a:spcAft>
                <a:spcPts val="0"/>
              </a:spcAft>
              <a:buClr>
                <a:schemeClr val="dk1"/>
              </a:buClr>
              <a:buSzPts val="1200"/>
              <a:buFont typeface="Calibri"/>
              <a:buAutoNum type="arabicPeriod"/>
            </a:pPr>
            <a:r>
              <a:rPr lang="es-ES"/>
              <a:t>Se opera sobre el concepto de la subclase, se maneja, se reacciona ante él o se manipula de modo diferente a como se haría con la superclase u otras superclases, todo ello en aspectos que resulten relevantes. </a:t>
            </a:r>
            <a:endParaRPr/>
          </a:p>
          <a:p>
            <a:pPr indent="-220553" lvl="0" marL="220553" rtl="0" algn="l">
              <a:spcBef>
                <a:spcPts val="0"/>
              </a:spcBef>
              <a:spcAft>
                <a:spcPts val="0"/>
              </a:spcAft>
              <a:buClr>
                <a:schemeClr val="dk1"/>
              </a:buClr>
              <a:buSzPts val="1200"/>
              <a:buFont typeface="Calibri"/>
              <a:buAutoNum type="arabicPeriod"/>
            </a:pPr>
            <a:r>
              <a:rPr lang="es-ES"/>
              <a:t>El concepto de la subclase representa una cosa animada (p.e. animal, robot) que se comporta de manera distinta a la superclase o a otras superclases en aspectos que resulten relevantes. </a:t>
            </a:r>
            <a:endParaRPr/>
          </a:p>
          <a:p>
            <a:pPr indent="-144353" lvl="0" marL="220553" rtl="0" algn="l">
              <a:spcBef>
                <a:spcPts val="0"/>
              </a:spcBef>
              <a:spcAft>
                <a:spcPts val="0"/>
              </a:spcAft>
              <a:buClr>
                <a:schemeClr val="dk1"/>
              </a:buClr>
              <a:buSzPts val="1200"/>
              <a:buFont typeface="Calibri"/>
              <a:buNone/>
            </a:pPr>
            <a:r>
              <a:t/>
            </a:r>
            <a:endParaRPr/>
          </a:p>
          <a:p>
            <a:pPr indent="-220553" lvl="0" marL="220553" rtl="0" algn="l">
              <a:spcBef>
                <a:spcPts val="0"/>
              </a:spcBef>
              <a:spcAft>
                <a:spcPts val="0"/>
              </a:spcAft>
              <a:buNone/>
            </a:pPr>
            <a:r>
              <a:rPr lang="es-ES"/>
              <a:t>DIRECTRICES: Se crea una superclase en una relación de generalización con subclases cuando: </a:t>
            </a:r>
            <a:endParaRPr/>
          </a:p>
          <a:p>
            <a:pPr indent="-220553" lvl="0" marL="220553" rtl="0" algn="l">
              <a:spcBef>
                <a:spcPts val="0"/>
              </a:spcBef>
              <a:spcAft>
                <a:spcPts val="0"/>
              </a:spcAft>
              <a:buClr>
                <a:schemeClr val="dk1"/>
              </a:buClr>
              <a:buSzPts val="1200"/>
              <a:buFont typeface="Calibri"/>
              <a:buAutoNum type="arabicPeriod"/>
            </a:pPr>
            <a:r>
              <a:rPr lang="es-ES"/>
              <a:t>Las subclases potenciales representan variaciones de un concepto semejante.</a:t>
            </a:r>
            <a:endParaRPr/>
          </a:p>
          <a:p>
            <a:pPr indent="-220553" lvl="0" marL="220553" rtl="0" algn="l">
              <a:spcBef>
                <a:spcPts val="0"/>
              </a:spcBef>
              <a:spcAft>
                <a:spcPts val="0"/>
              </a:spcAft>
              <a:buClr>
                <a:schemeClr val="dk1"/>
              </a:buClr>
              <a:buSzPts val="1200"/>
              <a:buFont typeface="Calibri"/>
              <a:buAutoNum type="arabicPeriod"/>
            </a:pPr>
            <a:r>
              <a:rPr lang="es-ES"/>
              <a:t>Las subclases se conforman a las reglas del 100% y de ES-UN.</a:t>
            </a:r>
            <a:endParaRPr/>
          </a:p>
          <a:p>
            <a:pPr indent="-220553" lvl="0" marL="220553" rtl="0" algn="l">
              <a:spcBef>
                <a:spcPts val="0"/>
              </a:spcBef>
              <a:spcAft>
                <a:spcPts val="0"/>
              </a:spcAft>
              <a:buClr>
                <a:schemeClr val="dk1"/>
              </a:buClr>
              <a:buSzPts val="1200"/>
              <a:buFont typeface="Calibri"/>
              <a:buAutoNum type="arabicPeriod"/>
            </a:pPr>
            <a:r>
              <a:rPr lang="es-ES"/>
              <a:t>Todas las subclases con un mismo atributo pueden factorizarse y expresarse en una superclase.</a:t>
            </a:r>
            <a:endParaRPr/>
          </a:p>
          <a:p>
            <a:pPr indent="-220553" lvl="0" marL="220553" rtl="0" algn="l">
              <a:spcBef>
                <a:spcPts val="0"/>
              </a:spcBef>
              <a:spcAft>
                <a:spcPts val="0"/>
              </a:spcAft>
              <a:buClr>
                <a:schemeClr val="dk1"/>
              </a:buClr>
              <a:buSzPts val="1200"/>
              <a:buFont typeface="Calibri"/>
              <a:buAutoNum type="arabicPeriod"/>
            </a:pPr>
            <a:r>
              <a:rPr lang="es-ES"/>
              <a:t>Todas las subclases tienen la misma asociación (relación) que puede factorizarse y relacionarse con la superclase.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5: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3" name="Google Shape;313;p15:notes"/>
          <p:cNvSpPr txBox="1"/>
          <p:nvPr>
            <p:ph idx="1" type="body"/>
          </p:nvPr>
        </p:nvSpPr>
        <p:spPr>
          <a:xfrm>
            <a:off x="679768" y="4715153"/>
            <a:ext cx="5438140" cy="446698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14" name="Google Shape;314;p15:notes"/>
          <p:cNvSpPr txBox="1"/>
          <p:nvPr>
            <p:ph idx="12" type="sldNum"/>
          </p:nvPr>
        </p:nvSpPr>
        <p:spPr>
          <a:xfrm>
            <a:off x="3850443" y="9428583"/>
            <a:ext cx="2945659" cy="49633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16: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1" name="Google Shape;321;p16:notes"/>
          <p:cNvSpPr txBox="1"/>
          <p:nvPr>
            <p:ph idx="1" type="body"/>
          </p:nvPr>
        </p:nvSpPr>
        <p:spPr>
          <a:xfrm>
            <a:off x="679768" y="4715153"/>
            <a:ext cx="5438140" cy="446698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s-ES"/>
              <a:t>LARMAN, pg 513</a:t>
            </a:r>
            <a:endParaRPr/>
          </a:p>
          <a:p>
            <a:pPr indent="0" lvl="0" marL="0" rtl="0" algn="l">
              <a:spcBef>
                <a:spcPts val="0"/>
              </a:spcBef>
              <a:spcAft>
                <a:spcPts val="0"/>
              </a:spcAft>
              <a:buNone/>
            </a:pPr>
            <a:r>
              <a:rPr lang="es-ES"/>
              <a:t>Si cada miembro de la clase C también debe ser miembro de una subclase, entonces a la clase C se la denomina clase abstracta conceptual.</a:t>
            </a:r>
            <a:endParaRPr/>
          </a:p>
          <a:p>
            <a:pPr indent="0" lvl="0" marL="0" rtl="0" algn="l">
              <a:spcBef>
                <a:spcPts val="0"/>
              </a:spcBef>
              <a:spcAft>
                <a:spcPts val="0"/>
              </a:spcAft>
              <a:buNone/>
            </a:pPr>
            <a:r>
              <a:rPr lang="es-ES"/>
              <a: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17: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2" name="Google Shape;332;p17:notes"/>
          <p:cNvSpPr txBox="1"/>
          <p:nvPr>
            <p:ph idx="1" type="body"/>
          </p:nvPr>
        </p:nvSpPr>
        <p:spPr>
          <a:xfrm>
            <a:off x="679768" y="4715153"/>
            <a:ext cx="5438140" cy="4466987"/>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rPr lang="es-ES"/>
              <a:t>Alud: Tema 3 (Lecturas y enlaces de interés)</a:t>
            </a:r>
            <a:endParaRPr/>
          </a:p>
          <a:p>
            <a:pPr indent="0" lvl="0" marL="0" rtl="0" algn="l">
              <a:spcBef>
                <a:spcPts val="0"/>
              </a:spcBef>
              <a:spcAft>
                <a:spcPts val="0"/>
              </a:spcAft>
              <a:buClr>
                <a:schemeClr val="dk1"/>
              </a:buClr>
              <a:buSzPts val="1200"/>
              <a:buFont typeface="Calibri"/>
              <a:buNone/>
            </a:pPr>
            <a:r>
              <a:rPr i="0" lang="es-ES" sz="1200"/>
              <a:t>How to ... Create a Conceptual Model / .. Add Generalization/Specialization</a:t>
            </a:r>
            <a:endParaRPr/>
          </a:p>
          <a:p>
            <a:pPr indent="0" lvl="0" marL="0" rtl="0" algn="l">
              <a:spcBef>
                <a:spcPts val="0"/>
              </a:spcBef>
              <a:spcAft>
                <a:spcPts val="0"/>
              </a:spcAft>
              <a:buClr>
                <a:schemeClr val="dk1"/>
              </a:buClr>
              <a:buSzPts val="1200"/>
              <a:buFont typeface="Calibri"/>
              <a:buNone/>
            </a:pPr>
            <a:r>
              <a:t/>
            </a:r>
            <a:endParaRPr i="0" sz="1200"/>
          </a:p>
          <a:p>
            <a:pPr indent="-76200" lvl="0" marL="0" rtl="0" algn="l">
              <a:spcBef>
                <a:spcPts val="0"/>
              </a:spcBef>
              <a:spcAft>
                <a:spcPts val="0"/>
              </a:spcAft>
              <a:buClr>
                <a:schemeClr val="dk1"/>
              </a:buClr>
              <a:buSzPts val="1200"/>
              <a:buFont typeface="Calibri"/>
              <a:buChar char="-"/>
            </a:pPr>
            <a:r>
              <a:rPr i="0" lang="es-ES" sz="1200"/>
              <a:t>La </a:t>
            </a:r>
            <a:r>
              <a:rPr i="1" lang="es-ES" sz="1200"/>
              <a:t>Regla del 100% </a:t>
            </a:r>
            <a:r>
              <a:rPr lang="es-ES" sz="1200"/>
              <a:t>(conformidad con la definición): El 100% de la definición de la superclase debería aplicarse también a la subclase. Esta ha de conformarse (ha de cumplir) con la superclase al 100% de sus atributos y relaciones.</a:t>
            </a:r>
            <a:endParaRPr/>
          </a:p>
          <a:p>
            <a:pPr indent="-76200" lvl="0" marL="0" rtl="0" algn="l">
              <a:spcBef>
                <a:spcPts val="0"/>
              </a:spcBef>
              <a:spcAft>
                <a:spcPts val="0"/>
              </a:spcAft>
              <a:buClr>
                <a:schemeClr val="dk1"/>
              </a:buClr>
              <a:buSzPts val="1200"/>
              <a:buFont typeface="Calibri"/>
              <a:buChar char="-"/>
            </a:pPr>
            <a:r>
              <a:rPr lang="es-ES" sz="1200"/>
              <a:t>La </a:t>
            </a:r>
            <a:r>
              <a:rPr i="1" lang="es-ES" sz="1200"/>
              <a:t>Regla es-un </a:t>
            </a:r>
            <a:r>
              <a:rPr i="0" lang="es-ES" sz="1200"/>
              <a:t>(conformidad con la pertenencia a un conjunto)</a:t>
            </a:r>
            <a:r>
              <a:rPr lang="es-ES" sz="1200"/>
              <a:t>: Todos los miembros de un conjunto de subclases deben pertenecer (ser miembros) al conjunto de su superclase. "Subclase ES-UN superclase". </a:t>
            </a:r>
            <a:br>
              <a:rPr lang="es-ES" sz="1200"/>
            </a:br>
            <a:r>
              <a:rPr lang="es-ES" sz="1200"/>
              <a:t>Una subclase potencial debe cumplir la conformidad de definición y de pertenencia con respecto a su superclase.</a:t>
            </a:r>
            <a:endParaRPr/>
          </a:p>
          <a:p>
            <a:pPr indent="0" lvl="0" marL="0" rtl="0" algn="l">
              <a:spcBef>
                <a:spcPts val="0"/>
              </a:spcBef>
              <a:spcAft>
                <a:spcPts val="0"/>
              </a:spcAft>
              <a:buNone/>
            </a:pPr>
            <a:r>
              <a:rPr lang="es-ES" sz="1200"/>
              <a:t>En el lenguaje natural, esto se puede probar de manera informal mediante la formación de la declaración: "Subclase ES-UN superclase".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33" name="Google Shape;333;p17:notes"/>
          <p:cNvSpPr txBox="1"/>
          <p:nvPr>
            <p:ph idx="12" type="sldNum"/>
          </p:nvPr>
        </p:nvSpPr>
        <p:spPr>
          <a:xfrm>
            <a:off x="3850443" y="9428583"/>
            <a:ext cx="2945659" cy="49633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18: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0" name="Google Shape;340;p18:notes"/>
          <p:cNvSpPr txBox="1"/>
          <p:nvPr>
            <p:ph idx="1" type="body"/>
          </p:nvPr>
        </p:nvSpPr>
        <p:spPr>
          <a:xfrm>
            <a:off x="679768" y="4715153"/>
            <a:ext cx="5438140" cy="446698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s-ES"/>
              <a:t>Cuando dos clases se conectan por cualquier motivo.</a:t>
            </a:r>
            <a:endParaRPr/>
          </a:p>
          <a:p>
            <a:pPr indent="0" lvl="0" marL="0" rtl="0" algn="l">
              <a:spcBef>
                <a:spcPts val="0"/>
              </a:spcBef>
              <a:spcAft>
                <a:spcPts val="0"/>
              </a:spcAft>
              <a:buNone/>
            </a:pPr>
            <a:r>
              <a:rPr lang="es-ES"/>
              <a:t>Las líneas pueden llevar o no etiquetas</a:t>
            </a:r>
            <a:endParaRPr/>
          </a:p>
          <a:p>
            <a:pPr indent="0" lvl="0" marL="0" rtl="0" algn="l">
              <a:spcBef>
                <a:spcPts val="0"/>
              </a:spcBef>
              <a:spcAft>
                <a:spcPts val="0"/>
              </a:spcAft>
              <a:buNone/>
            </a:pPr>
            <a:r>
              <a:rPr lang="es-ES"/>
              <a:t>Se leen en las dos direcciones. Si llevan flecha indica la dirección de lectura. </a:t>
            </a:r>
            <a:endParaRPr/>
          </a:p>
          <a:p>
            <a:pPr indent="0" lvl="0" marL="0" rtl="0" algn="l">
              <a:spcBef>
                <a:spcPts val="0"/>
              </a:spcBef>
              <a:spcAft>
                <a:spcPts val="0"/>
              </a:spcAft>
              <a:buNone/>
            </a:pPr>
            <a:r>
              <a:rPr lang="es-ES"/>
              <a:t>Suelen llevar nombres de rol</a:t>
            </a:r>
            <a:endParaRPr/>
          </a:p>
          <a:p>
            <a:pPr indent="0" lvl="0" marL="0" rtl="0" algn="l">
              <a:spcBef>
                <a:spcPts val="0"/>
              </a:spcBef>
              <a:spcAft>
                <a:spcPts val="0"/>
              </a:spcAft>
              <a:buNone/>
            </a:pPr>
            <a:r>
              <a:rPr lang="es-ES"/>
              <a:t>Las asociaciones entre clases son bi-direccionales por defecto. Si se pone flecha, se indica el “contenedor y el contenido”</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19: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9" name="Google Shape;349;p19:notes"/>
          <p:cNvSpPr txBox="1"/>
          <p:nvPr>
            <p:ph idx="1" type="body"/>
          </p:nvPr>
        </p:nvSpPr>
        <p:spPr>
          <a:xfrm>
            <a:off x="679768" y="4715153"/>
            <a:ext cx="5438140" cy="446698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50" name="Google Shape;350;p19:notes"/>
          <p:cNvSpPr txBox="1"/>
          <p:nvPr>
            <p:ph idx="12" type="sldNum"/>
          </p:nvPr>
        </p:nvSpPr>
        <p:spPr>
          <a:xfrm>
            <a:off x="3850443" y="9428583"/>
            <a:ext cx="2945659" cy="49633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20: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0" name="Google Shape;360;p20:notes"/>
          <p:cNvSpPr txBox="1"/>
          <p:nvPr>
            <p:ph idx="1" type="body"/>
          </p:nvPr>
        </p:nvSpPr>
        <p:spPr>
          <a:xfrm>
            <a:off x="679768" y="4715153"/>
            <a:ext cx="5438140" cy="446698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s-ES"/>
              <a:t>Una clase está formada por una cole</a:t>
            </a:r>
            <a:endParaRPr/>
          </a:p>
          <a:p>
            <a:pPr indent="0" lvl="0" marL="0" rtl="0" algn="l">
              <a:spcBef>
                <a:spcPts val="0"/>
              </a:spcBef>
              <a:spcAft>
                <a:spcPts val="0"/>
              </a:spcAft>
              <a:buNone/>
            </a:pPr>
            <a:r>
              <a:rPr lang="es-ES"/>
              <a:t>cción de clases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2: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p2:notes"/>
          <p:cNvSpPr txBox="1"/>
          <p:nvPr>
            <p:ph idx="1" type="body"/>
          </p:nvPr>
        </p:nvSpPr>
        <p:spPr>
          <a:xfrm>
            <a:off x="679768" y="4715153"/>
            <a:ext cx="5438140" cy="446698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s-ES"/>
              <a:t>Vista Lógica, complementando la Vista CU.</a:t>
            </a:r>
            <a:endParaRPr/>
          </a:p>
        </p:txBody>
      </p:sp>
      <p:sp>
        <p:nvSpPr>
          <p:cNvPr id="136" name="Google Shape;136;p2:notes"/>
          <p:cNvSpPr txBox="1"/>
          <p:nvPr>
            <p:ph idx="12" type="sldNum"/>
          </p:nvPr>
        </p:nvSpPr>
        <p:spPr>
          <a:xfrm>
            <a:off x="3850443" y="9428583"/>
            <a:ext cx="2945659" cy="49633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21: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8" name="Google Shape;368;p21:notes"/>
          <p:cNvSpPr txBox="1"/>
          <p:nvPr>
            <p:ph idx="1" type="body"/>
          </p:nvPr>
        </p:nvSpPr>
        <p:spPr>
          <a:xfrm>
            <a:off x="679768" y="4715153"/>
            <a:ext cx="5438140" cy="446698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s-ES"/>
              <a:t>Variación de Agregación</a:t>
            </a:r>
            <a:endParaRPr/>
          </a:p>
          <a:p>
            <a:pPr indent="0" lvl="0" marL="0" rtl="0" algn="l">
              <a:spcBef>
                <a:spcPts val="0"/>
              </a:spcBef>
              <a:spcAft>
                <a:spcPts val="0"/>
              </a:spcAft>
              <a:buNone/>
            </a:pPr>
            <a:r>
              <a:rPr lang="es-ES"/>
              <a:t>Fuerte dependencia</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22: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8" name="Google Shape;378;p22:notes"/>
          <p:cNvSpPr txBox="1"/>
          <p:nvPr>
            <p:ph idx="1" type="body"/>
          </p:nvPr>
        </p:nvSpPr>
        <p:spPr>
          <a:xfrm>
            <a:off x="679768" y="4715153"/>
            <a:ext cx="5438140" cy="446698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s-ES"/>
              <a:t>Atención: “… se incluya al menos una composición a la vez”.</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Agregación compartida conceptual</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23: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1" name="Google Shape;401;p23:notes"/>
          <p:cNvSpPr txBox="1"/>
          <p:nvPr>
            <p:ph idx="1" type="body"/>
          </p:nvPr>
        </p:nvSpPr>
        <p:spPr>
          <a:xfrm>
            <a:off x="679768" y="4715153"/>
            <a:ext cx="5438140" cy="446698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02" name="Google Shape;402;p23:notes"/>
          <p:cNvSpPr txBox="1"/>
          <p:nvPr>
            <p:ph idx="12" type="sldNum"/>
          </p:nvPr>
        </p:nvSpPr>
        <p:spPr>
          <a:xfrm>
            <a:off x="3850443" y="9428583"/>
            <a:ext cx="2945659" cy="49633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24: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6" name="Google Shape;416;p24:notes"/>
          <p:cNvSpPr txBox="1"/>
          <p:nvPr>
            <p:ph idx="1" type="body"/>
          </p:nvPr>
        </p:nvSpPr>
        <p:spPr>
          <a:xfrm>
            <a:off x="679768" y="4715153"/>
            <a:ext cx="5438140" cy="446698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s-ES"/>
              <a:t>Fuente: “How-to Create a Conceptual Model” en ALUD.</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25: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3" name="Google Shape;423;p25:notes"/>
          <p:cNvSpPr txBox="1"/>
          <p:nvPr>
            <p:ph idx="1" type="body"/>
          </p:nvPr>
        </p:nvSpPr>
        <p:spPr>
          <a:xfrm>
            <a:off x="679768" y="4715153"/>
            <a:ext cx="5438140" cy="446698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3: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8" name="Google Shape;178;p3:notes"/>
          <p:cNvSpPr txBox="1"/>
          <p:nvPr>
            <p:ph idx="1" type="body"/>
          </p:nvPr>
        </p:nvSpPr>
        <p:spPr>
          <a:xfrm>
            <a:off x="679768" y="4715153"/>
            <a:ext cx="5438140" cy="446698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79" name="Google Shape;179;p3:notes"/>
          <p:cNvSpPr txBox="1"/>
          <p:nvPr>
            <p:ph idx="12" type="sldNum"/>
          </p:nvPr>
        </p:nvSpPr>
        <p:spPr>
          <a:xfrm>
            <a:off x="3850443" y="9428583"/>
            <a:ext cx="2945659" cy="49633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4: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p4:notes"/>
          <p:cNvSpPr txBox="1"/>
          <p:nvPr>
            <p:ph idx="1" type="body"/>
          </p:nvPr>
        </p:nvSpPr>
        <p:spPr>
          <a:xfrm>
            <a:off x="679768" y="4715153"/>
            <a:ext cx="5438140" cy="446698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s-ES"/>
              <a:t>Visión General</a:t>
            </a:r>
            <a:endParaRPr/>
          </a:p>
          <a:p>
            <a:pPr indent="0" lvl="0" marL="0" rtl="0" algn="l">
              <a:spcBef>
                <a:spcPts val="0"/>
              </a:spcBef>
              <a:spcAft>
                <a:spcPts val="0"/>
              </a:spcAft>
              <a:buNone/>
            </a:pPr>
            <a:r>
              <a:rPr lang="es-ES"/>
              <a:t>The </a:t>
            </a:r>
            <a:r>
              <a:rPr b="1" lang="es-ES"/>
              <a:t>domain model ……………………….. </a:t>
            </a:r>
            <a:r>
              <a:rPr lang="es-ES"/>
              <a:t>The domain model provides a structural view of the domain that can be complemented by other dynamic views, such as Use Case models.</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El modelo de dominio proporciona una visión estructural del dominio que puede ser complementado con otros puntos de vista dinámicos, como el modelo de casos de uso.</a:t>
            </a:r>
            <a:endParaRPr/>
          </a:p>
          <a:p>
            <a:pPr indent="0" lvl="0" marL="0" rtl="0" algn="l">
              <a:spcBef>
                <a:spcPts val="0"/>
              </a:spcBef>
              <a:spcAft>
                <a:spcPts val="0"/>
              </a:spcAft>
              <a:buNone/>
            </a:pPr>
            <a:r>
              <a:t/>
            </a:r>
            <a:endParaRPr/>
          </a:p>
        </p:txBody>
      </p:sp>
      <p:sp>
        <p:nvSpPr>
          <p:cNvPr id="188" name="Google Shape;188;p4:notes"/>
          <p:cNvSpPr txBox="1"/>
          <p:nvPr>
            <p:ph idx="12" type="sldNum"/>
          </p:nvPr>
        </p:nvSpPr>
        <p:spPr>
          <a:xfrm>
            <a:off x="3850443" y="9428583"/>
            <a:ext cx="2945659" cy="49633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5: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Google Shape;195;p5:notes"/>
          <p:cNvSpPr txBox="1"/>
          <p:nvPr>
            <p:ph idx="1" type="body"/>
          </p:nvPr>
        </p:nvSpPr>
        <p:spPr>
          <a:xfrm>
            <a:off x="679768" y="4715153"/>
            <a:ext cx="5438140" cy="446698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96" name="Google Shape;196;p5:notes"/>
          <p:cNvSpPr txBox="1"/>
          <p:nvPr>
            <p:ph idx="12" type="sldNum"/>
          </p:nvPr>
        </p:nvSpPr>
        <p:spPr>
          <a:xfrm>
            <a:off x="3850443" y="9428583"/>
            <a:ext cx="2945659" cy="49633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6: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1" name="Google Shape;221;p6:notes"/>
          <p:cNvSpPr txBox="1"/>
          <p:nvPr>
            <p:ph idx="1" type="body"/>
          </p:nvPr>
        </p:nvSpPr>
        <p:spPr>
          <a:xfrm>
            <a:off x="679768" y="4715153"/>
            <a:ext cx="5438140" cy="446698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22" name="Google Shape;222;p6:notes"/>
          <p:cNvSpPr txBox="1"/>
          <p:nvPr>
            <p:ph idx="12" type="sldNum"/>
          </p:nvPr>
        </p:nvSpPr>
        <p:spPr>
          <a:xfrm>
            <a:off x="3850443" y="9428583"/>
            <a:ext cx="2945659" cy="49633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7: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9" name="Google Shape;229;p7:notes"/>
          <p:cNvSpPr txBox="1"/>
          <p:nvPr>
            <p:ph idx="1" type="body"/>
          </p:nvPr>
        </p:nvSpPr>
        <p:spPr>
          <a:xfrm>
            <a:off x="679768" y="4715153"/>
            <a:ext cx="5438140" cy="446698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s-ES"/>
              <a:t>Podemos pensar en una clase como en un tipo de objeto.</a:t>
            </a:r>
            <a:endParaRPr/>
          </a:p>
          <a:p>
            <a:pPr indent="0" lvl="0" marL="0" rtl="0" algn="l">
              <a:spcBef>
                <a:spcPts val="0"/>
              </a:spcBef>
              <a:spcAft>
                <a:spcPts val="0"/>
              </a:spcAft>
              <a:buNone/>
            </a:pPr>
            <a:r>
              <a:rPr lang="es-ES"/>
              <a:t> “Semántica” se puede entender como “significado”</a:t>
            </a:r>
            <a:endParaRPr/>
          </a:p>
          <a:p>
            <a:pPr indent="0" lvl="0" marL="0" rtl="0" algn="l">
              <a:spcBef>
                <a:spcPts val="0"/>
              </a:spcBef>
              <a:spcAft>
                <a:spcPts val="0"/>
              </a:spcAft>
              <a:buNone/>
            </a:pPr>
            <a:r>
              <a:rPr lang="es-ES"/>
              <a:t>Table (mesa), Book (Libro), Phone (Teléfono), java::util::Random, son clases planteadas con distintos niveles de detalle</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:Rectangle (rectángulo), b:Book, t:Telephone, a1, son instancias u objetos de una clase</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9: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6" name="Google Shape;246;p9:notes"/>
          <p:cNvSpPr txBox="1"/>
          <p:nvPr>
            <p:ph idx="1" type="body"/>
          </p:nvPr>
        </p:nvSpPr>
        <p:spPr>
          <a:xfrm>
            <a:off x="679768" y="4715153"/>
            <a:ext cx="5438140" cy="446698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s-ES"/>
              <a:t>El tipo de retorno puede ser un tipo primitivo o una instancia de cualquier objeto. </a:t>
            </a:r>
            <a:br>
              <a:rPr lang="es-ES"/>
            </a:br>
            <a:r>
              <a:rPr lang="es-ES"/>
              <a:t>Hay una excepción en el que no es necesario especificar un tipo de retorno: cuando se declara un constructor de una clase. Un constructor crea y devuelve una nueva instancia de la clase que se especifica, por lo tanto, no es necesario declarar explícitamente ningún tipo de retorno.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0: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p10:notes"/>
          <p:cNvSpPr txBox="1"/>
          <p:nvPr>
            <p:ph idx="1" type="body"/>
          </p:nvPr>
        </p:nvSpPr>
        <p:spPr>
          <a:xfrm>
            <a:off x="679768" y="4715153"/>
            <a:ext cx="5438140" cy="446698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0" lang="es-ES"/>
              <a:t>Ventana</a:t>
            </a:r>
            <a:endParaRPr/>
          </a:p>
          <a:p>
            <a:pPr indent="0" lvl="0" marL="0" rtl="0" algn="l">
              <a:spcBef>
                <a:spcPts val="0"/>
              </a:spcBef>
              <a:spcAft>
                <a:spcPts val="0"/>
              </a:spcAft>
              <a:buNone/>
            </a:pPr>
            <a:r>
              <a:rPr b="0" lang="es-ES"/>
              <a:t>tamaño:Área</a:t>
            </a:r>
            <a:endParaRPr b="0"/>
          </a:p>
          <a:p>
            <a:pPr indent="0" lvl="0" marL="0" rtl="0" algn="l">
              <a:spcBef>
                <a:spcPts val="0"/>
              </a:spcBef>
              <a:spcAft>
                <a:spcPts val="0"/>
              </a:spcAft>
              <a:buNone/>
            </a:pPr>
            <a:r>
              <a:rPr b="0" lang="es-ES"/>
              <a:t>visibilidad: Boolean</a:t>
            </a:r>
            <a:endParaRPr b="0"/>
          </a:p>
          <a:p>
            <a:pPr indent="0" lvl="0" marL="0" rtl="0" algn="l">
              <a:spcBef>
                <a:spcPts val="0"/>
              </a:spcBef>
              <a:spcAft>
                <a:spcPts val="0"/>
              </a:spcAft>
              <a:buNone/>
            </a:pPr>
            <a:r>
              <a:rPr b="0" lang="es-ES"/>
              <a:t>Visualizar()</a:t>
            </a:r>
            <a:endParaRPr/>
          </a:p>
          <a:p>
            <a:pPr indent="0" lvl="0" marL="0" rtl="0" algn="l">
              <a:spcBef>
                <a:spcPts val="0"/>
              </a:spcBef>
              <a:spcAft>
                <a:spcPts val="0"/>
              </a:spcAft>
              <a:buNone/>
            </a:pPr>
            <a:r>
              <a:rPr b="0" lang="es-ES"/>
              <a:t>Esconder()</a:t>
            </a:r>
            <a:endParaRPr/>
          </a:p>
          <a:p>
            <a:pPr indent="0" lvl="0" marL="0" rtl="0" algn="l">
              <a:spcBef>
                <a:spcPts val="0"/>
              </a:spcBef>
              <a:spcAft>
                <a:spcPts val="0"/>
              </a:spcAft>
              <a:buNone/>
            </a:pPr>
            <a:r>
              <a:t/>
            </a:r>
            <a:endParaRPr b="0"/>
          </a:p>
          <a:p>
            <a:pPr indent="0" lvl="0" marL="0" rtl="0" algn="l">
              <a:spcBef>
                <a:spcPts val="0"/>
              </a:spcBef>
              <a:spcAft>
                <a:spcPts val="0"/>
              </a:spcAft>
              <a:buNone/>
            </a:pPr>
            <a:r>
              <a:rPr b="0" lang="es-ES"/>
              <a:t>Ventana</a:t>
            </a:r>
            <a:endParaRPr/>
          </a:p>
          <a:p>
            <a:pPr indent="0" lvl="0" marL="0" rtl="0" algn="l">
              <a:spcBef>
                <a:spcPts val="0"/>
              </a:spcBef>
              <a:spcAft>
                <a:spcPts val="0"/>
              </a:spcAft>
              <a:buNone/>
            </a:pPr>
            <a:r>
              <a:rPr b="0" lang="es-ES"/>
              <a:t>+ tamaño: Área = (100,100)</a:t>
            </a:r>
            <a:endParaRPr/>
          </a:p>
          <a:p>
            <a:pPr indent="0" lvl="0" marL="0" rtl="0" algn="l">
              <a:spcBef>
                <a:spcPts val="0"/>
              </a:spcBef>
              <a:spcAft>
                <a:spcPts val="0"/>
              </a:spcAft>
              <a:buNone/>
            </a:pPr>
            <a:r>
              <a:rPr b="0" lang="es-ES"/>
              <a:t># visibilidad: Boolean = false</a:t>
            </a:r>
            <a:endParaRPr/>
          </a:p>
          <a:p>
            <a:pPr indent="0" lvl="0" marL="0" rtl="0" algn="l">
              <a:spcBef>
                <a:spcPts val="0"/>
              </a:spcBef>
              <a:spcAft>
                <a:spcPts val="0"/>
              </a:spcAft>
              <a:buNone/>
            </a:pPr>
            <a:r>
              <a:rPr b="0" lang="es-ES"/>
              <a:t>+ tamaño-por-defecto: Rectángulo</a:t>
            </a:r>
            <a:endParaRPr/>
          </a:p>
          <a:p>
            <a:pPr indent="0" lvl="0" marL="0" rtl="0" algn="l">
              <a:spcBef>
                <a:spcPts val="0"/>
              </a:spcBef>
              <a:spcAft>
                <a:spcPts val="0"/>
              </a:spcAft>
              <a:buNone/>
            </a:pPr>
            <a:r>
              <a:t/>
            </a:r>
            <a:endParaRPr b="0"/>
          </a:p>
          <a:p>
            <a:pPr indent="0" lvl="0" marL="0" rtl="0" algn="l">
              <a:spcBef>
                <a:spcPts val="0"/>
              </a:spcBef>
              <a:spcAft>
                <a:spcPts val="0"/>
              </a:spcAft>
              <a:buNone/>
            </a:pPr>
            <a:r>
              <a:rPr b="0" lang="es-ES"/>
              <a:t>+ Visualizar()</a:t>
            </a:r>
            <a:endParaRPr/>
          </a:p>
          <a:p>
            <a:pPr indent="0" lvl="0" marL="0" rtl="0" algn="l">
              <a:spcBef>
                <a:spcPts val="0"/>
              </a:spcBef>
              <a:spcAft>
                <a:spcPts val="0"/>
              </a:spcAft>
              <a:buNone/>
            </a:pPr>
            <a:r>
              <a:rPr b="0" lang="es-ES"/>
              <a:t>+ Esconder()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54" name="Google Shape;254;p10:notes"/>
          <p:cNvSpPr txBox="1"/>
          <p:nvPr>
            <p:ph idx="12" type="sldNum"/>
          </p:nvPr>
        </p:nvSpPr>
        <p:spPr>
          <a:xfrm>
            <a:off x="3850443" y="9428583"/>
            <a:ext cx="2945659" cy="49633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showMasterSp="0" type="title">
  <p:cSld name="TITLE">
    <p:spTree>
      <p:nvGrpSpPr>
        <p:cNvPr id="18" name="Shape 18"/>
        <p:cNvGrpSpPr/>
        <p:nvPr/>
      </p:nvGrpSpPr>
      <p:grpSpPr>
        <a:xfrm>
          <a:off x="0" y="0"/>
          <a:ext cx="0" cy="0"/>
          <a:chOff x="0" y="0"/>
          <a:chExt cx="0" cy="0"/>
        </a:xfrm>
      </p:grpSpPr>
      <p:sp>
        <p:nvSpPr>
          <p:cNvPr id="19" name="Google Shape;19;p27"/>
          <p:cNvSpPr txBox="1"/>
          <p:nvPr>
            <p:ph type="ctrTitle"/>
          </p:nvPr>
        </p:nvSpPr>
        <p:spPr>
          <a:xfrm>
            <a:off x="1219200" y="3886200"/>
            <a:ext cx="6858000" cy="990600"/>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dk1"/>
              </a:buClr>
              <a:buSzPts val="3200"/>
              <a:buFont typeface="Bookman Old Style"/>
              <a:buNone/>
              <a:defRPr sz="32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27"/>
          <p:cNvSpPr txBox="1"/>
          <p:nvPr>
            <p:ph idx="1" type="subTitle"/>
          </p:nvPr>
        </p:nvSpPr>
        <p:spPr>
          <a:xfrm>
            <a:off x="1219200" y="5124450"/>
            <a:ext cx="6858000" cy="533400"/>
          </a:xfrm>
          <a:prstGeom prst="rect">
            <a:avLst/>
          </a:prstGeom>
          <a:noFill/>
          <a:ln>
            <a:noFill/>
          </a:ln>
        </p:spPr>
        <p:txBody>
          <a:bodyPr anchorCtr="0" anchor="t" bIns="45700" lIns="91425" spcFirstLastPara="1" rIns="91425" wrap="square" tIns="45700">
            <a:normAutofit/>
          </a:bodyPr>
          <a:lstStyle>
            <a:lvl1pPr lvl="0" algn="r">
              <a:spcBef>
                <a:spcPts val="600"/>
              </a:spcBef>
              <a:spcAft>
                <a:spcPts val="0"/>
              </a:spcAft>
              <a:buSzPts val="1520"/>
              <a:buNone/>
              <a:defRPr sz="2000">
                <a:solidFill>
                  <a:schemeClr val="dk2"/>
                </a:solidFill>
                <a:latin typeface="Bookman Old Style"/>
                <a:ea typeface="Bookman Old Style"/>
                <a:cs typeface="Bookman Old Style"/>
                <a:sym typeface="Bookman Old Style"/>
              </a:defRPr>
            </a:lvl1pPr>
            <a:lvl2pPr lvl="1" algn="ctr">
              <a:spcBef>
                <a:spcPts val="500"/>
              </a:spcBef>
              <a:spcAft>
                <a:spcPts val="0"/>
              </a:spcAft>
              <a:buSzPts val="1368"/>
              <a:buNone/>
              <a:defRPr/>
            </a:lvl2pPr>
            <a:lvl3pPr lvl="2" algn="ctr">
              <a:spcBef>
                <a:spcPts val="500"/>
              </a:spcBef>
              <a:spcAft>
                <a:spcPts val="0"/>
              </a:spcAft>
              <a:buSzPts val="1368"/>
              <a:buNone/>
              <a:defRPr/>
            </a:lvl3pPr>
            <a:lvl4pPr lvl="3" algn="ctr">
              <a:spcBef>
                <a:spcPts val="400"/>
              </a:spcBef>
              <a:spcAft>
                <a:spcPts val="0"/>
              </a:spcAft>
              <a:buSzPts val="1260"/>
              <a:buNone/>
              <a:defRPr/>
            </a:lvl4pPr>
            <a:lvl5pPr lvl="4" algn="ctr">
              <a:spcBef>
                <a:spcPts val="300"/>
              </a:spcBef>
              <a:spcAft>
                <a:spcPts val="0"/>
              </a:spcAft>
              <a:buSzPts val="1260"/>
              <a:buNone/>
              <a:defRPr/>
            </a:lvl5pPr>
            <a:lvl6pPr lvl="5" algn="ctr">
              <a:spcBef>
                <a:spcPts val="300"/>
              </a:spcBef>
              <a:spcAft>
                <a:spcPts val="0"/>
              </a:spcAft>
              <a:buSzPts val="1350"/>
              <a:buNone/>
              <a:defRPr/>
            </a:lvl6pPr>
            <a:lvl7pPr lvl="6" algn="ctr">
              <a:spcBef>
                <a:spcPts val="300"/>
              </a:spcBef>
              <a:spcAft>
                <a:spcPts val="0"/>
              </a:spcAft>
              <a:buSzPts val="1350"/>
              <a:buNone/>
              <a:defRPr/>
            </a:lvl7pPr>
            <a:lvl8pPr lvl="7" algn="ctr">
              <a:spcBef>
                <a:spcPts val="300"/>
              </a:spcBef>
              <a:spcAft>
                <a:spcPts val="0"/>
              </a:spcAft>
              <a:buSzPts val="1350"/>
              <a:buNone/>
              <a:defRPr/>
            </a:lvl8pPr>
            <a:lvl9pPr lvl="8" algn="ctr">
              <a:spcBef>
                <a:spcPts val="300"/>
              </a:spcBef>
              <a:spcAft>
                <a:spcPts val="0"/>
              </a:spcAft>
              <a:buSzPts val="1350"/>
              <a:buNone/>
              <a:defRPr/>
            </a:lvl9pPr>
          </a:lstStyle>
          <a:p/>
        </p:txBody>
      </p:sp>
      <p:sp>
        <p:nvSpPr>
          <p:cNvPr id="21" name="Google Shape;21;p27"/>
          <p:cNvSpPr txBox="1"/>
          <p:nvPr>
            <p:ph idx="10" type="dt"/>
          </p:nvPr>
        </p:nvSpPr>
        <p:spPr>
          <a:xfrm>
            <a:off x="6400800" y="6355080"/>
            <a:ext cx="22860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1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7"/>
          <p:cNvSpPr txBox="1"/>
          <p:nvPr>
            <p:ph idx="11" type="ftr"/>
          </p:nvPr>
        </p:nvSpPr>
        <p:spPr>
          <a:xfrm>
            <a:off x="2898648" y="6355080"/>
            <a:ext cx="347472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7"/>
          <p:cNvSpPr txBox="1"/>
          <p:nvPr>
            <p:ph idx="12" type="sldNum"/>
          </p:nvPr>
        </p:nvSpPr>
        <p:spPr>
          <a:xfrm>
            <a:off x="1216152" y="6355080"/>
            <a:ext cx="1219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sp>
        <p:nvSpPr>
          <p:cNvPr id="24" name="Google Shape;24;p27"/>
          <p:cNvSpPr/>
          <p:nvPr/>
        </p:nvSpPr>
        <p:spPr>
          <a:xfrm>
            <a:off x="904875" y="3648075"/>
            <a:ext cx="7315200" cy="1280160"/>
          </a:xfrm>
          <a:prstGeom prst="rect">
            <a:avLst/>
          </a:prstGeom>
          <a:noFill/>
          <a:ln cap="rnd"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5" name="Google Shape;25;p27"/>
          <p:cNvSpPr/>
          <p:nvPr/>
        </p:nvSpPr>
        <p:spPr>
          <a:xfrm>
            <a:off x="914400" y="5048250"/>
            <a:ext cx="7315200" cy="685800"/>
          </a:xfrm>
          <a:prstGeom prst="rect">
            <a:avLst/>
          </a:prstGeom>
          <a:noFill/>
          <a:ln cap="rnd"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6" name="Google Shape;26;p27"/>
          <p:cNvSpPr/>
          <p:nvPr/>
        </p:nvSpPr>
        <p:spPr>
          <a:xfrm>
            <a:off x="904875" y="3648075"/>
            <a:ext cx="228600" cy="12801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7" name="Google Shape;27;p27"/>
          <p:cNvSpPr/>
          <p:nvPr/>
        </p:nvSpPr>
        <p:spPr>
          <a:xfrm>
            <a:off x="914400" y="5048250"/>
            <a:ext cx="228600" cy="6858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90" name="Shape 90"/>
        <p:cNvGrpSpPr/>
        <p:nvPr/>
      </p:nvGrpSpPr>
      <p:grpSpPr>
        <a:xfrm>
          <a:off x="0" y="0"/>
          <a:ext cx="0" cy="0"/>
          <a:chOff x="0" y="0"/>
          <a:chExt cx="0" cy="0"/>
        </a:xfrm>
      </p:grpSpPr>
      <p:sp>
        <p:nvSpPr>
          <p:cNvPr id="91" name="Google Shape;91;p38"/>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38"/>
          <p:cNvSpPr txBox="1"/>
          <p:nvPr>
            <p:ph idx="1" type="body"/>
          </p:nvPr>
        </p:nvSpPr>
        <p:spPr>
          <a:xfrm rot="5400000">
            <a:off x="2116836" y="-440436"/>
            <a:ext cx="4910328" cy="822960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93" name="Google Shape;93;p38"/>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38"/>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38"/>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showMasterSp="0" type="vertTitleAndTx">
  <p:cSld name="VERTICAL_TITLE_AND_VERTICAL_TEXT">
    <p:spTree>
      <p:nvGrpSpPr>
        <p:cNvPr id="96" name="Shape 96"/>
        <p:cNvGrpSpPr/>
        <p:nvPr/>
      </p:nvGrpSpPr>
      <p:grpSpPr>
        <a:xfrm>
          <a:off x="0" y="0"/>
          <a:ext cx="0" cy="0"/>
          <a:chOff x="0" y="0"/>
          <a:chExt cx="0" cy="0"/>
        </a:xfrm>
      </p:grpSpPr>
      <p:sp>
        <p:nvSpPr>
          <p:cNvPr id="97" name="Google Shape;97;p39"/>
          <p:cNvSpPr txBox="1"/>
          <p:nvPr>
            <p:ph type="title"/>
          </p:nvPr>
        </p:nvSpPr>
        <p:spPr>
          <a:xfrm rot="5400000">
            <a:off x="4732338" y="2171701"/>
            <a:ext cx="5851525" cy="2057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39"/>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99" name="Google Shape;99;p39"/>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39"/>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39"/>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cxnSp>
        <p:nvCxnSpPr>
          <p:cNvPr id="102" name="Google Shape;102;p39"/>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sp>
        <p:nvSpPr>
          <p:cNvPr id="103" name="Google Shape;103;p39"/>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cxnSp>
        <p:nvCxnSpPr>
          <p:cNvPr id="104" name="Google Shape;104;p39"/>
          <p:cNvCxnSpPr/>
          <p:nvPr/>
        </p:nvCxnSpPr>
        <p:spPr>
          <a:xfrm rot="5400000">
            <a:off x="3629607" y="3201952"/>
            <a:ext cx="5852160" cy="0"/>
          </a:xfrm>
          <a:prstGeom prst="straightConnector1">
            <a:avLst/>
          </a:prstGeom>
          <a:noFill/>
          <a:ln cap="flat" cmpd="sng" w="9525">
            <a:solidFill>
              <a:schemeClr val="accent2"/>
            </a:solidFill>
            <a:prstDash val="dash"/>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showMasterSp="0" type="picTx">
  <p:cSld name="PICTURE_WITH_CAPTION_TEXT">
    <p:bg>
      <p:bgPr>
        <a:solidFill>
          <a:schemeClr val="dk2"/>
        </a:solidFill>
      </p:bgPr>
    </p:bg>
    <p:spTree>
      <p:nvGrpSpPr>
        <p:cNvPr id="114" name="Shape 114"/>
        <p:cNvGrpSpPr/>
        <p:nvPr/>
      </p:nvGrpSpPr>
      <p:grpSpPr>
        <a:xfrm>
          <a:off x="0" y="0"/>
          <a:ext cx="0" cy="0"/>
          <a:chOff x="0" y="0"/>
          <a:chExt cx="0" cy="0"/>
        </a:xfrm>
      </p:grpSpPr>
      <p:sp>
        <p:nvSpPr>
          <p:cNvPr id="115" name="Google Shape;115;p33"/>
          <p:cNvSpPr txBox="1"/>
          <p:nvPr>
            <p:ph type="title"/>
          </p:nvPr>
        </p:nvSpPr>
        <p:spPr>
          <a:xfrm>
            <a:off x="457200" y="500856"/>
            <a:ext cx="8229600" cy="674688"/>
          </a:xfrm>
          <a:prstGeom prst="rect">
            <a:avLst/>
          </a:prstGeom>
          <a:noFill/>
          <a:ln cap="flat" cmpd="sng" w="9525">
            <a:solidFill>
              <a:schemeClr val="accent1"/>
            </a:solidFill>
            <a:prstDash val="solid"/>
            <a:round/>
            <a:headEnd len="sm" w="sm" type="none"/>
            <a:tailEnd len="sm" w="sm" type="none"/>
          </a:ln>
        </p:spPr>
        <p:txBody>
          <a:bodyPr anchorCtr="0" anchor="ctr" bIns="45700" lIns="274300" spcFirstLastPara="1" rIns="91425" wrap="square" tIns="45700">
            <a:normAutofit/>
          </a:bodyPr>
          <a:lstStyle>
            <a:lvl1pPr lvl="0" algn="r">
              <a:spcBef>
                <a:spcPts val="0"/>
              </a:spcBef>
              <a:spcAft>
                <a:spcPts val="0"/>
              </a:spcAft>
              <a:buClr>
                <a:schemeClr val="lt1"/>
              </a:buClr>
              <a:buSzPts val="2000"/>
              <a:buFont typeface="Bookman Old Style"/>
              <a:buNone/>
              <a:defRPr b="0" sz="2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33"/>
          <p:cNvSpPr/>
          <p:nvPr>
            <p:ph idx="2" type="pic"/>
          </p:nvPr>
        </p:nvSpPr>
        <p:spPr>
          <a:xfrm>
            <a:off x="457200" y="1905000"/>
            <a:ext cx="8229600" cy="4270248"/>
          </a:xfrm>
          <a:prstGeom prst="rect">
            <a:avLst/>
          </a:prstGeom>
          <a:solidFill>
            <a:srgbClr val="BABABA"/>
          </a:solidFill>
          <a:ln>
            <a:noFill/>
          </a:ln>
        </p:spPr>
      </p:sp>
      <p:sp>
        <p:nvSpPr>
          <p:cNvPr id="117" name="Google Shape;117;p33"/>
          <p:cNvSpPr txBox="1"/>
          <p:nvPr>
            <p:ph idx="1" type="body"/>
          </p:nvPr>
        </p:nvSpPr>
        <p:spPr>
          <a:xfrm>
            <a:off x="457200" y="1219200"/>
            <a:ext cx="8229600" cy="533400"/>
          </a:xfrm>
          <a:prstGeom prst="rect">
            <a:avLst/>
          </a:prstGeom>
          <a:noFill/>
          <a:ln>
            <a:noFill/>
          </a:ln>
        </p:spPr>
        <p:txBody>
          <a:bodyPr anchorCtr="0" anchor="ctr" bIns="45700" lIns="91425" spcFirstLastPara="1" rIns="91425" wrap="square" tIns="45700">
            <a:normAutofit/>
          </a:bodyPr>
          <a:lstStyle>
            <a:lvl1pPr indent="-228600" lvl="0" marL="457200" algn="l">
              <a:spcBef>
                <a:spcPts val="600"/>
              </a:spcBef>
              <a:spcAft>
                <a:spcPts val="0"/>
              </a:spcAft>
              <a:buSzPts val="1064"/>
              <a:buFont typeface="Gill Sans"/>
              <a:buNone/>
              <a:defRPr sz="1400"/>
            </a:lvl1pPr>
            <a:lvl2pPr indent="-286512" lvl="1" marL="914400" algn="l">
              <a:spcBef>
                <a:spcPts val="500"/>
              </a:spcBef>
              <a:spcAft>
                <a:spcPts val="0"/>
              </a:spcAft>
              <a:buSzPts val="912"/>
              <a:buChar char="🞂"/>
              <a:defRPr sz="1200"/>
            </a:lvl2pPr>
            <a:lvl3pPr indent="-276860" lvl="2" marL="1371600" algn="l">
              <a:spcBef>
                <a:spcPts val="500"/>
              </a:spcBef>
              <a:spcAft>
                <a:spcPts val="0"/>
              </a:spcAft>
              <a:buSzPts val="760"/>
              <a:buChar char="🞂"/>
              <a:defRPr sz="1000"/>
            </a:lvl3pPr>
            <a:lvl4pPr indent="-268605" lvl="3" marL="1828800" algn="l">
              <a:spcBef>
                <a:spcPts val="400"/>
              </a:spcBef>
              <a:spcAft>
                <a:spcPts val="0"/>
              </a:spcAft>
              <a:buSzPts val="630"/>
              <a:buChar char="◻"/>
              <a:defRPr sz="900"/>
            </a:lvl4pPr>
            <a:lvl5pPr indent="-268604" lvl="4" marL="2286000" algn="l">
              <a:spcBef>
                <a:spcPts val="300"/>
              </a:spcBef>
              <a:spcAft>
                <a:spcPts val="0"/>
              </a:spcAft>
              <a:buSzPts val="630"/>
              <a:buChar char="◻"/>
              <a:defRPr sz="9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118" name="Google Shape;118;p33"/>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33"/>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33"/>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cxnSp>
        <p:nvCxnSpPr>
          <p:cNvPr id="121" name="Google Shape;121;p33"/>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sp>
        <p:nvSpPr>
          <p:cNvPr id="122" name="Google Shape;122;p33"/>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23" name="Google Shape;123;p33"/>
          <p:cNvSpPr/>
          <p:nvPr/>
        </p:nvSpPr>
        <p:spPr>
          <a:xfrm>
            <a:off x="457200" y="500856"/>
            <a:ext cx="182880" cy="685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8" name="Shape 28"/>
        <p:cNvGrpSpPr/>
        <p:nvPr/>
      </p:nvGrpSpPr>
      <p:grpSpPr>
        <a:xfrm>
          <a:off x="0" y="0"/>
          <a:ext cx="0" cy="0"/>
          <a:chOff x="0" y="0"/>
          <a:chExt cx="0" cy="0"/>
        </a:xfrm>
      </p:grpSpPr>
      <p:sp>
        <p:nvSpPr>
          <p:cNvPr id="29" name="Google Shape;29;p28"/>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28"/>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8"/>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8"/>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sp>
        <p:nvSpPr>
          <p:cNvPr id="33" name="Google Shape;33;p28"/>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type="titleOnly">
  <p:cSld name="TITLE_ONLY">
    <p:spTree>
      <p:nvGrpSpPr>
        <p:cNvPr id="34" name="Shape 34"/>
        <p:cNvGrpSpPr/>
        <p:nvPr/>
      </p:nvGrpSpPr>
      <p:grpSpPr>
        <a:xfrm>
          <a:off x="0" y="0"/>
          <a:ext cx="0" cy="0"/>
          <a:chOff x="0" y="0"/>
          <a:chExt cx="0" cy="0"/>
        </a:xfrm>
      </p:grpSpPr>
      <p:sp>
        <p:nvSpPr>
          <p:cNvPr id="35" name="Google Shape;35;p29"/>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29"/>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9"/>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9"/>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sp>
        <p:nvSpPr>
          <p:cNvPr id="39" name="Google Shape;39;p29"/>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0" name="Shape 40"/>
        <p:cNvGrpSpPr/>
        <p:nvPr/>
      </p:nvGrpSpPr>
      <p:grpSpPr>
        <a:xfrm>
          <a:off x="0" y="0"/>
          <a:ext cx="0" cy="0"/>
          <a:chOff x="0" y="0"/>
          <a:chExt cx="0" cy="0"/>
        </a:xfrm>
      </p:grpSpPr>
      <p:sp>
        <p:nvSpPr>
          <p:cNvPr id="41" name="Google Shape;41;p30"/>
          <p:cNvSpPr txBox="1"/>
          <p:nvPr>
            <p:ph type="title"/>
          </p:nvPr>
        </p:nvSpPr>
        <p:spPr>
          <a:xfrm>
            <a:off x="457200" y="228600"/>
            <a:ext cx="8229600" cy="9144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3200"/>
              <a:buFont typeface="Bookman Old Styl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0"/>
          <p:cNvSpPr txBox="1"/>
          <p:nvPr>
            <p:ph idx="1" type="body"/>
          </p:nvPr>
        </p:nvSpPr>
        <p:spPr>
          <a:xfrm>
            <a:off x="457200" y="1285875"/>
            <a:ext cx="4040188" cy="685800"/>
          </a:xfrm>
          <a:prstGeom prst="rect">
            <a:avLst/>
          </a:prstGeom>
          <a:noFill/>
          <a:ln>
            <a:noFill/>
          </a:ln>
        </p:spPr>
        <p:txBody>
          <a:bodyPr anchorCtr="0" anchor="b" bIns="45700" lIns="91425" spcFirstLastPara="1" rIns="91425" wrap="square" tIns="45700">
            <a:noAutofit/>
          </a:bodyPr>
          <a:lstStyle>
            <a:lvl1pPr indent="-228600" lvl="0" marL="457200" algn="l">
              <a:spcBef>
                <a:spcPts val="600"/>
              </a:spcBef>
              <a:spcAft>
                <a:spcPts val="0"/>
              </a:spcAft>
              <a:buSzPts val="1824"/>
              <a:buNone/>
              <a:defRPr b="1" sz="2400">
                <a:solidFill>
                  <a:schemeClr val="accent2"/>
                </a:solidFill>
              </a:defRPr>
            </a:lvl1pPr>
            <a:lvl2pPr indent="-228600" lvl="1" marL="914400" algn="l">
              <a:spcBef>
                <a:spcPts val="500"/>
              </a:spcBef>
              <a:spcAft>
                <a:spcPts val="0"/>
              </a:spcAft>
              <a:buSzPts val="1520"/>
              <a:buNone/>
              <a:defRPr b="1" sz="2000"/>
            </a:lvl2pPr>
            <a:lvl3pPr indent="-228600" lvl="2" marL="1371600" algn="l">
              <a:spcBef>
                <a:spcPts val="500"/>
              </a:spcBef>
              <a:spcAft>
                <a:spcPts val="0"/>
              </a:spcAft>
              <a:buSzPts val="1368"/>
              <a:buNone/>
              <a:defRPr b="1" sz="1800"/>
            </a:lvl3pPr>
            <a:lvl4pPr indent="-228600" lvl="3" marL="1828800" algn="l">
              <a:spcBef>
                <a:spcPts val="400"/>
              </a:spcBef>
              <a:spcAft>
                <a:spcPts val="0"/>
              </a:spcAft>
              <a:buSzPts val="1120"/>
              <a:buNone/>
              <a:defRPr b="1" sz="1600"/>
            </a:lvl4pPr>
            <a:lvl5pPr indent="-228600" lvl="4" marL="2286000" algn="l">
              <a:spcBef>
                <a:spcPts val="300"/>
              </a:spcBef>
              <a:spcAft>
                <a:spcPts val="0"/>
              </a:spcAft>
              <a:buSzPts val="1120"/>
              <a:buNone/>
              <a:defRPr b="1" sz="16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43" name="Google Shape;43;p30"/>
          <p:cNvSpPr txBox="1"/>
          <p:nvPr>
            <p:ph idx="2" type="body"/>
          </p:nvPr>
        </p:nvSpPr>
        <p:spPr>
          <a:xfrm>
            <a:off x="4648200" y="1295400"/>
            <a:ext cx="4041775" cy="685800"/>
          </a:xfrm>
          <a:prstGeom prst="rect">
            <a:avLst/>
          </a:prstGeom>
          <a:noFill/>
          <a:ln>
            <a:noFill/>
          </a:ln>
        </p:spPr>
        <p:txBody>
          <a:bodyPr anchorCtr="0" anchor="b" bIns="45700" lIns="91425" spcFirstLastPara="1" rIns="91425" wrap="square" tIns="45700">
            <a:normAutofit/>
          </a:bodyPr>
          <a:lstStyle>
            <a:lvl1pPr indent="-228600" lvl="0" marL="457200" algn="l">
              <a:spcBef>
                <a:spcPts val="600"/>
              </a:spcBef>
              <a:spcAft>
                <a:spcPts val="0"/>
              </a:spcAft>
              <a:buSzPts val="1824"/>
              <a:buNone/>
              <a:defRPr b="1" sz="2400">
                <a:solidFill>
                  <a:schemeClr val="accent2"/>
                </a:solidFill>
              </a:defRPr>
            </a:lvl1pPr>
            <a:lvl2pPr indent="-228600" lvl="1" marL="914400" algn="l">
              <a:spcBef>
                <a:spcPts val="500"/>
              </a:spcBef>
              <a:spcAft>
                <a:spcPts val="0"/>
              </a:spcAft>
              <a:buSzPts val="1520"/>
              <a:buNone/>
              <a:defRPr b="1" sz="2000"/>
            </a:lvl2pPr>
            <a:lvl3pPr indent="-228600" lvl="2" marL="1371600" algn="l">
              <a:spcBef>
                <a:spcPts val="500"/>
              </a:spcBef>
              <a:spcAft>
                <a:spcPts val="0"/>
              </a:spcAft>
              <a:buSzPts val="1368"/>
              <a:buNone/>
              <a:defRPr b="1" sz="1800"/>
            </a:lvl3pPr>
            <a:lvl4pPr indent="-228600" lvl="3" marL="1828800" algn="l">
              <a:spcBef>
                <a:spcPts val="400"/>
              </a:spcBef>
              <a:spcAft>
                <a:spcPts val="0"/>
              </a:spcAft>
              <a:buSzPts val="1120"/>
              <a:buNone/>
              <a:defRPr b="1" sz="1600"/>
            </a:lvl4pPr>
            <a:lvl5pPr indent="-228600" lvl="4" marL="2286000" algn="l">
              <a:spcBef>
                <a:spcPts val="300"/>
              </a:spcBef>
              <a:spcAft>
                <a:spcPts val="0"/>
              </a:spcAft>
              <a:buSzPts val="1120"/>
              <a:buNone/>
              <a:defRPr b="1" sz="16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44" name="Google Shape;44;p30"/>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0"/>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30"/>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sp>
        <p:nvSpPr>
          <p:cNvPr id="47" name="Google Shape;47;p30"/>
          <p:cNvSpPr txBox="1"/>
          <p:nvPr>
            <p:ph idx="3" type="body"/>
          </p:nvPr>
        </p:nvSpPr>
        <p:spPr>
          <a:xfrm>
            <a:off x="457200" y="2133600"/>
            <a:ext cx="4038600" cy="403860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48" name="Google Shape;48;p30"/>
          <p:cNvSpPr txBox="1"/>
          <p:nvPr>
            <p:ph idx="4" type="body"/>
          </p:nvPr>
        </p:nvSpPr>
        <p:spPr>
          <a:xfrm>
            <a:off x="4648200" y="2133600"/>
            <a:ext cx="4038600" cy="403860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showMasterSp="0" type="secHead">
  <p:cSld name="SECTION_HEADER">
    <p:bg>
      <p:bgPr>
        <a:solidFill>
          <a:schemeClr val="dk2"/>
        </a:solidFill>
      </p:bgPr>
    </p:bg>
    <p:spTree>
      <p:nvGrpSpPr>
        <p:cNvPr id="49" name="Shape 49"/>
        <p:cNvGrpSpPr/>
        <p:nvPr/>
      </p:nvGrpSpPr>
      <p:grpSpPr>
        <a:xfrm>
          <a:off x="0" y="0"/>
          <a:ext cx="0" cy="0"/>
          <a:chOff x="0" y="0"/>
          <a:chExt cx="0" cy="0"/>
        </a:xfrm>
      </p:grpSpPr>
      <p:sp>
        <p:nvSpPr>
          <p:cNvPr id="50" name="Google Shape;50;p34"/>
          <p:cNvSpPr txBox="1"/>
          <p:nvPr>
            <p:ph type="title"/>
          </p:nvPr>
        </p:nvSpPr>
        <p:spPr>
          <a:xfrm>
            <a:off x="1219200" y="2971800"/>
            <a:ext cx="6858000" cy="1066800"/>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2"/>
              </a:buClr>
              <a:buSzPts val="3200"/>
              <a:buFont typeface="Bookman Old Style"/>
              <a:buNone/>
              <a:defRPr b="0" sz="3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4"/>
          <p:cNvSpPr txBox="1"/>
          <p:nvPr>
            <p:ph idx="1" type="body"/>
          </p:nvPr>
        </p:nvSpPr>
        <p:spPr>
          <a:xfrm>
            <a:off x="1295400" y="4267200"/>
            <a:ext cx="6781800" cy="1143000"/>
          </a:xfrm>
          <a:prstGeom prst="rect">
            <a:avLst/>
          </a:prstGeom>
          <a:noFill/>
          <a:ln>
            <a:noFill/>
          </a:ln>
        </p:spPr>
        <p:txBody>
          <a:bodyPr anchorCtr="0" anchor="t" bIns="45700" lIns="91425" spcFirstLastPara="1" rIns="91425" wrap="square" tIns="45700">
            <a:normAutofit/>
          </a:bodyPr>
          <a:lstStyle>
            <a:lvl1pPr indent="-228600" lvl="0" marL="457200" algn="r">
              <a:spcBef>
                <a:spcPts val="600"/>
              </a:spcBef>
              <a:spcAft>
                <a:spcPts val="0"/>
              </a:spcAft>
              <a:buSzPts val="1520"/>
              <a:buNone/>
              <a:defRPr sz="2000">
                <a:solidFill>
                  <a:schemeClr val="lt1"/>
                </a:solidFill>
              </a:defRPr>
            </a:lvl1pPr>
            <a:lvl2pPr indent="-228600" lvl="1" marL="914400" algn="l">
              <a:spcBef>
                <a:spcPts val="500"/>
              </a:spcBef>
              <a:spcAft>
                <a:spcPts val="0"/>
              </a:spcAft>
              <a:buSzPts val="1368"/>
              <a:buNone/>
              <a:defRPr sz="1800">
                <a:solidFill>
                  <a:schemeClr val="lt1"/>
                </a:solidFill>
              </a:defRPr>
            </a:lvl2pPr>
            <a:lvl3pPr indent="-228600" lvl="2" marL="1371600" algn="l">
              <a:spcBef>
                <a:spcPts val="500"/>
              </a:spcBef>
              <a:spcAft>
                <a:spcPts val="0"/>
              </a:spcAft>
              <a:buSzPts val="1216"/>
              <a:buNone/>
              <a:defRPr sz="1600">
                <a:solidFill>
                  <a:schemeClr val="lt1"/>
                </a:solidFill>
              </a:defRPr>
            </a:lvl3pPr>
            <a:lvl4pPr indent="-228600" lvl="3" marL="1828800" algn="l">
              <a:spcBef>
                <a:spcPts val="400"/>
              </a:spcBef>
              <a:spcAft>
                <a:spcPts val="0"/>
              </a:spcAft>
              <a:buSzPts val="980"/>
              <a:buNone/>
              <a:defRPr sz="1400">
                <a:solidFill>
                  <a:schemeClr val="lt1"/>
                </a:solidFill>
              </a:defRPr>
            </a:lvl4pPr>
            <a:lvl5pPr indent="-228600" lvl="4" marL="2286000" algn="l">
              <a:spcBef>
                <a:spcPts val="300"/>
              </a:spcBef>
              <a:spcAft>
                <a:spcPts val="0"/>
              </a:spcAft>
              <a:buSzPts val="980"/>
              <a:buNone/>
              <a:defRPr sz="1400">
                <a:solidFill>
                  <a:schemeClr val="lt1"/>
                </a:solidFill>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52" name="Google Shape;52;p34"/>
          <p:cNvSpPr txBox="1"/>
          <p:nvPr>
            <p:ph idx="10" type="dt"/>
          </p:nvPr>
        </p:nvSpPr>
        <p:spPr>
          <a:xfrm>
            <a:off x="6400800" y="6355080"/>
            <a:ext cx="22860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4"/>
          <p:cNvSpPr txBox="1"/>
          <p:nvPr>
            <p:ph idx="11" type="ftr"/>
          </p:nvPr>
        </p:nvSpPr>
        <p:spPr>
          <a:xfrm>
            <a:off x="2898648" y="6355080"/>
            <a:ext cx="347472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34"/>
          <p:cNvSpPr txBox="1"/>
          <p:nvPr>
            <p:ph idx="12" type="sldNum"/>
          </p:nvPr>
        </p:nvSpPr>
        <p:spPr>
          <a:xfrm>
            <a:off x="1069848" y="6355080"/>
            <a:ext cx="1520952"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sp>
        <p:nvSpPr>
          <p:cNvPr id="55" name="Google Shape;55;p34"/>
          <p:cNvSpPr/>
          <p:nvPr/>
        </p:nvSpPr>
        <p:spPr>
          <a:xfrm>
            <a:off x="914400" y="2819400"/>
            <a:ext cx="7315200" cy="1280160"/>
          </a:xfrm>
          <a:prstGeom prst="rect">
            <a:avLst/>
          </a:prstGeom>
          <a:noFill/>
          <a:ln cap="rnd"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56" name="Google Shape;56;p34"/>
          <p:cNvSpPr/>
          <p:nvPr/>
        </p:nvSpPr>
        <p:spPr>
          <a:xfrm>
            <a:off x="914400" y="2819400"/>
            <a:ext cx="228600" cy="12801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57" name="Shape 57"/>
        <p:cNvGrpSpPr/>
        <p:nvPr/>
      </p:nvGrpSpPr>
      <p:grpSpPr>
        <a:xfrm>
          <a:off x="0" y="0"/>
          <a:ext cx="0" cy="0"/>
          <a:chOff x="0" y="0"/>
          <a:chExt cx="0" cy="0"/>
        </a:xfrm>
      </p:grpSpPr>
      <p:sp>
        <p:nvSpPr>
          <p:cNvPr id="58" name="Google Shape;58;p35"/>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35"/>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5"/>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35"/>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sp>
        <p:nvSpPr>
          <p:cNvPr id="62" name="Google Shape;62;p35"/>
          <p:cNvSpPr txBox="1"/>
          <p:nvPr>
            <p:ph idx="1" type="body"/>
          </p:nvPr>
        </p:nvSpPr>
        <p:spPr>
          <a:xfrm>
            <a:off x="457200" y="1219200"/>
            <a:ext cx="4041648" cy="493776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63" name="Google Shape;63;p35"/>
          <p:cNvSpPr txBox="1"/>
          <p:nvPr>
            <p:ph idx="2" type="body"/>
          </p:nvPr>
        </p:nvSpPr>
        <p:spPr>
          <a:xfrm>
            <a:off x="4632198" y="1216152"/>
            <a:ext cx="4041648" cy="493776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showMasterSp="0" type="blank">
  <p:cSld name="BLANK">
    <p:spTree>
      <p:nvGrpSpPr>
        <p:cNvPr id="64" name="Shape 64"/>
        <p:cNvGrpSpPr/>
        <p:nvPr/>
      </p:nvGrpSpPr>
      <p:grpSpPr>
        <a:xfrm>
          <a:off x="0" y="0"/>
          <a:ext cx="0" cy="0"/>
          <a:chOff x="0" y="0"/>
          <a:chExt cx="0" cy="0"/>
        </a:xfrm>
      </p:grpSpPr>
      <p:sp>
        <p:nvSpPr>
          <p:cNvPr id="65" name="Google Shape;65;p36"/>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6"/>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6"/>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cxnSp>
        <p:nvCxnSpPr>
          <p:cNvPr id="68" name="Google Shape;68;p36"/>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sp>
        <p:nvSpPr>
          <p:cNvPr id="69" name="Google Shape;69;p36"/>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showMasterSp="0" type="objTx">
  <p:cSld name="OBJECT_WITH_CAPTION_TEXT">
    <p:spTree>
      <p:nvGrpSpPr>
        <p:cNvPr id="70" name="Shape 70"/>
        <p:cNvGrpSpPr/>
        <p:nvPr/>
      </p:nvGrpSpPr>
      <p:grpSpPr>
        <a:xfrm>
          <a:off x="0" y="0"/>
          <a:ext cx="0" cy="0"/>
          <a:chOff x="0" y="0"/>
          <a:chExt cx="0" cy="0"/>
        </a:xfrm>
      </p:grpSpPr>
      <p:sp>
        <p:nvSpPr>
          <p:cNvPr id="71" name="Google Shape;71;p37"/>
          <p:cNvSpPr txBox="1"/>
          <p:nvPr>
            <p:ph type="title"/>
          </p:nvPr>
        </p:nvSpPr>
        <p:spPr>
          <a:xfrm>
            <a:off x="6324600" y="304800"/>
            <a:ext cx="2514600" cy="838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2000"/>
              <a:buFont typeface="Gill Sans"/>
              <a:buNone/>
              <a:defRPr b="1" sz="2000">
                <a:solidFill>
                  <a:schemeClr val="dk2"/>
                </a:solidFill>
                <a:latin typeface="Gill Sans"/>
                <a:ea typeface="Gill Sans"/>
                <a:cs typeface="Gill Sans"/>
                <a:sym typeface="Gill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37"/>
          <p:cNvSpPr txBox="1"/>
          <p:nvPr>
            <p:ph idx="1" type="body"/>
          </p:nvPr>
        </p:nvSpPr>
        <p:spPr>
          <a:xfrm>
            <a:off x="6324600" y="1219200"/>
            <a:ext cx="2514600" cy="4843463"/>
          </a:xfrm>
          <a:prstGeom prst="rect">
            <a:avLst/>
          </a:prstGeom>
          <a:noFill/>
          <a:ln>
            <a:noFill/>
          </a:ln>
        </p:spPr>
        <p:txBody>
          <a:bodyPr anchorCtr="0" anchor="t" bIns="45700" lIns="91425" spcFirstLastPara="1" rIns="91425" wrap="square" tIns="45700">
            <a:normAutofit/>
          </a:bodyPr>
          <a:lstStyle>
            <a:lvl1pPr indent="-228600" lvl="0" marL="457200" algn="l">
              <a:lnSpc>
                <a:spcPct val="137500"/>
              </a:lnSpc>
              <a:spcBef>
                <a:spcPts val="600"/>
              </a:spcBef>
              <a:spcAft>
                <a:spcPts val="0"/>
              </a:spcAft>
              <a:buSzPts val="1216"/>
              <a:buNone/>
              <a:defRPr sz="1600">
                <a:solidFill>
                  <a:schemeClr val="dk2"/>
                </a:solidFill>
              </a:defRPr>
            </a:lvl1pPr>
            <a:lvl2pPr indent="-228600" lvl="1" marL="914400" algn="l">
              <a:spcBef>
                <a:spcPts val="1000"/>
              </a:spcBef>
              <a:spcAft>
                <a:spcPts val="0"/>
              </a:spcAft>
              <a:buSzPts val="912"/>
              <a:buNone/>
              <a:defRPr sz="1200"/>
            </a:lvl2pPr>
            <a:lvl3pPr indent="-228600" lvl="2" marL="1371600" algn="l">
              <a:spcBef>
                <a:spcPts val="500"/>
              </a:spcBef>
              <a:spcAft>
                <a:spcPts val="0"/>
              </a:spcAft>
              <a:buSzPts val="760"/>
              <a:buNone/>
              <a:defRPr sz="1000"/>
            </a:lvl3pPr>
            <a:lvl4pPr indent="-228600" lvl="3" marL="1828800" algn="l">
              <a:spcBef>
                <a:spcPts val="400"/>
              </a:spcBef>
              <a:spcAft>
                <a:spcPts val="0"/>
              </a:spcAft>
              <a:buSzPts val="630"/>
              <a:buNone/>
              <a:defRPr sz="900"/>
            </a:lvl4pPr>
            <a:lvl5pPr indent="-228600" lvl="4" marL="2286000" algn="l">
              <a:spcBef>
                <a:spcPts val="300"/>
              </a:spcBef>
              <a:spcAft>
                <a:spcPts val="0"/>
              </a:spcAft>
              <a:buSzPts val="630"/>
              <a:buNone/>
              <a:defRPr sz="9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73" name="Google Shape;73;p37"/>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7"/>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37"/>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cxnSp>
        <p:nvCxnSpPr>
          <p:cNvPr id="76" name="Google Shape;76;p37"/>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cxnSp>
        <p:nvCxnSpPr>
          <p:cNvPr id="77" name="Google Shape;77;p37"/>
          <p:cNvCxnSpPr/>
          <p:nvPr/>
        </p:nvCxnSpPr>
        <p:spPr>
          <a:xfrm rot="5400000">
            <a:off x="3160645" y="3324225"/>
            <a:ext cx="6035040" cy="0"/>
          </a:xfrm>
          <a:prstGeom prst="straightConnector1">
            <a:avLst/>
          </a:prstGeom>
          <a:noFill/>
          <a:ln cap="flat" cmpd="sng" w="9525">
            <a:solidFill>
              <a:schemeClr val="accent2"/>
            </a:solidFill>
            <a:prstDash val="dash"/>
            <a:round/>
            <a:headEnd len="sm" w="sm" type="none"/>
            <a:tailEnd len="sm" w="sm" type="none"/>
          </a:ln>
        </p:spPr>
      </p:cxnSp>
      <p:sp>
        <p:nvSpPr>
          <p:cNvPr id="78" name="Google Shape;78;p37"/>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79" name="Google Shape;79;p37"/>
          <p:cNvSpPr txBox="1"/>
          <p:nvPr>
            <p:ph idx="2" type="body"/>
          </p:nvPr>
        </p:nvSpPr>
        <p:spPr>
          <a:xfrm>
            <a:off x="304800" y="304800"/>
            <a:ext cx="5715000" cy="571500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showMasterSp="0" type="picTx">
  <p:cSld name="PICTURE_WITH_CAPTION_TEXT">
    <p:bg>
      <p:bgPr>
        <a:solidFill>
          <a:schemeClr val="dk2"/>
        </a:solidFill>
      </p:bgPr>
    </p:bg>
    <p:spTree>
      <p:nvGrpSpPr>
        <p:cNvPr id="80" name="Shape 80"/>
        <p:cNvGrpSpPr/>
        <p:nvPr/>
      </p:nvGrpSpPr>
      <p:grpSpPr>
        <a:xfrm>
          <a:off x="0" y="0"/>
          <a:ext cx="0" cy="0"/>
          <a:chOff x="0" y="0"/>
          <a:chExt cx="0" cy="0"/>
        </a:xfrm>
      </p:grpSpPr>
      <p:sp>
        <p:nvSpPr>
          <p:cNvPr id="81" name="Google Shape;81;p32"/>
          <p:cNvSpPr txBox="1"/>
          <p:nvPr>
            <p:ph type="title"/>
          </p:nvPr>
        </p:nvSpPr>
        <p:spPr>
          <a:xfrm>
            <a:off x="457200" y="500856"/>
            <a:ext cx="8229600" cy="674688"/>
          </a:xfrm>
          <a:prstGeom prst="rect">
            <a:avLst/>
          </a:prstGeom>
          <a:noFill/>
          <a:ln cap="flat" cmpd="sng" w="9525">
            <a:solidFill>
              <a:schemeClr val="accent1"/>
            </a:solidFill>
            <a:prstDash val="solid"/>
            <a:round/>
            <a:headEnd len="sm" w="sm" type="none"/>
            <a:tailEnd len="sm" w="sm" type="none"/>
          </a:ln>
        </p:spPr>
        <p:txBody>
          <a:bodyPr anchorCtr="0" anchor="ctr" bIns="45700" lIns="274300" spcFirstLastPara="1" rIns="91425" wrap="square" tIns="45700">
            <a:normAutofit/>
          </a:bodyPr>
          <a:lstStyle>
            <a:lvl1pPr lvl="0" algn="r">
              <a:spcBef>
                <a:spcPts val="0"/>
              </a:spcBef>
              <a:spcAft>
                <a:spcPts val="0"/>
              </a:spcAft>
              <a:buClr>
                <a:schemeClr val="lt1"/>
              </a:buClr>
              <a:buSzPts val="2000"/>
              <a:buFont typeface="Bookman Old Style"/>
              <a:buNone/>
              <a:defRPr b="0" sz="2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32"/>
          <p:cNvSpPr/>
          <p:nvPr>
            <p:ph idx="2" type="pic"/>
          </p:nvPr>
        </p:nvSpPr>
        <p:spPr>
          <a:xfrm>
            <a:off x="457200" y="1905000"/>
            <a:ext cx="8229600" cy="4270248"/>
          </a:xfrm>
          <a:prstGeom prst="rect">
            <a:avLst/>
          </a:prstGeom>
          <a:solidFill>
            <a:srgbClr val="BABABA"/>
          </a:solidFill>
          <a:ln>
            <a:noFill/>
          </a:ln>
        </p:spPr>
      </p:sp>
      <p:sp>
        <p:nvSpPr>
          <p:cNvPr id="83" name="Google Shape;83;p32"/>
          <p:cNvSpPr txBox="1"/>
          <p:nvPr>
            <p:ph idx="1" type="body"/>
          </p:nvPr>
        </p:nvSpPr>
        <p:spPr>
          <a:xfrm>
            <a:off x="457200" y="1219200"/>
            <a:ext cx="8229600" cy="533400"/>
          </a:xfrm>
          <a:prstGeom prst="rect">
            <a:avLst/>
          </a:prstGeom>
          <a:noFill/>
          <a:ln>
            <a:noFill/>
          </a:ln>
        </p:spPr>
        <p:txBody>
          <a:bodyPr anchorCtr="0" anchor="ctr" bIns="45700" lIns="91425" spcFirstLastPara="1" rIns="91425" wrap="square" tIns="45700">
            <a:normAutofit/>
          </a:bodyPr>
          <a:lstStyle>
            <a:lvl1pPr indent="-228600" lvl="0" marL="457200" algn="l">
              <a:spcBef>
                <a:spcPts val="600"/>
              </a:spcBef>
              <a:spcAft>
                <a:spcPts val="0"/>
              </a:spcAft>
              <a:buSzPts val="1064"/>
              <a:buFont typeface="Gill Sans"/>
              <a:buNone/>
              <a:defRPr sz="1400"/>
            </a:lvl1pPr>
            <a:lvl2pPr indent="-286512" lvl="1" marL="914400" algn="l">
              <a:spcBef>
                <a:spcPts val="500"/>
              </a:spcBef>
              <a:spcAft>
                <a:spcPts val="0"/>
              </a:spcAft>
              <a:buSzPts val="912"/>
              <a:buChar char="🞂"/>
              <a:defRPr sz="1200"/>
            </a:lvl2pPr>
            <a:lvl3pPr indent="-276860" lvl="2" marL="1371600" algn="l">
              <a:spcBef>
                <a:spcPts val="500"/>
              </a:spcBef>
              <a:spcAft>
                <a:spcPts val="0"/>
              </a:spcAft>
              <a:buSzPts val="760"/>
              <a:buChar char="🞂"/>
              <a:defRPr sz="1000"/>
            </a:lvl3pPr>
            <a:lvl4pPr indent="-268605" lvl="3" marL="1828800" algn="l">
              <a:spcBef>
                <a:spcPts val="400"/>
              </a:spcBef>
              <a:spcAft>
                <a:spcPts val="0"/>
              </a:spcAft>
              <a:buSzPts val="630"/>
              <a:buChar char="◻"/>
              <a:defRPr sz="900"/>
            </a:lvl4pPr>
            <a:lvl5pPr indent="-268604" lvl="4" marL="2286000" algn="l">
              <a:spcBef>
                <a:spcPts val="300"/>
              </a:spcBef>
              <a:spcAft>
                <a:spcPts val="0"/>
              </a:spcAft>
              <a:buSzPts val="630"/>
              <a:buChar char="◻"/>
              <a:defRPr sz="9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84" name="Google Shape;84;p32"/>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2"/>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32"/>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cxnSp>
        <p:nvCxnSpPr>
          <p:cNvPr id="87" name="Google Shape;87;p32"/>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sp>
        <p:nvSpPr>
          <p:cNvPr id="88" name="Google Shape;88;p32"/>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89" name="Google Shape;89;p32"/>
          <p:cNvSpPr/>
          <p:nvPr/>
        </p:nvSpPr>
        <p:spPr>
          <a:xfrm>
            <a:off x="457200" y="500856"/>
            <a:ext cx="182880" cy="685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6"/>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dk2"/>
              </a:buClr>
              <a:buSzPts val="3200"/>
              <a:buFont typeface="Bookman Old Style"/>
              <a:buNone/>
              <a:defRPr b="0" i="0" sz="3200" u="none" cap="none" strike="noStrike">
                <a:solidFill>
                  <a:schemeClr val="dk2"/>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6"/>
          <p:cNvSpPr txBox="1"/>
          <p:nvPr>
            <p:ph idx="1" type="body"/>
          </p:nvPr>
        </p:nvSpPr>
        <p:spPr>
          <a:xfrm>
            <a:off x="457200" y="1219200"/>
            <a:ext cx="8229600" cy="4910328"/>
          </a:xfrm>
          <a:prstGeom prst="rect">
            <a:avLst/>
          </a:prstGeom>
          <a:noFill/>
          <a:ln>
            <a:noFill/>
          </a:ln>
        </p:spPr>
        <p:txBody>
          <a:bodyPr anchorCtr="0" anchor="t" bIns="45700" lIns="91425" spcFirstLastPara="1" rIns="91425" wrap="square" tIns="45700">
            <a:normAutofit/>
          </a:bodyPr>
          <a:lstStyle>
            <a:lvl1pPr indent="-354076" lvl="0" marL="457200" marR="0" rtl="0" algn="l">
              <a:spcBef>
                <a:spcPts val="600"/>
              </a:spcBef>
              <a:spcAft>
                <a:spcPts val="0"/>
              </a:spcAft>
              <a:buClr>
                <a:schemeClr val="accent1"/>
              </a:buClr>
              <a:buSzPts val="1976"/>
              <a:buFont typeface="Noto Sans Symbols"/>
              <a:buChar char="🞂"/>
              <a:defRPr b="0" i="0" sz="2600" u="none" cap="none" strike="noStrike">
                <a:solidFill>
                  <a:schemeClr val="dk1"/>
                </a:solidFill>
                <a:latin typeface="Gill Sans"/>
                <a:ea typeface="Gill Sans"/>
                <a:cs typeface="Gill Sans"/>
                <a:sym typeface="Gill Sans"/>
              </a:defRPr>
            </a:lvl1pPr>
            <a:lvl2pPr indent="-339597" lvl="1" marL="914400" marR="0" rtl="0" algn="l">
              <a:spcBef>
                <a:spcPts val="500"/>
              </a:spcBef>
              <a:spcAft>
                <a:spcPts val="0"/>
              </a:spcAft>
              <a:buClr>
                <a:schemeClr val="accent2"/>
              </a:buClr>
              <a:buSzPts val="1748"/>
              <a:buFont typeface="Noto Sans Symbols"/>
              <a:buChar char="🞂"/>
              <a:defRPr b="0" i="0" sz="2300" u="none" cap="none" strike="noStrike">
                <a:solidFill>
                  <a:schemeClr val="dk2"/>
                </a:solidFill>
                <a:latin typeface="Gill Sans"/>
                <a:ea typeface="Gill Sans"/>
                <a:cs typeface="Gill Sans"/>
                <a:sym typeface="Gill Sans"/>
              </a:defRPr>
            </a:lvl2pPr>
            <a:lvl3pPr indent="-325119" lvl="2" marL="1371600" marR="0" rtl="0" algn="l">
              <a:spcBef>
                <a:spcPts val="500"/>
              </a:spcBef>
              <a:spcAft>
                <a:spcPts val="0"/>
              </a:spcAft>
              <a:buClr>
                <a:srgbClr val="BABABA"/>
              </a:buClr>
              <a:buSzPts val="1520"/>
              <a:buFont typeface="Noto Sans Symbols"/>
              <a:buChar char="🞂"/>
              <a:defRPr b="0" i="0" sz="2000" u="none" cap="none" strike="noStrike">
                <a:solidFill>
                  <a:schemeClr val="dk1"/>
                </a:solidFill>
                <a:latin typeface="Gill Sans"/>
                <a:ea typeface="Gill Sans"/>
                <a:cs typeface="Gill Sans"/>
                <a:sym typeface="Gill Sans"/>
              </a:defRPr>
            </a:lvl3pPr>
            <a:lvl4pPr indent="-308610" lvl="3" marL="1828800" marR="0" rtl="0" algn="l">
              <a:spcBef>
                <a:spcPts val="400"/>
              </a:spcBef>
              <a:spcAft>
                <a:spcPts val="0"/>
              </a:spcAft>
              <a:buClr>
                <a:srgbClr val="0089BE"/>
              </a:buClr>
              <a:buSzPts val="1260"/>
              <a:buFont typeface="Noto Sans Symbols"/>
              <a:buChar char="◻"/>
              <a:defRPr b="0" i="0" sz="1800" u="none" cap="none" strike="noStrike">
                <a:solidFill>
                  <a:schemeClr val="dk1"/>
                </a:solidFill>
                <a:latin typeface="Gill Sans"/>
                <a:ea typeface="Gill Sans"/>
                <a:cs typeface="Gill Sans"/>
                <a:sym typeface="Gill Sans"/>
              </a:defRPr>
            </a:lvl4pPr>
            <a:lvl5pPr indent="-299720" lvl="4" marL="2286000" marR="0" rtl="0" algn="l">
              <a:spcBef>
                <a:spcPts val="300"/>
              </a:spcBef>
              <a:spcAft>
                <a:spcPts val="0"/>
              </a:spcAft>
              <a:buClr>
                <a:schemeClr val="accent2"/>
              </a:buClr>
              <a:buSzPts val="1120"/>
              <a:buFont typeface="Noto Sans Symbols"/>
              <a:buChar char="◻"/>
              <a:defRPr b="0" i="0" sz="1600" u="none" cap="none" strike="noStrike">
                <a:solidFill>
                  <a:schemeClr val="dk1"/>
                </a:solidFill>
                <a:latin typeface="Gill Sans"/>
                <a:ea typeface="Gill Sans"/>
                <a:cs typeface="Gill Sans"/>
                <a:sym typeface="Gill Sans"/>
              </a:defRPr>
            </a:lvl5pPr>
            <a:lvl6pPr indent="-304800" lvl="5" marL="2743200" marR="0" rtl="0" algn="l">
              <a:spcBef>
                <a:spcPts val="300"/>
              </a:spcBef>
              <a:spcAft>
                <a:spcPts val="0"/>
              </a:spcAft>
              <a:buClr>
                <a:srgbClr val="8BA1B3"/>
              </a:buClr>
              <a:buSzPts val="1200"/>
              <a:buFont typeface="Noto Sans Symbols"/>
              <a:buChar char="🞂"/>
              <a:defRPr b="0" i="0" sz="1600" u="none" cap="none" strike="noStrike">
                <a:solidFill>
                  <a:schemeClr val="dk1"/>
                </a:solidFill>
                <a:latin typeface="Gill Sans"/>
                <a:ea typeface="Gill Sans"/>
                <a:cs typeface="Gill Sans"/>
                <a:sym typeface="Gill Sans"/>
              </a:defRPr>
            </a:lvl6pPr>
            <a:lvl7pPr indent="-295275" lvl="6" marL="3200400" marR="0" rtl="0" algn="l">
              <a:spcBef>
                <a:spcPts val="300"/>
              </a:spcBef>
              <a:spcAft>
                <a:spcPts val="0"/>
              </a:spcAft>
              <a:buClr>
                <a:srgbClr val="646C8F"/>
              </a:buClr>
              <a:buSzPts val="1050"/>
              <a:buFont typeface="Noto Sans Symbols"/>
              <a:buChar char="🞂"/>
              <a:defRPr b="0" i="0" sz="1400" u="none" cap="none" strike="noStrike">
                <a:solidFill>
                  <a:schemeClr val="dk1"/>
                </a:solidFill>
                <a:latin typeface="Gill Sans"/>
                <a:ea typeface="Gill Sans"/>
                <a:cs typeface="Gill Sans"/>
                <a:sym typeface="Gill Sans"/>
              </a:defRPr>
            </a:lvl7pPr>
            <a:lvl8pPr indent="-295275" lvl="7" marL="3657600" marR="0" rtl="0" algn="l">
              <a:spcBef>
                <a:spcPts val="300"/>
              </a:spcBef>
              <a:spcAft>
                <a:spcPts val="0"/>
              </a:spcAft>
              <a:buClr>
                <a:srgbClr val="BABABA"/>
              </a:buClr>
              <a:buSzPts val="1050"/>
              <a:buFont typeface="Noto Sans Symbols"/>
              <a:buChar char="🞂"/>
              <a:defRPr b="0" i="0" sz="1400" u="none" cap="none" strike="noStrike">
                <a:solidFill>
                  <a:schemeClr val="dk1"/>
                </a:solidFill>
                <a:latin typeface="Gill Sans"/>
                <a:ea typeface="Gill Sans"/>
                <a:cs typeface="Gill Sans"/>
                <a:sym typeface="Gill Sans"/>
              </a:defRPr>
            </a:lvl8pPr>
            <a:lvl9pPr indent="-285750" lvl="8" marL="4114800" marR="0" rtl="0" algn="l">
              <a:spcBef>
                <a:spcPts val="300"/>
              </a:spcBef>
              <a:spcAft>
                <a:spcPts val="0"/>
              </a:spcAft>
              <a:buClr>
                <a:srgbClr val="9FB8CD"/>
              </a:buClr>
              <a:buSzPts val="900"/>
              <a:buFont typeface="Noto Sans Symbols"/>
              <a:buChar char="🞂"/>
              <a:defRPr b="0" i="0" sz="1200" u="none" cap="none" strike="noStrike">
                <a:solidFill>
                  <a:schemeClr val="dk1"/>
                </a:solidFill>
                <a:latin typeface="Gill Sans"/>
                <a:ea typeface="Gill Sans"/>
                <a:cs typeface="Gill Sans"/>
                <a:sym typeface="Gill Sans"/>
              </a:defRPr>
            </a:lvl9pPr>
          </a:lstStyle>
          <a:p/>
        </p:txBody>
      </p:sp>
      <p:sp>
        <p:nvSpPr>
          <p:cNvPr id="12" name="Google Shape;12;p26"/>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3" name="Google Shape;13;p26"/>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400" u="none" cap="none" strike="noStrike">
                <a:solidFill>
                  <a:schemeClr val="dk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4" name="Google Shape;14;p26"/>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400" u="none" cap="none" strike="noStrike">
                <a:solidFill>
                  <a:schemeClr val="dk2"/>
                </a:solidFill>
                <a:latin typeface="Gill Sans"/>
                <a:ea typeface="Gill Sans"/>
                <a:cs typeface="Gill Sans"/>
                <a:sym typeface="Gill Sans"/>
              </a:defRPr>
            </a:lvl1pPr>
            <a:lvl2pPr indent="0" lvl="1" marL="0" marR="0" rtl="0" algn="l">
              <a:spcBef>
                <a:spcPts val="0"/>
              </a:spcBef>
              <a:buNone/>
              <a:defRPr b="0" i="0" sz="1400" u="none" cap="none" strike="noStrike">
                <a:solidFill>
                  <a:schemeClr val="dk2"/>
                </a:solidFill>
                <a:latin typeface="Gill Sans"/>
                <a:ea typeface="Gill Sans"/>
                <a:cs typeface="Gill Sans"/>
                <a:sym typeface="Gill Sans"/>
              </a:defRPr>
            </a:lvl2pPr>
            <a:lvl3pPr indent="0" lvl="2" marL="0" marR="0" rtl="0" algn="l">
              <a:spcBef>
                <a:spcPts val="0"/>
              </a:spcBef>
              <a:buNone/>
              <a:defRPr b="0" i="0" sz="1400" u="none" cap="none" strike="noStrike">
                <a:solidFill>
                  <a:schemeClr val="dk2"/>
                </a:solidFill>
                <a:latin typeface="Gill Sans"/>
                <a:ea typeface="Gill Sans"/>
                <a:cs typeface="Gill Sans"/>
                <a:sym typeface="Gill Sans"/>
              </a:defRPr>
            </a:lvl3pPr>
            <a:lvl4pPr indent="0" lvl="3" marL="0" marR="0" rtl="0" algn="l">
              <a:spcBef>
                <a:spcPts val="0"/>
              </a:spcBef>
              <a:buNone/>
              <a:defRPr b="0" i="0" sz="1400" u="none" cap="none" strike="noStrike">
                <a:solidFill>
                  <a:schemeClr val="dk2"/>
                </a:solidFill>
                <a:latin typeface="Gill Sans"/>
                <a:ea typeface="Gill Sans"/>
                <a:cs typeface="Gill Sans"/>
                <a:sym typeface="Gill Sans"/>
              </a:defRPr>
            </a:lvl4pPr>
            <a:lvl5pPr indent="0" lvl="4" marL="0" marR="0" rtl="0" algn="l">
              <a:spcBef>
                <a:spcPts val="0"/>
              </a:spcBef>
              <a:buNone/>
              <a:defRPr b="0" i="0" sz="1400" u="none" cap="none" strike="noStrike">
                <a:solidFill>
                  <a:schemeClr val="dk2"/>
                </a:solidFill>
                <a:latin typeface="Gill Sans"/>
                <a:ea typeface="Gill Sans"/>
                <a:cs typeface="Gill Sans"/>
                <a:sym typeface="Gill Sans"/>
              </a:defRPr>
            </a:lvl5pPr>
            <a:lvl6pPr indent="0" lvl="5" marL="0" marR="0" rtl="0" algn="l">
              <a:spcBef>
                <a:spcPts val="0"/>
              </a:spcBef>
              <a:buNone/>
              <a:defRPr b="0" i="0" sz="1400" u="none" cap="none" strike="noStrike">
                <a:solidFill>
                  <a:schemeClr val="dk2"/>
                </a:solidFill>
                <a:latin typeface="Gill Sans"/>
                <a:ea typeface="Gill Sans"/>
                <a:cs typeface="Gill Sans"/>
                <a:sym typeface="Gill Sans"/>
              </a:defRPr>
            </a:lvl6pPr>
            <a:lvl7pPr indent="0" lvl="6" marL="0" marR="0" rtl="0" algn="l">
              <a:spcBef>
                <a:spcPts val="0"/>
              </a:spcBef>
              <a:buNone/>
              <a:defRPr b="0" i="0" sz="1400" u="none" cap="none" strike="noStrike">
                <a:solidFill>
                  <a:schemeClr val="dk2"/>
                </a:solidFill>
                <a:latin typeface="Gill Sans"/>
                <a:ea typeface="Gill Sans"/>
                <a:cs typeface="Gill Sans"/>
                <a:sym typeface="Gill Sans"/>
              </a:defRPr>
            </a:lvl7pPr>
            <a:lvl8pPr indent="0" lvl="7" marL="0" marR="0" rtl="0" algn="l">
              <a:spcBef>
                <a:spcPts val="0"/>
              </a:spcBef>
              <a:buNone/>
              <a:defRPr b="0" i="0" sz="1400" u="none" cap="none" strike="noStrike">
                <a:solidFill>
                  <a:schemeClr val="dk2"/>
                </a:solidFill>
                <a:latin typeface="Gill Sans"/>
                <a:ea typeface="Gill Sans"/>
                <a:cs typeface="Gill Sans"/>
                <a:sym typeface="Gill Sans"/>
              </a:defRPr>
            </a:lvl8pPr>
            <a:lvl9pPr indent="0" lvl="8" marL="0" marR="0" rtl="0" algn="l">
              <a:spcBef>
                <a:spcPts val="0"/>
              </a:spcBef>
              <a:buNone/>
              <a:defRPr b="0" i="0" sz="1400" u="none" cap="none" strike="noStrike">
                <a:solidFill>
                  <a:schemeClr val="dk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s-ES"/>
              <a:t>‹#›</a:t>
            </a:fld>
            <a:endParaRPr/>
          </a:p>
        </p:txBody>
      </p:sp>
      <p:cxnSp>
        <p:nvCxnSpPr>
          <p:cNvPr id="15" name="Google Shape;15;p26"/>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cxnSp>
        <p:nvCxnSpPr>
          <p:cNvPr id="16" name="Google Shape;16;p26"/>
          <p:cNvCxnSpPr/>
          <p:nvPr/>
        </p:nvCxnSpPr>
        <p:spPr>
          <a:xfrm>
            <a:off x="457200" y="1143000"/>
            <a:ext cx="8229600" cy="0"/>
          </a:xfrm>
          <a:prstGeom prst="straightConnector1">
            <a:avLst/>
          </a:prstGeom>
          <a:noFill/>
          <a:ln cap="flat" cmpd="sng" w="9525">
            <a:solidFill>
              <a:schemeClr val="accent2"/>
            </a:solidFill>
            <a:prstDash val="dash"/>
            <a:round/>
            <a:headEnd len="sm" w="sm" type="none"/>
            <a:tailEnd len="sm" w="sm" type="none"/>
          </a:ln>
        </p:spPr>
      </p:cxnSp>
      <p:sp>
        <p:nvSpPr>
          <p:cNvPr id="17" name="Google Shape;17;p26"/>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5" name="Shape 105"/>
        <p:cNvGrpSpPr/>
        <p:nvPr/>
      </p:nvGrpSpPr>
      <p:grpSpPr>
        <a:xfrm>
          <a:off x="0" y="0"/>
          <a:ext cx="0" cy="0"/>
          <a:chOff x="0" y="0"/>
          <a:chExt cx="0" cy="0"/>
        </a:xfrm>
      </p:grpSpPr>
      <p:sp>
        <p:nvSpPr>
          <p:cNvPr id="106" name="Google Shape;106;p31"/>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lt2"/>
              </a:buClr>
              <a:buSzPts val="3200"/>
              <a:buFont typeface="Bookman Old Style"/>
              <a:buNone/>
              <a:defRPr b="0" i="0" sz="3200" u="none" cap="none" strike="noStrike">
                <a:solidFill>
                  <a:schemeClr val="lt2"/>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7" name="Google Shape;107;p31"/>
          <p:cNvSpPr txBox="1"/>
          <p:nvPr>
            <p:ph idx="1" type="body"/>
          </p:nvPr>
        </p:nvSpPr>
        <p:spPr>
          <a:xfrm>
            <a:off x="457200" y="1219200"/>
            <a:ext cx="8229600" cy="4910328"/>
          </a:xfrm>
          <a:prstGeom prst="rect">
            <a:avLst/>
          </a:prstGeom>
          <a:noFill/>
          <a:ln>
            <a:noFill/>
          </a:ln>
        </p:spPr>
        <p:txBody>
          <a:bodyPr anchorCtr="0" anchor="t" bIns="45700" lIns="91425" spcFirstLastPara="1" rIns="91425" wrap="square" tIns="45700">
            <a:normAutofit/>
          </a:bodyPr>
          <a:lstStyle>
            <a:lvl1pPr indent="-354076" lvl="0" marL="457200" marR="0" rtl="0" algn="l">
              <a:spcBef>
                <a:spcPts val="600"/>
              </a:spcBef>
              <a:spcAft>
                <a:spcPts val="0"/>
              </a:spcAft>
              <a:buClr>
                <a:schemeClr val="accent1"/>
              </a:buClr>
              <a:buSzPts val="1976"/>
              <a:buFont typeface="Noto Sans Symbols"/>
              <a:buChar char="🞂"/>
              <a:defRPr b="0" i="0" sz="2600" u="none" cap="none" strike="noStrike">
                <a:solidFill>
                  <a:schemeClr val="lt1"/>
                </a:solidFill>
                <a:latin typeface="Gill Sans"/>
                <a:ea typeface="Gill Sans"/>
                <a:cs typeface="Gill Sans"/>
                <a:sym typeface="Gill Sans"/>
              </a:defRPr>
            </a:lvl1pPr>
            <a:lvl2pPr indent="-339597" lvl="1" marL="914400" marR="0" rtl="0" algn="l">
              <a:spcBef>
                <a:spcPts val="500"/>
              </a:spcBef>
              <a:spcAft>
                <a:spcPts val="0"/>
              </a:spcAft>
              <a:buClr>
                <a:schemeClr val="accent2"/>
              </a:buClr>
              <a:buSzPts val="1748"/>
              <a:buFont typeface="Noto Sans Symbols"/>
              <a:buChar char="🞂"/>
              <a:defRPr b="0" i="0" sz="2300" u="none" cap="none" strike="noStrike">
                <a:solidFill>
                  <a:schemeClr val="lt2"/>
                </a:solidFill>
                <a:latin typeface="Gill Sans"/>
                <a:ea typeface="Gill Sans"/>
                <a:cs typeface="Gill Sans"/>
                <a:sym typeface="Gill Sans"/>
              </a:defRPr>
            </a:lvl2pPr>
            <a:lvl3pPr indent="-325119" lvl="2" marL="1371600" marR="0" rtl="0" algn="l">
              <a:spcBef>
                <a:spcPts val="500"/>
              </a:spcBef>
              <a:spcAft>
                <a:spcPts val="0"/>
              </a:spcAft>
              <a:buClr>
                <a:schemeClr val="dk1"/>
              </a:buClr>
              <a:buSzPts val="1520"/>
              <a:buFont typeface="Noto Sans Symbols"/>
              <a:buChar char="🞂"/>
              <a:defRPr b="0" i="0" sz="2000" u="none" cap="none" strike="noStrike">
                <a:solidFill>
                  <a:schemeClr val="lt1"/>
                </a:solidFill>
                <a:latin typeface="Gill Sans"/>
                <a:ea typeface="Gill Sans"/>
                <a:cs typeface="Gill Sans"/>
                <a:sym typeface="Gill Sans"/>
              </a:defRPr>
            </a:lvl3pPr>
            <a:lvl4pPr indent="-308610" lvl="3" marL="1828800" marR="0" rtl="0" algn="l">
              <a:spcBef>
                <a:spcPts val="400"/>
              </a:spcBef>
              <a:spcAft>
                <a:spcPts val="0"/>
              </a:spcAft>
              <a:buClr>
                <a:srgbClr val="0089BE"/>
              </a:buClr>
              <a:buSzPts val="1260"/>
              <a:buFont typeface="Noto Sans Symbols"/>
              <a:buChar char="◻"/>
              <a:defRPr b="0" i="0" sz="1800" u="none" cap="none" strike="noStrike">
                <a:solidFill>
                  <a:schemeClr val="lt1"/>
                </a:solidFill>
                <a:latin typeface="Gill Sans"/>
                <a:ea typeface="Gill Sans"/>
                <a:cs typeface="Gill Sans"/>
                <a:sym typeface="Gill Sans"/>
              </a:defRPr>
            </a:lvl4pPr>
            <a:lvl5pPr indent="-299720" lvl="4" marL="2286000" marR="0" rtl="0" algn="l">
              <a:spcBef>
                <a:spcPts val="300"/>
              </a:spcBef>
              <a:spcAft>
                <a:spcPts val="0"/>
              </a:spcAft>
              <a:buClr>
                <a:schemeClr val="accent2"/>
              </a:buClr>
              <a:buSzPts val="1120"/>
              <a:buFont typeface="Noto Sans Symbols"/>
              <a:buChar char="◻"/>
              <a:defRPr b="0" i="0" sz="1600" u="none" cap="none" strike="noStrike">
                <a:solidFill>
                  <a:schemeClr val="lt1"/>
                </a:solidFill>
                <a:latin typeface="Gill Sans"/>
                <a:ea typeface="Gill Sans"/>
                <a:cs typeface="Gill Sans"/>
                <a:sym typeface="Gill Sans"/>
              </a:defRPr>
            </a:lvl5pPr>
            <a:lvl6pPr indent="-304800" lvl="5" marL="2743200" marR="0" rtl="0" algn="l">
              <a:spcBef>
                <a:spcPts val="300"/>
              </a:spcBef>
              <a:spcAft>
                <a:spcPts val="0"/>
              </a:spcAft>
              <a:buClr>
                <a:srgbClr val="8BA1B3"/>
              </a:buClr>
              <a:buSzPts val="1200"/>
              <a:buFont typeface="Noto Sans Symbols"/>
              <a:buChar char="🞂"/>
              <a:defRPr b="0" i="0" sz="1600" u="none" cap="none" strike="noStrike">
                <a:solidFill>
                  <a:schemeClr val="lt1"/>
                </a:solidFill>
                <a:latin typeface="Gill Sans"/>
                <a:ea typeface="Gill Sans"/>
                <a:cs typeface="Gill Sans"/>
                <a:sym typeface="Gill Sans"/>
              </a:defRPr>
            </a:lvl6pPr>
            <a:lvl7pPr indent="-295275" lvl="6" marL="3200400" marR="0" rtl="0" algn="l">
              <a:spcBef>
                <a:spcPts val="300"/>
              </a:spcBef>
              <a:spcAft>
                <a:spcPts val="0"/>
              </a:spcAft>
              <a:buClr>
                <a:srgbClr val="646C8F"/>
              </a:buClr>
              <a:buSzPts val="1050"/>
              <a:buFont typeface="Noto Sans Symbols"/>
              <a:buChar char="🞂"/>
              <a:defRPr b="0" i="0" sz="1400" u="none" cap="none" strike="noStrike">
                <a:solidFill>
                  <a:schemeClr val="lt1"/>
                </a:solidFill>
                <a:latin typeface="Gill Sans"/>
                <a:ea typeface="Gill Sans"/>
                <a:cs typeface="Gill Sans"/>
                <a:sym typeface="Gill Sans"/>
              </a:defRPr>
            </a:lvl7pPr>
            <a:lvl8pPr indent="-295275" lvl="7" marL="3657600" marR="0" rtl="0" algn="l">
              <a:spcBef>
                <a:spcPts val="300"/>
              </a:spcBef>
              <a:spcAft>
                <a:spcPts val="0"/>
              </a:spcAft>
              <a:buClr>
                <a:srgbClr val="BABABA"/>
              </a:buClr>
              <a:buSzPts val="1050"/>
              <a:buFont typeface="Noto Sans Symbols"/>
              <a:buChar char="🞂"/>
              <a:defRPr b="0" i="0" sz="1400" u="none" cap="none" strike="noStrike">
                <a:solidFill>
                  <a:schemeClr val="lt1"/>
                </a:solidFill>
                <a:latin typeface="Gill Sans"/>
                <a:ea typeface="Gill Sans"/>
                <a:cs typeface="Gill Sans"/>
                <a:sym typeface="Gill Sans"/>
              </a:defRPr>
            </a:lvl8pPr>
            <a:lvl9pPr indent="-285750" lvl="8" marL="4114800" marR="0" rtl="0" algn="l">
              <a:spcBef>
                <a:spcPts val="300"/>
              </a:spcBef>
              <a:spcAft>
                <a:spcPts val="0"/>
              </a:spcAft>
              <a:buClr>
                <a:srgbClr val="9FB8CD"/>
              </a:buClr>
              <a:buSzPts val="900"/>
              <a:buFont typeface="Noto Sans Symbols"/>
              <a:buChar char="🞂"/>
              <a:defRPr b="0" i="0" sz="1200" u="none" cap="none" strike="noStrike">
                <a:solidFill>
                  <a:schemeClr val="lt1"/>
                </a:solidFill>
                <a:latin typeface="Gill Sans"/>
                <a:ea typeface="Gill Sans"/>
                <a:cs typeface="Gill Sans"/>
                <a:sym typeface="Gill Sans"/>
              </a:defRPr>
            </a:lvl9pPr>
          </a:lstStyle>
          <a:p/>
        </p:txBody>
      </p:sp>
      <p:sp>
        <p:nvSpPr>
          <p:cNvPr id="108" name="Google Shape;108;p31"/>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400">
                <a:solidFill>
                  <a:schemeClr val="l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109" name="Google Shape;109;p31"/>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sz="1400">
                <a:solidFill>
                  <a:schemeClr val="l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110" name="Google Shape;110;p31"/>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sz="1400" u="none">
                <a:solidFill>
                  <a:schemeClr val="lt2"/>
                </a:solidFill>
                <a:latin typeface="Gill Sans"/>
                <a:ea typeface="Gill Sans"/>
                <a:cs typeface="Gill Sans"/>
                <a:sym typeface="Gill Sans"/>
              </a:defRPr>
            </a:lvl1pPr>
            <a:lvl2pPr indent="0" lvl="1" marL="0" marR="0" rtl="0" algn="l">
              <a:spcBef>
                <a:spcPts val="0"/>
              </a:spcBef>
              <a:buNone/>
              <a:defRPr b="0" sz="1400" u="none">
                <a:solidFill>
                  <a:schemeClr val="lt2"/>
                </a:solidFill>
                <a:latin typeface="Gill Sans"/>
                <a:ea typeface="Gill Sans"/>
                <a:cs typeface="Gill Sans"/>
                <a:sym typeface="Gill Sans"/>
              </a:defRPr>
            </a:lvl2pPr>
            <a:lvl3pPr indent="0" lvl="2" marL="0" marR="0" rtl="0" algn="l">
              <a:spcBef>
                <a:spcPts val="0"/>
              </a:spcBef>
              <a:buNone/>
              <a:defRPr b="0" sz="1400" u="none">
                <a:solidFill>
                  <a:schemeClr val="lt2"/>
                </a:solidFill>
                <a:latin typeface="Gill Sans"/>
                <a:ea typeface="Gill Sans"/>
                <a:cs typeface="Gill Sans"/>
                <a:sym typeface="Gill Sans"/>
              </a:defRPr>
            </a:lvl3pPr>
            <a:lvl4pPr indent="0" lvl="3" marL="0" marR="0" rtl="0" algn="l">
              <a:spcBef>
                <a:spcPts val="0"/>
              </a:spcBef>
              <a:buNone/>
              <a:defRPr b="0" sz="1400" u="none">
                <a:solidFill>
                  <a:schemeClr val="lt2"/>
                </a:solidFill>
                <a:latin typeface="Gill Sans"/>
                <a:ea typeface="Gill Sans"/>
                <a:cs typeface="Gill Sans"/>
                <a:sym typeface="Gill Sans"/>
              </a:defRPr>
            </a:lvl4pPr>
            <a:lvl5pPr indent="0" lvl="4" marL="0" marR="0" rtl="0" algn="l">
              <a:spcBef>
                <a:spcPts val="0"/>
              </a:spcBef>
              <a:buNone/>
              <a:defRPr b="0" sz="1400" u="none">
                <a:solidFill>
                  <a:schemeClr val="lt2"/>
                </a:solidFill>
                <a:latin typeface="Gill Sans"/>
                <a:ea typeface="Gill Sans"/>
                <a:cs typeface="Gill Sans"/>
                <a:sym typeface="Gill Sans"/>
              </a:defRPr>
            </a:lvl5pPr>
            <a:lvl6pPr indent="0" lvl="5" marL="0" marR="0" rtl="0" algn="l">
              <a:spcBef>
                <a:spcPts val="0"/>
              </a:spcBef>
              <a:buNone/>
              <a:defRPr b="0" sz="1400" u="none">
                <a:solidFill>
                  <a:schemeClr val="lt2"/>
                </a:solidFill>
                <a:latin typeface="Gill Sans"/>
                <a:ea typeface="Gill Sans"/>
                <a:cs typeface="Gill Sans"/>
                <a:sym typeface="Gill Sans"/>
              </a:defRPr>
            </a:lvl6pPr>
            <a:lvl7pPr indent="0" lvl="6" marL="0" marR="0" rtl="0" algn="l">
              <a:spcBef>
                <a:spcPts val="0"/>
              </a:spcBef>
              <a:buNone/>
              <a:defRPr b="0" sz="1400" u="none">
                <a:solidFill>
                  <a:schemeClr val="lt2"/>
                </a:solidFill>
                <a:latin typeface="Gill Sans"/>
                <a:ea typeface="Gill Sans"/>
                <a:cs typeface="Gill Sans"/>
                <a:sym typeface="Gill Sans"/>
              </a:defRPr>
            </a:lvl7pPr>
            <a:lvl8pPr indent="0" lvl="7" marL="0" marR="0" rtl="0" algn="l">
              <a:spcBef>
                <a:spcPts val="0"/>
              </a:spcBef>
              <a:buNone/>
              <a:defRPr b="0" sz="1400" u="none">
                <a:solidFill>
                  <a:schemeClr val="lt2"/>
                </a:solidFill>
                <a:latin typeface="Gill Sans"/>
                <a:ea typeface="Gill Sans"/>
                <a:cs typeface="Gill Sans"/>
                <a:sym typeface="Gill Sans"/>
              </a:defRPr>
            </a:lvl8pPr>
            <a:lvl9pPr indent="0" lvl="8" marL="0" marR="0" rtl="0" algn="l">
              <a:spcBef>
                <a:spcPts val="0"/>
              </a:spcBef>
              <a:buNone/>
              <a:defRPr b="0" sz="1400" u="none">
                <a:solidFill>
                  <a:schemeClr val="lt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s-ES"/>
              <a:t>‹#›</a:t>
            </a:fld>
            <a:endParaRPr/>
          </a:p>
        </p:txBody>
      </p:sp>
      <p:cxnSp>
        <p:nvCxnSpPr>
          <p:cNvPr id="111" name="Google Shape;111;p31"/>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cxnSp>
        <p:nvCxnSpPr>
          <p:cNvPr id="112" name="Google Shape;112;p31"/>
          <p:cNvCxnSpPr/>
          <p:nvPr/>
        </p:nvCxnSpPr>
        <p:spPr>
          <a:xfrm>
            <a:off x="457200" y="1143000"/>
            <a:ext cx="8229600" cy="0"/>
          </a:xfrm>
          <a:prstGeom prst="straightConnector1">
            <a:avLst/>
          </a:prstGeom>
          <a:noFill/>
          <a:ln cap="flat" cmpd="sng" w="9525">
            <a:solidFill>
              <a:schemeClr val="accent2"/>
            </a:solidFill>
            <a:prstDash val="dash"/>
            <a:round/>
            <a:headEnd len="sm" w="sm" type="none"/>
            <a:tailEnd len="sm" w="sm" type="none"/>
          </a:ln>
        </p:spPr>
      </p:cxnSp>
      <p:sp>
        <p:nvSpPr>
          <p:cNvPr id="113" name="Google Shape;113;p31"/>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 accent1="accent1" accent2="accent2" accent3="accent3" accent4="accent4" accent5="accent5" accent6="accent6" bg1="lt1" bg2="dk2" tx1="dk1" tx2="lt2" folHlink="folHlink" hlink="hlink"/>
  <p:sldLayoutIdLst>
    <p:sldLayoutId id="2147483661"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vmlDrawing" Target="../drawings/vmlDrawing5.vml"/><Relationship Id="rId4" Type="http://schemas.openxmlformats.org/officeDocument/2006/relationships/oleObject" Target="../embeddings/oleObject9.bin"/><Relationship Id="rId5" Type="http://schemas.openxmlformats.org/officeDocument/2006/relationships/oleObject" Target="../embeddings/oleObject9.bin"/><Relationship Id="rId6"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vmlDrawing" Target="../drawings/vmlDrawing6.vml"/><Relationship Id="rId4" Type="http://schemas.openxmlformats.org/officeDocument/2006/relationships/oleObject" Target="../embeddings/oleObject10.bin"/><Relationship Id="rId5" Type="http://schemas.openxmlformats.org/officeDocument/2006/relationships/oleObject" Target="../embeddings/oleObject10.bin"/><Relationship Id="rId6"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vmlDrawing" Target="../drawings/vmlDrawing7.vml"/><Relationship Id="rId4" Type="http://schemas.openxmlformats.org/officeDocument/2006/relationships/oleObject" Target="../embeddings/oleObject11.bin"/><Relationship Id="rId5" Type="http://schemas.openxmlformats.org/officeDocument/2006/relationships/oleObject" Target="../embeddings/oleObject11.bin"/><Relationship Id="rId6"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vmlDrawing" Target="../drawings/vmlDrawing8.vml"/><Relationship Id="rId4" Type="http://schemas.openxmlformats.org/officeDocument/2006/relationships/oleObject" Target="../embeddings/oleObject12.bin"/><Relationship Id="rId5" Type="http://schemas.openxmlformats.org/officeDocument/2006/relationships/oleObject" Target="../embeddings/oleObject12.bin"/><Relationship Id="rId6"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vmlDrawing" Target="../drawings/vmlDrawing9.vml"/><Relationship Id="rId4" Type="http://schemas.openxmlformats.org/officeDocument/2006/relationships/oleObject" Target="../embeddings/oleObject13.bin"/><Relationship Id="rId9" Type="http://schemas.openxmlformats.org/officeDocument/2006/relationships/image" Target="../media/image25.png"/><Relationship Id="rId5" Type="http://schemas.openxmlformats.org/officeDocument/2006/relationships/oleObject" Target="../embeddings/oleObject13.bin"/><Relationship Id="rId6" Type="http://schemas.openxmlformats.org/officeDocument/2006/relationships/image" Target="../media/image9.png"/><Relationship Id="rId7" Type="http://schemas.openxmlformats.org/officeDocument/2006/relationships/oleObject" Target="../embeddings/oleObject14.bin"/><Relationship Id="rId8" Type="http://schemas.openxmlformats.org/officeDocument/2006/relationships/oleObject" Target="../embeddings/oleObject14.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vmlDrawing" Target="../drawings/vmlDrawing10.vml"/><Relationship Id="rId4" Type="http://schemas.openxmlformats.org/officeDocument/2006/relationships/oleObject" Target="../embeddings/oleObject15.bin"/><Relationship Id="rId5" Type="http://schemas.openxmlformats.org/officeDocument/2006/relationships/oleObject" Target="../embeddings/oleObject15.bin"/><Relationship Id="rId6" Type="http://schemas.openxmlformats.org/officeDocument/2006/relationships/image" Target="../media/image20.png"/></Relationships>
</file>

<file path=ppt/slides/_rels/slide2.xml.rels><?xml version="1.0" encoding="UTF-8" standalone="yes"?><Relationships xmlns="http://schemas.openxmlformats.org/package/2006/relationships"><Relationship Id="rId11" Type="http://schemas.openxmlformats.org/officeDocument/2006/relationships/oleObject" Target="../embeddings/oleObject3.bin"/><Relationship Id="rId10" Type="http://schemas.openxmlformats.org/officeDocument/2006/relationships/oleObject" Target="../embeddings/oleObject3.bin"/><Relationship Id="rId13" Type="http://schemas.openxmlformats.org/officeDocument/2006/relationships/oleObject" Target="../embeddings/oleObject4.bin"/><Relationship Id="rId12"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vmlDrawing" Target="../drawings/vmlDrawing1.vml"/><Relationship Id="rId4" Type="http://schemas.openxmlformats.org/officeDocument/2006/relationships/oleObject" Target="../embeddings/oleObject1.bin"/><Relationship Id="rId9" Type="http://schemas.openxmlformats.org/officeDocument/2006/relationships/image" Target="../media/image5.png"/><Relationship Id="rId14" Type="http://schemas.openxmlformats.org/officeDocument/2006/relationships/oleObject" Target="../embeddings/oleObject4.bin"/><Relationship Id="rId5" Type="http://schemas.openxmlformats.org/officeDocument/2006/relationships/oleObject" Target="../embeddings/oleObject1.bin"/><Relationship Id="rId6" Type="http://schemas.openxmlformats.org/officeDocument/2006/relationships/image" Target="../media/image16.png"/><Relationship Id="rId7" Type="http://schemas.openxmlformats.org/officeDocument/2006/relationships/oleObject" Target="../embeddings/oleObject2.bin"/><Relationship Id="rId8" Type="http://schemas.openxmlformats.org/officeDocument/2006/relationships/oleObject" Target="../embeddings/oleObject2.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vmlDrawing" Target="../drawings/vmlDrawing11.vml"/><Relationship Id="rId4" Type="http://schemas.openxmlformats.org/officeDocument/2006/relationships/image" Target="../media/image7.png"/><Relationship Id="rId5" Type="http://schemas.openxmlformats.org/officeDocument/2006/relationships/image" Target="../media/image10.png"/><Relationship Id="rId6" Type="http://schemas.openxmlformats.org/officeDocument/2006/relationships/oleObject" Target="../embeddings/oleObject16.bin"/><Relationship Id="rId7" Type="http://schemas.openxmlformats.org/officeDocument/2006/relationships/oleObject" Target="../embeddings/oleObject16.bin"/><Relationship Id="rId8"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vmlDrawing" Target="../drawings/vmlDrawing2.vml"/><Relationship Id="rId4" Type="http://schemas.openxmlformats.org/officeDocument/2006/relationships/oleObject" Target="../embeddings/oleObject5.bin"/><Relationship Id="rId5" Type="http://schemas.openxmlformats.org/officeDocument/2006/relationships/oleObject" Target="../embeddings/oleObject5.bin"/><Relationship Id="rId6"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8.png"/><Relationship Id="rId6" Type="http://schemas.openxmlformats.org/officeDocument/2006/relationships/image" Target="../media/image15.png"/><Relationship Id="rId7"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vmlDrawing" Target="../drawings/vmlDrawing3.vml"/><Relationship Id="rId4" Type="http://schemas.openxmlformats.org/officeDocument/2006/relationships/oleObject" Target="../embeddings/oleObject6.bin"/><Relationship Id="rId5" Type="http://schemas.openxmlformats.org/officeDocument/2006/relationships/oleObject" Target="../embeddings/oleObject6.bin"/><Relationship Id="rId6" Type="http://schemas.openxmlformats.org/officeDocument/2006/relationships/image" Target="../media/image18.png"/><Relationship Id="rId7"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0"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vmlDrawing" Target="../drawings/vmlDrawing4.vml"/><Relationship Id="rId4" Type="http://schemas.openxmlformats.org/officeDocument/2006/relationships/image" Target="../media/image6.jpg"/><Relationship Id="rId9" Type="http://schemas.openxmlformats.org/officeDocument/2006/relationships/oleObject" Target="../embeddings/oleObject8.bin"/><Relationship Id="rId5" Type="http://schemas.openxmlformats.org/officeDocument/2006/relationships/oleObject" Target="../embeddings/oleObject7.bin"/><Relationship Id="rId6" Type="http://schemas.openxmlformats.org/officeDocument/2006/relationships/oleObject" Target="../embeddings/oleObject7.bin"/><Relationship Id="rId7" Type="http://schemas.openxmlformats.org/officeDocument/2006/relationships/image" Target="../media/image17.png"/><Relationship Id="rId8" Type="http://schemas.openxmlformats.org/officeDocument/2006/relationships/oleObject" Target="../embeddings/oleObject8.bin"/></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
          <p:cNvSpPr txBox="1"/>
          <p:nvPr>
            <p:ph type="ctrTitle"/>
          </p:nvPr>
        </p:nvSpPr>
        <p:spPr>
          <a:xfrm>
            <a:off x="1219200" y="3886200"/>
            <a:ext cx="6858000" cy="990600"/>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Clr>
                <a:schemeClr val="dk1"/>
              </a:buClr>
              <a:buSzPts val="3200"/>
              <a:buFont typeface="Bookman Old Style"/>
              <a:buNone/>
            </a:pPr>
            <a:r>
              <a:rPr lang="es-ES"/>
              <a:t>Modelo del Dominio</a:t>
            </a:r>
            <a:endParaRPr/>
          </a:p>
        </p:txBody>
      </p:sp>
      <p:sp>
        <p:nvSpPr>
          <p:cNvPr id="130" name="Google Shape;130;p1"/>
          <p:cNvSpPr txBox="1"/>
          <p:nvPr>
            <p:ph idx="1" type="subTitle"/>
          </p:nvPr>
        </p:nvSpPr>
        <p:spPr>
          <a:xfrm>
            <a:off x="1219200" y="5124450"/>
            <a:ext cx="6858000" cy="533400"/>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SzPts val="1520"/>
              <a:buNone/>
            </a:pPr>
            <a:r>
              <a:rPr lang="es-ES"/>
              <a:t>Modelado de Requisitos UML  – Tema 3 – Parte 2</a:t>
            </a:r>
            <a:endParaRPr/>
          </a:p>
        </p:txBody>
      </p:sp>
      <p:pic>
        <p:nvPicPr>
          <p:cNvPr descr="http://regmedia.co.uk/2007/11/07/fig1.jpg" id="131" name="Google Shape;131;p1"/>
          <p:cNvPicPr preferRelativeResize="0"/>
          <p:nvPr/>
        </p:nvPicPr>
        <p:blipFill rotWithShape="1">
          <a:blip r:embed="rId3">
            <a:alphaModFix/>
          </a:blip>
          <a:srcRect b="0" l="0" r="0" t="0"/>
          <a:stretch/>
        </p:blipFill>
        <p:spPr>
          <a:xfrm>
            <a:off x="3143240" y="357166"/>
            <a:ext cx="5334004" cy="3211070"/>
          </a:xfrm>
          <a:prstGeom prst="rect">
            <a:avLst/>
          </a:prstGeom>
          <a:noFill/>
          <a:ln>
            <a:noFill/>
          </a:ln>
        </p:spPr>
      </p:pic>
      <p:sp>
        <p:nvSpPr>
          <p:cNvPr id="132" name="Google Shape;132;p1"/>
          <p:cNvSpPr/>
          <p:nvPr/>
        </p:nvSpPr>
        <p:spPr>
          <a:xfrm>
            <a:off x="2428860" y="2714620"/>
            <a:ext cx="1785950" cy="500066"/>
          </a:xfrm>
          <a:prstGeom prst="rightArrow">
            <a:avLst>
              <a:gd fmla="val 50000" name="adj1"/>
              <a:gd fmla="val 50000" name="adj2"/>
            </a:avLst>
          </a:prstGeom>
          <a:solidFill>
            <a:srgbClr val="C00000"/>
          </a:solidFill>
          <a:ln cap="flat" cmpd="sng" w="1905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11"/>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s-ES"/>
              <a:t>Más sobre las Operaciones</a:t>
            </a:r>
            <a:endParaRPr/>
          </a:p>
        </p:txBody>
      </p:sp>
      <p:sp>
        <p:nvSpPr>
          <p:cNvPr id="272" name="Google Shape;272;p11"/>
          <p:cNvSpPr txBox="1"/>
          <p:nvPr>
            <p:ph idx="1" type="body"/>
          </p:nvPr>
        </p:nvSpPr>
        <p:spPr>
          <a:xfrm>
            <a:off x="457200" y="1142984"/>
            <a:ext cx="8077200" cy="50292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128"/>
              <a:buChar char="🞂"/>
            </a:pPr>
            <a:r>
              <a:rPr lang="es-ES" sz="2800"/>
              <a:t>Tipos de Operaciones</a:t>
            </a:r>
            <a:endParaRPr sz="2800"/>
          </a:p>
          <a:p>
            <a:pPr indent="-274319" lvl="1" marL="548640" rtl="0" algn="l">
              <a:spcBef>
                <a:spcPts val="500"/>
              </a:spcBef>
              <a:spcAft>
                <a:spcPts val="0"/>
              </a:spcAft>
              <a:buSzPts val="1824"/>
              <a:buChar char="🞂"/>
            </a:pPr>
            <a:r>
              <a:rPr lang="es-ES" sz="2400"/>
              <a:t>Simples Algorítmicamente</a:t>
            </a:r>
            <a:endParaRPr/>
          </a:p>
          <a:p>
            <a:pPr indent="-228600" lvl="2" marL="822960" rtl="0" algn="l">
              <a:spcBef>
                <a:spcPts val="500"/>
              </a:spcBef>
              <a:spcAft>
                <a:spcPts val="0"/>
              </a:spcAft>
              <a:buSzPts val="1520"/>
              <a:buFont typeface="Courier New"/>
              <a:buChar char="o"/>
            </a:pPr>
            <a:r>
              <a:rPr lang="es-ES" sz="2000">
                <a:latin typeface="Times New Roman"/>
                <a:ea typeface="Times New Roman"/>
                <a:cs typeface="Times New Roman"/>
                <a:sym typeface="Times New Roman"/>
              </a:rPr>
              <a:t>“</a:t>
            </a:r>
            <a:r>
              <a:rPr lang="es-ES" sz="2000"/>
              <a:t>get”: devuelve un valor de un atributo</a:t>
            </a:r>
            <a:endParaRPr/>
          </a:p>
          <a:p>
            <a:pPr indent="-228600" lvl="2" marL="822960" rtl="0" algn="l">
              <a:spcBef>
                <a:spcPts val="500"/>
              </a:spcBef>
              <a:spcAft>
                <a:spcPts val="0"/>
              </a:spcAft>
              <a:buSzPts val="1520"/>
              <a:buFont typeface="Courier New"/>
              <a:buChar char="o"/>
            </a:pPr>
            <a:r>
              <a:rPr lang="es-ES" sz="2000"/>
              <a:t>“set”: modifica el valor de un atributo</a:t>
            </a:r>
            <a:endParaRPr/>
          </a:p>
          <a:p>
            <a:pPr indent="-228600" lvl="2" marL="822960" rtl="0" algn="l">
              <a:spcBef>
                <a:spcPts val="500"/>
              </a:spcBef>
              <a:spcAft>
                <a:spcPts val="0"/>
              </a:spcAft>
              <a:buSzPts val="1520"/>
              <a:buFont typeface="Courier New"/>
              <a:buChar char="o"/>
            </a:pPr>
            <a:r>
              <a:rPr lang="es-ES" sz="2000"/>
              <a:t>constructor /destructor</a:t>
            </a:r>
            <a:endParaRPr/>
          </a:p>
          <a:p>
            <a:pPr indent="-228600" lvl="2" marL="822960" rtl="0" algn="l">
              <a:spcBef>
                <a:spcPts val="500"/>
              </a:spcBef>
              <a:spcAft>
                <a:spcPts val="0"/>
              </a:spcAft>
              <a:buSzPts val="1520"/>
              <a:buFont typeface="Courier New"/>
              <a:buChar char="o"/>
            </a:pPr>
            <a:r>
              <a:rPr lang="es-ES" sz="2000"/>
              <a:t>Añadir/eliminar enlaces</a:t>
            </a:r>
            <a:endParaRPr/>
          </a:p>
          <a:p>
            <a:pPr indent="-274319" lvl="1" marL="548640" rtl="0" algn="l">
              <a:spcBef>
                <a:spcPts val="500"/>
              </a:spcBef>
              <a:spcAft>
                <a:spcPts val="0"/>
              </a:spcAft>
              <a:buSzPts val="1824"/>
              <a:buChar char="🞂"/>
            </a:pPr>
            <a:r>
              <a:rPr lang="es-ES" sz="2400"/>
              <a:t>Complejas Algorítmicamente</a:t>
            </a:r>
            <a:endParaRPr/>
          </a:p>
          <a:p>
            <a:pPr indent="-228600" lvl="2" marL="822960" rtl="0" algn="l">
              <a:spcBef>
                <a:spcPts val="500"/>
              </a:spcBef>
              <a:spcAft>
                <a:spcPts val="0"/>
              </a:spcAft>
              <a:buSzPts val="1520"/>
              <a:buFont typeface="Courier New"/>
              <a:buChar char="o"/>
            </a:pPr>
            <a:r>
              <a:rPr lang="es-ES" sz="2000"/>
              <a:t>Cálculos, comparaciones, monitorizaciones, reglas de negocio, …</a:t>
            </a:r>
            <a:endParaRPr/>
          </a:p>
          <a:p>
            <a:pPr indent="-274320" lvl="0" marL="274320" rtl="0" algn="l">
              <a:spcBef>
                <a:spcPts val="600"/>
              </a:spcBef>
              <a:spcAft>
                <a:spcPts val="0"/>
              </a:spcAft>
              <a:buSzPts val="2052"/>
              <a:buChar char="🞂"/>
            </a:pPr>
            <a:r>
              <a:rPr lang="es-ES" sz="2700"/>
              <a:t>¿Cómo asignar las operaciones?</a:t>
            </a:r>
            <a:endParaRPr/>
          </a:p>
          <a:p>
            <a:pPr indent="-274320" lvl="1" marL="548640" rtl="0" algn="l">
              <a:spcBef>
                <a:spcPts val="500"/>
              </a:spcBef>
              <a:spcAft>
                <a:spcPts val="0"/>
              </a:spcAft>
              <a:buSzPts val="1748"/>
              <a:buChar char="🞂"/>
            </a:pPr>
            <a:r>
              <a:rPr lang="es-ES" sz="2300">
                <a:solidFill>
                  <a:srgbClr val="7030A0"/>
                </a:solidFill>
              </a:rPr>
              <a:t>Riel 2.9 </a:t>
            </a:r>
            <a:r>
              <a:rPr i="1" lang="es-ES" sz="2300">
                <a:solidFill>
                  <a:srgbClr val="7030A0"/>
                </a:solidFill>
              </a:rPr>
              <a:t>Keep related data and behaviour in one place</a:t>
            </a:r>
            <a:endParaRPr/>
          </a:p>
          <a:p>
            <a:pPr indent="-228600" lvl="2" marL="822960" rtl="0" algn="l">
              <a:spcBef>
                <a:spcPts val="500"/>
              </a:spcBef>
              <a:spcAft>
                <a:spcPts val="0"/>
              </a:spcAft>
              <a:buSzPts val="1520"/>
              <a:buChar char="🞂"/>
            </a:pPr>
            <a:r>
              <a:rPr i="1" lang="es-ES"/>
              <a:t>Mantener los datos y el comportamiento relacionado en un solo sitio</a:t>
            </a:r>
            <a:endParaRPr i="1" sz="2000"/>
          </a:p>
        </p:txBody>
      </p:sp>
      <p:grpSp>
        <p:nvGrpSpPr>
          <p:cNvPr id="273" name="Google Shape;273;p11"/>
          <p:cNvGrpSpPr/>
          <p:nvPr/>
        </p:nvGrpSpPr>
        <p:grpSpPr>
          <a:xfrm>
            <a:off x="5414970" y="1785926"/>
            <a:ext cx="2943244" cy="1752600"/>
            <a:chOff x="5414970" y="1785926"/>
            <a:chExt cx="2943244" cy="1752600"/>
          </a:xfrm>
        </p:grpSpPr>
        <p:sp>
          <p:nvSpPr>
            <p:cNvPr id="274" name="Google Shape;274;p11"/>
            <p:cNvSpPr txBox="1"/>
            <p:nvPr/>
          </p:nvSpPr>
          <p:spPr>
            <a:xfrm>
              <a:off x="5975345" y="2143116"/>
              <a:ext cx="2382869"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1800">
                  <a:solidFill>
                    <a:srgbClr val="C00000"/>
                  </a:solidFill>
                  <a:latin typeface="Gill Sans"/>
                  <a:ea typeface="Gill Sans"/>
                  <a:cs typeface="Gill Sans"/>
                  <a:sym typeface="Gill Sans"/>
                </a:rPr>
                <a:t>Recomendación:</a:t>
              </a:r>
              <a:endParaRPr/>
            </a:p>
            <a:p>
              <a:pPr indent="0" lvl="0" marL="0" marR="0" rtl="0" algn="l">
                <a:spcBef>
                  <a:spcPts val="0"/>
                </a:spcBef>
                <a:spcAft>
                  <a:spcPts val="0"/>
                </a:spcAft>
                <a:buNone/>
              </a:pPr>
              <a:r>
                <a:rPr b="1" lang="es-ES" sz="1800">
                  <a:solidFill>
                    <a:srgbClr val="C00000"/>
                  </a:solidFill>
                  <a:latin typeface="Gill Sans"/>
                  <a:ea typeface="Gill Sans"/>
                  <a:cs typeface="Gill Sans"/>
                  <a:sym typeface="Gill Sans"/>
                </a:rPr>
                <a:t>Dejar fuera del modelo ya que se suponen</a:t>
              </a:r>
              <a:endParaRPr/>
            </a:p>
          </p:txBody>
        </p:sp>
        <p:sp>
          <p:nvSpPr>
            <p:cNvPr id="275" name="Google Shape;275;p11"/>
            <p:cNvSpPr/>
            <p:nvPr/>
          </p:nvSpPr>
          <p:spPr>
            <a:xfrm>
              <a:off x="5414970" y="1785926"/>
              <a:ext cx="228600" cy="1752600"/>
            </a:xfrm>
            <a:prstGeom prst="rightBrace">
              <a:avLst>
                <a:gd fmla="val 63889" name="adj1"/>
                <a:gd fmla="val 50000" name="adj2"/>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grpSp>
      <p:sp>
        <p:nvSpPr>
          <p:cNvPr id="276" name="Google Shape;276;p11"/>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s-ES"/>
              <a:t>‹#›</a:t>
            </a:fld>
            <a:endParaRPr/>
          </a:p>
        </p:txBody>
      </p:sp>
      <p:sp>
        <p:nvSpPr>
          <p:cNvPr id="277" name="Google Shape;277;p11"/>
          <p:cNvSpPr/>
          <p:nvPr/>
        </p:nvSpPr>
        <p:spPr>
          <a:xfrm>
            <a:off x="899592" y="4725144"/>
            <a:ext cx="864096" cy="648072"/>
          </a:xfrm>
          <a:prstGeom prst="irregularSeal2">
            <a:avLst/>
          </a:prstGeom>
          <a:solidFill>
            <a:srgbClr val="FF0000">
              <a:alpha val="23921"/>
            </a:srgbClr>
          </a:solidFill>
          <a:ln cap="flat" cmpd="sng" w="12700">
            <a:solidFill>
              <a:schemeClr val="dk1"/>
            </a:solidFill>
            <a:prstDash val="solid"/>
            <a:miter lim="800000"/>
            <a:headEnd len="sm" w="sm" type="none"/>
            <a:tailEnd len="sm" w="sm" type="none"/>
          </a:ln>
          <a:effectLst>
            <a:outerShdw sx="10000" rotWithShape="0" algn="ctr" dir="2700000" dist="107763" sy="10000">
              <a:srgbClr val="808080"/>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0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2">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2">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2">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000"/>
                                        <p:tgtEl>
                                          <p:spTgt spid="2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2"/>
          <p:cNvSpPr txBox="1"/>
          <p:nvPr>
            <p:ph idx="1" type="body"/>
          </p:nvPr>
        </p:nvSpPr>
        <p:spPr>
          <a:xfrm>
            <a:off x="457200" y="1209684"/>
            <a:ext cx="8382000" cy="2933696"/>
          </a:xfrm>
          <a:prstGeom prst="rect">
            <a:avLst/>
          </a:prstGeom>
          <a:noFill/>
          <a:ln>
            <a:noFill/>
          </a:ln>
        </p:spPr>
        <p:txBody>
          <a:bodyPr anchorCtr="0" anchor="t" bIns="45700" lIns="91425" spcFirstLastPara="1" rIns="91425" wrap="square" tIns="45700">
            <a:normAutofit lnSpcReduction="10000"/>
          </a:bodyPr>
          <a:lstStyle/>
          <a:p>
            <a:pPr indent="-274320" lvl="0" marL="274320" rtl="0" algn="l">
              <a:spcBef>
                <a:spcPts val="0"/>
              </a:spcBef>
              <a:spcAft>
                <a:spcPts val="0"/>
              </a:spcAft>
              <a:buSzPts val="2128"/>
              <a:buChar char="🞂"/>
            </a:pPr>
            <a:r>
              <a:rPr lang="es-ES" sz="2800"/>
              <a:t>Relación → conexión entre 2 elementos</a:t>
            </a:r>
            <a:endParaRPr/>
          </a:p>
          <a:p>
            <a:pPr indent="-274320" lvl="0" marL="274320" rtl="0" algn="l">
              <a:spcBef>
                <a:spcPts val="600"/>
              </a:spcBef>
              <a:spcAft>
                <a:spcPts val="0"/>
              </a:spcAft>
              <a:buSzPts val="2128"/>
              <a:buChar char="🞂"/>
            </a:pPr>
            <a:r>
              <a:rPr i="1" lang="es-ES" sz="2800">
                <a:solidFill>
                  <a:srgbClr val="F51BBC"/>
                </a:solidFill>
              </a:rPr>
              <a:t>Dependencia</a:t>
            </a:r>
            <a:endParaRPr/>
          </a:p>
          <a:p>
            <a:pPr indent="-274319" lvl="1" marL="548640" rtl="0" algn="l">
              <a:spcBef>
                <a:spcPts val="500"/>
              </a:spcBef>
              <a:spcAft>
                <a:spcPts val="0"/>
              </a:spcAft>
              <a:buSzPts val="1824"/>
              <a:buChar char="🞂"/>
            </a:pPr>
            <a:r>
              <a:rPr b="1" i="1" lang="es-ES" sz="2400"/>
              <a:t>El elemento en la cola de la flecha (el cliente) depende del elemento del modelo en la punta de la flecha (el proveedor)</a:t>
            </a:r>
            <a:r>
              <a:rPr lang="es-ES" sz="2400"/>
              <a:t>.</a:t>
            </a:r>
            <a:endParaRPr/>
          </a:p>
          <a:p>
            <a:pPr indent="-228600" lvl="2" marL="822960" rtl="0" algn="l">
              <a:spcBef>
                <a:spcPts val="500"/>
              </a:spcBef>
              <a:spcAft>
                <a:spcPts val="0"/>
              </a:spcAft>
              <a:buSzPts val="1520"/>
              <a:buChar char="🞂"/>
            </a:pPr>
            <a:r>
              <a:rPr lang="es-ES"/>
              <a:t>P.e</a:t>
            </a:r>
            <a:r>
              <a:rPr lang="es-ES" sz="2000"/>
              <a:t>. La película (Film) necesita un canal (Channel)</a:t>
            </a:r>
            <a:endParaRPr/>
          </a:p>
          <a:p>
            <a:pPr indent="-274319" lvl="1" marL="548640" rtl="0" algn="l">
              <a:spcBef>
                <a:spcPts val="500"/>
              </a:spcBef>
              <a:spcAft>
                <a:spcPts val="0"/>
              </a:spcAft>
              <a:buSzPts val="1824"/>
              <a:buChar char="🞂"/>
            </a:pPr>
            <a:r>
              <a:rPr lang="es-ES" sz="2400"/>
              <a:t>Solo se muestra en el modelo si debe </a:t>
            </a:r>
            <a:r>
              <a:rPr b="1" i="1" lang="es-ES" sz="2400">
                <a:solidFill>
                  <a:srgbClr val="00B050"/>
                </a:solidFill>
              </a:rPr>
              <a:t>destacarse</a:t>
            </a:r>
            <a:endParaRPr/>
          </a:p>
        </p:txBody>
      </p:sp>
      <p:grpSp>
        <p:nvGrpSpPr>
          <p:cNvPr id="283" name="Google Shape;283;p12"/>
          <p:cNvGrpSpPr/>
          <p:nvPr/>
        </p:nvGrpSpPr>
        <p:grpSpPr>
          <a:xfrm>
            <a:off x="1357290" y="4071942"/>
            <a:ext cx="6718300" cy="1797050"/>
            <a:chOff x="1104" y="2928"/>
            <a:chExt cx="4232" cy="1132"/>
          </a:xfrm>
        </p:grpSpPr>
        <p:graphicFrame>
          <p:nvGraphicFramePr>
            <p:cNvPr id="284" name="Google Shape;284;p12"/>
            <p:cNvGraphicFramePr/>
            <p:nvPr/>
          </p:nvGraphicFramePr>
          <p:xfrm>
            <a:off x="1104" y="2928"/>
            <a:ext cx="3235" cy="1132"/>
          </p:xfrm>
          <a:graphic>
            <a:graphicData uri="http://schemas.openxmlformats.org/presentationml/2006/ole">
              <mc:AlternateContent>
                <mc:Choice Requires="v">
                  <p:oleObj r:id="rId4" imgH="1132" imgW="3235" progId="Visio.Drawing.11" spid="_x0000_s1">
                    <p:embed/>
                  </p:oleObj>
                </mc:Choice>
                <mc:Fallback>
                  <p:oleObj r:id="rId5" imgH="1132" imgW="3235" progId="Visio.Drawing.11">
                    <p:embed/>
                    <p:pic>
                      <p:nvPicPr>
                        <p:cNvPr id="284" name="Google Shape;284;p12"/>
                        <p:cNvPicPr preferRelativeResize="0"/>
                        <p:nvPr/>
                      </p:nvPicPr>
                      <p:blipFill rotWithShape="1">
                        <a:blip r:embed="rId6">
                          <a:alphaModFix/>
                        </a:blip>
                        <a:srcRect b="0" l="0" r="0" t="0"/>
                        <a:stretch/>
                      </p:blipFill>
                      <p:spPr>
                        <a:xfrm>
                          <a:off x="1104" y="2928"/>
                          <a:ext cx="3235" cy="1132"/>
                        </a:xfrm>
                        <a:prstGeom prst="rect">
                          <a:avLst/>
                        </a:prstGeom>
                        <a:solidFill>
                          <a:srgbClr val="CCFFFF"/>
                        </a:solidFill>
                        <a:ln cap="flat" cmpd="sng" w="28575">
                          <a:solidFill>
                            <a:schemeClr val="accent2"/>
                          </a:solidFill>
                          <a:prstDash val="solid"/>
                          <a:miter lim="800000"/>
                          <a:headEnd len="sm" w="sm" type="none"/>
                          <a:tailEnd len="sm" w="sm" type="none"/>
                        </a:ln>
                      </p:spPr>
                    </p:pic>
                  </p:oleObj>
                </mc:Fallback>
              </mc:AlternateContent>
            </a:graphicData>
          </a:graphic>
        </p:graphicFrame>
        <p:sp>
          <p:nvSpPr>
            <p:cNvPr id="285" name="Google Shape;285;p12"/>
            <p:cNvSpPr txBox="1"/>
            <p:nvPr/>
          </p:nvSpPr>
          <p:spPr>
            <a:xfrm>
              <a:off x="4452" y="3105"/>
              <a:ext cx="884"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Gill Sans"/>
                  <a:ea typeface="Gill Sans"/>
                  <a:cs typeface="Gill Sans"/>
                  <a:sym typeface="Gill Sans"/>
                </a:rPr>
                <a:t>Dependencia</a:t>
              </a:r>
              <a:endParaRPr/>
            </a:p>
          </p:txBody>
        </p:sp>
        <p:cxnSp>
          <p:nvCxnSpPr>
            <p:cNvPr id="286" name="Google Shape;286;p12"/>
            <p:cNvCxnSpPr/>
            <p:nvPr/>
          </p:nvCxnSpPr>
          <p:spPr>
            <a:xfrm flipH="1">
              <a:off x="3168" y="3264"/>
              <a:ext cx="1296" cy="144"/>
            </a:xfrm>
            <a:prstGeom prst="straightConnector1">
              <a:avLst/>
            </a:prstGeom>
            <a:noFill/>
            <a:ln cap="flat" cmpd="sng" w="28575">
              <a:solidFill>
                <a:srgbClr val="FF00FF"/>
              </a:solidFill>
              <a:prstDash val="solid"/>
              <a:round/>
              <a:headEnd len="med" w="med" type="none"/>
              <a:tailEnd len="med" w="med" type="triangle"/>
            </a:ln>
          </p:spPr>
        </p:cxnSp>
      </p:grpSp>
      <p:sp>
        <p:nvSpPr>
          <p:cNvPr id="287" name="Google Shape;287;p12"/>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dk2"/>
              </a:buClr>
              <a:buSzPct val="100000"/>
              <a:buFont typeface="Bookman Old Style"/>
              <a:buNone/>
            </a:pPr>
            <a:r>
              <a:rPr lang="es-ES"/>
              <a:t>Relaciones – Diagrama de Clases UML Básico</a:t>
            </a:r>
            <a:endParaRPr/>
          </a:p>
        </p:txBody>
      </p:sp>
      <p:sp>
        <p:nvSpPr>
          <p:cNvPr id="288" name="Google Shape;288;p12"/>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3"/>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dk2"/>
              </a:buClr>
              <a:buSzPct val="100000"/>
              <a:buFont typeface="Bookman Old Style"/>
              <a:buNone/>
            </a:pPr>
            <a:r>
              <a:rPr lang="es-ES"/>
              <a:t>Relaciones – Diagrama de Clases UML Básico</a:t>
            </a:r>
            <a:endParaRPr/>
          </a:p>
        </p:txBody>
      </p:sp>
      <p:sp>
        <p:nvSpPr>
          <p:cNvPr id="294" name="Google Shape;294;p13"/>
          <p:cNvSpPr txBox="1"/>
          <p:nvPr>
            <p:ph idx="1" type="body"/>
          </p:nvPr>
        </p:nvSpPr>
        <p:spPr>
          <a:xfrm>
            <a:off x="457200" y="1219200"/>
            <a:ext cx="8229600" cy="5138758"/>
          </a:xfrm>
          <a:prstGeom prst="rect">
            <a:avLst/>
          </a:prstGeom>
          <a:noFill/>
          <a:ln>
            <a:noFill/>
          </a:ln>
        </p:spPr>
        <p:txBody>
          <a:bodyPr anchorCtr="0" anchor="t" bIns="45700" lIns="91425" spcFirstLastPara="1" rIns="91425" wrap="square" tIns="45700">
            <a:normAutofit lnSpcReduction="10000"/>
          </a:bodyPr>
          <a:lstStyle/>
          <a:p>
            <a:pPr indent="-274320" lvl="0" marL="274320" rtl="0" algn="l">
              <a:spcBef>
                <a:spcPts val="0"/>
              </a:spcBef>
              <a:spcAft>
                <a:spcPts val="0"/>
              </a:spcAft>
              <a:buSzPts val="1976"/>
              <a:buChar char="🞂"/>
            </a:pPr>
            <a:r>
              <a:rPr lang="es-ES">
                <a:solidFill>
                  <a:srgbClr val="F51BBC"/>
                </a:solidFill>
              </a:rPr>
              <a:t>Generalización</a:t>
            </a:r>
            <a:endParaRPr/>
          </a:p>
          <a:p>
            <a:pPr indent="-274320" lvl="1" marL="548640" rtl="0" algn="l">
              <a:spcBef>
                <a:spcPts val="500"/>
              </a:spcBef>
              <a:spcAft>
                <a:spcPts val="0"/>
              </a:spcAft>
              <a:buSzPts val="1748"/>
              <a:buChar char="🞂"/>
            </a:pPr>
            <a:r>
              <a:rPr lang="es-ES"/>
              <a:t>Relación </a:t>
            </a:r>
            <a:r>
              <a:rPr b="1" lang="es-ES"/>
              <a:t>Taxonómica</a:t>
            </a:r>
            <a:r>
              <a:rPr lang="es-ES"/>
              <a:t> entre un elemento más general y un elemento más específico. </a:t>
            </a:r>
            <a:endParaRPr/>
          </a:p>
          <a:p>
            <a:pPr indent="-274320" lvl="1" marL="548640" rtl="0" algn="l">
              <a:spcBef>
                <a:spcPts val="500"/>
              </a:spcBef>
              <a:spcAft>
                <a:spcPts val="0"/>
              </a:spcAft>
              <a:buSzPts val="1748"/>
              <a:buChar char="🞂"/>
            </a:pPr>
            <a:r>
              <a:rPr lang="es-ES"/>
              <a:t>El elemento específico </a:t>
            </a:r>
            <a:r>
              <a:rPr b="1" lang="es-ES"/>
              <a:t>hereda</a:t>
            </a:r>
            <a:r>
              <a:rPr lang="es-ES"/>
              <a:t> las características del elemento más general</a:t>
            </a:r>
            <a:endParaRPr/>
          </a:p>
          <a:p>
            <a:pPr indent="-274320" lvl="0" marL="274320" rtl="0" algn="l">
              <a:spcBef>
                <a:spcPts val="600"/>
              </a:spcBef>
              <a:spcAft>
                <a:spcPts val="0"/>
              </a:spcAft>
              <a:buSzPts val="1976"/>
              <a:buChar char="🞂"/>
            </a:pPr>
            <a:r>
              <a:rPr lang="es-ES"/>
              <a:t>Si elemento = clase, relación entre dos clases</a:t>
            </a:r>
            <a:endParaRPr/>
          </a:p>
          <a:p>
            <a:pPr indent="-274320" lvl="1" marL="548640" rtl="0" algn="l">
              <a:spcBef>
                <a:spcPts val="500"/>
              </a:spcBef>
              <a:spcAft>
                <a:spcPts val="0"/>
              </a:spcAft>
              <a:buSzPts val="1748"/>
              <a:buChar char="🞂"/>
            </a:pPr>
            <a:r>
              <a:rPr b="1" lang="es-ES"/>
              <a:t>Superclase</a:t>
            </a:r>
            <a:r>
              <a:rPr lang="es-ES"/>
              <a:t> y </a:t>
            </a:r>
            <a:r>
              <a:rPr b="1" lang="es-ES"/>
              <a:t>Subclase</a:t>
            </a:r>
            <a:endParaRPr/>
          </a:p>
          <a:p>
            <a:pPr indent="-274320" lvl="0" marL="274320" rtl="0" algn="l">
              <a:spcBef>
                <a:spcPts val="600"/>
              </a:spcBef>
              <a:spcAft>
                <a:spcPts val="0"/>
              </a:spcAft>
              <a:buSzPts val="1976"/>
              <a:buChar char="🞂"/>
            </a:pPr>
            <a:r>
              <a:rPr lang="es-ES"/>
              <a:t>La subclase comparte la definición de la superclase y puede incluir elementos extra en su definición.</a:t>
            </a:r>
            <a:endParaRPr/>
          </a:p>
          <a:p>
            <a:pPr indent="-274320" lvl="1" marL="548640" rtl="0" algn="l">
              <a:spcBef>
                <a:spcPts val="500"/>
              </a:spcBef>
              <a:spcAft>
                <a:spcPts val="0"/>
              </a:spcAft>
              <a:buSzPts val="1748"/>
              <a:buChar char="🞂"/>
            </a:pPr>
            <a:r>
              <a:rPr lang="es-ES"/>
              <a:t>Una clase hija </a:t>
            </a:r>
            <a:r>
              <a:rPr b="1" lang="es-ES"/>
              <a:t>hereda</a:t>
            </a:r>
            <a:r>
              <a:rPr lang="es-ES"/>
              <a:t> las propiedades de la clase padre, especialmente atributos y operaciones.  </a:t>
            </a:r>
            <a:endParaRPr/>
          </a:p>
          <a:p>
            <a:pPr indent="-274320" lvl="1" marL="548640" rtl="0" algn="l">
              <a:spcBef>
                <a:spcPts val="500"/>
              </a:spcBef>
              <a:spcAft>
                <a:spcPts val="0"/>
              </a:spcAft>
              <a:buSzPts val="1748"/>
              <a:buChar char="🞂"/>
            </a:pPr>
            <a:r>
              <a:rPr lang="es-ES"/>
              <a:t>La clase hija </a:t>
            </a:r>
            <a:r>
              <a:rPr b="1" lang="es-ES"/>
              <a:t>puede añadir</a:t>
            </a:r>
            <a:r>
              <a:rPr lang="es-ES"/>
              <a:t> atributos y operaciones a los heredados y/o redefinir estos últimos. </a:t>
            </a:r>
            <a:endParaRPr/>
          </a:p>
        </p:txBody>
      </p:sp>
      <p:sp>
        <p:nvSpPr>
          <p:cNvPr id="295" name="Google Shape;295;p13"/>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graphicFrame>
        <p:nvGraphicFramePr>
          <p:cNvPr id="300" name="Google Shape;300;p14"/>
          <p:cNvGraphicFramePr/>
          <p:nvPr/>
        </p:nvGraphicFramePr>
        <p:xfrm>
          <a:off x="357158" y="2000240"/>
          <a:ext cx="8532687" cy="4214842"/>
        </p:xfrm>
        <a:graphic>
          <a:graphicData uri="http://schemas.openxmlformats.org/presentationml/2006/ole">
            <mc:AlternateContent>
              <mc:Choice Requires="v">
                <p:oleObj r:id="rId4" imgH="4214842" imgW="8532687" progId="Visio.Drawing.11" spid="_x0000_s1">
                  <p:embed/>
                </p:oleObj>
              </mc:Choice>
              <mc:Fallback>
                <p:oleObj r:id="rId5" imgH="4214842" imgW="8532687" progId="Visio.Drawing.11">
                  <p:embed/>
                  <p:pic>
                    <p:nvPicPr>
                      <p:cNvPr id="300" name="Google Shape;300;p14"/>
                      <p:cNvPicPr preferRelativeResize="0"/>
                      <p:nvPr/>
                    </p:nvPicPr>
                    <p:blipFill rotWithShape="1">
                      <a:blip r:embed="rId6">
                        <a:alphaModFix/>
                      </a:blip>
                      <a:srcRect b="0" l="0" r="0" t="0"/>
                      <a:stretch/>
                    </p:blipFill>
                    <p:spPr>
                      <a:xfrm>
                        <a:off x="357158" y="2000240"/>
                        <a:ext cx="8532687" cy="4214842"/>
                      </a:xfrm>
                      <a:prstGeom prst="rect">
                        <a:avLst/>
                      </a:prstGeom>
                      <a:solidFill>
                        <a:srgbClr val="CCFFFF"/>
                      </a:solidFill>
                      <a:ln cap="flat" cmpd="sng" w="28575">
                        <a:solidFill>
                          <a:schemeClr val="accent2"/>
                        </a:solidFill>
                        <a:prstDash val="solid"/>
                        <a:miter lim="800000"/>
                        <a:headEnd len="sm" w="sm" type="none"/>
                        <a:tailEnd len="sm" w="sm" type="none"/>
                      </a:ln>
                    </p:spPr>
                  </p:pic>
                </p:oleObj>
              </mc:Fallback>
            </mc:AlternateContent>
          </a:graphicData>
        </a:graphic>
      </p:graphicFrame>
      <p:sp>
        <p:nvSpPr>
          <p:cNvPr id="301" name="Google Shape;301;p14"/>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dk2"/>
              </a:buClr>
              <a:buSzPct val="100000"/>
              <a:buFont typeface="Bookman Old Style"/>
              <a:buNone/>
            </a:pPr>
            <a:r>
              <a:rPr lang="es-ES"/>
              <a:t>Relaciones – Diagrama de Clases UML Básico</a:t>
            </a:r>
            <a:endParaRPr/>
          </a:p>
        </p:txBody>
      </p:sp>
      <p:sp>
        <p:nvSpPr>
          <p:cNvPr id="302" name="Google Shape;302;p14"/>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274320" lvl="0" marL="274320" rtl="0" algn="l">
              <a:lnSpc>
                <a:spcPct val="90000"/>
              </a:lnSpc>
              <a:spcBef>
                <a:spcPts val="0"/>
              </a:spcBef>
              <a:spcAft>
                <a:spcPts val="0"/>
              </a:spcAft>
              <a:buSzPts val="1520"/>
              <a:buChar char="🞂"/>
            </a:pPr>
            <a:r>
              <a:rPr lang="es-ES" sz="2000"/>
              <a:t>HERENCIA </a:t>
            </a:r>
            <a:r>
              <a:rPr lang="es-ES" sz="2400"/>
              <a:t>→</a:t>
            </a:r>
            <a:r>
              <a:rPr lang="es-ES" sz="2000"/>
              <a:t> mecanismo por el cual una subclase comparte los atributos y las operaciones de su superclase</a:t>
            </a:r>
            <a:endParaRPr sz="2400"/>
          </a:p>
        </p:txBody>
      </p:sp>
      <p:sp>
        <p:nvSpPr>
          <p:cNvPr id="303" name="Google Shape;303;p14"/>
          <p:cNvSpPr txBox="1"/>
          <p:nvPr/>
        </p:nvSpPr>
        <p:spPr>
          <a:xfrm>
            <a:off x="5868144" y="5518973"/>
            <a:ext cx="2983958" cy="646331"/>
          </a:xfrm>
          <a:prstGeom prst="rect">
            <a:avLst/>
          </a:prstGeom>
          <a:solidFill>
            <a:srgbClr val="FFFF99"/>
          </a:solidFill>
          <a:ln cap="flat" cmpd="sng" w="28575">
            <a:solidFill>
              <a:srgbClr val="FF00FF"/>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1800">
                <a:solidFill>
                  <a:srgbClr val="002060"/>
                </a:solidFill>
                <a:latin typeface="Gill Sans"/>
                <a:ea typeface="Gill Sans"/>
                <a:cs typeface="Gill Sans"/>
                <a:sym typeface="Gill Sans"/>
              </a:rPr>
              <a:t>Revisar: Riel 5.1, Riel 5.10, </a:t>
            </a:r>
            <a:endParaRPr/>
          </a:p>
          <a:p>
            <a:pPr indent="0" lvl="0" marL="0" marR="0" rtl="0" algn="l">
              <a:spcBef>
                <a:spcPts val="0"/>
              </a:spcBef>
              <a:spcAft>
                <a:spcPts val="0"/>
              </a:spcAft>
              <a:buNone/>
            </a:pPr>
            <a:r>
              <a:rPr b="1" lang="es-ES" sz="1800">
                <a:solidFill>
                  <a:srgbClr val="002060"/>
                </a:solidFill>
                <a:latin typeface="Gill Sans"/>
                <a:ea typeface="Gill Sans"/>
                <a:cs typeface="Gill Sans"/>
                <a:sym typeface="Gill Sans"/>
              </a:rPr>
              <a:t>5.8, 5.6 y 5.7</a:t>
            </a:r>
            <a:endParaRPr/>
          </a:p>
        </p:txBody>
      </p:sp>
      <p:sp>
        <p:nvSpPr>
          <p:cNvPr id="304" name="Google Shape;304;p14"/>
          <p:cNvSpPr txBox="1"/>
          <p:nvPr/>
        </p:nvSpPr>
        <p:spPr>
          <a:xfrm>
            <a:off x="3571868" y="2000240"/>
            <a:ext cx="17379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accent2"/>
                </a:solidFill>
                <a:latin typeface="Gill Sans"/>
                <a:ea typeface="Gill Sans"/>
                <a:cs typeface="Gill Sans"/>
                <a:sym typeface="Gill Sans"/>
              </a:rPr>
              <a:t>Raíz – clase base</a:t>
            </a:r>
            <a:endParaRPr/>
          </a:p>
        </p:txBody>
      </p:sp>
      <p:sp>
        <p:nvSpPr>
          <p:cNvPr id="305" name="Google Shape;305;p14"/>
          <p:cNvSpPr txBox="1"/>
          <p:nvPr/>
        </p:nvSpPr>
        <p:spPr>
          <a:xfrm>
            <a:off x="4787918" y="3643314"/>
            <a:ext cx="223811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accent2"/>
                </a:solidFill>
                <a:latin typeface="Gill Sans"/>
                <a:ea typeface="Gill Sans"/>
                <a:cs typeface="Gill Sans"/>
                <a:sym typeface="Gill Sans"/>
              </a:rPr>
              <a:t>Rama – clase derivada</a:t>
            </a:r>
            <a:endParaRPr/>
          </a:p>
        </p:txBody>
      </p:sp>
      <p:sp>
        <p:nvSpPr>
          <p:cNvPr id="306" name="Google Shape;306;p14"/>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s-ES"/>
              <a:t>‹#›</a:t>
            </a:fld>
            <a:endParaRPr/>
          </a:p>
        </p:txBody>
      </p:sp>
      <p:sp>
        <p:nvSpPr>
          <p:cNvPr id="307" name="Google Shape;307;p14"/>
          <p:cNvSpPr/>
          <p:nvPr/>
        </p:nvSpPr>
        <p:spPr>
          <a:xfrm>
            <a:off x="457200" y="3212976"/>
            <a:ext cx="1882552" cy="648072"/>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000">
              <a:solidFill>
                <a:schemeClr val="dk1"/>
              </a:solidFill>
              <a:latin typeface="Arial"/>
              <a:ea typeface="Arial"/>
              <a:cs typeface="Arial"/>
              <a:sym typeface="Arial"/>
            </a:endParaRPr>
          </a:p>
        </p:txBody>
      </p:sp>
      <p:cxnSp>
        <p:nvCxnSpPr>
          <p:cNvPr id="308" name="Google Shape;308;p14"/>
          <p:cNvCxnSpPr/>
          <p:nvPr/>
        </p:nvCxnSpPr>
        <p:spPr>
          <a:xfrm>
            <a:off x="3571868" y="2852936"/>
            <a:ext cx="1216050" cy="0"/>
          </a:xfrm>
          <a:prstGeom prst="straightConnector1">
            <a:avLst/>
          </a:prstGeom>
          <a:noFill/>
          <a:ln cap="flat" cmpd="sng" w="9525">
            <a:solidFill>
              <a:srgbClr val="FF0000"/>
            </a:solidFill>
            <a:prstDash val="solid"/>
            <a:round/>
            <a:headEnd len="sm" w="sm" type="none"/>
            <a:tailEnd len="sm" w="sm" type="none"/>
          </a:ln>
        </p:spPr>
      </p:cxnSp>
      <p:cxnSp>
        <p:nvCxnSpPr>
          <p:cNvPr id="309" name="Google Shape;309;p14"/>
          <p:cNvCxnSpPr/>
          <p:nvPr/>
        </p:nvCxnSpPr>
        <p:spPr>
          <a:xfrm>
            <a:off x="4787918" y="4293096"/>
            <a:ext cx="1224242" cy="0"/>
          </a:xfrm>
          <a:prstGeom prst="straightConnector1">
            <a:avLst/>
          </a:prstGeom>
          <a:noFill/>
          <a:ln cap="flat" cmpd="sng" w="9525">
            <a:solidFill>
              <a:srgbClr val="FF0000"/>
            </a:solidFill>
            <a:prstDash val="solid"/>
            <a:round/>
            <a:headEnd len="sm" w="sm" type="none"/>
            <a:tailEnd len="sm" w="sm" type="none"/>
          </a:ln>
        </p:spPr>
      </p:cxnSp>
      <p:sp>
        <p:nvSpPr>
          <p:cNvPr id="310" name="Google Shape;310;p14"/>
          <p:cNvSpPr/>
          <p:nvPr/>
        </p:nvSpPr>
        <p:spPr>
          <a:xfrm>
            <a:off x="4571999" y="4426064"/>
            <a:ext cx="1584177" cy="860323"/>
          </a:xfrm>
          <a:prstGeom prst="rect">
            <a:avLst/>
          </a:prstGeom>
          <a:noFill/>
          <a:ln cap="flat" cmpd="sng" w="12700">
            <a:solidFill>
              <a:srgbClr val="7030A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0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1000"/>
                                        <p:tgtEl>
                                          <p:spTgt spid="308"/>
                                        </p:tgtEl>
                                      </p:cBhvr>
                                    </p:animEffect>
                                  </p:childTnLst>
                                </p:cTn>
                              </p:par>
                            </p:childTnLst>
                          </p:cTn>
                        </p:par>
                        <p:par>
                          <p:cTn fill="hold">
                            <p:stCondLst>
                              <p:cond delay="1000"/>
                            </p:stCondLst>
                            <p:childTnLst>
                              <p:par>
                                <p:cTn fill="hold" nodeType="afterEffect" presetClass="entr" presetID="1" presetSubtype="0">
                                  <p:stCondLst>
                                    <p:cond delay="1000"/>
                                  </p:stCondLst>
                                  <p:childTnLst>
                                    <p:set>
                                      <p:cBhvr>
                                        <p:cTn dur="1" fill="hold">
                                          <p:stCondLst>
                                            <p:cond delay="0"/>
                                          </p:stCondLst>
                                        </p:cTn>
                                        <p:tgtEl>
                                          <p:spTgt spid="3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9"/>
                                        </p:tgtEl>
                                        <p:attrNameLst>
                                          <p:attrName>style.visibility</p:attrName>
                                        </p:attrNameLst>
                                      </p:cBhvr>
                                      <p:to>
                                        <p:strVal val="visible"/>
                                      </p:to>
                                    </p:set>
                                    <p:anim calcmode="lin" valueType="num">
                                      <p:cBhvr additive="base">
                                        <p:cTn dur="500"/>
                                        <p:tgtEl>
                                          <p:spTgt spid="309"/>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1" presetSubtype="0">
                                  <p:stCondLst>
                                    <p:cond delay="1000"/>
                                  </p:stCondLst>
                                  <p:childTnLst>
                                    <p:set>
                                      <p:cBhvr>
                                        <p:cTn dur="1" fill="hold">
                                          <p:stCondLst>
                                            <p:cond delay="0"/>
                                          </p:stCondLst>
                                        </p:cTn>
                                        <p:tgtEl>
                                          <p:spTgt spid="3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1000"/>
                                        <p:tgtEl>
                                          <p:spTgt spid="3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3"/>
                                        </p:tgtEl>
                                        <p:attrNameLst>
                                          <p:attrName>style.visibility</p:attrName>
                                        </p:attrNameLst>
                                      </p:cBhvr>
                                      <p:to>
                                        <p:strVal val="visible"/>
                                      </p:to>
                                    </p:set>
                                    <p:anim calcmode="lin" valueType="num">
                                      <p:cBhvr additive="base">
                                        <p:cTn dur="500"/>
                                        <p:tgtEl>
                                          <p:spTgt spid="30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5"/>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s-ES"/>
              <a:t>Rieles: Capítulo 5 – La herencia</a:t>
            </a:r>
            <a:endParaRPr/>
          </a:p>
        </p:txBody>
      </p:sp>
      <p:sp>
        <p:nvSpPr>
          <p:cNvPr id="317" name="Google Shape;317;p15"/>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s-ES"/>
              <a:t>‹#›</a:t>
            </a:fld>
            <a:endParaRPr/>
          </a:p>
        </p:txBody>
      </p:sp>
      <p:sp>
        <p:nvSpPr>
          <p:cNvPr id="318" name="Google Shape;318;p15"/>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fontScale="77500" lnSpcReduction="20000"/>
          </a:bodyPr>
          <a:lstStyle/>
          <a:p>
            <a:pPr indent="-274320" lvl="0" marL="274320" rtl="0" algn="l">
              <a:spcBef>
                <a:spcPts val="0"/>
              </a:spcBef>
              <a:spcAft>
                <a:spcPts val="0"/>
              </a:spcAft>
              <a:buSzPct val="76000"/>
              <a:buChar char="🞂"/>
            </a:pPr>
            <a:r>
              <a:rPr lang="es-ES"/>
              <a:t>5.1: Inheritance should only be used to model a specialization hierarchy.</a:t>
            </a:r>
            <a:endParaRPr/>
          </a:p>
          <a:p>
            <a:pPr indent="-274344" lvl="1" marL="548640" rtl="0" algn="l">
              <a:spcBef>
                <a:spcPts val="500"/>
              </a:spcBef>
              <a:spcAft>
                <a:spcPts val="0"/>
              </a:spcAft>
              <a:buSzPct val="76000"/>
              <a:buChar char="🞂"/>
            </a:pPr>
            <a:r>
              <a:rPr i="1" lang="es-ES"/>
              <a:t>La herencia sólo se debe utilizar para modelar una jerarquía de especialización.</a:t>
            </a:r>
            <a:endParaRPr i="1"/>
          </a:p>
          <a:p>
            <a:pPr indent="-274320" lvl="0" marL="274320" rtl="0" algn="l">
              <a:spcBef>
                <a:spcPts val="600"/>
              </a:spcBef>
              <a:spcAft>
                <a:spcPts val="0"/>
              </a:spcAft>
              <a:buSzPct val="76000"/>
              <a:buChar char="🞂"/>
            </a:pPr>
            <a:r>
              <a:rPr lang="es-ES"/>
              <a:t>5.6:  All abstract classes must be base classes.</a:t>
            </a:r>
            <a:endParaRPr/>
          </a:p>
          <a:p>
            <a:pPr indent="-274344" lvl="1" marL="548640" rtl="0" algn="l">
              <a:spcBef>
                <a:spcPts val="500"/>
              </a:spcBef>
              <a:spcAft>
                <a:spcPts val="0"/>
              </a:spcAft>
              <a:buSzPct val="76000"/>
              <a:buChar char="🞂"/>
            </a:pPr>
            <a:r>
              <a:rPr lang="es-ES"/>
              <a:t>Todas las clases abstractas deben ser clases base.</a:t>
            </a:r>
            <a:endParaRPr/>
          </a:p>
          <a:p>
            <a:pPr indent="-274320" lvl="0" marL="274320" rtl="0" algn="l">
              <a:spcBef>
                <a:spcPts val="600"/>
              </a:spcBef>
              <a:spcAft>
                <a:spcPts val="0"/>
              </a:spcAft>
              <a:buSzPct val="76000"/>
              <a:buChar char="🞂"/>
            </a:pPr>
            <a:r>
              <a:rPr lang="es-ES"/>
              <a:t>5.7: All base classes should be abstract classes.</a:t>
            </a:r>
            <a:endParaRPr/>
          </a:p>
          <a:p>
            <a:pPr indent="-274344" lvl="1" marL="548640" rtl="0" algn="l">
              <a:spcBef>
                <a:spcPts val="500"/>
              </a:spcBef>
              <a:spcAft>
                <a:spcPts val="0"/>
              </a:spcAft>
              <a:buSzPct val="76000"/>
              <a:buChar char="🞂"/>
            </a:pPr>
            <a:r>
              <a:rPr lang="es-ES"/>
              <a:t>Todas las clases base deberían ser clases abstractas.</a:t>
            </a:r>
            <a:endParaRPr/>
          </a:p>
          <a:p>
            <a:pPr indent="-274320" lvl="0" marL="274320" rtl="0" algn="l">
              <a:spcBef>
                <a:spcPts val="600"/>
              </a:spcBef>
              <a:spcAft>
                <a:spcPts val="0"/>
              </a:spcAft>
              <a:buSzPct val="76000"/>
              <a:buChar char="🞂"/>
            </a:pPr>
            <a:r>
              <a:rPr lang="es-ES"/>
              <a:t>5.8: Factor the commonality of data, behavior, and/or interface as high as possible in the inheritance hierarchy.</a:t>
            </a:r>
            <a:endParaRPr/>
          </a:p>
          <a:p>
            <a:pPr indent="-274344" lvl="1" marL="548640" rtl="0" algn="l">
              <a:spcBef>
                <a:spcPts val="500"/>
              </a:spcBef>
              <a:spcAft>
                <a:spcPts val="0"/>
              </a:spcAft>
              <a:buSzPct val="76000"/>
              <a:buChar char="🞂"/>
            </a:pPr>
            <a:r>
              <a:rPr lang="es-ES"/>
              <a:t>Los factores comunes de datos,  comportamiento o interfaz, deben situarse en la parte más alta posible en la jerarquía de herencia.</a:t>
            </a:r>
            <a:endParaRPr/>
          </a:p>
          <a:p>
            <a:pPr indent="-274320" lvl="0" marL="274320" rtl="0" algn="l">
              <a:spcBef>
                <a:spcPts val="600"/>
              </a:spcBef>
              <a:spcAft>
                <a:spcPts val="0"/>
              </a:spcAft>
              <a:buSzPct val="76000"/>
              <a:buChar char="🞂"/>
            </a:pPr>
            <a:r>
              <a:rPr lang="es-ES"/>
              <a:t>5.10: If two or more classes have common data and behavior (i.e. methods) then those classes should each inherit from a common base class which captures those data and methods.</a:t>
            </a:r>
            <a:endParaRPr/>
          </a:p>
          <a:p>
            <a:pPr indent="-274344" lvl="1" marL="548640" rtl="0" algn="l">
              <a:spcBef>
                <a:spcPts val="500"/>
              </a:spcBef>
              <a:spcAft>
                <a:spcPts val="0"/>
              </a:spcAft>
              <a:buSzPct val="76000"/>
              <a:buChar char="🞂"/>
            </a:pPr>
            <a:r>
              <a:rPr lang="es-ES"/>
              <a:t>Si dos o más clases tienen datos y comportamiento (es decir, métodos) comunes,  entonces, cada una de esas clases debe heredar de una clase base común que captura esos datos y métodos.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graphicFrame>
        <p:nvGraphicFramePr>
          <p:cNvPr id="323" name="Google Shape;323;p16"/>
          <p:cNvGraphicFramePr/>
          <p:nvPr/>
        </p:nvGraphicFramePr>
        <p:xfrm>
          <a:off x="533400" y="3786190"/>
          <a:ext cx="8229600" cy="2441575"/>
        </p:xfrm>
        <a:graphic>
          <a:graphicData uri="http://schemas.openxmlformats.org/presentationml/2006/ole">
            <mc:AlternateContent>
              <mc:Choice Requires="v">
                <p:oleObj r:id="rId4" imgH="2441575" imgW="8229600" progId="Visio.Drawing.11" spid="_x0000_s1">
                  <p:embed/>
                </p:oleObj>
              </mc:Choice>
              <mc:Fallback>
                <p:oleObj r:id="rId5" imgH="2441575" imgW="8229600" progId="Visio.Drawing.11">
                  <p:embed/>
                  <p:pic>
                    <p:nvPicPr>
                      <p:cNvPr id="323" name="Google Shape;323;p16"/>
                      <p:cNvPicPr preferRelativeResize="0"/>
                      <p:nvPr/>
                    </p:nvPicPr>
                    <p:blipFill rotWithShape="1">
                      <a:blip r:embed="rId6">
                        <a:alphaModFix/>
                      </a:blip>
                      <a:srcRect b="0" l="0" r="0" t="0"/>
                      <a:stretch/>
                    </p:blipFill>
                    <p:spPr>
                      <a:xfrm>
                        <a:off x="533400" y="3786190"/>
                        <a:ext cx="8229600" cy="2441575"/>
                      </a:xfrm>
                      <a:prstGeom prst="rect">
                        <a:avLst/>
                      </a:prstGeom>
                      <a:solidFill>
                        <a:srgbClr val="CCFFFF"/>
                      </a:solidFill>
                      <a:ln cap="flat" cmpd="sng" w="28575">
                        <a:solidFill>
                          <a:schemeClr val="accent2"/>
                        </a:solidFill>
                        <a:prstDash val="solid"/>
                        <a:miter lim="800000"/>
                        <a:headEnd len="sm" w="sm" type="none"/>
                        <a:tailEnd len="sm" w="sm" type="none"/>
                      </a:ln>
                    </p:spPr>
                  </p:pic>
                </p:oleObj>
              </mc:Fallback>
            </mc:AlternateContent>
          </a:graphicData>
        </a:graphic>
      </p:graphicFrame>
      <p:sp>
        <p:nvSpPr>
          <p:cNvPr id="324" name="Google Shape;324;p16"/>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dk2"/>
              </a:buClr>
              <a:buSzPct val="100000"/>
              <a:buFont typeface="Bookman Old Style"/>
              <a:buNone/>
            </a:pPr>
            <a:r>
              <a:rPr lang="es-ES"/>
              <a:t>Relaciones – Diagrama de Clases UML Básico</a:t>
            </a:r>
            <a:endParaRPr/>
          </a:p>
        </p:txBody>
      </p:sp>
      <p:sp>
        <p:nvSpPr>
          <p:cNvPr id="325" name="Google Shape;325;p16"/>
          <p:cNvSpPr txBox="1"/>
          <p:nvPr>
            <p:ph idx="1" type="body"/>
          </p:nvPr>
        </p:nvSpPr>
        <p:spPr>
          <a:xfrm>
            <a:off x="457200" y="1219200"/>
            <a:ext cx="8229600" cy="2424114"/>
          </a:xfrm>
          <a:prstGeom prst="rect">
            <a:avLst/>
          </a:prstGeom>
          <a:noFill/>
          <a:ln>
            <a:noFill/>
          </a:ln>
        </p:spPr>
        <p:txBody>
          <a:bodyPr anchorCtr="0" anchor="t" bIns="45700" lIns="91425" spcFirstLastPara="1" rIns="91425" wrap="square" tIns="45700">
            <a:normAutofit fontScale="92500" lnSpcReduction="10000"/>
          </a:bodyPr>
          <a:lstStyle/>
          <a:p>
            <a:pPr indent="-274320" lvl="0" marL="274320" rtl="0" algn="l">
              <a:lnSpc>
                <a:spcPct val="90000"/>
              </a:lnSpc>
              <a:spcBef>
                <a:spcPts val="0"/>
              </a:spcBef>
              <a:spcAft>
                <a:spcPts val="0"/>
              </a:spcAft>
              <a:buSzPct val="76000"/>
              <a:buChar char="🞂"/>
            </a:pPr>
            <a:r>
              <a:rPr lang="es-ES" sz="2800"/>
              <a:t>Tipos de clases</a:t>
            </a:r>
            <a:endParaRPr/>
          </a:p>
          <a:p>
            <a:pPr indent="-274320" lvl="1" marL="548640" rtl="0" algn="l">
              <a:lnSpc>
                <a:spcPct val="90000"/>
              </a:lnSpc>
              <a:spcBef>
                <a:spcPts val="500"/>
              </a:spcBef>
              <a:spcAft>
                <a:spcPts val="0"/>
              </a:spcAft>
              <a:buSzPct val="76000"/>
              <a:buChar char="🞂"/>
            </a:pPr>
            <a:r>
              <a:rPr i="1" lang="es-ES" sz="2400"/>
              <a:t>Clases ABSTRACTAS</a:t>
            </a:r>
            <a:endParaRPr/>
          </a:p>
          <a:p>
            <a:pPr indent="-228624" lvl="2" marL="822960" rtl="0" algn="l">
              <a:lnSpc>
                <a:spcPct val="90000"/>
              </a:lnSpc>
              <a:spcBef>
                <a:spcPts val="500"/>
              </a:spcBef>
              <a:spcAft>
                <a:spcPts val="0"/>
              </a:spcAft>
              <a:buSzPct val="76000"/>
              <a:buFont typeface="Arial"/>
              <a:buChar char="•"/>
            </a:pPr>
            <a:r>
              <a:rPr lang="es-ES" sz="2100"/>
              <a:t>No pueden crearse instancias para ella,  ¿Uso?→ herencia de las propiedades de la clase</a:t>
            </a:r>
            <a:endParaRPr/>
          </a:p>
          <a:p>
            <a:pPr indent="-274320" lvl="1" marL="548640" rtl="0" algn="l">
              <a:lnSpc>
                <a:spcPct val="90000"/>
              </a:lnSpc>
              <a:spcBef>
                <a:spcPts val="500"/>
              </a:spcBef>
              <a:spcAft>
                <a:spcPts val="0"/>
              </a:spcAft>
              <a:buSzPct val="76000"/>
              <a:buChar char="🞂"/>
            </a:pPr>
            <a:r>
              <a:rPr i="1" lang="es-ES" sz="2400"/>
              <a:t>Clases CONCRETAS </a:t>
            </a:r>
            <a:r>
              <a:rPr lang="es-ES" sz="2400"/>
              <a:t>→ pueden crearse instancias </a:t>
            </a:r>
            <a:endParaRPr/>
          </a:p>
          <a:p>
            <a:pPr indent="-274320" lvl="1" marL="548640" rtl="0" algn="l">
              <a:lnSpc>
                <a:spcPct val="90000"/>
              </a:lnSpc>
              <a:spcBef>
                <a:spcPts val="500"/>
              </a:spcBef>
              <a:spcAft>
                <a:spcPts val="0"/>
              </a:spcAft>
              <a:buSzPct val="76000"/>
              <a:buChar char="🞂"/>
            </a:pPr>
            <a:r>
              <a:rPr lang="es-ES" sz="2400"/>
              <a:t>Operación Abstracta → No método</a:t>
            </a:r>
            <a:endParaRPr/>
          </a:p>
          <a:p>
            <a:pPr indent="-274320" lvl="1" marL="548640" rtl="0" algn="l">
              <a:lnSpc>
                <a:spcPct val="90000"/>
              </a:lnSpc>
              <a:spcBef>
                <a:spcPts val="500"/>
              </a:spcBef>
              <a:spcAft>
                <a:spcPts val="0"/>
              </a:spcAft>
              <a:buSzPct val="76000"/>
              <a:buChar char="🞂"/>
            </a:pPr>
            <a:r>
              <a:rPr lang="es-ES" sz="2400"/>
              <a:t>Operación Concreta → método</a:t>
            </a:r>
            <a:endParaRPr/>
          </a:p>
        </p:txBody>
      </p:sp>
      <p:grpSp>
        <p:nvGrpSpPr>
          <p:cNvPr id="326" name="Google Shape;326;p16"/>
          <p:cNvGrpSpPr/>
          <p:nvPr/>
        </p:nvGrpSpPr>
        <p:grpSpPr>
          <a:xfrm>
            <a:off x="3500430" y="2947990"/>
            <a:ext cx="5214938" cy="838200"/>
            <a:chOff x="2256" y="2064"/>
            <a:chExt cx="3285" cy="528"/>
          </a:xfrm>
        </p:grpSpPr>
        <p:sp>
          <p:nvSpPr>
            <p:cNvPr id="327" name="Google Shape;327;p16"/>
            <p:cNvSpPr txBox="1"/>
            <p:nvPr/>
          </p:nvSpPr>
          <p:spPr>
            <a:xfrm>
              <a:off x="4631" y="2064"/>
              <a:ext cx="910" cy="407"/>
            </a:xfrm>
            <a:prstGeom prst="rect">
              <a:avLst/>
            </a:prstGeom>
            <a:noFill/>
            <a:ln cap="flat" cmpd="sng" w="28575">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1800">
                  <a:solidFill>
                    <a:srgbClr val="004E6C"/>
                  </a:solidFill>
                  <a:latin typeface="Gill Sans"/>
                  <a:ea typeface="Gill Sans"/>
                  <a:cs typeface="Gill Sans"/>
                  <a:sym typeface="Gill Sans"/>
                </a:rPr>
                <a:t>En cursiva </a:t>
              </a:r>
              <a:endParaRPr/>
            </a:p>
            <a:p>
              <a:pPr indent="0" lvl="0" marL="0" marR="0" rtl="0" algn="l">
                <a:spcBef>
                  <a:spcPts val="0"/>
                </a:spcBef>
                <a:spcAft>
                  <a:spcPts val="0"/>
                </a:spcAft>
                <a:buNone/>
              </a:pPr>
              <a:r>
                <a:rPr b="1" lang="es-ES" sz="1800">
                  <a:solidFill>
                    <a:srgbClr val="004E6C"/>
                  </a:solidFill>
                  <a:latin typeface="Gill Sans"/>
                  <a:ea typeface="Gill Sans"/>
                  <a:cs typeface="Gill Sans"/>
                  <a:sym typeface="Gill Sans"/>
                </a:rPr>
                <a:t>o {abstract}</a:t>
              </a:r>
              <a:endParaRPr/>
            </a:p>
          </p:txBody>
        </p:sp>
        <p:cxnSp>
          <p:nvCxnSpPr>
            <p:cNvPr id="328" name="Google Shape;328;p16"/>
            <p:cNvCxnSpPr/>
            <p:nvPr/>
          </p:nvCxnSpPr>
          <p:spPr>
            <a:xfrm flipH="1">
              <a:off x="2256" y="2250"/>
              <a:ext cx="2334" cy="342"/>
            </a:xfrm>
            <a:prstGeom prst="straightConnector1">
              <a:avLst/>
            </a:prstGeom>
            <a:noFill/>
            <a:ln cap="flat" cmpd="sng" w="28575">
              <a:solidFill>
                <a:srgbClr val="C00000"/>
              </a:solidFill>
              <a:prstDash val="solid"/>
              <a:round/>
              <a:headEnd len="med" w="med" type="none"/>
              <a:tailEnd len="med" w="med" type="triangle"/>
            </a:ln>
          </p:spPr>
        </p:cxnSp>
      </p:grpSp>
      <p:sp>
        <p:nvSpPr>
          <p:cNvPr id="329" name="Google Shape;329;p16"/>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26"/>
                                        </p:tgtEl>
                                        <p:attrNameLst>
                                          <p:attrName>style.visibility</p:attrName>
                                        </p:attrNameLst>
                                      </p:cBhvr>
                                      <p:to>
                                        <p:strVal val="visible"/>
                                      </p:to>
                                    </p:set>
                                    <p:anim calcmode="lin" valueType="num">
                                      <p:cBhvr additive="base">
                                        <p:cTn dur="500"/>
                                        <p:tgtEl>
                                          <p:spTgt spid="32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17"/>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dk2"/>
              </a:buClr>
              <a:buSzPct val="100000"/>
              <a:buFont typeface="Bookman Old Style"/>
              <a:buNone/>
            </a:pPr>
            <a:r>
              <a:rPr lang="es-ES"/>
              <a:t>Docto. How to add generalization / specialization</a:t>
            </a:r>
            <a:endParaRPr/>
          </a:p>
        </p:txBody>
      </p:sp>
      <p:sp>
        <p:nvSpPr>
          <p:cNvPr id="336" name="Google Shape;336;p17"/>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s-ES"/>
              <a:t>‹#›</a:t>
            </a:fld>
            <a:endParaRPr/>
          </a:p>
        </p:txBody>
      </p:sp>
      <p:sp>
        <p:nvSpPr>
          <p:cNvPr id="337" name="Google Shape;337;p17"/>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fontScale="85000" lnSpcReduction="20000"/>
          </a:bodyPr>
          <a:lstStyle/>
          <a:p>
            <a:pPr indent="-274320" lvl="0" marL="274320" rtl="0" algn="l">
              <a:spcBef>
                <a:spcPts val="0"/>
              </a:spcBef>
              <a:spcAft>
                <a:spcPts val="0"/>
              </a:spcAft>
              <a:buSzPct val="76000"/>
              <a:buChar char="🞂"/>
            </a:pPr>
            <a:r>
              <a:rPr lang="es-ES"/>
              <a:t>Crear una subclase de una superclase cuando:</a:t>
            </a:r>
            <a:endParaRPr/>
          </a:p>
          <a:p>
            <a:pPr indent="-274320" lvl="1" marL="548640" rtl="0" algn="l">
              <a:spcBef>
                <a:spcPts val="500"/>
              </a:spcBef>
              <a:spcAft>
                <a:spcPts val="0"/>
              </a:spcAft>
              <a:buSzPct val="76000"/>
              <a:buChar char="🞂"/>
            </a:pPr>
            <a:r>
              <a:rPr lang="es-ES"/>
              <a:t>1. La subclase tiene atributos adicionales de interés.</a:t>
            </a:r>
            <a:endParaRPr/>
          </a:p>
          <a:p>
            <a:pPr indent="-274320" lvl="1" marL="548640" rtl="0" algn="l">
              <a:spcBef>
                <a:spcPts val="500"/>
              </a:spcBef>
              <a:spcAft>
                <a:spcPts val="0"/>
              </a:spcAft>
              <a:buSzPct val="76000"/>
              <a:buChar char="🞂"/>
            </a:pPr>
            <a:r>
              <a:rPr lang="es-ES"/>
              <a:t>2. La subclase tiene asociaciones adicionales de interés.</a:t>
            </a:r>
            <a:endParaRPr/>
          </a:p>
          <a:p>
            <a:pPr indent="-274320" lvl="1" marL="548640" rtl="0" algn="l">
              <a:spcBef>
                <a:spcPts val="500"/>
              </a:spcBef>
              <a:spcAft>
                <a:spcPts val="0"/>
              </a:spcAft>
              <a:buSzPct val="76000"/>
              <a:buChar char="🞂"/>
            </a:pPr>
            <a:r>
              <a:rPr lang="es-ES"/>
              <a:t>3. El concepto de subclase se opera, maneja, reacciona o manipula de manera diferente que la superclase u otros tipos de subclase,  de manera que sean de interés.</a:t>
            </a:r>
            <a:endParaRPr/>
          </a:p>
          <a:p>
            <a:pPr indent="-274320" lvl="1" marL="548640" rtl="0" algn="l">
              <a:spcBef>
                <a:spcPts val="500"/>
              </a:spcBef>
              <a:spcAft>
                <a:spcPts val="0"/>
              </a:spcAft>
              <a:buSzPct val="76000"/>
              <a:buChar char="🞂"/>
            </a:pPr>
            <a:r>
              <a:rPr lang="es-ES"/>
              <a:t>4. El concepto de subclase representa una cosa animada (p.e., animal, robot) que se comporta de manera diferente que la superclase u otras subclases, en formas que sean de interés.</a:t>
            </a:r>
            <a:endParaRPr/>
          </a:p>
          <a:p>
            <a:pPr indent="-274320" lvl="0" marL="274320" rtl="0" algn="l">
              <a:spcBef>
                <a:spcPts val="600"/>
              </a:spcBef>
              <a:spcAft>
                <a:spcPts val="0"/>
              </a:spcAft>
              <a:buSzPct val="76000"/>
              <a:buChar char="🞂"/>
            </a:pPr>
            <a:r>
              <a:rPr lang="es-ES"/>
              <a:t>Regla del 100% (Conformidad con la definición)</a:t>
            </a:r>
            <a:endParaRPr/>
          </a:p>
          <a:p>
            <a:pPr indent="-274320" lvl="1" marL="548640" rtl="0" algn="l">
              <a:spcBef>
                <a:spcPts val="500"/>
              </a:spcBef>
              <a:spcAft>
                <a:spcPts val="0"/>
              </a:spcAft>
              <a:buSzPct val="76000"/>
              <a:buChar char="🞂"/>
            </a:pPr>
            <a:r>
              <a:rPr lang="es-ES"/>
              <a:t>El 100% de la definición de la superclase debería aplicarse también a la subclase. Esta ha de conformarse (ha de cumplir) con la superclase al 100% de sus atributos y relaciones.</a:t>
            </a:r>
            <a:endParaRPr/>
          </a:p>
          <a:p>
            <a:pPr indent="-274320" lvl="0" marL="274320" rtl="0" algn="l">
              <a:spcBef>
                <a:spcPts val="600"/>
              </a:spcBef>
              <a:spcAft>
                <a:spcPts val="0"/>
              </a:spcAft>
              <a:buSzPct val="76000"/>
              <a:buChar char="🞂"/>
            </a:pPr>
            <a:r>
              <a:rPr lang="es-ES"/>
              <a:t>Regla es-un (Conformidad con la pertenencia a un conjunto)</a:t>
            </a:r>
            <a:endParaRPr/>
          </a:p>
          <a:p>
            <a:pPr indent="-274320" lvl="1" marL="548640" rtl="0" algn="l">
              <a:spcBef>
                <a:spcPts val="500"/>
              </a:spcBef>
              <a:spcAft>
                <a:spcPts val="0"/>
              </a:spcAft>
              <a:buSzPct val="76000"/>
              <a:buChar char="🞂"/>
            </a:pPr>
            <a:r>
              <a:rPr lang="es-ES"/>
              <a:t>Todos los miembros de un conjunto de subclases deben pertenecer (ser miembros) al conjunto de su superclase. "Subclase ES-UN superclase". </a:t>
            </a:r>
            <a:endParaRPr/>
          </a:p>
          <a:p>
            <a:pPr indent="-167665" lvl="0" marL="274320" rtl="0" algn="l">
              <a:spcBef>
                <a:spcPts val="600"/>
              </a:spcBef>
              <a:spcAft>
                <a:spcPts val="0"/>
              </a:spcAft>
              <a:buSzPct val="76000"/>
              <a:buNone/>
            </a:pPr>
            <a:r>
              <a:t/>
            </a:r>
            <a:endParaRPr/>
          </a:p>
          <a:p>
            <a:pPr indent="-167665" lvl="0" marL="274320" rtl="0" algn="l">
              <a:spcBef>
                <a:spcPts val="600"/>
              </a:spcBef>
              <a:spcAft>
                <a:spcPts val="0"/>
              </a:spcAft>
              <a:buSzPct val="760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7">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7">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7">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18"/>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dk2"/>
              </a:buClr>
              <a:buSzPct val="100000"/>
              <a:buFont typeface="Bookman Old Style"/>
              <a:buNone/>
            </a:pPr>
            <a:r>
              <a:rPr lang="es-ES"/>
              <a:t>Relaciones – Diagrama de Clases UML Básico</a:t>
            </a:r>
            <a:endParaRPr/>
          </a:p>
        </p:txBody>
      </p:sp>
      <p:sp>
        <p:nvSpPr>
          <p:cNvPr id="343" name="Google Shape;343;p18"/>
          <p:cNvSpPr txBox="1"/>
          <p:nvPr>
            <p:ph idx="1" type="body"/>
          </p:nvPr>
        </p:nvSpPr>
        <p:spPr>
          <a:xfrm>
            <a:off x="457200" y="1219200"/>
            <a:ext cx="8229600" cy="2924180"/>
          </a:xfrm>
          <a:prstGeom prst="rect">
            <a:avLst/>
          </a:prstGeom>
          <a:noFill/>
          <a:ln>
            <a:noFill/>
          </a:ln>
        </p:spPr>
        <p:txBody>
          <a:bodyPr anchorCtr="0" anchor="t" bIns="45700" lIns="91425" spcFirstLastPara="1" rIns="91425" wrap="square" tIns="45700">
            <a:normAutofit fontScale="92500" lnSpcReduction="10000"/>
          </a:bodyPr>
          <a:lstStyle/>
          <a:p>
            <a:pPr indent="-274320" lvl="0" marL="274320" rtl="0" algn="l">
              <a:spcBef>
                <a:spcPts val="0"/>
              </a:spcBef>
              <a:spcAft>
                <a:spcPts val="0"/>
              </a:spcAft>
              <a:buSzPct val="76000"/>
              <a:buChar char="🞂"/>
            </a:pPr>
            <a:r>
              <a:rPr b="1" lang="es-ES">
                <a:solidFill>
                  <a:srgbClr val="002060"/>
                </a:solidFill>
              </a:rPr>
              <a:t>Asociaciones</a:t>
            </a:r>
            <a:r>
              <a:rPr lang="es-ES"/>
              <a:t> – Relación estructural entre objetos de diversas clases</a:t>
            </a:r>
            <a:endParaRPr/>
          </a:p>
          <a:p>
            <a:pPr indent="-274344" lvl="1" marL="548640" rtl="0" algn="l">
              <a:spcBef>
                <a:spcPts val="500"/>
              </a:spcBef>
              <a:spcAft>
                <a:spcPts val="0"/>
              </a:spcAft>
              <a:buSzPct val="76000"/>
              <a:buChar char="🞂"/>
            </a:pPr>
            <a:r>
              <a:rPr lang="es-ES"/>
              <a:t>Objetos de una clase conectados con objetos de otra clase</a:t>
            </a:r>
            <a:endParaRPr/>
          </a:p>
          <a:p>
            <a:pPr indent="-274344" lvl="1" marL="548640" rtl="0" algn="l">
              <a:spcBef>
                <a:spcPts val="500"/>
              </a:spcBef>
              <a:spcAft>
                <a:spcPts val="0"/>
              </a:spcAft>
              <a:buSzPct val="76000"/>
              <a:buChar char="🞂"/>
            </a:pPr>
            <a:r>
              <a:rPr lang="es-ES"/>
              <a:t>Navegación desde los objetos de una clase hasta los objetos de otra clase</a:t>
            </a:r>
            <a:endParaRPr/>
          </a:p>
          <a:p>
            <a:pPr indent="-274320" lvl="0" marL="274320" rtl="0" algn="l">
              <a:spcBef>
                <a:spcPts val="600"/>
              </a:spcBef>
              <a:spcAft>
                <a:spcPts val="0"/>
              </a:spcAft>
              <a:buSzPct val="76000"/>
              <a:buChar char="🞂"/>
            </a:pPr>
            <a:r>
              <a:rPr lang="es-ES"/>
              <a:t>En la primera iteración- asociaciones bidireccionales</a:t>
            </a:r>
            <a:endParaRPr/>
          </a:p>
          <a:p>
            <a:pPr indent="-274344" lvl="1" marL="548640" rtl="0" algn="l">
              <a:spcBef>
                <a:spcPts val="500"/>
              </a:spcBef>
              <a:spcAft>
                <a:spcPts val="0"/>
              </a:spcAft>
              <a:buSzPct val="76000"/>
              <a:buChar char="🞂"/>
            </a:pPr>
            <a:r>
              <a:rPr lang="es-ES"/>
              <a:t>¿Implementación? Por medio de referencias - Atributo o lista de referencias a objetos, </a:t>
            </a:r>
            <a:r>
              <a:rPr b="1" lang="es-ES"/>
              <a:t>no modelado normalmente</a:t>
            </a:r>
            <a:endParaRPr/>
          </a:p>
        </p:txBody>
      </p:sp>
      <p:graphicFrame>
        <p:nvGraphicFramePr>
          <p:cNvPr id="344" name="Google Shape;344;p18"/>
          <p:cNvGraphicFramePr/>
          <p:nvPr/>
        </p:nvGraphicFramePr>
        <p:xfrm>
          <a:off x="2286000" y="4219575"/>
          <a:ext cx="2782888" cy="2024063"/>
        </p:xfrm>
        <a:graphic>
          <a:graphicData uri="http://schemas.openxmlformats.org/presentationml/2006/ole">
            <mc:AlternateContent>
              <mc:Choice Requires="v">
                <p:oleObj r:id="rId4" imgH="2024063" imgW="2782888" progId="Visio.Drawing.11" spid="_x0000_s1">
                  <p:embed/>
                </p:oleObj>
              </mc:Choice>
              <mc:Fallback>
                <p:oleObj r:id="rId5" imgH="2024063" imgW="2782888" progId="Visio.Drawing.11">
                  <p:embed/>
                  <p:pic>
                    <p:nvPicPr>
                      <p:cNvPr id="344" name="Google Shape;344;p18"/>
                      <p:cNvPicPr preferRelativeResize="0"/>
                      <p:nvPr/>
                    </p:nvPicPr>
                    <p:blipFill rotWithShape="1">
                      <a:blip r:embed="rId6">
                        <a:alphaModFix/>
                      </a:blip>
                      <a:srcRect b="0" l="0" r="0" t="0"/>
                      <a:stretch/>
                    </p:blipFill>
                    <p:spPr>
                      <a:xfrm>
                        <a:off x="2286000" y="4219575"/>
                        <a:ext cx="2782888" cy="2024063"/>
                      </a:xfrm>
                      <a:prstGeom prst="rect">
                        <a:avLst/>
                      </a:prstGeom>
                      <a:noFill/>
                      <a:ln>
                        <a:noFill/>
                      </a:ln>
                    </p:spPr>
                  </p:pic>
                </p:oleObj>
              </mc:Fallback>
            </mc:AlternateContent>
          </a:graphicData>
        </a:graphic>
      </p:graphicFrame>
      <p:sp>
        <p:nvSpPr>
          <p:cNvPr id="345" name="Google Shape;345;p18"/>
          <p:cNvSpPr/>
          <p:nvPr/>
        </p:nvSpPr>
        <p:spPr>
          <a:xfrm>
            <a:off x="4786314" y="4643446"/>
            <a:ext cx="3857652" cy="1214446"/>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FEF4CE"/>
              </a:buClr>
              <a:buSzPts val="1800"/>
              <a:buFont typeface="Tahoma"/>
              <a:buChar char="•"/>
            </a:pPr>
            <a:r>
              <a:rPr lang="es-ES" sz="1800">
                <a:solidFill>
                  <a:srgbClr val="004E6C"/>
                </a:solidFill>
                <a:latin typeface="Tahoma"/>
                <a:ea typeface="Tahoma"/>
                <a:cs typeface="Tahoma"/>
                <a:sym typeface="Tahoma"/>
              </a:rPr>
              <a:t>Líneas etiquetadas o sin etiquetar</a:t>
            </a:r>
            <a:endParaRPr/>
          </a:p>
          <a:p>
            <a:pPr indent="-228600" lvl="0" marL="228600" marR="0" rtl="0" algn="l">
              <a:lnSpc>
                <a:spcPct val="90000"/>
              </a:lnSpc>
              <a:spcBef>
                <a:spcPts val="360"/>
              </a:spcBef>
              <a:spcAft>
                <a:spcPts val="0"/>
              </a:spcAft>
              <a:buClr>
                <a:srgbClr val="FEF4CE"/>
              </a:buClr>
              <a:buSzPts val="1800"/>
              <a:buFont typeface="Tahoma"/>
              <a:buChar char="•"/>
            </a:pPr>
            <a:r>
              <a:rPr lang="es-ES" sz="1800">
                <a:solidFill>
                  <a:srgbClr val="004E6C"/>
                </a:solidFill>
                <a:latin typeface="Tahoma"/>
                <a:ea typeface="Tahoma"/>
                <a:cs typeface="Tahoma"/>
                <a:sym typeface="Tahoma"/>
              </a:rPr>
              <a:t>Legibles en dos direcciones</a:t>
            </a:r>
            <a:endParaRPr/>
          </a:p>
          <a:p>
            <a:pPr indent="-228600" lvl="0" marL="228600" marR="0" rtl="0" algn="l">
              <a:lnSpc>
                <a:spcPct val="90000"/>
              </a:lnSpc>
              <a:spcBef>
                <a:spcPts val="360"/>
              </a:spcBef>
              <a:spcAft>
                <a:spcPts val="0"/>
              </a:spcAft>
              <a:buClr>
                <a:srgbClr val="FEF4CE"/>
              </a:buClr>
              <a:buSzPts val="1800"/>
              <a:buFont typeface="Tahoma"/>
              <a:buChar char="•"/>
            </a:pPr>
            <a:r>
              <a:rPr lang="es-ES" sz="1800">
                <a:solidFill>
                  <a:srgbClr val="004E6C"/>
                </a:solidFill>
                <a:latin typeface="Tahoma"/>
                <a:ea typeface="Tahoma"/>
                <a:cs typeface="Tahoma"/>
                <a:sym typeface="Tahoma"/>
              </a:rPr>
              <a:t>Flechas de dirección de lectura</a:t>
            </a:r>
            <a:endParaRPr/>
          </a:p>
          <a:p>
            <a:pPr indent="-228600" lvl="0" marL="228600" marR="0" rtl="0" algn="l">
              <a:lnSpc>
                <a:spcPct val="90000"/>
              </a:lnSpc>
              <a:spcBef>
                <a:spcPts val="360"/>
              </a:spcBef>
              <a:spcAft>
                <a:spcPts val="0"/>
              </a:spcAft>
              <a:buClr>
                <a:srgbClr val="FEF4CE"/>
              </a:buClr>
              <a:buSzPts val="1800"/>
              <a:buFont typeface="Tahoma"/>
              <a:buChar char="•"/>
            </a:pPr>
            <a:r>
              <a:rPr lang="es-ES" sz="1800">
                <a:solidFill>
                  <a:srgbClr val="004E6C"/>
                </a:solidFill>
                <a:latin typeface="Tahoma"/>
                <a:ea typeface="Tahoma"/>
                <a:cs typeface="Tahoma"/>
                <a:sym typeface="Tahoma"/>
              </a:rPr>
              <a:t>Nombres de rol</a:t>
            </a:r>
            <a:endParaRPr/>
          </a:p>
        </p:txBody>
      </p:sp>
      <p:sp>
        <p:nvSpPr>
          <p:cNvPr id="346" name="Google Shape;346;p18"/>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19"/>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dk2"/>
              </a:buClr>
              <a:buSzPct val="100000"/>
              <a:buFont typeface="Bookman Old Style"/>
              <a:buNone/>
            </a:pPr>
            <a:r>
              <a:rPr lang="es-ES"/>
              <a:t>Relaciones – Diagrama de Clases UML Básico</a:t>
            </a:r>
            <a:endParaRPr/>
          </a:p>
        </p:txBody>
      </p:sp>
      <p:sp>
        <p:nvSpPr>
          <p:cNvPr id="353" name="Google Shape;353;p19"/>
          <p:cNvSpPr txBox="1"/>
          <p:nvPr>
            <p:ph idx="1" type="body"/>
          </p:nvPr>
        </p:nvSpPr>
        <p:spPr>
          <a:xfrm>
            <a:off x="457200" y="1219200"/>
            <a:ext cx="8229600" cy="1281106"/>
          </a:xfrm>
          <a:prstGeom prst="rect">
            <a:avLst/>
          </a:prstGeom>
          <a:noFill/>
          <a:ln>
            <a:noFill/>
          </a:ln>
        </p:spPr>
        <p:txBody>
          <a:bodyPr anchorCtr="0" anchor="t" bIns="45700" lIns="91425" spcFirstLastPara="1" rIns="91425" wrap="square" tIns="45700">
            <a:normAutofit fontScale="92500"/>
          </a:bodyPr>
          <a:lstStyle/>
          <a:p>
            <a:pPr indent="-274320" lvl="0" marL="274320" rtl="0" algn="l">
              <a:spcBef>
                <a:spcPts val="0"/>
              </a:spcBef>
              <a:spcAft>
                <a:spcPts val="0"/>
              </a:spcAft>
              <a:buSzPct val="76000"/>
              <a:buChar char="🞂"/>
            </a:pPr>
            <a:r>
              <a:rPr lang="es-ES" sz="2800"/>
              <a:t>Multiplicidad o Cardinalidad</a:t>
            </a:r>
            <a:endParaRPr/>
          </a:p>
          <a:p>
            <a:pPr indent="-274344" lvl="1" marL="548640" rtl="0" algn="l">
              <a:spcBef>
                <a:spcPts val="500"/>
              </a:spcBef>
              <a:spcAft>
                <a:spcPts val="0"/>
              </a:spcAft>
              <a:buSzPct val="76000"/>
              <a:buChar char="🞂"/>
            </a:pPr>
            <a:r>
              <a:rPr lang="es-ES" sz="2100"/>
              <a:t>La multiplicidad o cardinalidad define cuantas instancias de un tipo A pueden asociarse a una instancia del tipo B en un determinado momento</a:t>
            </a:r>
            <a:endParaRPr/>
          </a:p>
        </p:txBody>
      </p:sp>
      <p:graphicFrame>
        <p:nvGraphicFramePr>
          <p:cNvPr id="354" name="Google Shape;354;p19"/>
          <p:cNvGraphicFramePr/>
          <p:nvPr/>
        </p:nvGraphicFramePr>
        <p:xfrm>
          <a:off x="666747" y="2781257"/>
          <a:ext cx="3047997" cy="3076635"/>
        </p:xfrm>
        <a:graphic>
          <a:graphicData uri="http://schemas.openxmlformats.org/presentationml/2006/ole">
            <mc:AlternateContent>
              <mc:Choice Requires="v">
                <p:oleObj r:id="rId4" imgH="3076635" imgW="3047997" progId="Visio.Drawing.11" spid="_x0000_s1">
                  <p:embed/>
                </p:oleObj>
              </mc:Choice>
              <mc:Fallback>
                <p:oleObj r:id="rId5" imgH="3076635" imgW="3047997" progId="Visio.Drawing.11">
                  <p:embed/>
                  <p:pic>
                    <p:nvPicPr>
                      <p:cNvPr id="354" name="Google Shape;354;p19"/>
                      <p:cNvPicPr preferRelativeResize="0"/>
                      <p:nvPr/>
                    </p:nvPicPr>
                    <p:blipFill rotWithShape="1">
                      <a:blip r:embed="rId6">
                        <a:alphaModFix/>
                      </a:blip>
                      <a:srcRect b="0" l="0" r="0" t="0"/>
                      <a:stretch/>
                    </p:blipFill>
                    <p:spPr>
                      <a:xfrm>
                        <a:off x="666747" y="2781257"/>
                        <a:ext cx="3047997" cy="3076635"/>
                      </a:xfrm>
                      <a:prstGeom prst="rect">
                        <a:avLst/>
                      </a:prstGeom>
                      <a:solidFill>
                        <a:srgbClr val="CCFFFF"/>
                      </a:solidFill>
                      <a:ln cap="flat" cmpd="sng" w="28575">
                        <a:solidFill>
                          <a:schemeClr val="accent2"/>
                        </a:solidFill>
                        <a:prstDash val="solid"/>
                        <a:miter lim="800000"/>
                        <a:headEnd len="sm" w="sm" type="none"/>
                        <a:tailEnd len="sm" w="sm" type="none"/>
                      </a:ln>
                    </p:spPr>
                  </p:pic>
                </p:oleObj>
              </mc:Fallback>
            </mc:AlternateContent>
          </a:graphicData>
        </a:graphic>
      </p:graphicFrame>
      <p:sp>
        <p:nvSpPr>
          <p:cNvPr id="355" name="Google Shape;355;p19"/>
          <p:cNvSpPr txBox="1"/>
          <p:nvPr/>
        </p:nvSpPr>
        <p:spPr>
          <a:xfrm>
            <a:off x="5357818" y="2285992"/>
            <a:ext cx="3286148" cy="707886"/>
          </a:xfrm>
          <a:prstGeom prst="rect">
            <a:avLst/>
          </a:prstGeom>
          <a:noFill/>
          <a:ln>
            <a:noFill/>
          </a:ln>
        </p:spPr>
        <p:txBody>
          <a:bodyPr anchorCtr="0" anchor="t" bIns="45700" lIns="91425" spcFirstLastPara="1" rIns="91425" wrap="square" tIns="45700">
            <a:spAutoFit/>
          </a:bodyPr>
          <a:lstStyle/>
          <a:p>
            <a:pPr indent="0" lvl="1" marL="0" marR="0" rtl="0" algn="r">
              <a:spcBef>
                <a:spcPts val="0"/>
              </a:spcBef>
              <a:spcAft>
                <a:spcPts val="0"/>
              </a:spcAft>
              <a:buNone/>
            </a:pPr>
            <a:r>
              <a:rPr b="0" i="1" lang="es-ES" sz="2000" u="none" cap="none" strike="noStrike">
                <a:solidFill>
                  <a:schemeClr val="dk1"/>
                </a:solidFill>
                <a:latin typeface="Gill Sans"/>
                <a:ea typeface="Gill Sans"/>
                <a:cs typeface="Gill Sans"/>
                <a:sym typeface="Gill Sans"/>
              </a:rPr>
              <a:t>Dependen del contexto, son sutiles y se desarrollan</a:t>
            </a:r>
            <a:endParaRPr b="0" i="1" sz="1800" u="none" cap="none" strike="noStrike">
              <a:solidFill>
                <a:schemeClr val="dk1"/>
              </a:solidFill>
              <a:latin typeface="Gill Sans"/>
              <a:ea typeface="Gill Sans"/>
              <a:cs typeface="Gill Sans"/>
              <a:sym typeface="Gill Sans"/>
            </a:endParaRPr>
          </a:p>
        </p:txBody>
      </p:sp>
      <p:graphicFrame>
        <p:nvGraphicFramePr>
          <p:cNvPr id="356" name="Google Shape;356;p19"/>
          <p:cNvGraphicFramePr/>
          <p:nvPr/>
        </p:nvGraphicFramePr>
        <p:xfrm>
          <a:off x="4286248" y="3571876"/>
          <a:ext cx="4343400" cy="2455863"/>
        </p:xfrm>
        <a:graphic>
          <a:graphicData uri="http://schemas.openxmlformats.org/presentationml/2006/ole">
            <mc:AlternateContent>
              <mc:Choice Requires="v">
                <p:oleObj r:id="rId7" imgH="2455863" imgW="4343400" progId="Visio.Drawing.11" spid="_x0000_s2">
                  <p:embed/>
                </p:oleObj>
              </mc:Choice>
              <mc:Fallback>
                <p:oleObj r:id="rId8" imgH="2455863" imgW="4343400" progId="Visio.Drawing.11">
                  <p:embed/>
                  <p:pic>
                    <p:nvPicPr>
                      <p:cNvPr id="356" name="Google Shape;356;p19"/>
                      <p:cNvPicPr preferRelativeResize="0"/>
                      <p:nvPr/>
                    </p:nvPicPr>
                    <p:blipFill rotWithShape="1">
                      <a:blip r:embed="rId9">
                        <a:alphaModFix/>
                      </a:blip>
                      <a:srcRect b="0" l="0" r="0" t="0"/>
                      <a:stretch/>
                    </p:blipFill>
                    <p:spPr>
                      <a:xfrm>
                        <a:off x="4286248" y="3571876"/>
                        <a:ext cx="4343400" cy="2455863"/>
                      </a:xfrm>
                      <a:prstGeom prst="rect">
                        <a:avLst/>
                      </a:prstGeom>
                      <a:noFill/>
                      <a:ln>
                        <a:noFill/>
                      </a:ln>
                    </p:spPr>
                  </p:pic>
                </p:oleObj>
              </mc:Fallback>
            </mc:AlternateContent>
          </a:graphicData>
        </a:graphic>
      </p:graphicFrame>
      <p:sp>
        <p:nvSpPr>
          <p:cNvPr id="357" name="Google Shape;357;p19"/>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0"/>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dk2"/>
              </a:buClr>
              <a:buSzPct val="100000"/>
              <a:buFont typeface="Bookman Old Style"/>
              <a:buNone/>
            </a:pPr>
            <a:r>
              <a:rPr lang="es-ES"/>
              <a:t>Relaciones – Diagrama de Clases UML Básico</a:t>
            </a:r>
            <a:endParaRPr/>
          </a:p>
        </p:txBody>
      </p:sp>
      <p:sp>
        <p:nvSpPr>
          <p:cNvPr id="363" name="Google Shape;363;p20"/>
          <p:cNvSpPr txBox="1"/>
          <p:nvPr>
            <p:ph idx="1" type="body"/>
          </p:nvPr>
        </p:nvSpPr>
        <p:spPr>
          <a:xfrm>
            <a:off x="457200" y="1219200"/>
            <a:ext cx="8229600" cy="2424114"/>
          </a:xfrm>
          <a:prstGeom prst="rect">
            <a:avLst/>
          </a:prstGeom>
          <a:noFill/>
          <a:ln>
            <a:noFill/>
          </a:ln>
        </p:spPr>
        <p:txBody>
          <a:bodyPr anchorCtr="0" anchor="t" bIns="45700" lIns="91425" spcFirstLastPara="1" rIns="91425" wrap="square" tIns="45700">
            <a:normAutofit/>
          </a:bodyPr>
          <a:lstStyle/>
          <a:p>
            <a:pPr indent="-274320" lvl="0" marL="274320" rtl="0" algn="l">
              <a:lnSpc>
                <a:spcPct val="90000"/>
              </a:lnSpc>
              <a:spcBef>
                <a:spcPts val="0"/>
              </a:spcBef>
              <a:spcAft>
                <a:spcPts val="0"/>
              </a:spcAft>
              <a:buSzPts val="1824"/>
              <a:buChar char="🞂"/>
            </a:pPr>
            <a:r>
              <a:rPr lang="es-ES" sz="2400">
                <a:solidFill>
                  <a:srgbClr val="F51BBC"/>
                </a:solidFill>
              </a:rPr>
              <a:t>Agregación = Agregación compartida</a:t>
            </a:r>
            <a:endParaRPr/>
          </a:p>
          <a:p>
            <a:pPr indent="-274320" lvl="1" marL="548640" rtl="0" algn="l">
              <a:lnSpc>
                <a:spcPct val="90000"/>
              </a:lnSpc>
              <a:spcBef>
                <a:spcPts val="500"/>
              </a:spcBef>
              <a:spcAft>
                <a:spcPts val="0"/>
              </a:spcAft>
              <a:buSzPts val="1520"/>
              <a:buChar char="🞂"/>
            </a:pPr>
            <a:r>
              <a:rPr lang="es-ES" sz="2000"/>
              <a:t>Relación Todo/Parte:  Una clase representa el “todo” que esta formado por elementos más pequeños (las “partes”) </a:t>
            </a:r>
            <a:endParaRPr/>
          </a:p>
          <a:p>
            <a:pPr indent="-274320" lvl="1" marL="548640" rtl="0" algn="l">
              <a:lnSpc>
                <a:spcPct val="90000"/>
              </a:lnSpc>
              <a:spcBef>
                <a:spcPts val="500"/>
              </a:spcBef>
              <a:spcAft>
                <a:spcPts val="0"/>
              </a:spcAft>
              <a:buSzPts val="1520"/>
              <a:buChar char="🞂"/>
            </a:pPr>
            <a:r>
              <a:rPr lang="es-ES" sz="2000"/>
              <a:t>Puramente CONCEPTUAL</a:t>
            </a:r>
            <a:endParaRPr/>
          </a:p>
          <a:p>
            <a:pPr indent="-274320" lvl="1" marL="548640" rtl="0" algn="l">
              <a:lnSpc>
                <a:spcPct val="90000"/>
              </a:lnSpc>
              <a:spcBef>
                <a:spcPts val="500"/>
              </a:spcBef>
              <a:spcAft>
                <a:spcPts val="0"/>
              </a:spcAft>
              <a:buSzPts val="1520"/>
              <a:buChar char="🞂"/>
            </a:pPr>
            <a:r>
              <a:rPr lang="es-ES" sz="2000"/>
              <a:t>NO se define en UML 2.0: “</a:t>
            </a:r>
            <a:r>
              <a:rPr i="1" lang="es-ES" sz="2000"/>
              <a:t>La semántica precisa de la agregación compartida varía por áreas de aplicación y modelistas</a:t>
            </a:r>
            <a:r>
              <a:rPr lang="es-ES" sz="2000"/>
              <a:t>.  </a:t>
            </a:r>
            <a:r>
              <a:rPr i="1" lang="es-ES" sz="2000"/>
              <a:t>El orden y el modo en que se crean las partes no se definen.”</a:t>
            </a:r>
            <a:endParaRPr sz="2000"/>
          </a:p>
        </p:txBody>
      </p:sp>
      <p:graphicFrame>
        <p:nvGraphicFramePr>
          <p:cNvPr id="364" name="Google Shape;364;p20"/>
          <p:cNvGraphicFramePr/>
          <p:nvPr/>
        </p:nvGraphicFramePr>
        <p:xfrm>
          <a:off x="3000364" y="3643314"/>
          <a:ext cx="3581400" cy="2630487"/>
        </p:xfrm>
        <a:graphic>
          <a:graphicData uri="http://schemas.openxmlformats.org/presentationml/2006/ole">
            <mc:AlternateContent>
              <mc:Choice Requires="v">
                <p:oleObj r:id="rId4" imgH="2630487" imgW="3581400" progId="Visio.Drawing.11" spid="_x0000_s1">
                  <p:embed/>
                </p:oleObj>
              </mc:Choice>
              <mc:Fallback>
                <p:oleObj r:id="rId5" imgH="2630487" imgW="3581400" progId="Visio.Drawing.11">
                  <p:embed/>
                  <p:pic>
                    <p:nvPicPr>
                      <p:cNvPr id="364" name="Google Shape;364;p20"/>
                      <p:cNvPicPr preferRelativeResize="0"/>
                      <p:nvPr/>
                    </p:nvPicPr>
                    <p:blipFill rotWithShape="1">
                      <a:blip r:embed="rId6">
                        <a:alphaModFix/>
                      </a:blip>
                      <a:srcRect b="0" l="0" r="0" t="0"/>
                      <a:stretch/>
                    </p:blipFill>
                    <p:spPr>
                      <a:xfrm>
                        <a:off x="3000364" y="3643314"/>
                        <a:ext cx="3581400" cy="2630487"/>
                      </a:xfrm>
                      <a:prstGeom prst="rect">
                        <a:avLst/>
                      </a:prstGeom>
                      <a:solidFill>
                        <a:srgbClr val="CCFFFF"/>
                      </a:solidFill>
                      <a:ln cap="flat" cmpd="sng" w="28575">
                        <a:solidFill>
                          <a:schemeClr val="accent2"/>
                        </a:solidFill>
                        <a:prstDash val="solid"/>
                        <a:miter lim="800000"/>
                        <a:headEnd len="sm" w="sm" type="none"/>
                        <a:tailEnd len="sm" w="sm" type="none"/>
                      </a:ln>
                    </p:spPr>
                  </p:pic>
                </p:oleObj>
              </mc:Fallback>
            </mc:AlternateContent>
          </a:graphicData>
        </a:graphic>
      </p:graphicFrame>
      <p:sp>
        <p:nvSpPr>
          <p:cNvPr id="365" name="Google Shape;365;p20"/>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s-ES"/>
              <a:t>Guía</a:t>
            </a:r>
            <a:endParaRPr/>
          </a:p>
        </p:txBody>
      </p:sp>
      <p:sp>
        <p:nvSpPr>
          <p:cNvPr id="139" name="Google Shape;139;p2"/>
          <p:cNvSpPr txBox="1"/>
          <p:nvPr>
            <p:ph idx="1" type="body"/>
          </p:nvPr>
        </p:nvSpPr>
        <p:spPr>
          <a:xfrm>
            <a:off x="457200" y="1219200"/>
            <a:ext cx="8229600" cy="50673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Char char="🞂"/>
            </a:pPr>
            <a:r>
              <a:rPr lang="es-ES"/>
              <a:t>¿Cómo podemos completar los modelos de CU?</a:t>
            </a:r>
            <a:endParaRPr/>
          </a:p>
          <a:p>
            <a:pPr indent="-274320" lvl="0" marL="274320" rtl="0" algn="l">
              <a:spcBef>
                <a:spcPts val="600"/>
              </a:spcBef>
              <a:spcAft>
                <a:spcPts val="0"/>
              </a:spcAft>
              <a:buSzPts val="1976"/>
              <a:buChar char="🞂"/>
            </a:pPr>
            <a:r>
              <a:rPr lang="es-ES"/>
              <a:t>¿Qué es un Modelo del Dominio?</a:t>
            </a:r>
            <a:endParaRPr/>
          </a:p>
          <a:p>
            <a:pPr indent="-274320" lvl="0" marL="274320" rtl="0" algn="l">
              <a:spcBef>
                <a:spcPts val="600"/>
              </a:spcBef>
              <a:spcAft>
                <a:spcPts val="0"/>
              </a:spcAft>
              <a:buSzPts val="1976"/>
              <a:buChar char="🞂"/>
            </a:pPr>
            <a:r>
              <a:rPr lang="es-ES"/>
              <a:t>Diagrama de Clases UML Básico </a:t>
            </a:r>
            <a:endParaRPr/>
          </a:p>
          <a:p>
            <a:pPr indent="-274320" lvl="1" marL="548640" rtl="0" algn="l">
              <a:spcBef>
                <a:spcPts val="500"/>
              </a:spcBef>
              <a:spcAft>
                <a:spcPts val="0"/>
              </a:spcAft>
              <a:buSzPts val="1748"/>
              <a:buChar char="🞂"/>
            </a:pPr>
            <a:r>
              <a:rPr lang="es-ES"/>
              <a:t>Notación</a:t>
            </a:r>
            <a:endParaRPr/>
          </a:p>
          <a:p>
            <a:pPr indent="-274320" lvl="1" marL="548640" rtl="0" algn="l">
              <a:spcBef>
                <a:spcPts val="500"/>
              </a:spcBef>
              <a:spcAft>
                <a:spcPts val="0"/>
              </a:spcAft>
              <a:buSzPts val="1748"/>
              <a:buChar char="🞂"/>
            </a:pPr>
            <a:r>
              <a:rPr lang="es-ES"/>
              <a:t>Relaciones</a:t>
            </a:r>
            <a:endParaRPr/>
          </a:p>
          <a:p>
            <a:pPr indent="-274320" lvl="0" marL="274320" rtl="0" algn="l">
              <a:spcBef>
                <a:spcPts val="600"/>
              </a:spcBef>
              <a:spcAft>
                <a:spcPts val="0"/>
              </a:spcAft>
              <a:buSzPts val="1976"/>
              <a:buChar char="🞂"/>
            </a:pPr>
            <a:r>
              <a:rPr lang="es-ES"/>
              <a:t>Como </a:t>
            </a:r>
            <a:r>
              <a:rPr i="1" lang="es-ES"/>
              <a:t>Crear</a:t>
            </a:r>
            <a:r>
              <a:rPr lang="es-ES"/>
              <a:t> un Modelo Conceptual</a:t>
            </a:r>
            <a:endParaRPr/>
          </a:p>
          <a:p>
            <a:pPr indent="-274320" lvl="0" marL="274320" rtl="0" algn="l">
              <a:spcBef>
                <a:spcPts val="600"/>
              </a:spcBef>
              <a:spcAft>
                <a:spcPts val="0"/>
              </a:spcAft>
              <a:buSzPts val="1976"/>
              <a:buChar char="🞂"/>
            </a:pPr>
            <a:r>
              <a:rPr lang="es-ES"/>
              <a:t>Caso OLE – Modelo del Dominio Conceptual</a:t>
            </a:r>
            <a:endParaRPr/>
          </a:p>
          <a:p>
            <a:pPr indent="-148844" lvl="0" marL="274320" rtl="0" algn="l">
              <a:spcBef>
                <a:spcPts val="600"/>
              </a:spcBef>
              <a:spcAft>
                <a:spcPts val="0"/>
              </a:spcAft>
              <a:buSzPts val="1976"/>
              <a:buNone/>
            </a:pPr>
            <a:r>
              <a:t/>
            </a:r>
            <a:endParaRPr/>
          </a:p>
        </p:txBody>
      </p:sp>
      <p:sp>
        <p:nvSpPr>
          <p:cNvPr id="140" name="Google Shape;140;p2"/>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s-ES"/>
              <a:t>‹#›</a:t>
            </a:fld>
            <a:endParaRPr/>
          </a:p>
        </p:txBody>
      </p:sp>
      <p:grpSp>
        <p:nvGrpSpPr>
          <p:cNvPr id="141" name="Google Shape;141;p2"/>
          <p:cNvGrpSpPr/>
          <p:nvPr/>
        </p:nvGrpSpPr>
        <p:grpSpPr>
          <a:xfrm>
            <a:off x="4665162" y="4516004"/>
            <a:ext cx="4005483" cy="1643074"/>
            <a:chOff x="4665162" y="4516004"/>
            <a:chExt cx="4005483" cy="1643074"/>
          </a:xfrm>
        </p:grpSpPr>
        <p:sp>
          <p:nvSpPr>
            <p:cNvPr id="142" name="Google Shape;142;p2"/>
            <p:cNvSpPr/>
            <p:nvPr/>
          </p:nvSpPr>
          <p:spPr>
            <a:xfrm>
              <a:off x="5753428" y="4516004"/>
              <a:ext cx="1428181" cy="817100"/>
            </a:xfrm>
            <a:prstGeom prst="rect">
              <a:avLst/>
            </a:prstGeom>
            <a:solidFill>
              <a:srgbClr val="00B050"/>
            </a:solidFill>
            <a:ln cap="flat" cmpd="sng" w="12700">
              <a:solidFill>
                <a:srgbClr val="5F5F5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FF0000"/>
                </a:solidFill>
                <a:latin typeface="Gill Sans"/>
                <a:ea typeface="Gill Sans"/>
                <a:cs typeface="Gill Sans"/>
                <a:sym typeface="Gill Sans"/>
              </a:endParaRPr>
            </a:p>
          </p:txBody>
        </p:sp>
        <p:sp>
          <p:nvSpPr>
            <p:cNvPr id="143" name="Google Shape;143;p2"/>
            <p:cNvSpPr/>
            <p:nvPr/>
          </p:nvSpPr>
          <p:spPr>
            <a:xfrm>
              <a:off x="7213938" y="4516004"/>
              <a:ext cx="1455439" cy="817100"/>
            </a:xfrm>
            <a:prstGeom prst="rect">
              <a:avLst/>
            </a:prstGeom>
            <a:solidFill>
              <a:schemeClr val="lt1"/>
            </a:solidFill>
            <a:ln cap="flat" cmpd="sng" w="12700">
              <a:solidFill>
                <a:srgbClr val="5F5F5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FF0000"/>
                </a:solidFill>
                <a:latin typeface="Gill Sans"/>
                <a:ea typeface="Gill Sans"/>
                <a:cs typeface="Gill Sans"/>
                <a:sym typeface="Gill Sans"/>
              </a:endParaRPr>
            </a:p>
          </p:txBody>
        </p:sp>
        <p:sp>
          <p:nvSpPr>
            <p:cNvPr id="144" name="Google Shape;144;p2"/>
            <p:cNvSpPr/>
            <p:nvPr/>
          </p:nvSpPr>
          <p:spPr>
            <a:xfrm>
              <a:off x="7215206" y="5357826"/>
              <a:ext cx="1455439" cy="801252"/>
            </a:xfrm>
            <a:prstGeom prst="rect">
              <a:avLst/>
            </a:prstGeom>
            <a:solidFill>
              <a:schemeClr val="lt1"/>
            </a:solidFill>
            <a:ln cap="flat" cmpd="sng" w="12700">
              <a:solidFill>
                <a:srgbClr val="5F5F5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FF0000"/>
                </a:solidFill>
                <a:latin typeface="Gill Sans"/>
                <a:ea typeface="Gill Sans"/>
                <a:cs typeface="Gill Sans"/>
                <a:sym typeface="Gill Sans"/>
              </a:endParaRPr>
            </a:p>
          </p:txBody>
        </p:sp>
        <p:sp>
          <p:nvSpPr>
            <p:cNvPr id="145" name="Google Shape;145;p2"/>
            <p:cNvSpPr/>
            <p:nvPr/>
          </p:nvSpPr>
          <p:spPr>
            <a:xfrm>
              <a:off x="6631383" y="5012983"/>
              <a:ext cx="1130247" cy="604743"/>
            </a:xfrm>
            <a:prstGeom prst="ellipse">
              <a:avLst/>
            </a:prstGeom>
            <a:solidFill>
              <a:srgbClr val="F7FCFD"/>
            </a:solidFill>
            <a:ln cap="flat" cmpd="sng" w="12700">
              <a:solidFill>
                <a:srgbClr val="5F5F5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FF0000"/>
                </a:solidFill>
                <a:latin typeface="Arial"/>
                <a:ea typeface="Arial"/>
                <a:cs typeface="Arial"/>
                <a:sym typeface="Arial"/>
              </a:endParaRPr>
            </a:p>
          </p:txBody>
        </p:sp>
        <p:sp>
          <p:nvSpPr>
            <p:cNvPr id="146" name="Google Shape;146;p2"/>
            <p:cNvSpPr/>
            <p:nvPr/>
          </p:nvSpPr>
          <p:spPr>
            <a:xfrm>
              <a:off x="5753428" y="4516004"/>
              <a:ext cx="1428181" cy="817100"/>
            </a:xfrm>
            <a:prstGeom prst="rect">
              <a:avLst/>
            </a:prstGeom>
            <a:solidFill>
              <a:schemeClr val="lt1"/>
            </a:solidFill>
            <a:ln cap="flat" cmpd="sng" w="12700">
              <a:solidFill>
                <a:srgbClr val="5F5F5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600"/>
                <a:buFont typeface="Gill Sans"/>
                <a:buNone/>
              </a:pPr>
              <a:r>
                <a:t/>
              </a:r>
              <a:endParaRPr sz="1600">
                <a:solidFill>
                  <a:srgbClr val="FF0000"/>
                </a:solidFill>
                <a:latin typeface="Gill Sans"/>
                <a:ea typeface="Gill Sans"/>
                <a:cs typeface="Gill Sans"/>
                <a:sym typeface="Gill Sans"/>
              </a:endParaRPr>
            </a:p>
          </p:txBody>
        </p:sp>
        <p:sp>
          <p:nvSpPr>
            <p:cNvPr id="147" name="Google Shape;147;p2"/>
            <p:cNvSpPr/>
            <p:nvPr/>
          </p:nvSpPr>
          <p:spPr>
            <a:xfrm>
              <a:off x="6631383" y="5012983"/>
              <a:ext cx="1130247" cy="604743"/>
            </a:xfrm>
            <a:prstGeom prst="ellipse">
              <a:avLst/>
            </a:prstGeom>
            <a:solidFill>
              <a:srgbClr val="00B050"/>
            </a:solidFill>
            <a:ln cap="flat" cmpd="sng" w="12700">
              <a:solidFill>
                <a:srgbClr val="5F5F5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600"/>
                <a:buFont typeface="Gill Sans"/>
                <a:buNone/>
              </a:pPr>
              <a:r>
                <a:t/>
              </a:r>
              <a:endParaRPr sz="1600">
                <a:solidFill>
                  <a:srgbClr val="FF0000"/>
                </a:solidFill>
                <a:latin typeface="Gill Sans"/>
                <a:ea typeface="Gill Sans"/>
                <a:cs typeface="Gill Sans"/>
                <a:sym typeface="Gill Sans"/>
              </a:endParaRPr>
            </a:p>
          </p:txBody>
        </p:sp>
        <p:sp>
          <p:nvSpPr>
            <p:cNvPr id="148" name="Google Shape;148;p2"/>
            <p:cNvSpPr/>
            <p:nvPr/>
          </p:nvSpPr>
          <p:spPr>
            <a:xfrm>
              <a:off x="5753428" y="4516004"/>
              <a:ext cx="1428181" cy="817100"/>
            </a:xfrm>
            <a:prstGeom prst="rect">
              <a:avLst/>
            </a:prstGeom>
            <a:solidFill>
              <a:srgbClr val="EEF400"/>
            </a:solidFill>
            <a:ln cap="flat" cmpd="sng" w="12700">
              <a:solidFill>
                <a:srgbClr val="5F5F5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00">
                <a:solidFill>
                  <a:srgbClr val="FF0000"/>
                </a:solidFill>
                <a:latin typeface="Gill Sans"/>
                <a:ea typeface="Gill Sans"/>
                <a:cs typeface="Gill Sans"/>
                <a:sym typeface="Gill Sans"/>
              </a:endParaRPr>
            </a:p>
          </p:txBody>
        </p:sp>
        <p:sp>
          <p:nvSpPr>
            <p:cNvPr id="149" name="Google Shape;149;p2"/>
            <p:cNvSpPr/>
            <p:nvPr/>
          </p:nvSpPr>
          <p:spPr>
            <a:xfrm>
              <a:off x="5753428" y="5357826"/>
              <a:ext cx="1428181" cy="801252"/>
            </a:xfrm>
            <a:prstGeom prst="rect">
              <a:avLst/>
            </a:prstGeom>
            <a:noFill/>
            <a:ln cap="flat" cmpd="sng" w="12700">
              <a:solidFill>
                <a:srgbClr val="5F5F5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00">
                <a:solidFill>
                  <a:srgbClr val="FF0000"/>
                </a:solidFill>
                <a:latin typeface="Gill Sans"/>
                <a:ea typeface="Gill Sans"/>
                <a:cs typeface="Gill Sans"/>
                <a:sym typeface="Gill Sans"/>
              </a:endParaRPr>
            </a:p>
          </p:txBody>
        </p:sp>
        <p:sp>
          <p:nvSpPr>
            <p:cNvPr id="150" name="Google Shape;150;p2"/>
            <p:cNvSpPr/>
            <p:nvPr/>
          </p:nvSpPr>
          <p:spPr>
            <a:xfrm>
              <a:off x="6631383" y="5012983"/>
              <a:ext cx="1130247" cy="604743"/>
            </a:xfrm>
            <a:prstGeom prst="ellipse">
              <a:avLst/>
            </a:prstGeom>
            <a:solidFill>
              <a:srgbClr val="FFFFCC"/>
            </a:solidFill>
            <a:ln cap="flat" cmpd="sng" w="12700">
              <a:solidFill>
                <a:srgbClr val="5F5F5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00">
                <a:solidFill>
                  <a:srgbClr val="FF0000"/>
                </a:solidFill>
                <a:latin typeface="Gill Sans"/>
                <a:ea typeface="Gill Sans"/>
                <a:cs typeface="Gill Sans"/>
                <a:sym typeface="Gill Sans"/>
              </a:endParaRPr>
            </a:p>
          </p:txBody>
        </p:sp>
        <p:graphicFrame>
          <p:nvGraphicFramePr>
            <p:cNvPr id="151" name="Google Shape;151;p2"/>
            <p:cNvGraphicFramePr/>
            <p:nvPr/>
          </p:nvGraphicFramePr>
          <p:xfrm>
            <a:off x="7000947" y="5061160"/>
            <a:ext cx="478596" cy="296666"/>
          </p:xfrm>
          <a:graphic>
            <a:graphicData uri="http://schemas.openxmlformats.org/presentationml/2006/ole">
              <mc:AlternateContent>
                <mc:Choice Requires="v">
                  <p:oleObj r:id="rId4" imgH="296666" imgW="478596" progId="" spid="_x0000_s1">
                    <p:embed/>
                  </p:oleObj>
                </mc:Choice>
                <mc:Fallback>
                  <p:oleObj r:id="rId5" imgH="296666" imgW="478596" progId="">
                    <p:embed/>
                    <p:pic>
                      <p:nvPicPr>
                        <p:cNvPr id="151" name="Google Shape;151;p2"/>
                        <p:cNvPicPr preferRelativeResize="0"/>
                        <p:nvPr/>
                      </p:nvPicPr>
                      <p:blipFill rotWithShape="1">
                        <a:blip r:embed="rId6">
                          <a:alphaModFix/>
                        </a:blip>
                        <a:srcRect b="0" l="0" r="0" t="0"/>
                        <a:stretch/>
                      </p:blipFill>
                      <p:spPr>
                        <a:xfrm>
                          <a:off x="7000947" y="5061160"/>
                          <a:ext cx="478596" cy="296666"/>
                        </a:xfrm>
                        <a:prstGeom prst="rect">
                          <a:avLst/>
                        </a:prstGeom>
                        <a:noFill/>
                        <a:ln>
                          <a:noFill/>
                        </a:ln>
                      </p:spPr>
                    </p:pic>
                  </p:oleObj>
                </mc:Fallback>
              </mc:AlternateContent>
            </a:graphicData>
          </a:graphic>
        </p:graphicFrame>
        <p:graphicFrame>
          <p:nvGraphicFramePr>
            <p:cNvPr id="152" name="Google Shape;152;p2"/>
            <p:cNvGraphicFramePr/>
            <p:nvPr/>
          </p:nvGraphicFramePr>
          <p:xfrm>
            <a:off x="5783855" y="4576859"/>
            <a:ext cx="385412" cy="313782"/>
          </p:xfrm>
          <a:graphic>
            <a:graphicData uri="http://schemas.openxmlformats.org/presentationml/2006/ole">
              <mc:AlternateContent>
                <mc:Choice Requires="v">
                  <p:oleObj r:id="rId7" imgH="313782" imgW="385412" progId="" spid="_x0000_s2">
                    <p:embed/>
                  </p:oleObj>
                </mc:Choice>
                <mc:Fallback>
                  <p:oleObj r:id="rId8" imgH="313782" imgW="385412" progId="">
                    <p:embed/>
                    <p:pic>
                      <p:nvPicPr>
                        <p:cNvPr id="152" name="Google Shape;152;p2"/>
                        <p:cNvPicPr preferRelativeResize="0"/>
                        <p:nvPr/>
                      </p:nvPicPr>
                      <p:blipFill rotWithShape="1">
                        <a:blip r:embed="rId9">
                          <a:alphaModFix/>
                        </a:blip>
                        <a:srcRect b="0" l="0" r="0" t="0"/>
                        <a:stretch/>
                      </p:blipFill>
                      <p:spPr>
                        <a:xfrm>
                          <a:off x="5783855" y="4576859"/>
                          <a:ext cx="385412" cy="313782"/>
                        </a:xfrm>
                        <a:prstGeom prst="rect">
                          <a:avLst/>
                        </a:prstGeom>
                        <a:noFill/>
                        <a:ln>
                          <a:noFill/>
                        </a:ln>
                      </p:spPr>
                    </p:pic>
                  </p:oleObj>
                </mc:Fallback>
              </mc:AlternateContent>
            </a:graphicData>
          </a:graphic>
        </p:graphicFrame>
        <p:graphicFrame>
          <p:nvGraphicFramePr>
            <p:cNvPr id="153" name="Google Shape;153;p2"/>
            <p:cNvGraphicFramePr/>
            <p:nvPr/>
          </p:nvGraphicFramePr>
          <p:xfrm>
            <a:off x="8218039" y="4546431"/>
            <a:ext cx="415840" cy="327093"/>
          </p:xfrm>
          <a:graphic>
            <a:graphicData uri="http://schemas.openxmlformats.org/presentationml/2006/ole">
              <mc:AlternateContent>
                <mc:Choice Requires="v">
                  <p:oleObj r:id="rId10" imgH="327093" imgW="415840" progId="" spid="_x0000_s3">
                    <p:embed/>
                  </p:oleObj>
                </mc:Choice>
                <mc:Fallback>
                  <p:oleObj r:id="rId11" imgH="327093" imgW="415840" progId="">
                    <p:embed/>
                    <p:pic>
                      <p:nvPicPr>
                        <p:cNvPr id="153" name="Google Shape;153;p2"/>
                        <p:cNvPicPr preferRelativeResize="0"/>
                        <p:nvPr/>
                      </p:nvPicPr>
                      <p:blipFill rotWithShape="1">
                        <a:blip r:embed="rId12">
                          <a:alphaModFix/>
                        </a:blip>
                        <a:srcRect b="0" l="0" r="0" t="0"/>
                        <a:stretch/>
                      </p:blipFill>
                      <p:spPr>
                        <a:xfrm>
                          <a:off x="8218039" y="4546431"/>
                          <a:ext cx="415840" cy="327093"/>
                        </a:xfrm>
                        <a:prstGeom prst="rect">
                          <a:avLst/>
                        </a:prstGeom>
                        <a:noFill/>
                        <a:ln>
                          <a:noFill/>
                        </a:ln>
                      </p:spPr>
                    </p:pic>
                  </p:oleObj>
                </mc:Fallback>
              </mc:AlternateContent>
            </a:graphicData>
          </a:graphic>
        </p:graphicFrame>
        <p:graphicFrame>
          <p:nvGraphicFramePr>
            <p:cNvPr id="154" name="Google Shape;154;p2"/>
            <p:cNvGraphicFramePr/>
            <p:nvPr/>
          </p:nvGraphicFramePr>
          <p:xfrm>
            <a:off x="5783855" y="5398396"/>
            <a:ext cx="415840" cy="327093"/>
          </p:xfrm>
          <a:graphic>
            <a:graphicData uri="http://schemas.openxmlformats.org/presentationml/2006/ole">
              <mc:AlternateContent>
                <mc:Choice Requires="v">
                  <p:oleObj r:id="rId13" imgH="327093" imgW="415840" progId="" spid="_x0000_s4">
                    <p:embed/>
                  </p:oleObj>
                </mc:Choice>
                <mc:Fallback>
                  <p:oleObj r:id="rId14" imgH="327093" imgW="415840" progId="">
                    <p:embed/>
                    <p:pic>
                      <p:nvPicPr>
                        <p:cNvPr id="154" name="Google Shape;154;p2"/>
                        <p:cNvPicPr preferRelativeResize="0"/>
                        <p:nvPr/>
                      </p:nvPicPr>
                      <p:blipFill rotWithShape="1">
                        <a:blip r:embed="rId12">
                          <a:alphaModFix/>
                        </a:blip>
                        <a:srcRect b="0" l="0" r="0" t="0"/>
                        <a:stretch/>
                      </p:blipFill>
                      <p:spPr>
                        <a:xfrm>
                          <a:off x="5783855" y="5398396"/>
                          <a:ext cx="415840" cy="327093"/>
                        </a:xfrm>
                        <a:prstGeom prst="rect">
                          <a:avLst/>
                        </a:prstGeom>
                        <a:noFill/>
                        <a:ln>
                          <a:noFill/>
                        </a:ln>
                      </p:spPr>
                    </p:pic>
                  </p:oleObj>
                </mc:Fallback>
              </mc:AlternateContent>
            </a:graphicData>
          </a:graphic>
        </p:graphicFrame>
        <p:grpSp>
          <p:nvGrpSpPr>
            <p:cNvPr id="155" name="Google Shape;155;p2"/>
            <p:cNvGrpSpPr/>
            <p:nvPr/>
          </p:nvGrpSpPr>
          <p:grpSpPr>
            <a:xfrm>
              <a:off x="8292839" y="5429457"/>
              <a:ext cx="277015" cy="307442"/>
              <a:chOff x="4534" y="2369"/>
              <a:chExt cx="437" cy="485"/>
            </a:xfrm>
          </p:grpSpPr>
          <p:sp>
            <p:nvSpPr>
              <p:cNvPr id="156" name="Google Shape;156;p2"/>
              <p:cNvSpPr/>
              <p:nvPr/>
            </p:nvSpPr>
            <p:spPr>
              <a:xfrm>
                <a:off x="4534" y="2390"/>
                <a:ext cx="102" cy="107"/>
              </a:xfrm>
              <a:prstGeom prst="rect">
                <a:avLst/>
              </a:prstGeom>
              <a:solidFill>
                <a:srgbClr val="48A089"/>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0000"/>
                  </a:solidFill>
                  <a:latin typeface="Gill Sans"/>
                  <a:ea typeface="Gill Sans"/>
                  <a:cs typeface="Gill Sans"/>
                  <a:sym typeface="Gill Sans"/>
                </a:endParaRPr>
              </a:p>
            </p:txBody>
          </p:sp>
          <p:sp>
            <p:nvSpPr>
              <p:cNvPr id="157" name="Google Shape;157;p2"/>
              <p:cNvSpPr/>
              <p:nvPr/>
            </p:nvSpPr>
            <p:spPr>
              <a:xfrm>
                <a:off x="4534" y="2369"/>
                <a:ext cx="142" cy="21"/>
              </a:xfrm>
              <a:custGeom>
                <a:rect b="b" l="l" r="r" t="t"/>
                <a:pathLst>
                  <a:path extrusionOk="0" h="96" w="691">
                    <a:moveTo>
                      <a:pt x="0" y="96"/>
                    </a:moveTo>
                    <a:lnTo>
                      <a:pt x="276" y="0"/>
                    </a:lnTo>
                    <a:lnTo>
                      <a:pt x="691" y="0"/>
                    </a:lnTo>
                    <a:lnTo>
                      <a:pt x="495" y="96"/>
                    </a:lnTo>
                    <a:lnTo>
                      <a:pt x="0" y="96"/>
                    </a:lnTo>
                    <a:close/>
                  </a:path>
                </a:pathLst>
              </a:custGeom>
              <a:solidFill>
                <a:srgbClr val="48A089"/>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0000"/>
                  </a:solidFill>
                  <a:latin typeface="Gill Sans"/>
                  <a:ea typeface="Gill Sans"/>
                  <a:cs typeface="Gill Sans"/>
                  <a:sym typeface="Gill Sans"/>
                </a:endParaRPr>
              </a:p>
            </p:txBody>
          </p:sp>
          <p:sp>
            <p:nvSpPr>
              <p:cNvPr id="158" name="Google Shape;158;p2"/>
              <p:cNvSpPr/>
              <p:nvPr/>
            </p:nvSpPr>
            <p:spPr>
              <a:xfrm>
                <a:off x="4636" y="2369"/>
                <a:ext cx="40" cy="128"/>
              </a:xfrm>
              <a:custGeom>
                <a:rect b="b" l="l" r="r" t="t"/>
                <a:pathLst>
                  <a:path extrusionOk="0" h="577" w="196">
                    <a:moveTo>
                      <a:pt x="0" y="96"/>
                    </a:moveTo>
                    <a:lnTo>
                      <a:pt x="196" y="0"/>
                    </a:lnTo>
                    <a:lnTo>
                      <a:pt x="196" y="432"/>
                    </a:lnTo>
                    <a:lnTo>
                      <a:pt x="0" y="577"/>
                    </a:lnTo>
                    <a:lnTo>
                      <a:pt x="0" y="96"/>
                    </a:lnTo>
                    <a:close/>
                  </a:path>
                </a:pathLst>
              </a:custGeom>
              <a:solidFill>
                <a:srgbClr val="48A089"/>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0000"/>
                  </a:solidFill>
                  <a:latin typeface="Gill Sans"/>
                  <a:ea typeface="Gill Sans"/>
                  <a:cs typeface="Gill Sans"/>
                  <a:sym typeface="Gill Sans"/>
                </a:endParaRPr>
              </a:p>
            </p:txBody>
          </p:sp>
          <p:sp>
            <p:nvSpPr>
              <p:cNvPr id="159" name="Google Shape;159;p2"/>
              <p:cNvSpPr/>
              <p:nvPr/>
            </p:nvSpPr>
            <p:spPr>
              <a:xfrm>
                <a:off x="4829" y="2417"/>
                <a:ext cx="102" cy="106"/>
              </a:xfrm>
              <a:prstGeom prst="rect">
                <a:avLst/>
              </a:prstGeom>
              <a:solidFill>
                <a:srgbClr val="48A089"/>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0000"/>
                  </a:solidFill>
                  <a:latin typeface="Gill Sans"/>
                  <a:ea typeface="Gill Sans"/>
                  <a:cs typeface="Gill Sans"/>
                  <a:sym typeface="Gill Sans"/>
                </a:endParaRPr>
              </a:p>
            </p:txBody>
          </p:sp>
          <p:sp>
            <p:nvSpPr>
              <p:cNvPr id="160" name="Google Shape;160;p2"/>
              <p:cNvSpPr/>
              <p:nvPr/>
            </p:nvSpPr>
            <p:spPr>
              <a:xfrm>
                <a:off x="4829" y="2395"/>
                <a:ext cx="142" cy="22"/>
              </a:xfrm>
              <a:custGeom>
                <a:rect b="b" l="l" r="r" t="t"/>
                <a:pathLst>
                  <a:path extrusionOk="0" h="96" w="691">
                    <a:moveTo>
                      <a:pt x="0" y="96"/>
                    </a:moveTo>
                    <a:lnTo>
                      <a:pt x="276" y="0"/>
                    </a:lnTo>
                    <a:lnTo>
                      <a:pt x="691" y="0"/>
                    </a:lnTo>
                    <a:lnTo>
                      <a:pt x="495" y="96"/>
                    </a:lnTo>
                    <a:lnTo>
                      <a:pt x="0" y="96"/>
                    </a:lnTo>
                    <a:close/>
                  </a:path>
                </a:pathLst>
              </a:custGeom>
              <a:solidFill>
                <a:srgbClr val="48A089"/>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0000"/>
                  </a:solidFill>
                  <a:latin typeface="Gill Sans"/>
                  <a:ea typeface="Gill Sans"/>
                  <a:cs typeface="Gill Sans"/>
                  <a:sym typeface="Gill Sans"/>
                </a:endParaRPr>
              </a:p>
            </p:txBody>
          </p:sp>
          <p:sp>
            <p:nvSpPr>
              <p:cNvPr id="161" name="Google Shape;161;p2"/>
              <p:cNvSpPr/>
              <p:nvPr/>
            </p:nvSpPr>
            <p:spPr>
              <a:xfrm>
                <a:off x="4931" y="2395"/>
                <a:ext cx="40" cy="128"/>
              </a:xfrm>
              <a:custGeom>
                <a:rect b="b" l="l" r="r" t="t"/>
                <a:pathLst>
                  <a:path extrusionOk="0" h="577" w="196">
                    <a:moveTo>
                      <a:pt x="0" y="96"/>
                    </a:moveTo>
                    <a:lnTo>
                      <a:pt x="196" y="0"/>
                    </a:lnTo>
                    <a:lnTo>
                      <a:pt x="196" y="433"/>
                    </a:lnTo>
                    <a:lnTo>
                      <a:pt x="0" y="577"/>
                    </a:lnTo>
                    <a:lnTo>
                      <a:pt x="0" y="96"/>
                    </a:lnTo>
                    <a:close/>
                  </a:path>
                </a:pathLst>
              </a:custGeom>
              <a:solidFill>
                <a:srgbClr val="48A089"/>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0000"/>
                  </a:solidFill>
                  <a:latin typeface="Gill Sans"/>
                  <a:ea typeface="Gill Sans"/>
                  <a:cs typeface="Gill Sans"/>
                  <a:sym typeface="Gill Sans"/>
                </a:endParaRPr>
              </a:p>
            </p:txBody>
          </p:sp>
          <p:cxnSp>
            <p:nvCxnSpPr>
              <p:cNvPr id="162" name="Google Shape;162;p2"/>
              <p:cNvCxnSpPr/>
              <p:nvPr/>
            </p:nvCxnSpPr>
            <p:spPr>
              <a:xfrm>
                <a:off x="4656" y="2433"/>
                <a:ext cx="173" cy="26"/>
              </a:xfrm>
              <a:prstGeom prst="straightConnector1">
                <a:avLst/>
              </a:prstGeom>
              <a:noFill/>
              <a:ln cap="flat" cmpd="sng" w="9525">
                <a:solidFill>
                  <a:srgbClr val="000000"/>
                </a:solidFill>
                <a:prstDash val="solid"/>
                <a:round/>
                <a:headEnd len="med" w="med" type="none"/>
                <a:tailEnd len="med" w="med" type="none"/>
              </a:ln>
            </p:spPr>
          </p:cxnSp>
          <p:sp>
            <p:nvSpPr>
              <p:cNvPr id="163" name="Google Shape;163;p2"/>
              <p:cNvSpPr/>
              <p:nvPr/>
            </p:nvSpPr>
            <p:spPr>
              <a:xfrm>
                <a:off x="4534" y="2589"/>
                <a:ext cx="102" cy="106"/>
              </a:xfrm>
              <a:prstGeom prst="rect">
                <a:avLst/>
              </a:prstGeom>
              <a:solidFill>
                <a:srgbClr val="48A089"/>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0000"/>
                  </a:solidFill>
                  <a:latin typeface="Gill Sans"/>
                  <a:ea typeface="Gill Sans"/>
                  <a:cs typeface="Gill Sans"/>
                  <a:sym typeface="Gill Sans"/>
                </a:endParaRPr>
              </a:p>
            </p:txBody>
          </p:sp>
          <p:sp>
            <p:nvSpPr>
              <p:cNvPr id="164" name="Google Shape;164;p2"/>
              <p:cNvSpPr/>
              <p:nvPr/>
            </p:nvSpPr>
            <p:spPr>
              <a:xfrm>
                <a:off x="4534" y="2567"/>
                <a:ext cx="142" cy="22"/>
              </a:xfrm>
              <a:custGeom>
                <a:rect b="b" l="l" r="r" t="t"/>
                <a:pathLst>
                  <a:path extrusionOk="0" h="96" w="691">
                    <a:moveTo>
                      <a:pt x="0" y="96"/>
                    </a:moveTo>
                    <a:lnTo>
                      <a:pt x="276" y="0"/>
                    </a:lnTo>
                    <a:lnTo>
                      <a:pt x="691" y="0"/>
                    </a:lnTo>
                    <a:lnTo>
                      <a:pt x="495" y="96"/>
                    </a:lnTo>
                    <a:lnTo>
                      <a:pt x="0" y="96"/>
                    </a:lnTo>
                    <a:close/>
                  </a:path>
                </a:pathLst>
              </a:custGeom>
              <a:solidFill>
                <a:srgbClr val="48A089"/>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0000"/>
                  </a:solidFill>
                  <a:latin typeface="Gill Sans"/>
                  <a:ea typeface="Gill Sans"/>
                  <a:cs typeface="Gill Sans"/>
                  <a:sym typeface="Gill Sans"/>
                </a:endParaRPr>
              </a:p>
            </p:txBody>
          </p:sp>
          <p:sp>
            <p:nvSpPr>
              <p:cNvPr id="165" name="Google Shape;165;p2"/>
              <p:cNvSpPr/>
              <p:nvPr/>
            </p:nvSpPr>
            <p:spPr>
              <a:xfrm>
                <a:off x="4636" y="2567"/>
                <a:ext cx="40" cy="128"/>
              </a:xfrm>
              <a:custGeom>
                <a:rect b="b" l="l" r="r" t="t"/>
                <a:pathLst>
                  <a:path extrusionOk="0" h="577" w="196">
                    <a:moveTo>
                      <a:pt x="0" y="96"/>
                    </a:moveTo>
                    <a:lnTo>
                      <a:pt x="196" y="0"/>
                    </a:lnTo>
                    <a:lnTo>
                      <a:pt x="196" y="433"/>
                    </a:lnTo>
                    <a:lnTo>
                      <a:pt x="0" y="577"/>
                    </a:lnTo>
                    <a:lnTo>
                      <a:pt x="0" y="96"/>
                    </a:lnTo>
                    <a:close/>
                  </a:path>
                </a:pathLst>
              </a:custGeom>
              <a:solidFill>
                <a:srgbClr val="48A089"/>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0000"/>
                  </a:solidFill>
                  <a:latin typeface="Gill Sans"/>
                  <a:ea typeface="Gill Sans"/>
                  <a:cs typeface="Gill Sans"/>
                  <a:sym typeface="Gill Sans"/>
                </a:endParaRPr>
              </a:p>
            </p:txBody>
          </p:sp>
          <p:cxnSp>
            <p:nvCxnSpPr>
              <p:cNvPr id="166" name="Google Shape;166;p2"/>
              <p:cNvCxnSpPr/>
              <p:nvPr/>
            </p:nvCxnSpPr>
            <p:spPr>
              <a:xfrm flipH="1" rot="10800000">
                <a:off x="4656" y="2459"/>
                <a:ext cx="173" cy="172"/>
              </a:xfrm>
              <a:prstGeom prst="straightConnector1">
                <a:avLst/>
              </a:prstGeom>
              <a:noFill/>
              <a:ln cap="flat" cmpd="sng" w="9525">
                <a:solidFill>
                  <a:srgbClr val="000000"/>
                </a:solidFill>
                <a:prstDash val="solid"/>
                <a:round/>
                <a:headEnd len="med" w="med" type="none"/>
                <a:tailEnd len="med" w="med" type="none"/>
              </a:ln>
            </p:spPr>
          </p:cxnSp>
          <p:sp>
            <p:nvSpPr>
              <p:cNvPr id="167" name="Google Shape;167;p2"/>
              <p:cNvSpPr/>
              <p:nvPr/>
            </p:nvSpPr>
            <p:spPr>
              <a:xfrm>
                <a:off x="4829" y="2642"/>
                <a:ext cx="102" cy="106"/>
              </a:xfrm>
              <a:prstGeom prst="rect">
                <a:avLst/>
              </a:prstGeom>
              <a:solidFill>
                <a:srgbClr val="48A089"/>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0000"/>
                  </a:solidFill>
                  <a:latin typeface="Gill Sans"/>
                  <a:ea typeface="Gill Sans"/>
                  <a:cs typeface="Gill Sans"/>
                  <a:sym typeface="Gill Sans"/>
                </a:endParaRPr>
              </a:p>
            </p:txBody>
          </p:sp>
          <p:sp>
            <p:nvSpPr>
              <p:cNvPr id="168" name="Google Shape;168;p2"/>
              <p:cNvSpPr/>
              <p:nvPr/>
            </p:nvSpPr>
            <p:spPr>
              <a:xfrm>
                <a:off x="4829" y="2620"/>
                <a:ext cx="142" cy="22"/>
              </a:xfrm>
              <a:custGeom>
                <a:rect b="b" l="l" r="r" t="t"/>
                <a:pathLst>
                  <a:path extrusionOk="0" h="97" w="691">
                    <a:moveTo>
                      <a:pt x="0" y="97"/>
                    </a:moveTo>
                    <a:lnTo>
                      <a:pt x="276" y="0"/>
                    </a:lnTo>
                    <a:lnTo>
                      <a:pt x="691" y="0"/>
                    </a:lnTo>
                    <a:lnTo>
                      <a:pt x="495" y="97"/>
                    </a:lnTo>
                    <a:lnTo>
                      <a:pt x="0" y="97"/>
                    </a:lnTo>
                    <a:close/>
                  </a:path>
                </a:pathLst>
              </a:custGeom>
              <a:solidFill>
                <a:srgbClr val="48A089"/>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0000"/>
                  </a:solidFill>
                  <a:latin typeface="Gill Sans"/>
                  <a:ea typeface="Gill Sans"/>
                  <a:cs typeface="Gill Sans"/>
                  <a:sym typeface="Gill Sans"/>
                </a:endParaRPr>
              </a:p>
            </p:txBody>
          </p:sp>
          <p:sp>
            <p:nvSpPr>
              <p:cNvPr id="169" name="Google Shape;169;p2"/>
              <p:cNvSpPr/>
              <p:nvPr/>
            </p:nvSpPr>
            <p:spPr>
              <a:xfrm>
                <a:off x="4931" y="2620"/>
                <a:ext cx="40" cy="128"/>
              </a:xfrm>
              <a:custGeom>
                <a:rect b="b" l="l" r="r" t="t"/>
                <a:pathLst>
                  <a:path extrusionOk="0" h="577" w="196">
                    <a:moveTo>
                      <a:pt x="0" y="97"/>
                    </a:moveTo>
                    <a:lnTo>
                      <a:pt x="196" y="0"/>
                    </a:lnTo>
                    <a:lnTo>
                      <a:pt x="196" y="433"/>
                    </a:lnTo>
                    <a:lnTo>
                      <a:pt x="0" y="577"/>
                    </a:lnTo>
                    <a:lnTo>
                      <a:pt x="0" y="97"/>
                    </a:lnTo>
                    <a:close/>
                  </a:path>
                </a:pathLst>
              </a:custGeom>
              <a:solidFill>
                <a:srgbClr val="48A089"/>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0000"/>
                  </a:solidFill>
                  <a:latin typeface="Gill Sans"/>
                  <a:ea typeface="Gill Sans"/>
                  <a:cs typeface="Gill Sans"/>
                  <a:sym typeface="Gill Sans"/>
                </a:endParaRPr>
              </a:p>
            </p:txBody>
          </p:sp>
          <p:sp>
            <p:nvSpPr>
              <p:cNvPr id="170" name="Google Shape;170;p2"/>
              <p:cNvSpPr/>
              <p:nvPr/>
            </p:nvSpPr>
            <p:spPr>
              <a:xfrm>
                <a:off x="4534" y="2747"/>
                <a:ext cx="102" cy="107"/>
              </a:xfrm>
              <a:prstGeom prst="rect">
                <a:avLst/>
              </a:prstGeom>
              <a:solidFill>
                <a:srgbClr val="48A089"/>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0000"/>
                  </a:solidFill>
                  <a:latin typeface="Gill Sans"/>
                  <a:ea typeface="Gill Sans"/>
                  <a:cs typeface="Gill Sans"/>
                  <a:sym typeface="Gill Sans"/>
                </a:endParaRPr>
              </a:p>
            </p:txBody>
          </p:sp>
          <p:sp>
            <p:nvSpPr>
              <p:cNvPr id="171" name="Google Shape;171;p2"/>
              <p:cNvSpPr/>
              <p:nvPr/>
            </p:nvSpPr>
            <p:spPr>
              <a:xfrm>
                <a:off x="4534" y="2726"/>
                <a:ext cx="142" cy="21"/>
              </a:xfrm>
              <a:custGeom>
                <a:rect b="b" l="l" r="r" t="t"/>
                <a:pathLst>
                  <a:path extrusionOk="0" h="97" w="691">
                    <a:moveTo>
                      <a:pt x="0" y="97"/>
                    </a:moveTo>
                    <a:lnTo>
                      <a:pt x="276" y="0"/>
                    </a:lnTo>
                    <a:lnTo>
                      <a:pt x="691" y="0"/>
                    </a:lnTo>
                    <a:lnTo>
                      <a:pt x="495" y="97"/>
                    </a:lnTo>
                    <a:lnTo>
                      <a:pt x="0" y="97"/>
                    </a:lnTo>
                    <a:close/>
                  </a:path>
                </a:pathLst>
              </a:custGeom>
              <a:solidFill>
                <a:srgbClr val="48A089"/>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0000"/>
                  </a:solidFill>
                  <a:latin typeface="Gill Sans"/>
                  <a:ea typeface="Gill Sans"/>
                  <a:cs typeface="Gill Sans"/>
                  <a:sym typeface="Gill Sans"/>
                </a:endParaRPr>
              </a:p>
            </p:txBody>
          </p:sp>
          <p:sp>
            <p:nvSpPr>
              <p:cNvPr id="172" name="Google Shape;172;p2"/>
              <p:cNvSpPr/>
              <p:nvPr/>
            </p:nvSpPr>
            <p:spPr>
              <a:xfrm>
                <a:off x="4636" y="2726"/>
                <a:ext cx="40" cy="128"/>
              </a:xfrm>
              <a:custGeom>
                <a:rect b="b" l="l" r="r" t="t"/>
                <a:pathLst>
                  <a:path extrusionOk="0" h="577" w="196">
                    <a:moveTo>
                      <a:pt x="0" y="97"/>
                    </a:moveTo>
                    <a:lnTo>
                      <a:pt x="196" y="0"/>
                    </a:lnTo>
                    <a:lnTo>
                      <a:pt x="196" y="433"/>
                    </a:lnTo>
                    <a:lnTo>
                      <a:pt x="0" y="577"/>
                    </a:lnTo>
                    <a:lnTo>
                      <a:pt x="0" y="97"/>
                    </a:lnTo>
                    <a:close/>
                  </a:path>
                </a:pathLst>
              </a:custGeom>
              <a:solidFill>
                <a:srgbClr val="48A089"/>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0000"/>
                  </a:solidFill>
                  <a:latin typeface="Gill Sans"/>
                  <a:ea typeface="Gill Sans"/>
                  <a:cs typeface="Gill Sans"/>
                  <a:sym typeface="Gill Sans"/>
                </a:endParaRPr>
              </a:p>
            </p:txBody>
          </p:sp>
          <p:cxnSp>
            <p:nvCxnSpPr>
              <p:cNvPr id="173" name="Google Shape;173;p2"/>
              <p:cNvCxnSpPr/>
              <p:nvPr/>
            </p:nvCxnSpPr>
            <p:spPr>
              <a:xfrm flipH="1" rot="10800000">
                <a:off x="4656" y="2684"/>
                <a:ext cx="173" cy="106"/>
              </a:xfrm>
              <a:prstGeom prst="straightConnector1">
                <a:avLst/>
              </a:prstGeom>
              <a:noFill/>
              <a:ln cap="flat" cmpd="sng" w="9525">
                <a:solidFill>
                  <a:srgbClr val="000000"/>
                </a:solidFill>
                <a:prstDash val="solid"/>
                <a:round/>
                <a:headEnd len="med" w="med" type="none"/>
                <a:tailEnd len="med" w="med" type="none"/>
              </a:ln>
            </p:spPr>
          </p:cxnSp>
        </p:grpSp>
        <p:sp>
          <p:nvSpPr>
            <p:cNvPr id="174" name="Google Shape;174;p2"/>
            <p:cNvSpPr/>
            <p:nvPr/>
          </p:nvSpPr>
          <p:spPr>
            <a:xfrm>
              <a:off x="6172437" y="4714884"/>
              <a:ext cx="1042769" cy="52386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s-ES" sz="1400">
                  <a:solidFill>
                    <a:schemeClr val="dk1"/>
                  </a:solidFill>
                  <a:latin typeface="Arial Narrow"/>
                  <a:ea typeface="Arial Narrow"/>
                  <a:cs typeface="Arial Narrow"/>
                  <a:sym typeface="Arial Narrow"/>
                </a:rPr>
                <a:t>Logical View</a:t>
              </a:r>
              <a:endParaRPr/>
            </a:p>
          </p:txBody>
        </p:sp>
        <p:sp>
          <p:nvSpPr>
            <p:cNvPr id="175" name="Google Shape;175;p2"/>
            <p:cNvSpPr/>
            <p:nvPr/>
          </p:nvSpPr>
          <p:spPr>
            <a:xfrm>
              <a:off x="4665162" y="4714884"/>
              <a:ext cx="978408" cy="484632"/>
            </a:xfrm>
            <a:prstGeom prst="rightArrow">
              <a:avLst>
                <a:gd fmla="val 50000" name="adj1"/>
                <a:gd fmla="val 50000" name="adj2"/>
              </a:avLst>
            </a:prstGeom>
            <a:solidFill>
              <a:schemeClr val="accent2"/>
            </a:solidFill>
            <a:ln cap="flat" cmpd="sng" w="12700">
              <a:solidFill>
                <a:schemeClr val="dk1"/>
              </a:solidFill>
              <a:prstDash val="solid"/>
              <a:miter lim="800000"/>
              <a:headEnd len="sm" w="sm" type="none"/>
              <a:tailEnd len="sm" w="sm" type="none"/>
            </a:ln>
            <a:effectLst>
              <a:outerShdw rotWithShape="0" algn="ctr" dir="2700000" dist="107763">
                <a:srgbClr val="808080"/>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000">
                <a:solidFill>
                  <a:schemeClr val="dk1"/>
                </a:solidFill>
                <a:latin typeface="Arial"/>
                <a:ea typeface="Arial"/>
                <a:cs typeface="Arial"/>
                <a:sym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1"/>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dk2"/>
              </a:buClr>
              <a:buSzPct val="100000"/>
              <a:buFont typeface="Bookman Old Style"/>
              <a:buNone/>
            </a:pPr>
            <a:r>
              <a:rPr lang="es-ES"/>
              <a:t>Relaciones – Diagrama de Clases UML Básico</a:t>
            </a:r>
            <a:endParaRPr/>
          </a:p>
        </p:txBody>
      </p:sp>
      <p:sp>
        <p:nvSpPr>
          <p:cNvPr id="371" name="Google Shape;371;p21"/>
          <p:cNvSpPr txBox="1"/>
          <p:nvPr>
            <p:ph idx="1" type="body"/>
          </p:nvPr>
        </p:nvSpPr>
        <p:spPr>
          <a:xfrm>
            <a:off x="457200" y="1295400"/>
            <a:ext cx="8229600" cy="49377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824"/>
              <a:buChar char="🞂"/>
            </a:pPr>
            <a:r>
              <a:rPr lang="es-ES" sz="2400">
                <a:solidFill>
                  <a:srgbClr val="F51BBC"/>
                </a:solidFill>
              </a:rPr>
              <a:t>Composición = Composición de Agregación</a:t>
            </a:r>
            <a:endParaRPr/>
          </a:p>
          <a:p>
            <a:pPr indent="-274320" lvl="1" marL="548640" rtl="0" algn="l">
              <a:spcBef>
                <a:spcPts val="500"/>
              </a:spcBef>
              <a:spcAft>
                <a:spcPts val="0"/>
              </a:spcAft>
              <a:buSzPts val="1520"/>
              <a:buChar char="🞂"/>
            </a:pPr>
            <a:r>
              <a:rPr lang="es-ES" sz="2000"/>
              <a:t>Una forma </a:t>
            </a:r>
            <a:r>
              <a:rPr b="1" i="1" lang="es-ES" sz="2000"/>
              <a:t>intensa</a:t>
            </a:r>
            <a:r>
              <a:rPr lang="es-ES" sz="2000"/>
              <a:t> de Agregación, “Obviamente” montaje</a:t>
            </a:r>
            <a:endParaRPr/>
          </a:p>
          <a:p>
            <a:pPr indent="-274320" lvl="1" marL="548640" rtl="0" algn="l">
              <a:spcBef>
                <a:spcPts val="500"/>
              </a:spcBef>
              <a:spcAft>
                <a:spcPts val="0"/>
              </a:spcAft>
              <a:buSzPts val="1520"/>
              <a:buChar char="🞂"/>
            </a:pPr>
            <a:r>
              <a:rPr lang="es-ES" sz="2000"/>
              <a:t>Contenedor – Contenido:  Fuerte dependencia y propagación</a:t>
            </a:r>
            <a:endParaRPr/>
          </a:p>
          <a:p>
            <a:pPr indent="-228600" lvl="2" marL="822960" rtl="0" algn="l">
              <a:spcBef>
                <a:spcPts val="500"/>
              </a:spcBef>
              <a:spcAft>
                <a:spcPts val="0"/>
              </a:spcAft>
              <a:buSzPts val="1368"/>
              <a:buFont typeface="Noto Sans Symbols"/>
              <a:buChar char="▪"/>
            </a:pPr>
            <a:r>
              <a:rPr lang="es-ES" sz="1800"/>
              <a:t>Dependencia de creación y eliminación</a:t>
            </a:r>
            <a:endParaRPr/>
          </a:p>
          <a:p>
            <a:pPr indent="-228600" lvl="2" marL="822960" rtl="0" algn="l">
              <a:spcBef>
                <a:spcPts val="500"/>
              </a:spcBef>
              <a:spcAft>
                <a:spcPts val="0"/>
              </a:spcAft>
              <a:buSzPts val="1368"/>
              <a:buFont typeface="Noto Sans Symbols"/>
              <a:buChar char="▪"/>
            </a:pPr>
            <a:r>
              <a:rPr lang="es-ES" sz="1800"/>
              <a:t>Propagación del objeto borrando, moviendo, copiando, almacenando,...</a:t>
            </a:r>
            <a:endParaRPr/>
          </a:p>
        </p:txBody>
      </p:sp>
      <p:pic>
        <p:nvPicPr>
          <p:cNvPr descr="D:\Rebeca\INGENIERIA DEL SOFTWARE\UML&amp;Patrones\Is2-OO\Transparencias\ModeladoEstatico\Gráficos\UML_Associations.gif" id="372" name="Google Shape;372;p21"/>
          <p:cNvPicPr preferRelativeResize="0"/>
          <p:nvPr/>
        </p:nvPicPr>
        <p:blipFill rotWithShape="1">
          <a:blip r:embed="rId4">
            <a:alphaModFix/>
          </a:blip>
          <a:srcRect b="0" l="0" r="0" t="0"/>
          <a:stretch/>
        </p:blipFill>
        <p:spPr>
          <a:xfrm>
            <a:off x="381000" y="3124200"/>
            <a:ext cx="3548058" cy="1299039"/>
          </a:xfrm>
          <a:prstGeom prst="rect">
            <a:avLst/>
          </a:prstGeom>
          <a:noFill/>
          <a:ln>
            <a:noFill/>
          </a:ln>
        </p:spPr>
      </p:pic>
      <p:pic>
        <p:nvPicPr>
          <p:cNvPr id="373" name="Google Shape;373;p21"/>
          <p:cNvPicPr preferRelativeResize="0"/>
          <p:nvPr/>
        </p:nvPicPr>
        <p:blipFill rotWithShape="1">
          <a:blip r:embed="rId5">
            <a:alphaModFix/>
          </a:blip>
          <a:srcRect b="0" l="0" r="0" t="0"/>
          <a:stretch/>
        </p:blipFill>
        <p:spPr>
          <a:xfrm>
            <a:off x="4000496" y="3143248"/>
            <a:ext cx="4800600" cy="2187575"/>
          </a:xfrm>
          <a:prstGeom prst="rect">
            <a:avLst/>
          </a:prstGeom>
          <a:noFill/>
          <a:ln>
            <a:noFill/>
          </a:ln>
        </p:spPr>
      </p:pic>
      <p:graphicFrame>
        <p:nvGraphicFramePr>
          <p:cNvPr id="374" name="Google Shape;374;p21"/>
          <p:cNvGraphicFramePr/>
          <p:nvPr/>
        </p:nvGraphicFramePr>
        <p:xfrm>
          <a:off x="1000100" y="4572008"/>
          <a:ext cx="2100250" cy="1410905"/>
        </p:xfrm>
        <a:graphic>
          <a:graphicData uri="http://schemas.openxmlformats.org/presentationml/2006/ole">
            <mc:AlternateContent>
              <mc:Choice Requires="v">
                <p:oleObj r:id="rId6" imgH="1410905" imgW="2100250" progId="Visio.Drawing.11" spid="_x0000_s1">
                  <p:embed/>
                </p:oleObj>
              </mc:Choice>
              <mc:Fallback>
                <p:oleObj r:id="rId7" imgH="1410905" imgW="2100250" progId="Visio.Drawing.11">
                  <p:embed/>
                  <p:pic>
                    <p:nvPicPr>
                      <p:cNvPr id="374" name="Google Shape;374;p21"/>
                      <p:cNvPicPr preferRelativeResize="0"/>
                      <p:nvPr/>
                    </p:nvPicPr>
                    <p:blipFill rotWithShape="1">
                      <a:blip r:embed="rId8">
                        <a:alphaModFix/>
                      </a:blip>
                      <a:srcRect b="0" l="0" r="0" t="0"/>
                      <a:stretch/>
                    </p:blipFill>
                    <p:spPr>
                      <a:xfrm>
                        <a:off x="1000100" y="4572008"/>
                        <a:ext cx="2100250" cy="1410905"/>
                      </a:xfrm>
                      <a:prstGeom prst="rect">
                        <a:avLst/>
                      </a:prstGeom>
                      <a:solidFill>
                        <a:srgbClr val="CCFFFF"/>
                      </a:solidFill>
                      <a:ln cap="flat" cmpd="sng" w="28575">
                        <a:solidFill>
                          <a:schemeClr val="accent2"/>
                        </a:solidFill>
                        <a:prstDash val="solid"/>
                        <a:miter lim="800000"/>
                        <a:headEnd len="sm" w="sm" type="none"/>
                        <a:tailEnd len="sm" w="sm" type="none"/>
                      </a:ln>
                    </p:spPr>
                  </p:pic>
                </p:oleObj>
              </mc:Fallback>
            </mc:AlternateContent>
          </a:graphicData>
        </a:graphic>
      </p:graphicFrame>
      <p:sp>
        <p:nvSpPr>
          <p:cNvPr id="375" name="Google Shape;375;p21"/>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73"/>
                                        </p:tgtEl>
                                        <p:attrNameLst>
                                          <p:attrName>style.visibility</p:attrName>
                                        </p:attrNameLst>
                                      </p:cBhvr>
                                      <p:to>
                                        <p:strVal val="visible"/>
                                      </p:to>
                                    </p:set>
                                    <p:anim calcmode="lin" valueType="num">
                                      <p:cBhvr additive="base">
                                        <p:cTn dur="500"/>
                                        <p:tgtEl>
                                          <p:spTgt spid="37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2"/>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s-ES"/>
              <a:t>Asociación, Agregación y Composición</a:t>
            </a:r>
            <a:endParaRPr/>
          </a:p>
        </p:txBody>
      </p:sp>
      <p:sp>
        <p:nvSpPr>
          <p:cNvPr id="381" name="Google Shape;381;p22"/>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274320" lvl="1" marL="548640" rtl="0" algn="l">
              <a:spcBef>
                <a:spcPts val="0"/>
              </a:spcBef>
              <a:spcAft>
                <a:spcPts val="0"/>
              </a:spcAft>
              <a:buSzPts val="1672"/>
              <a:buChar char="🞂"/>
            </a:pPr>
            <a:r>
              <a:rPr i="1" lang="es-ES" sz="2200">
                <a:latin typeface="Times New Roman"/>
                <a:ea typeface="Times New Roman"/>
                <a:cs typeface="Times New Roman"/>
                <a:sym typeface="Times New Roman"/>
              </a:rPr>
              <a:t>“</a:t>
            </a:r>
            <a:r>
              <a:rPr i="1" lang="es-ES" sz="2200">
                <a:solidFill>
                  <a:srgbClr val="F51BBC"/>
                </a:solidFill>
              </a:rPr>
              <a:t>La Composición de agregación es una forma fuerte de agregación que requiere que una parte de la instancia se incluya en al menos una composición a la vez</a:t>
            </a:r>
            <a:r>
              <a:rPr i="1" lang="es-ES" sz="2200"/>
              <a:t>” </a:t>
            </a:r>
            <a:endParaRPr/>
          </a:p>
        </p:txBody>
      </p:sp>
      <p:pic>
        <p:nvPicPr>
          <p:cNvPr descr="D:\Rebeca\INGENIERIA DEL SOFTWARE\UML&amp;Patrones\Is2-OO\Transparencias\ModeladoEstatico\Gráficos\classDiagramAggregationComposition.gif" id="382" name="Google Shape;382;p22"/>
          <p:cNvPicPr preferRelativeResize="0"/>
          <p:nvPr/>
        </p:nvPicPr>
        <p:blipFill rotWithShape="1">
          <a:blip r:embed="rId3">
            <a:alphaModFix/>
          </a:blip>
          <a:srcRect b="0" l="0" r="0" t="0"/>
          <a:stretch/>
        </p:blipFill>
        <p:spPr>
          <a:xfrm>
            <a:off x="990600" y="2667000"/>
            <a:ext cx="5867400" cy="3154363"/>
          </a:xfrm>
          <a:prstGeom prst="rect">
            <a:avLst/>
          </a:prstGeom>
          <a:noFill/>
          <a:ln>
            <a:noFill/>
          </a:ln>
        </p:spPr>
      </p:pic>
      <p:grpSp>
        <p:nvGrpSpPr>
          <p:cNvPr id="383" name="Google Shape;383;p22"/>
          <p:cNvGrpSpPr/>
          <p:nvPr/>
        </p:nvGrpSpPr>
        <p:grpSpPr>
          <a:xfrm>
            <a:off x="6643702" y="5072074"/>
            <a:ext cx="1981200" cy="1020763"/>
            <a:chOff x="6715140" y="4357694"/>
            <a:chExt cx="1981200" cy="1020763"/>
          </a:xfrm>
        </p:grpSpPr>
        <p:sp>
          <p:nvSpPr>
            <p:cNvPr id="384" name="Google Shape;384;p22"/>
            <p:cNvSpPr/>
            <p:nvPr/>
          </p:nvSpPr>
          <p:spPr>
            <a:xfrm>
              <a:off x="6715140" y="4357694"/>
              <a:ext cx="1981200" cy="1020763"/>
            </a:xfrm>
            <a:custGeom>
              <a:rect b="b" l="l" r="r" t="t"/>
              <a:pathLst>
                <a:path extrusionOk="0" h="21600" w="2160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extrusionOk="0" fill="none" h="21600" w="21600">
                  <a:moveTo>
                    <a:pt x="1074" y="12702"/>
                  </a:moveTo>
                  <a:cubicBezTo>
                    <a:pt x="1407" y="12969"/>
                    <a:pt x="1786" y="13110"/>
                    <a:pt x="2172" y="13110"/>
                  </a:cubicBezTo>
                  <a:cubicBezTo>
                    <a:pt x="2228" y="13109"/>
                    <a:pt x="2285" y="13107"/>
                    <a:pt x="2341" y="13101"/>
                  </a:cubicBezTo>
                </a:path>
                <a:path extrusionOk="0" fill="none" h="21600" w="21600">
                  <a:moveTo>
                    <a:pt x="2909" y="17629"/>
                  </a:moveTo>
                  <a:cubicBezTo>
                    <a:pt x="3099" y="17599"/>
                    <a:pt x="3285" y="17535"/>
                    <a:pt x="3463" y="17439"/>
                  </a:cubicBezTo>
                </a:path>
                <a:path extrusionOk="0" fill="none" h="21600" w="21600">
                  <a:moveTo>
                    <a:pt x="7895" y="18680"/>
                  </a:moveTo>
                  <a:cubicBezTo>
                    <a:pt x="7983" y="18985"/>
                    <a:pt x="8095" y="19277"/>
                    <a:pt x="8229" y="19550"/>
                  </a:cubicBezTo>
                </a:path>
                <a:path extrusionOk="0" fill="none" h="21600" w="21600">
                  <a:moveTo>
                    <a:pt x="14267" y="18324"/>
                  </a:moveTo>
                  <a:cubicBezTo>
                    <a:pt x="14336" y="18013"/>
                    <a:pt x="14380" y="17693"/>
                    <a:pt x="14400" y="17370"/>
                  </a:cubicBezTo>
                </a:path>
                <a:path extrusionOk="0" fill="none" h="21600" w="21600">
                  <a:moveTo>
                    <a:pt x="18694" y="15045"/>
                  </a:moveTo>
                  <a:cubicBezTo>
                    <a:pt x="18694" y="15034"/>
                    <a:pt x="18695" y="15024"/>
                    <a:pt x="18695" y="15013"/>
                  </a:cubicBezTo>
                  <a:cubicBezTo>
                    <a:pt x="18695" y="13508"/>
                    <a:pt x="18063" y="12136"/>
                    <a:pt x="17069" y="11477"/>
                  </a:cubicBezTo>
                </a:path>
                <a:path extrusionOk="0" fill="none" h="21600" w="21600">
                  <a:moveTo>
                    <a:pt x="20165" y="8999"/>
                  </a:moveTo>
                  <a:cubicBezTo>
                    <a:pt x="20479" y="8635"/>
                    <a:pt x="20726" y="8177"/>
                    <a:pt x="20889" y="7661"/>
                  </a:cubicBezTo>
                </a:path>
                <a:path extrusionOk="0" fill="none" h="21600" w="21600">
                  <a:moveTo>
                    <a:pt x="19186" y="3344"/>
                  </a:moveTo>
                  <a:cubicBezTo>
                    <a:pt x="19186" y="3328"/>
                    <a:pt x="19187" y="3313"/>
                    <a:pt x="19187" y="3297"/>
                  </a:cubicBezTo>
                  <a:cubicBezTo>
                    <a:pt x="19187" y="3101"/>
                    <a:pt x="19174" y="2905"/>
                    <a:pt x="19148" y="2712"/>
                  </a:cubicBezTo>
                </a:path>
                <a:path extrusionOk="0" fill="none" h="21600" w="21600">
                  <a:moveTo>
                    <a:pt x="14905" y="1165"/>
                  </a:moveTo>
                  <a:cubicBezTo>
                    <a:pt x="14754" y="1408"/>
                    <a:pt x="14629" y="1679"/>
                    <a:pt x="14535" y="1971"/>
                  </a:cubicBezTo>
                </a:path>
                <a:path extrusionOk="0" fill="none" h="21600" w="21600">
                  <a:moveTo>
                    <a:pt x="11221" y="1645"/>
                  </a:moveTo>
                  <a:cubicBezTo>
                    <a:pt x="11140" y="1866"/>
                    <a:pt x="11080" y="2099"/>
                    <a:pt x="11041" y="2340"/>
                  </a:cubicBezTo>
                </a:path>
                <a:path extrusionOk="0" fill="none" h="21600" w="21600">
                  <a:moveTo>
                    <a:pt x="7645" y="3276"/>
                  </a:moveTo>
                  <a:cubicBezTo>
                    <a:pt x="7449" y="3016"/>
                    <a:pt x="7231" y="2790"/>
                    <a:pt x="6995" y="2602"/>
                  </a:cubicBezTo>
                </a:path>
                <a:path extrusionOk="0" fill="none" h="21600" w="21600">
                  <a:moveTo>
                    <a:pt x="1942" y="7186"/>
                  </a:moveTo>
                  <a:cubicBezTo>
                    <a:pt x="1966" y="7426"/>
                    <a:pt x="2004" y="7663"/>
                    <a:pt x="2056" y="7895"/>
                  </a:cubicBezTo>
                </a:path>
              </a:pathLst>
            </a:custGeom>
            <a:solidFill>
              <a:srgbClr val="FFFFCC"/>
            </a:solidFill>
            <a:ln cap="flat" cmpd="sng" w="12700">
              <a:solidFill>
                <a:schemeClr val="dk1"/>
              </a:solidFill>
              <a:prstDash val="solid"/>
              <a:miter lim="800000"/>
              <a:headEnd len="sm" w="sm" type="none"/>
              <a:tailEnd len="sm" w="sm" type="none"/>
            </a:ln>
            <a:effectLst>
              <a:outerShdw rotWithShape="0" algn="ctr" dir="2700000" dist="107763">
                <a:srgbClr val="808080"/>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b="0" sz="2000">
                <a:solidFill>
                  <a:schemeClr val="dk1"/>
                </a:solidFill>
                <a:latin typeface="Arial"/>
                <a:ea typeface="Arial"/>
                <a:cs typeface="Arial"/>
                <a:sym typeface="Arial"/>
              </a:endParaRPr>
            </a:p>
          </p:txBody>
        </p:sp>
        <p:sp>
          <p:nvSpPr>
            <p:cNvPr id="385" name="Google Shape;385;p22"/>
            <p:cNvSpPr txBox="1"/>
            <p:nvPr/>
          </p:nvSpPr>
          <p:spPr>
            <a:xfrm>
              <a:off x="7143768" y="4572008"/>
              <a:ext cx="1166352"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600">
                  <a:solidFill>
                    <a:srgbClr val="CC3300"/>
                  </a:solidFill>
                  <a:latin typeface="Gill Sans"/>
                  <a:ea typeface="Gill Sans"/>
                  <a:cs typeface="Gill Sans"/>
                  <a:sym typeface="Gill Sans"/>
                </a:rPr>
                <a:t>¡Algo no encaja!</a:t>
              </a:r>
              <a:endParaRPr/>
            </a:p>
          </p:txBody>
        </p:sp>
      </p:grpSp>
      <p:sp>
        <p:nvSpPr>
          <p:cNvPr id="386" name="Google Shape;386;p22"/>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s-ES"/>
              <a:t>‹#›</a:t>
            </a:fld>
            <a:endParaRPr/>
          </a:p>
        </p:txBody>
      </p:sp>
      <p:sp>
        <p:nvSpPr>
          <p:cNvPr id="387" name="Google Shape;387;p22"/>
          <p:cNvSpPr txBox="1"/>
          <p:nvPr/>
        </p:nvSpPr>
        <p:spPr>
          <a:xfrm>
            <a:off x="1785918" y="4786322"/>
            <a:ext cx="857256" cy="36933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Gill Sans"/>
                <a:ea typeface="Gill Sans"/>
                <a:cs typeface="Gill Sans"/>
                <a:sym typeface="Gill Sans"/>
              </a:rPr>
              <a:t>Avión</a:t>
            </a:r>
            <a:endParaRPr/>
          </a:p>
        </p:txBody>
      </p:sp>
      <p:sp>
        <p:nvSpPr>
          <p:cNvPr id="388" name="Google Shape;388;p22"/>
          <p:cNvSpPr txBox="1"/>
          <p:nvPr/>
        </p:nvSpPr>
        <p:spPr>
          <a:xfrm>
            <a:off x="1714480" y="3357562"/>
            <a:ext cx="857256" cy="36933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Gill Sans"/>
                <a:ea typeface="Gill Sans"/>
                <a:cs typeface="Gill Sans"/>
                <a:sym typeface="Gill Sans"/>
              </a:rPr>
              <a:t>Equipo</a:t>
            </a:r>
            <a:endParaRPr/>
          </a:p>
        </p:txBody>
      </p:sp>
      <p:sp>
        <p:nvSpPr>
          <p:cNvPr id="389" name="Google Shape;389;p22"/>
          <p:cNvSpPr txBox="1"/>
          <p:nvPr/>
        </p:nvSpPr>
        <p:spPr>
          <a:xfrm>
            <a:off x="4143372" y="3406975"/>
            <a:ext cx="928694" cy="30777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400">
                <a:solidFill>
                  <a:schemeClr val="dk1"/>
                </a:solidFill>
                <a:latin typeface="Gill Sans"/>
                <a:ea typeface="Gill Sans"/>
                <a:cs typeface="Gill Sans"/>
                <a:sym typeface="Gill Sans"/>
              </a:rPr>
              <a:t>Empleado</a:t>
            </a:r>
            <a:endParaRPr/>
          </a:p>
        </p:txBody>
      </p:sp>
      <p:sp>
        <p:nvSpPr>
          <p:cNvPr id="390" name="Google Shape;390;p22"/>
          <p:cNvSpPr txBox="1"/>
          <p:nvPr/>
        </p:nvSpPr>
        <p:spPr>
          <a:xfrm>
            <a:off x="3929058" y="4774180"/>
            <a:ext cx="1357322" cy="338554"/>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600">
                <a:solidFill>
                  <a:schemeClr val="dk1"/>
                </a:solidFill>
                <a:latin typeface="Gill Sans"/>
                <a:ea typeface="Gill Sans"/>
                <a:cs typeface="Gill Sans"/>
                <a:sym typeface="Gill Sans"/>
              </a:rPr>
              <a:t>Componente</a:t>
            </a:r>
            <a:endParaRPr/>
          </a:p>
        </p:txBody>
      </p:sp>
      <p:sp>
        <p:nvSpPr>
          <p:cNvPr id="391" name="Google Shape;391;p22"/>
          <p:cNvSpPr txBox="1"/>
          <p:nvPr/>
        </p:nvSpPr>
        <p:spPr>
          <a:xfrm>
            <a:off x="2214546" y="2835471"/>
            <a:ext cx="1071570" cy="30777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400">
                <a:solidFill>
                  <a:schemeClr val="dk1"/>
                </a:solidFill>
                <a:latin typeface="Gill Sans"/>
                <a:ea typeface="Gill Sans"/>
                <a:cs typeface="Gill Sans"/>
                <a:sym typeface="Gill Sans"/>
              </a:rPr>
              <a:t>Sub-equipo</a:t>
            </a:r>
            <a:endParaRPr/>
          </a:p>
        </p:txBody>
      </p:sp>
      <p:sp>
        <p:nvSpPr>
          <p:cNvPr id="392" name="Google Shape;392;p22"/>
          <p:cNvSpPr txBox="1"/>
          <p:nvPr/>
        </p:nvSpPr>
        <p:spPr>
          <a:xfrm>
            <a:off x="1142976" y="4071942"/>
            <a:ext cx="1000132" cy="30777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400">
                <a:solidFill>
                  <a:schemeClr val="dk1"/>
                </a:solidFill>
                <a:latin typeface="Gill Sans"/>
                <a:ea typeface="Gill Sans"/>
                <a:cs typeface="Gill Sans"/>
                <a:sym typeface="Gill Sans"/>
              </a:rPr>
              <a:t>Construye</a:t>
            </a:r>
            <a:endParaRPr/>
          </a:p>
        </p:txBody>
      </p:sp>
      <p:sp>
        <p:nvSpPr>
          <p:cNvPr id="393" name="Google Shape;393;p22"/>
          <p:cNvSpPr txBox="1"/>
          <p:nvPr/>
        </p:nvSpPr>
        <p:spPr>
          <a:xfrm>
            <a:off x="4286248" y="5572140"/>
            <a:ext cx="857256" cy="30777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400">
                <a:solidFill>
                  <a:schemeClr val="dk1"/>
                </a:solidFill>
                <a:latin typeface="Gill Sans"/>
                <a:ea typeface="Gill Sans"/>
                <a:cs typeface="Gill Sans"/>
                <a:sym typeface="Gill Sans"/>
              </a:rPr>
              <a:t>montaje</a:t>
            </a:r>
            <a:endParaRPr/>
          </a:p>
        </p:txBody>
      </p:sp>
      <p:cxnSp>
        <p:nvCxnSpPr>
          <p:cNvPr id="394" name="Google Shape;394;p22"/>
          <p:cNvCxnSpPr/>
          <p:nvPr/>
        </p:nvCxnSpPr>
        <p:spPr>
          <a:xfrm>
            <a:off x="5148064" y="1916832"/>
            <a:ext cx="2952328" cy="0"/>
          </a:xfrm>
          <a:prstGeom prst="straightConnector1">
            <a:avLst/>
          </a:prstGeom>
          <a:noFill/>
          <a:ln cap="flat" cmpd="sng" w="25400">
            <a:solidFill>
              <a:schemeClr val="accent1"/>
            </a:solidFill>
            <a:prstDash val="solid"/>
            <a:round/>
            <a:headEnd len="sm" w="sm" type="none"/>
            <a:tailEnd len="sm" w="sm" type="none"/>
          </a:ln>
          <a:effectLst>
            <a:outerShdw blurRad="50800" rotWithShape="0" dir="5400000" dist="43000">
              <a:srgbClr val="000000">
                <a:alpha val="40000"/>
              </a:srgbClr>
            </a:outerShdw>
          </a:effectLst>
        </p:spPr>
      </p:cxnSp>
      <p:cxnSp>
        <p:nvCxnSpPr>
          <p:cNvPr id="395" name="Google Shape;395;p22"/>
          <p:cNvCxnSpPr/>
          <p:nvPr/>
        </p:nvCxnSpPr>
        <p:spPr>
          <a:xfrm>
            <a:off x="1115616" y="2276872"/>
            <a:ext cx="2160240" cy="0"/>
          </a:xfrm>
          <a:prstGeom prst="straightConnector1">
            <a:avLst/>
          </a:prstGeom>
          <a:noFill/>
          <a:ln cap="flat" cmpd="sng" w="25400">
            <a:solidFill>
              <a:schemeClr val="accent1"/>
            </a:solidFill>
            <a:prstDash val="solid"/>
            <a:round/>
            <a:headEnd len="sm" w="sm" type="none"/>
            <a:tailEnd len="sm" w="sm" type="none"/>
          </a:ln>
          <a:effectLst>
            <a:outerShdw blurRad="50800" rotWithShape="0" dir="5400000" dist="43000">
              <a:srgbClr val="000000">
                <a:alpha val="40000"/>
              </a:srgbClr>
            </a:outerShdw>
          </a:effectLst>
        </p:spPr>
      </p:cxnSp>
      <p:sp>
        <p:nvSpPr>
          <p:cNvPr id="396" name="Google Shape;396;p22"/>
          <p:cNvSpPr txBox="1"/>
          <p:nvPr/>
        </p:nvSpPr>
        <p:spPr>
          <a:xfrm>
            <a:off x="4355976" y="5157192"/>
            <a:ext cx="5208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rgbClr val="FF0000"/>
                </a:solidFill>
                <a:latin typeface="Calibri"/>
                <a:ea typeface="Calibri"/>
                <a:cs typeface="Calibri"/>
                <a:sym typeface="Calibri"/>
              </a:rPr>
              <a:t>1 \</a:t>
            </a:r>
            <a:endParaRPr/>
          </a:p>
        </p:txBody>
      </p:sp>
      <p:sp>
        <p:nvSpPr>
          <p:cNvPr id="397" name="Google Shape;397;p22"/>
          <p:cNvSpPr txBox="1"/>
          <p:nvPr/>
        </p:nvSpPr>
        <p:spPr>
          <a:xfrm>
            <a:off x="5658960" y="4941168"/>
            <a:ext cx="857256" cy="30777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400">
                <a:solidFill>
                  <a:schemeClr val="dk1"/>
                </a:solidFill>
                <a:latin typeface="Gill Sans"/>
                <a:ea typeface="Gill Sans"/>
                <a:cs typeface="Gill Sans"/>
                <a:sym typeface="Gill Sans"/>
              </a:rPr>
              <a:t>conjunto</a:t>
            </a:r>
            <a:endParaRPr/>
          </a:p>
        </p:txBody>
      </p:sp>
      <p:sp>
        <p:nvSpPr>
          <p:cNvPr id="398" name="Google Shape;398;p22"/>
          <p:cNvSpPr/>
          <p:nvPr/>
        </p:nvSpPr>
        <p:spPr>
          <a:xfrm>
            <a:off x="6643702" y="2071678"/>
            <a:ext cx="2133600" cy="2227778"/>
          </a:xfrm>
          <a:prstGeom prst="wedgeRoundRectCallout">
            <a:avLst>
              <a:gd fmla="val -75483" name="adj1"/>
              <a:gd fmla="val 83850" name="adj2"/>
              <a:gd fmla="val 16667" name="adj3"/>
            </a:avLst>
          </a:prstGeom>
          <a:solidFill>
            <a:srgbClr val="FFFFFF"/>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rgbClr val="000000"/>
                </a:solidFill>
                <a:latin typeface="Arial Narrow"/>
                <a:ea typeface="Arial Narrow"/>
                <a:cs typeface="Arial Narrow"/>
                <a:sym typeface="Arial Narrow"/>
              </a:rPr>
              <a:t>Observar cómo esto se puede ver como un “diccionario visual.” </a:t>
            </a:r>
            <a:r>
              <a:rPr i="1" lang="es-ES" sz="1800">
                <a:solidFill>
                  <a:srgbClr val="000000"/>
                </a:solidFill>
                <a:latin typeface="Arial Narrow"/>
                <a:ea typeface="Arial Narrow"/>
                <a:cs typeface="Arial Narrow"/>
                <a:sym typeface="Arial Narrow"/>
              </a:rPr>
              <a:t>ilustra</a:t>
            </a:r>
            <a:r>
              <a:rPr lang="es-ES" sz="1800">
                <a:solidFill>
                  <a:srgbClr val="000000"/>
                </a:solidFill>
                <a:latin typeface="Arial Narrow"/>
                <a:ea typeface="Arial Narrow"/>
                <a:cs typeface="Arial Narrow"/>
                <a:sym typeface="Arial Narrow"/>
              </a:rPr>
              <a:t> conceptos, palabras, cosas en un dominio.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500"/>
                                        <p:tgtEl>
                                          <p:spTgt spid="3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4"/>
                                        </p:tgtEl>
                                        <p:attrNameLst>
                                          <p:attrName>style.visibility</p:attrName>
                                        </p:attrNameLst>
                                      </p:cBhvr>
                                      <p:to>
                                        <p:strVal val="visible"/>
                                      </p:to>
                                    </p:set>
                                    <p:animEffect filter="fade" transition="in">
                                      <p:cBhvr>
                                        <p:cTn dur="1000"/>
                                        <p:tgtEl>
                                          <p:spTgt spid="394"/>
                                        </p:tgtEl>
                                      </p:cBhvr>
                                    </p:animEffect>
                                  </p:childTnLst>
                                </p:cTn>
                              </p:par>
                              <p:par>
                                <p:cTn fill="hold" nodeType="with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1000"/>
                                        <p:tgtEl>
                                          <p:spTgt spid="3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1230"/>
                                        <p:tgtEl>
                                          <p:spTgt spid="3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23"/>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dk2"/>
              </a:buClr>
              <a:buSzPct val="100000"/>
              <a:buFont typeface="Bookman Old Style"/>
              <a:buNone/>
            </a:pPr>
            <a:r>
              <a:rPr lang="es-ES"/>
              <a:t>Conclusión – Fuerza de las Relaciones UML</a:t>
            </a:r>
            <a:endParaRPr/>
          </a:p>
        </p:txBody>
      </p:sp>
      <p:pic>
        <p:nvPicPr>
          <p:cNvPr id="405" name="Google Shape;405;p23"/>
          <p:cNvPicPr preferRelativeResize="0"/>
          <p:nvPr/>
        </p:nvPicPr>
        <p:blipFill rotWithShape="1">
          <a:blip r:embed="rId3">
            <a:alphaModFix/>
          </a:blip>
          <a:srcRect b="0" l="0" r="0" t="0"/>
          <a:stretch/>
        </p:blipFill>
        <p:spPr>
          <a:xfrm>
            <a:off x="76200" y="1981200"/>
            <a:ext cx="8991600" cy="3289300"/>
          </a:xfrm>
          <a:prstGeom prst="rect">
            <a:avLst/>
          </a:prstGeom>
          <a:noFill/>
          <a:ln>
            <a:noFill/>
          </a:ln>
        </p:spPr>
      </p:pic>
      <p:sp>
        <p:nvSpPr>
          <p:cNvPr id="406" name="Google Shape;406;p23"/>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s-ES"/>
              <a:t>‹#›</a:t>
            </a:fld>
            <a:endParaRPr/>
          </a:p>
        </p:txBody>
      </p:sp>
      <p:sp>
        <p:nvSpPr>
          <p:cNvPr id="407" name="Google Shape;407;p23"/>
          <p:cNvSpPr txBox="1"/>
          <p:nvPr/>
        </p:nvSpPr>
        <p:spPr>
          <a:xfrm>
            <a:off x="285720" y="4857760"/>
            <a:ext cx="1643074" cy="1015663"/>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ES" sz="1200">
                <a:solidFill>
                  <a:srgbClr val="00B050"/>
                </a:solidFill>
                <a:latin typeface="Gill Sans"/>
                <a:ea typeface="Gill Sans"/>
                <a:cs typeface="Gill Sans"/>
                <a:sym typeface="Gill Sans"/>
              </a:rPr>
              <a:t>Cuando los objetos de una clase </a:t>
            </a:r>
            <a:r>
              <a:rPr b="1" lang="es-ES" sz="1200">
                <a:solidFill>
                  <a:srgbClr val="00B050"/>
                </a:solidFill>
                <a:latin typeface="Gill Sans"/>
                <a:ea typeface="Gill Sans"/>
                <a:cs typeface="Gill Sans"/>
                <a:sym typeface="Gill Sans"/>
              </a:rPr>
              <a:t>trabajan esporádicamente con </a:t>
            </a:r>
            <a:r>
              <a:rPr lang="es-ES" sz="1200">
                <a:solidFill>
                  <a:srgbClr val="00B050"/>
                </a:solidFill>
                <a:latin typeface="Gill Sans"/>
                <a:ea typeface="Gill Sans"/>
                <a:cs typeface="Gill Sans"/>
                <a:sym typeface="Gill Sans"/>
              </a:rPr>
              <a:t>objetos de otra clase</a:t>
            </a:r>
            <a:endParaRPr/>
          </a:p>
        </p:txBody>
      </p:sp>
      <p:sp>
        <p:nvSpPr>
          <p:cNvPr id="408" name="Google Shape;408;p23"/>
          <p:cNvSpPr txBox="1"/>
          <p:nvPr/>
        </p:nvSpPr>
        <p:spPr>
          <a:xfrm>
            <a:off x="2071670" y="5270857"/>
            <a:ext cx="1571636" cy="1015663"/>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ES" sz="1200">
                <a:solidFill>
                  <a:srgbClr val="00B050"/>
                </a:solidFill>
                <a:latin typeface="Gill Sans"/>
                <a:ea typeface="Gill Sans"/>
                <a:cs typeface="Gill Sans"/>
                <a:sym typeface="Gill Sans"/>
              </a:rPr>
              <a:t>Cuando los objetos de una clase </a:t>
            </a:r>
            <a:r>
              <a:rPr b="1" lang="es-ES" sz="1200">
                <a:solidFill>
                  <a:srgbClr val="00B050"/>
                </a:solidFill>
                <a:latin typeface="Gill Sans"/>
                <a:ea typeface="Gill Sans"/>
                <a:cs typeface="Gill Sans"/>
                <a:sym typeface="Gill Sans"/>
              </a:rPr>
              <a:t>trabajan con </a:t>
            </a:r>
            <a:r>
              <a:rPr lang="es-ES" sz="1200">
                <a:solidFill>
                  <a:srgbClr val="00B050"/>
                </a:solidFill>
                <a:latin typeface="Gill Sans"/>
                <a:ea typeface="Gill Sans"/>
                <a:cs typeface="Gill Sans"/>
                <a:sym typeface="Gill Sans"/>
              </a:rPr>
              <a:t>objetos de otra clase por un tiempo prolongado</a:t>
            </a:r>
            <a:endParaRPr/>
          </a:p>
        </p:txBody>
      </p:sp>
      <p:sp>
        <p:nvSpPr>
          <p:cNvPr id="409" name="Google Shape;409;p23"/>
          <p:cNvSpPr txBox="1"/>
          <p:nvPr/>
        </p:nvSpPr>
        <p:spPr>
          <a:xfrm>
            <a:off x="5572132" y="4929198"/>
            <a:ext cx="1357322" cy="64633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ES" sz="1200">
                <a:solidFill>
                  <a:srgbClr val="00B050"/>
                </a:solidFill>
                <a:latin typeface="Gill Sans"/>
                <a:ea typeface="Gill Sans"/>
                <a:cs typeface="Gill Sans"/>
                <a:sym typeface="Gill Sans"/>
              </a:rPr>
              <a:t>Cuando una clase </a:t>
            </a:r>
            <a:r>
              <a:rPr b="1" lang="es-ES" sz="1200">
                <a:solidFill>
                  <a:srgbClr val="00B050"/>
                </a:solidFill>
                <a:latin typeface="Gill Sans"/>
                <a:ea typeface="Gill Sans"/>
                <a:cs typeface="Gill Sans"/>
                <a:sym typeface="Gill Sans"/>
              </a:rPr>
              <a:t>contiene </a:t>
            </a:r>
            <a:r>
              <a:rPr lang="es-ES" sz="1200">
                <a:solidFill>
                  <a:srgbClr val="00B050"/>
                </a:solidFill>
                <a:latin typeface="Gill Sans"/>
                <a:ea typeface="Gill Sans"/>
                <a:cs typeface="Gill Sans"/>
                <a:sym typeface="Gill Sans"/>
              </a:rPr>
              <a:t>objetos de otra clase</a:t>
            </a:r>
            <a:endParaRPr/>
          </a:p>
        </p:txBody>
      </p:sp>
      <p:sp>
        <p:nvSpPr>
          <p:cNvPr id="410" name="Google Shape;410;p23"/>
          <p:cNvSpPr txBox="1"/>
          <p:nvPr/>
        </p:nvSpPr>
        <p:spPr>
          <a:xfrm>
            <a:off x="7143768" y="4786322"/>
            <a:ext cx="1500198" cy="64633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ES" sz="1200">
                <a:solidFill>
                  <a:srgbClr val="00B050"/>
                </a:solidFill>
                <a:latin typeface="Gill Sans"/>
                <a:ea typeface="Gill Sans"/>
                <a:cs typeface="Gill Sans"/>
                <a:sym typeface="Gill Sans"/>
              </a:rPr>
              <a:t>Cuando una clase </a:t>
            </a:r>
            <a:r>
              <a:rPr b="1" lang="es-ES" sz="1200">
                <a:solidFill>
                  <a:srgbClr val="00B050"/>
                </a:solidFill>
                <a:latin typeface="Gill Sans"/>
                <a:ea typeface="Gill Sans"/>
                <a:cs typeface="Gill Sans"/>
                <a:sym typeface="Gill Sans"/>
              </a:rPr>
              <a:t>es un tipo </a:t>
            </a:r>
            <a:r>
              <a:rPr lang="es-ES" sz="1200">
                <a:solidFill>
                  <a:srgbClr val="00B050"/>
                </a:solidFill>
                <a:latin typeface="Gill Sans"/>
                <a:ea typeface="Gill Sans"/>
                <a:cs typeface="Gill Sans"/>
                <a:sym typeface="Gill Sans"/>
              </a:rPr>
              <a:t>de otra clase</a:t>
            </a:r>
            <a:endParaRPr/>
          </a:p>
        </p:txBody>
      </p:sp>
      <p:sp>
        <p:nvSpPr>
          <p:cNvPr id="411" name="Google Shape;411;p23"/>
          <p:cNvSpPr txBox="1"/>
          <p:nvPr/>
        </p:nvSpPr>
        <p:spPr>
          <a:xfrm>
            <a:off x="3714744" y="4857760"/>
            <a:ext cx="1643074" cy="1015663"/>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ES" sz="1200">
                <a:solidFill>
                  <a:srgbClr val="00B050"/>
                </a:solidFill>
                <a:latin typeface="Gill Sans"/>
                <a:ea typeface="Gill Sans"/>
                <a:cs typeface="Gill Sans"/>
                <a:sym typeface="Gill Sans"/>
              </a:rPr>
              <a:t>Cuando una clase </a:t>
            </a:r>
            <a:r>
              <a:rPr b="1" lang="es-ES" sz="1200">
                <a:solidFill>
                  <a:srgbClr val="00B050"/>
                </a:solidFill>
                <a:latin typeface="Gill Sans"/>
                <a:ea typeface="Gill Sans"/>
                <a:cs typeface="Gill Sans"/>
                <a:sym typeface="Gill Sans"/>
              </a:rPr>
              <a:t>posee pero comparte una referencia con </a:t>
            </a:r>
            <a:r>
              <a:rPr lang="es-ES" sz="1200">
                <a:solidFill>
                  <a:srgbClr val="00B050"/>
                </a:solidFill>
                <a:latin typeface="Gill Sans"/>
                <a:ea typeface="Gill Sans"/>
                <a:cs typeface="Gill Sans"/>
                <a:sym typeface="Gill Sans"/>
              </a:rPr>
              <a:t>objetos de otra clase</a:t>
            </a:r>
            <a:endParaRPr/>
          </a:p>
        </p:txBody>
      </p:sp>
      <p:sp>
        <p:nvSpPr>
          <p:cNvPr id="412" name="Google Shape;412;p23"/>
          <p:cNvSpPr txBox="1"/>
          <p:nvPr/>
        </p:nvSpPr>
        <p:spPr>
          <a:xfrm>
            <a:off x="714348" y="1937555"/>
            <a:ext cx="1643074" cy="276999"/>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s-ES" sz="1200">
                <a:solidFill>
                  <a:schemeClr val="dk1"/>
                </a:solidFill>
                <a:latin typeface="Gill Sans"/>
                <a:ea typeface="Gill Sans"/>
                <a:cs typeface="Gill Sans"/>
                <a:sym typeface="Gill Sans"/>
              </a:rPr>
              <a:t>Debilidad</a:t>
            </a:r>
            <a:endParaRPr/>
          </a:p>
        </p:txBody>
      </p:sp>
      <p:sp>
        <p:nvSpPr>
          <p:cNvPr id="413" name="Google Shape;413;p23"/>
          <p:cNvSpPr txBox="1"/>
          <p:nvPr/>
        </p:nvSpPr>
        <p:spPr>
          <a:xfrm>
            <a:off x="6715140" y="1928802"/>
            <a:ext cx="1643074" cy="276999"/>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s-ES" sz="1200">
                <a:solidFill>
                  <a:schemeClr val="dk1"/>
                </a:solidFill>
                <a:latin typeface="Gill Sans"/>
                <a:ea typeface="Gill Sans"/>
                <a:cs typeface="Gill Sans"/>
                <a:sym typeface="Gill Sans"/>
              </a:rPr>
              <a:t>Fortaleza</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24"/>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s-ES"/>
              <a:t>Cómo Crear un Modelo Conceptual </a:t>
            </a:r>
            <a:endParaRPr/>
          </a:p>
        </p:txBody>
      </p:sp>
      <p:sp>
        <p:nvSpPr>
          <p:cNvPr id="419" name="Google Shape;419;p24"/>
          <p:cNvSpPr txBox="1"/>
          <p:nvPr>
            <p:ph idx="1" type="body"/>
          </p:nvPr>
        </p:nvSpPr>
        <p:spPr>
          <a:xfrm>
            <a:off x="457200" y="1219200"/>
            <a:ext cx="8229600" cy="5138758"/>
          </a:xfrm>
          <a:prstGeom prst="rect">
            <a:avLst/>
          </a:prstGeom>
          <a:noFill/>
          <a:ln>
            <a:noFill/>
          </a:ln>
        </p:spPr>
        <p:txBody>
          <a:bodyPr anchorCtr="0" anchor="t" bIns="45700" lIns="91425" spcFirstLastPara="1" rIns="91425" wrap="square" tIns="45700">
            <a:normAutofit fontScale="92500" lnSpcReduction="20000"/>
          </a:bodyPr>
          <a:lstStyle/>
          <a:p>
            <a:pPr indent="-274320" lvl="0" marL="274320" rtl="0" algn="l">
              <a:spcBef>
                <a:spcPts val="0"/>
              </a:spcBef>
              <a:spcAft>
                <a:spcPts val="0"/>
              </a:spcAft>
              <a:buSzPct val="76000"/>
              <a:buChar char="🞂"/>
            </a:pPr>
            <a:r>
              <a:rPr lang="es-ES"/>
              <a:t>Dos estrategias → </a:t>
            </a:r>
            <a:endParaRPr/>
          </a:p>
          <a:p>
            <a:pPr indent="-274344" lvl="1" marL="548640" rtl="0" algn="l">
              <a:spcBef>
                <a:spcPts val="500"/>
              </a:spcBef>
              <a:spcAft>
                <a:spcPts val="0"/>
              </a:spcAft>
              <a:buSzPct val="76000"/>
              <a:buChar char="🞂"/>
            </a:pPr>
            <a:r>
              <a:rPr b="1" lang="es-ES">
                <a:solidFill>
                  <a:srgbClr val="00B050"/>
                </a:solidFill>
              </a:rPr>
              <a:t>CU por CU </a:t>
            </a:r>
            <a:r>
              <a:rPr lang="es-ES"/>
              <a:t>o focalizando en el </a:t>
            </a:r>
            <a:r>
              <a:rPr b="1" lang="es-ES">
                <a:solidFill>
                  <a:srgbClr val="00B050"/>
                </a:solidFill>
              </a:rPr>
              <a:t>Dominio como un todo</a:t>
            </a:r>
            <a:endParaRPr/>
          </a:p>
          <a:p>
            <a:pPr indent="-274320" lvl="0" marL="274320" rtl="0" algn="l">
              <a:spcBef>
                <a:spcPts val="600"/>
              </a:spcBef>
              <a:spcAft>
                <a:spcPts val="0"/>
              </a:spcAft>
              <a:buSzPct val="76000"/>
              <a:buChar char="🞂"/>
            </a:pPr>
            <a:r>
              <a:rPr lang="es-ES"/>
              <a:t>Sobre las Clases – Algunos Conceptos sobre Candidatos...</a:t>
            </a:r>
            <a:endParaRPr/>
          </a:p>
          <a:p>
            <a:pPr indent="-274344" lvl="1" marL="548640" rtl="0" algn="l">
              <a:spcBef>
                <a:spcPts val="500"/>
              </a:spcBef>
              <a:spcAft>
                <a:spcPts val="0"/>
              </a:spcAft>
              <a:buSzPct val="76000"/>
              <a:buChar char="🞂"/>
            </a:pPr>
            <a:r>
              <a:rPr lang="es-ES"/>
              <a:t>Lugares, eventos, roles, organizaciones  y sistemas externos</a:t>
            </a:r>
            <a:endParaRPr/>
          </a:p>
          <a:p>
            <a:pPr indent="-274344" lvl="1" marL="548640" rtl="0" algn="l">
              <a:spcBef>
                <a:spcPts val="500"/>
              </a:spcBef>
              <a:spcAft>
                <a:spcPts val="0"/>
              </a:spcAft>
              <a:buSzPct val="76000"/>
              <a:buChar char="🞂"/>
            </a:pPr>
            <a:r>
              <a:rPr lang="es-ES"/>
              <a:t>Conceptos de nombre Abstracto, especificaciones y catálogos, contenedores, reglas y políticas</a:t>
            </a:r>
            <a:endParaRPr/>
          </a:p>
          <a:p>
            <a:pPr indent="-274344" lvl="1" marL="548640" rtl="0" algn="l">
              <a:spcBef>
                <a:spcPts val="500"/>
              </a:spcBef>
              <a:spcAft>
                <a:spcPts val="0"/>
              </a:spcAft>
              <a:buSzPct val="76000"/>
              <a:buChar char="🞂"/>
            </a:pPr>
            <a:r>
              <a:rPr lang="es-ES"/>
              <a:t>Registros de trabajo, contratos, materias financieras o legales</a:t>
            </a:r>
            <a:endParaRPr/>
          </a:p>
          <a:p>
            <a:pPr indent="-274320" lvl="0" marL="274320" rtl="0" algn="l">
              <a:spcBef>
                <a:spcPts val="600"/>
              </a:spcBef>
              <a:spcAft>
                <a:spcPts val="0"/>
              </a:spcAft>
              <a:buSzPct val="76000"/>
              <a:buChar char="🞂"/>
            </a:pPr>
            <a:r>
              <a:rPr lang="es-ES"/>
              <a:t>Sobre las Asociaciones</a:t>
            </a:r>
            <a:endParaRPr/>
          </a:p>
          <a:p>
            <a:pPr indent="-274344" lvl="1" marL="548640" rtl="0" algn="l">
              <a:spcBef>
                <a:spcPts val="500"/>
              </a:spcBef>
              <a:spcAft>
                <a:spcPts val="0"/>
              </a:spcAft>
              <a:buSzPct val="76000"/>
              <a:buChar char="🞂"/>
            </a:pPr>
            <a:r>
              <a:rPr lang="es-ES"/>
              <a:t>centrarse en las relaciones ‘necesito saber (need-to-know)’</a:t>
            </a:r>
            <a:endParaRPr/>
          </a:p>
          <a:p>
            <a:pPr indent="-274320" lvl="0" marL="274320" rtl="0" algn="l">
              <a:spcBef>
                <a:spcPts val="600"/>
              </a:spcBef>
              <a:spcAft>
                <a:spcPts val="0"/>
              </a:spcAft>
              <a:buSzPct val="76000"/>
              <a:buChar char="🞂"/>
            </a:pPr>
            <a:r>
              <a:rPr lang="es-ES"/>
              <a:t>Sobre los Atributos </a:t>
            </a:r>
            <a:endParaRPr/>
          </a:p>
          <a:p>
            <a:pPr indent="-274344" lvl="1" marL="548640" rtl="0" algn="l">
              <a:spcBef>
                <a:spcPts val="500"/>
              </a:spcBef>
              <a:spcAft>
                <a:spcPts val="0"/>
              </a:spcAft>
              <a:buSzPct val="76000"/>
              <a:buChar char="🞂"/>
            </a:pPr>
            <a:r>
              <a:rPr lang="es-ES"/>
              <a:t>esenciales para los requisitos de información del problema</a:t>
            </a:r>
            <a:endParaRPr/>
          </a:p>
          <a:p>
            <a:pPr indent="-274320" lvl="0" marL="274320" rtl="0" algn="l">
              <a:spcBef>
                <a:spcPts val="600"/>
              </a:spcBef>
              <a:spcAft>
                <a:spcPts val="0"/>
              </a:spcAft>
              <a:buSzPct val="76000"/>
              <a:buChar char="🞂"/>
            </a:pPr>
            <a:r>
              <a:rPr lang="es-ES"/>
              <a:t>Sobre las Generalizaciones</a:t>
            </a:r>
            <a:endParaRPr/>
          </a:p>
          <a:p>
            <a:pPr indent="-274344" lvl="1" marL="548640" rtl="0" algn="l">
              <a:spcBef>
                <a:spcPts val="500"/>
              </a:spcBef>
              <a:spcAft>
                <a:spcPts val="0"/>
              </a:spcAft>
              <a:buSzPct val="76000"/>
              <a:buChar char="🞂"/>
            </a:pPr>
            <a:r>
              <a:rPr lang="es-ES"/>
              <a:t>Si se encuentran atributos adicionales, asociaciones o comportamiento, que sean de interés, añadir un subtipo</a:t>
            </a:r>
            <a:endParaRPr/>
          </a:p>
          <a:p>
            <a:pPr indent="-274344" lvl="1" marL="548640" rtl="0" algn="l">
              <a:spcBef>
                <a:spcPts val="500"/>
              </a:spcBef>
              <a:spcAft>
                <a:spcPts val="0"/>
              </a:spcAft>
              <a:buSzPct val="76000"/>
              <a:buChar char="🞂"/>
            </a:pPr>
            <a:r>
              <a:rPr lang="es-ES"/>
              <a:t>Comprobar:  Regla 100% y Regla es-uno</a:t>
            </a:r>
            <a:endParaRPr/>
          </a:p>
        </p:txBody>
      </p:sp>
      <p:sp>
        <p:nvSpPr>
          <p:cNvPr id="420" name="Google Shape;420;p24"/>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25"/>
          <p:cNvSpPr txBox="1"/>
          <p:nvPr>
            <p:ph type="title"/>
          </p:nvPr>
        </p:nvSpPr>
        <p:spPr>
          <a:xfrm>
            <a:off x="457200" y="500856"/>
            <a:ext cx="8229600" cy="1285070"/>
          </a:xfrm>
          <a:prstGeom prst="rect">
            <a:avLst/>
          </a:prstGeom>
          <a:noFill/>
          <a:ln cap="flat" cmpd="sng" w="9525">
            <a:solidFill>
              <a:schemeClr val="accent1"/>
            </a:solidFill>
            <a:prstDash val="solid"/>
            <a:round/>
            <a:headEnd len="sm" w="sm" type="none"/>
            <a:tailEnd len="sm" w="sm" type="none"/>
          </a:ln>
        </p:spPr>
        <p:txBody>
          <a:bodyPr anchorCtr="0" anchor="ctr" bIns="45700" lIns="274300" spcFirstLastPara="1" rIns="91425" wrap="square" tIns="45700">
            <a:noAutofit/>
          </a:bodyPr>
          <a:lstStyle/>
          <a:p>
            <a:pPr indent="0" lvl="0" marL="0" rtl="0" algn="r">
              <a:spcBef>
                <a:spcPts val="0"/>
              </a:spcBef>
              <a:spcAft>
                <a:spcPts val="0"/>
              </a:spcAft>
              <a:buClr>
                <a:schemeClr val="lt1"/>
              </a:buClr>
              <a:buSzPts val="4000"/>
              <a:buFont typeface="Bookman Old Style"/>
              <a:buNone/>
            </a:pPr>
            <a:r>
              <a:rPr lang="es-ES" sz="4000"/>
              <a:t>Caso OLE – Modelo del Dominio Conceptual</a:t>
            </a:r>
            <a:endParaRPr/>
          </a:p>
        </p:txBody>
      </p:sp>
      <p:sp>
        <p:nvSpPr>
          <p:cNvPr id="426" name="Google Shape;426;p25"/>
          <p:cNvSpPr txBox="1"/>
          <p:nvPr>
            <p:ph idx="1" type="body"/>
          </p:nvPr>
        </p:nvSpPr>
        <p:spPr>
          <a:xfrm>
            <a:off x="557242" y="3824294"/>
            <a:ext cx="8229600" cy="533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2128"/>
              <a:buFont typeface="Gill Sans"/>
              <a:buNone/>
            </a:pPr>
            <a:r>
              <a:rPr lang="es-ES" sz="2800"/>
              <a:t>Heurísticas Riel Relacionadas:</a:t>
            </a:r>
            <a:endParaRPr/>
          </a:p>
          <a:p>
            <a:pPr indent="-274320" lvl="1" marL="548640" rtl="0" algn="l">
              <a:spcBef>
                <a:spcPts val="500"/>
              </a:spcBef>
              <a:spcAft>
                <a:spcPts val="0"/>
              </a:spcAft>
              <a:buSzPts val="1900"/>
              <a:buChar char="🞂"/>
            </a:pPr>
            <a:r>
              <a:rPr lang="es-ES" sz="2500"/>
              <a:t>Riel 2.8:  A class should capture one and only one key abstraction</a:t>
            </a:r>
            <a:endParaRPr sz="2500"/>
          </a:p>
          <a:p>
            <a:pPr indent="-274320" lvl="1" marL="548640" rtl="0" algn="l">
              <a:spcBef>
                <a:spcPts val="500"/>
              </a:spcBef>
              <a:spcAft>
                <a:spcPts val="0"/>
              </a:spcAft>
              <a:buSzPts val="1900"/>
              <a:buChar char="🞂"/>
            </a:pPr>
            <a:r>
              <a:rPr lang="es-ES" sz="2500"/>
              <a:t>Riel 3.6: Model the real world whenever possible</a:t>
            </a:r>
            <a:endParaRPr sz="2500"/>
          </a:p>
          <a:p>
            <a:pPr indent="-274320" lvl="1" marL="548640" rtl="0" algn="l">
              <a:spcBef>
                <a:spcPts val="500"/>
              </a:spcBef>
              <a:spcAft>
                <a:spcPts val="0"/>
              </a:spcAft>
              <a:buSzPts val="1900"/>
              <a:buChar char="🞂"/>
            </a:pPr>
            <a:r>
              <a:rPr lang="es-ES" sz="2500"/>
              <a:t>Riel 3.7: Eliminate irrelevant classes from your design</a:t>
            </a:r>
            <a:endParaRPr sz="2500"/>
          </a:p>
          <a:p>
            <a:pPr indent="-274320" lvl="1" marL="548640" rtl="0" algn="l">
              <a:spcBef>
                <a:spcPts val="500"/>
              </a:spcBef>
              <a:spcAft>
                <a:spcPts val="0"/>
              </a:spcAft>
              <a:buSzPts val="1900"/>
              <a:buChar char="🞂"/>
            </a:pPr>
            <a:r>
              <a:rPr lang="es-ES" sz="2500"/>
              <a:t>Riel 3.8: Eliminate classes that are outside the system</a:t>
            </a:r>
            <a:endParaRPr sz="2500"/>
          </a:p>
          <a:p>
            <a:pPr indent="-274320" lvl="1" marL="548640" rtl="0" algn="l">
              <a:spcBef>
                <a:spcPts val="500"/>
              </a:spcBef>
              <a:spcAft>
                <a:spcPts val="0"/>
              </a:spcAft>
              <a:buSzPts val="1900"/>
              <a:buChar char="🞂"/>
            </a:pPr>
            <a:r>
              <a:rPr lang="es-ES" sz="2500"/>
              <a:t>Riel 3.10: </a:t>
            </a:r>
            <a:r>
              <a:rPr i="1" lang="es-ES" sz="2500"/>
              <a:t>Agent classes</a:t>
            </a:r>
            <a:r>
              <a:rPr lang="es-ES" sz="2500"/>
              <a:t> are often placed in the analysis model of an application. During design time, many agents are found to be irrelevant and should be removed</a:t>
            </a:r>
            <a:endParaRPr/>
          </a:p>
        </p:txBody>
      </p:sp>
      <p:sp>
        <p:nvSpPr>
          <p:cNvPr id="427" name="Google Shape;427;p25"/>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dk2"/>
              </a:buClr>
              <a:buSzPct val="100000"/>
              <a:buFont typeface="Bookman Old Style"/>
              <a:buNone/>
            </a:pPr>
            <a:r>
              <a:rPr lang="es-ES"/>
              <a:t>¿ Cómo podemos completar los Modelos de CU?</a:t>
            </a:r>
            <a:endParaRPr/>
          </a:p>
        </p:txBody>
      </p:sp>
      <p:graphicFrame>
        <p:nvGraphicFramePr>
          <p:cNvPr id="182" name="Google Shape;182;p3"/>
          <p:cNvGraphicFramePr/>
          <p:nvPr/>
        </p:nvGraphicFramePr>
        <p:xfrm>
          <a:off x="1214414" y="1928802"/>
          <a:ext cx="6715172" cy="4291705"/>
        </p:xfrm>
        <a:graphic>
          <a:graphicData uri="http://schemas.openxmlformats.org/presentationml/2006/ole">
            <mc:AlternateContent>
              <mc:Choice Requires="v">
                <p:oleObj r:id="rId4" imgH="4291705" imgW="6715172" progId="Visio.Drawing.11" spid="_x0000_s1">
                  <p:embed/>
                </p:oleObj>
              </mc:Choice>
              <mc:Fallback>
                <p:oleObj r:id="rId5" imgH="4291705" imgW="6715172" progId="Visio.Drawing.11">
                  <p:embed/>
                  <p:pic>
                    <p:nvPicPr>
                      <p:cNvPr id="182" name="Google Shape;182;p3"/>
                      <p:cNvPicPr preferRelativeResize="0"/>
                      <p:nvPr/>
                    </p:nvPicPr>
                    <p:blipFill rotWithShape="1">
                      <a:blip r:embed="rId6">
                        <a:alphaModFix/>
                      </a:blip>
                      <a:srcRect b="0" l="0" r="0" t="0"/>
                      <a:stretch/>
                    </p:blipFill>
                    <p:spPr>
                      <a:xfrm>
                        <a:off x="1214414" y="1928802"/>
                        <a:ext cx="6715172" cy="4291705"/>
                      </a:xfrm>
                      <a:prstGeom prst="rect">
                        <a:avLst/>
                      </a:prstGeom>
                      <a:solidFill>
                        <a:srgbClr val="CCFFFF"/>
                      </a:solidFill>
                      <a:ln cap="flat" cmpd="sng" w="38100">
                        <a:solidFill>
                          <a:srgbClr val="0000FF"/>
                        </a:solidFill>
                        <a:prstDash val="solid"/>
                        <a:miter lim="800000"/>
                        <a:headEnd len="sm" w="sm" type="none"/>
                        <a:tailEnd len="sm" w="sm" type="none"/>
                      </a:ln>
                    </p:spPr>
                  </p:pic>
                </p:oleObj>
              </mc:Fallback>
            </mc:AlternateContent>
          </a:graphicData>
        </a:graphic>
      </p:graphicFrame>
      <p:sp>
        <p:nvSpPr>
          <p:cNvPr id="183" name="Google Shape;183;p3"/>
          <p:cNvSpPr txBox="1"/>
          <p:nvPr/>
        </p:nvSpPr>
        <p:spPr>
          <a:xfrm>
            <a:off x="500034" y="1357298"/>
            <a:ext cx="7104637" cy="369332"/>
          </a:xfrm>
          <a:prstGeom prst="rect">
            <a:avLst/>
          </a:prstGeom>
          <a:gradFill>
            <a:gsLst>
              <a:gs pos="0">
                <a:srgbClr val="0C59A0"/>
              </a:gs>
              <a:gs pos="30000">
                <a:srgbClr val="0569C4"/>
              </a:gs>
              <a:gs pos="45000">
                <a:srgbClr val="006FD6"/>
              </a:gs>
              <a:gs pos="55000">
                <a:srgbClr val="006FD6"/>
              </a:gs>
              <a:gs pos="73000">
                <a:srgbClr val="0569C4"/>
              </a:gs>
              <a:gs pos="100000">
                <a:srgbClr val="0C59A0"/>
              </a:gs>
            </a:gsLst>
            <a:lin ang="950000" scaled="0"/>
          </a:gradFill>
          <a:ln>
            <a:noFill/>
          </a:ln>
          <a:effectLst>
            <a:outerShdw blurRad="50800" rotWithShape="0" dir="5400000" dist="25400">
              <a:srgbClr val="000000">
                <a:alpha val="49803"/>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latin typeface="Gill Sans"/>
                <a:ea typeface="Gill Sans"/>
                <a:cs typeface="Gill Sans"/>
                <a:sym typeface="Gill Sans"/>
              </a:rPr>
              <a:t>Respuesta:  Añadiendo la Visión Estática a la Visión del Comportamiento …</a:t>
            </a:r>
            <a:endParaRPr sz="1800">
              <a:solidFill>
                <a:schemeClr val="lt1"/>
              </a:solidFill>
              <a:latin typeface="Gill Sans"/>
              <a:ea typeface="Gill Sans"/>
              <a:cs typeface="Gill Sans"/>
              <a:sym typeface="Gill Sans"/>
            </a:endParaRPr>
          </a:p>
        </p:txBody>
      </p:sp>
      <p:sp>
        <p:nvSpPr>
          <p:cNvPr id="184" name="Google Shape;184;p3"/>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4"/>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s-ES"/>
              <a:t>¿Qué es un Modelo del Dominio?</a:t>
            </a:r>
            <a:endParaRPr/>
          </a:p>
        </p:txBody>
      </p:sp>
      <p:sp>
        <p:nvSpPr>
          <p:cNvPr id="191" name="Google Shape;191;p4"/>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fontScale="92500" lnSpcReduction="10000"/>
          </a:bodyPr>
          <a:lstStyle/>
          <a:p>
            <a:pPr indent="-274320" lvl="0" marL="274320" rtl="0" algn="l">
              <a:spcBef>
                <a:spcPts val="0"/>
              </a:spcBef>
              <a:spcAft>
                <a:spcPts val="0"/>
              </a:spcAft>
              <a:buSzPct val="76000"/>
              <a:buChar char="🞂"/>
            </a:pPr>
            <a:r>
              <a:rPr lang="es-ES" sz="2800"/>
              <a:t>Representación visual de las </a:t>
            </a:r>
            <a:r>
              <a:rPr i="1" lang="es-ES" sz="2800"/>
              <a:t>clases conceptuales </a:t>
            </a:r>
            <a:r>
              <a:rPr lang="es-ES" sz="2800"/>
              <a:t>o de los </a:t>
            </a:r>
            <a:r>
              <a:rPr i="1" lang="es-ES" sz="2800"/>
              <a:t>objetos reale</a:t>
            </a:r>
            <a:r>
              <a:rPr lang="es-ES" sz="2800"/>
              <a:t>s en un dominio</a:t>
            </a:r>
            <a:endParaRPr/>
          </a:p>
          <a:p>
            <a:pPr indent="-274320" lvl="0" marL="274320" rtl="0" algn="l">
              <a:spcBef>
                <a:spcPts val="600"/>
              </a:spcBef>
              <a:spcAft>
                <a:spcPts val="0"/>
              </a:spcAft>
              <a:buSzPct val="76000"/>
              <a:buChar char="🞂"/>
            </a:pPr>
            <a:r>
              <a:rPr lang="es-ES" sz="2800"/>
              <a:t>Modelos Conceptuales, Modelos de Objetos del Dominio y Modelos de Objetos de Análisis</a:t>
            </a:r>
            <a:endParaRPr/>
          </a:p>
          <a:p>
            <a:pPr indent="-274344" lvl="1" marL="548640" rtl="0" algn="l">
              <a:spcBef>
                <a:spcPts val="500"/>
              </a:spcBef>
              <a:spcAft>
                <a:spcPts val="0"/>
              </a:spcAft>
              <a:buSzPct val="76000"/>
              <a:buChar char="🞂"/>
            </a:pPr>
            <a:r>
              <a:rPr lang="es-ES" sz="2500"/>
              <a:t>Son entidades sobre el mundo real </a:t>
            </a:r>
            <a:r>
              <a:rPr i="1" lang="es-ES" sz="2500"/>
              <a:t>en el dominio del problema </a:t>
            </a:r>
            <a:r>
              <a:rPr lang="es-ES" sz="2500"/>
              <a:t>y </a:t>
            </a:r>
            <a:r>
              <a:rPr b="1" lang="es-ES" sz="2500">
                <a:solidFill>
                  <a:srgbClr val="C00000"/>
                </a:solidFill>
              </a:rPr>
              <a:t>no</a:t>
            </a:r>
            <a:r>
              <a:rPr lang="es-ES" sz="2500"/>
              <a:t> sobre el software</a:t>
            </a:r>
            <a:endParaRPr/>
          </a:p>
          <a:p>
            <a:pPr indent="-274320" lvl="0" marL="274320" rtl="0" algn="l">
              <a:spcBef>
                <a:spcPts val="600"/>
              </a:spcBef>
              <a:spcAft>
                <a:spcPts val="0"/>
              </a:spcAft>
              <a:buSzPct val="76000"/>
              <a:buChar char="🞂"/>
            </a:pPr>
            <a:r>
              <a:rPr lang="es-ES" sz="2800"/>
              <a:t>Ilustrado por medio de </a:t>
            </a:r>
            <a:r>
              <a:rPr b="1" lang="es-ES" sz="2800">
                <a:solidFill>
                  <a:srgbClr val="0075A2"/>
                </a:solidFill>
              </a:rPr>
              <a:t>Diagramas de Clases UML</a:t>
            </a:r>
            <a:endParaRPr/>
          </a:p>
          <a:p>
            <a:pPr indent="-274320" lvl="0" marL="274320" rtl="0" algn="l">
              <a:spcBef>
                <a:spcPts val="600"/>
              </a:spcBef>
              <a:spcAft>
                <a:spcPts val="0"/>
              </a:spcAft>
              <a:buSzPct val="76000"/>
              <a:buChar char="🞂"/>
            </a:pPr>
            <a:r>
              <a:rPr lang="es-ES" sz="2800">
                <a:solidFill>
                  <a:srgbClr val="0075A2"/>
                </a:solidFill>
              </a:rPr>
              <a:t>Motivación:  ¿Por qué crear un Modelo del Dominio?</a:t>
            </a:r>
            <a:endParaRPr/>
          </a:p>
          <a:p>
            <a:pPr indent="-274344" lvl="1" marL="548640" rtl="0" algn="l">
              <a:spcBef>
                <a:spcPts val="500"/>
              </a:spcBef>
              <a:spcAft>
                <a:spcPts val="0"/>
              </a:spcAft>
              <a:buSzPct val="76000"/>
              <a:buChar char="🞂"/>
            </a:pPr>
            <a:r>
              <a:rPr lang="es-ES" sz="2500">
                <a:solidFill>
                  <a:srgbClr val="0075A2"/>
                </a:solidFill>
              </a:rPr>
              <a:t>Una frase de la definición en la Wikipedia</a:t>
            </a:r>
            <a:endParaRPr sz="2500">
              <a:solidFill>
                <a:srgbClr val="0075A2"/>
              </a:solidFill>
            </a:endParaRPr>
          </a:p>
          <a:p>
            <a:pPr indent="-274344" lvl="1" marL="548640" rtl="0" algn="l">
              <a:spcBef>
                <a:spcPts val="500"/>
              </a:spcBef>
              <a:spcAft>
                <a:spcPts val="0"/>
              </a:spcAft>
              <a:buSzPct val="76000"/>
              <a:buChar char="🞂"/>
            </a:pPr>
            <a:r>
              <a:rPr lang="es-ES" sz="2500">
                <a:solidFill>
                  <a:srgbClr val="0075A2"/>
                </a:solidFill>
              </a:rPr>
              <a:t>“</a:t>
            </a:r>
            <a:r>
              <a:rPr i="1" lang="es-ES" sz="2500">
                <a:solidFill>
                  <a:srgbClr val="0075A2"/>
                </a:solidFill>
              </a:rPr>
              <a:t>El modelo de dominio proporciona una visión estructural del dominio que puede ser complementado con otros puntos de vista dinámicos, como el modelo de casos de uso</a:t>
            </a:r>
            <a:r>
              <a:rPr lang="es-ES" sz="2500">
                <a:solidFill>
                  <a:srgbClr val="0075A2"/>
                </a:solidFill>
              </a:rPr>
              <a:t>”</a:t>
            </a:r>
            <a:endParaRPr/>
          </a:p>
        </p:txBody>
      </p:sp>
      <p:sp>
        <p:nvSpPr>
          <p:cNvPr id="192" name="Google Shape;192;p4"/>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5"/>
          <p:cNvSpPr txBox="1"/>
          <p:nvPr>
            <p:ph type="title"/>
          </p:nvPr>
        </p:nvSpPr>
        <p:spPr>
          <a:xfrm>
            <a:off x="457200" y="228600"/>
            <a:ext cx="8229600" cy="914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2800"/>
              <a:buFont typeface="Bookman Old Style"/>
              <a:buNone/>
            </a:pPr>
            <a:r>
              <a:rPr lang="es-ES" sz="2800"/>
              <a:t>ATENCIÓN – ¿Conceptos y herramientas para realizar modelos conceptuales o de dominio?</a:t>
            </a:r>
            <a:endParaRPr/>
          </a:p>
        </p:txBody>
      </p:sp>
      <p:sp>
        <p:nvSpPr>
          <p:cNvPr id="199" name="Google Shape;199;p5"/>
          <p:cNvSpPr txBox="1"/>
          <p:nvPr>
            <p:ph idx="1" type="body"/>
          </p:nvPr>
        </p:nvSpPr>
        <p:spPr>
          <a:xfrm>
            <a:off x="457200" y="1285875"/>
            <a:ext cx="4040188" cy="685800"/>
          </a:xfrm>
          <a:prstGeom prst="rect">
            <a:avLst/>
          </a:prstGeom>
          <a:noFill/>
          <a:ln>
            <a:noFill/>
          </a:ln>
        </p:spPr>
        <p:txBody>
          <a:bodyPr anchorCtr="0" anchor="b" bIns="45700" lIns="91425" spcFirstLastPara="1" rIns="91425" wrap="square" tIns="45700">
            <a:normAutofit fontScale="85000" lnSpcReduction="20000"/>
          </a:bodyPr>
          <a:lstStyle/>
          <a:p>
            <a:pPr indent="0" lvl="0" marL="0" rtl="0" algn="l">
              <a:spcBef>
                <a:spcPts val="0"/>
              </a:spcBef>
              <a:spcAft>
                <a:spcPts val="0"/>
              </a:spcAft>
              <a:buSzPct val="76000"/>
              <a:buNone/>
            </a:pPr>
            <a:r>
              <a:rPr lang="es-ES"/>
              <a:t>Enfoque:  Información</a:t>
            </a:r>
            <a:endParaRPr/>
          </a:p>
          <a:p>
            <a:pPr indent="0" lvl="0" marL="0" rtl="0" algn="l">
              <a:spcBef>
                <a:spcPts val="600"/>
              </a:spcBef>
              <a:spcAft>
                <a:spcPts val="0"/>
              </a:spcAft>
              <a:buSzPct val="76000"/>
              <a:buNone/>
            </a:pPr>
            <a:r>
              <a:rPr lang="es-ES">
                <a:solidFill>
                  <a:srgbClr val="002060"/>
                </a:solidFill>
              </a:rPr>
              <a:t>Conceptos de BD relacionales</a:t>
            </a:r>
            <a:endParaRPr/>
          </a:p>
        </p:txBody>
      </p:sp>
      <p:sp>
        <p:nvSpPr>
          <p:cNvPr id="200" name="Google Shape;200;p5"/>
          <p:cNvSpPr txBox="1"/>
          <p:nvPr>
            <p:ph idx="2" type="body"/>
          </p:nvPr>
        </p:nvSpPr>
        <p:spPr>
          <a:xfrm>
            <a:off x="4648200" y="1295400"/>
            <a:ext cx="4495800"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SzPts val="1140"/>
              <a:buNone/>
            </a:pPr>
            <a:r>
              <a:rPr lang="es-ES" sz="1500"/>
              <a:t>Enfoque: Información &amp; Comportamiento</a:t>
            </a:r>
            <a:endParaRPr/>
          </a:p>
          <a:p>
            <a:pPr indent="0" lvl="0" marL="0" rtl="0" algn="l">
              <a:spcBef>
                <a:spcPts val="600"/>
              </a:spcBef>
              <a:spcAft>
                <a:spcPts val="0"/>
              </a:spcAft>
              <a:buSzPts val="1140"/>
              <a:buNone/>
            </a:pPr>
            <a:r>
              <a:rPr lang="es-ES" sz="1500">
                <a:solidFill>
                  <a:srgbClr val="002060"/>
                </a:solidFill>
              </a:rPr>
              <a:t>Conceptos de Orientación a Objetos </a:t>
            </a:r>
            <a:endParaRPr/>
          </a:p>
        </p:txBody>
      </p:sp>
      <p:sp>
        <p:nvSpPr>
          <p:cNvPr id="201" name="Google Shape;201;p5"/>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s-ES"/>
              <a:t>‹#›</a:t>
            </a:fld>
            <a:endParaRPr/>
          </a:p>
        </p:txBody>
      </p:sp>
      <p:sp>
        <p:nvSpPr>
          <p:cNvPr id="202" name="Google Shape;202;p5"/>
          <p:cNvSpPr txBox="1"/>
          <p:nvPr>
            <p:ph idx="3" type="body"/>
          </p:nvPr>
        </p:nvSpPr>
        <p:spPr>
          <a:xfrm>
            <a:off x="457200" y="2133600"/>
            <a:ext cx="4038600" cy="2739203"/>
          </a:xfrm>
          <a:prstGeom prst="rect">
            <a:avLst/>
          </a:prstGeom>
          <a:noFill/>
          <a:ln>
            <a:noFill/>
          </a:ln>
        </p:spPr>
        <p:txBody>
          <a:bodyPr anchorCtr="0" anchor="t" bIns="45700" lIns="91425" spcFirstLastPara="1" rIns="91425" wrap="square" tIns="45700">
            <a:normAutofit fontScale="92500" lnSpcReduction="20000"/>
          </a:bodyPr>
          <a:lstStyle/>
          <a:p>
            <a:pPr indent="-274344" lvl="0" marL="274320" rtl="0" algn="l">
              <a:spcBef>
                <a:spcPts val="0"/>
              </a:spcBef>
              <a:spcAft>
                <a:spcPts val="0"/>
              </a:spcAft>
              <a:buSzPct val="76000"/>
              <a:buChar char="🞂"/>
            </a:pPr>
            <a:r>
              <a:rPr lang="es-ES" sz="1900"/>
              <a:t>Concepto principal= </a:t>
            </a:r>
            <a:r>
              <a:rPr i="1" lang="es-ES" sz="1900"/>
              <a:t>entidad o tabla</a:t>
            </a:r>
            <a:endParaRPr/>
          </a:p>
          <a:p>
            <a:pPr indent="-274344" lvl="0" marL="274320" rtl="0" algn="l">
              <a:spcBef>
                <a:spcPts val="600"/>
              </a:spcBef>
              <a:spcAft>
                <a:spcPts val="0"/>
              </a:spcAft>
              <a:buSzPct val="76000"/>
              <a:buChar char="🞂"/>
            </a:pPr>
            <a:r>
              <a:rPr lang="es-ES" sz="1900"/>
              <a:t>Atributos </a:t>
            </a:r>
            <a:r>
              <a:rPr i="1" lang="es-ES" sz="1900"/>
              <a:t>= columnas </a:t>
            </a:r>
            <a:endParaRPr/>
          </a:p>
          <a:p>
            <a:pPr indent="-274344" lvl="0" marL="274320" rtl="0" algn="l">
              <a:spcBef>
                <a:spcPts val="600"/>
              </a:spcBef>
              <a:spcAft>
                <a:spcPts val="0"/>
              </a:spcAft>
              <a:buSzPct val="76000"/>
              <a:buChar char="🞂"/>
            </a:pPr>
            <a:r>
              <a:rPr lang="es-ES" sz="1900"/>
              <a:t>Instancia (objeto) = </a:t>
            </a:r>
            <a:r>
              <a:rPr i="1" lang="es-ES" sz="1900"/>
              <a:t>fila</a:t>
            </a:r>
            <a:endParaRPr/>
          </a:p>
          <a:p>
            <a:pPr indent="-274344" lvl="0" marL="274320" rtl="0" algn="l">
              <a:spcBef>
                <a:spcPts val="600"/>
              </a:spcBef>
              <a:spcAft>
                <a:spcPts val="0"/>
              </a:spcAft>
              <a:buSzPct val="76000"/>
              <a:buChar char="🞂"/>
            </a:pPr>
            <a:r>
              <a:rPr lang="es-ES" sz="1900"/>
              <a:t>Identidad = </a:t>
            </a:r>
            <a:r>
              <a:rPr i="1" lang="es-ES" sz="1900"/>
              <a:t>Clave Primaria</a:t>
            </a:r>
            <a:endParaRPr/>
          </a:p>
          <a:p>
            <a:pPr indent="-274344" lvl="0" marL="274320" rtl="0" algn="l">
              <a:spcBef>
                <a:spcPts val="600"/>
              </a:spcBef>
              <a:spcAft>
                <a:spcPts val="0"/>
              </a:spcAft>
              <a:buSzPct val="76000"/>
              <a:buChar char="🞂"/>
            </a:pPr>
            <a:r>
              <a:rPr lang="es-ES" sz="1900"/>
              <a:t>Relaciones = </a:t>
            </a:r>
            <a:r>
              <a:rPr i="1" lang="es-ES" sz="1900"/>
              <a:t>1..n</a:t>
            </a:r>
            <a:endParaRPr/>
          </a:p>
          <a:p>
            <a:pPr indent="-274344" lvl="1" marL="548640" rtl="0" algn="l">
              <a:spcBef>
                <a:spcPts val="500"/>
              </a:spcBef>
              <a:spcAft>
                <a:spcPts val="0"/>
              </a:spcAft>
              <a:buSzPct val="76000"/>
              <a:buChar char="🞂"/>
            </a:pPr>
            <a:r>
              <a:rPr i="1" lang="es-ES" sz="1900"/>
              <a:t>Clave externa</a:t>
            </a:r>
            <a:endParaRPr/>
          </a:p>
          <a:p>
            <a:pPr indent="-158254" lvl="0" marL="274320" rtl="0" algn="l">
              <a:spcBef>
                <a:spcPts val="600"/>
              </a:spcBef>
              <a:spcAft>
                <a:spcPts val="0"/>
              </a:spcAft>
              <a:buSzPct val="76000"/>
              <a:buNone/>
            </a:pPr>
            <a:r>
              <a:t/>
            </a:r>
            <a:endParaRPr/>
          </a:p>
        </p:txBody>
      </p:sp>
      <p:sp>
        <p:nvSpPr>
          <p:cNvPr id="203" name="Google Shape;203;p5"/>
          <p:cNvSpPr txBox="1"/>
          <p:nvPr>
            <p:ph idx="4" type="body"/>
          </p:nvPr>
        </p:nvSpPr>
        <p:spPr>
          <a:xfrm>
            <a:off x="4648200" y="2133600"/>
            <a:ext cx="4038600" cy="2951584"/>
          </a:xfrm>
          <a:prstGeom prst="rect">
            <a:avLst/>
          </a:prstGeom>
          <a:noFill/>
          <a:ln>
            <a:noFill/>
          </a:ln>
        </p:spPr>
        <p:txBody>
          <a:bodyPr anchorCtr="0" anchor="t" bIns="45700" lIns="91425" spcFirstLastPara="1" rIns="91425" wrap="square" tIns="45700">
            <a:normAutofit fontScale="92500" lnSpcReduction="20000"/>
          </a:bodyPr>
          <a:lstStyle/>
          <a:p>
            <a:pPr indent="-274320" lvl="0" marL="274320" rtl="0" algn="l">
              <a:spcBef>
                <a:spcPts val="0"/>
              </a:spcBef>
              <a:spcAft>
                <a:spcPts val="0"/>
              </a:spcAft>
              <a:buSzPct val="76000"/>
              <a:buChar char="🞂"/>
            </a:pPr>
            <a:r>
              <a:rPr lang="es-ES" sz="2000"/>
              <a:t>Concepto principal = </a:t>
            </a:r>
            <a:r>
              <a:rPr i="1" lang="es-ES" sz="2000">
                <a:solidFill>
                  <a:srgbClr val="00B050"/>
                </a:solidFill>
              </a:rPr>
              <a:t>clase</a:t>
            </a:r>
            <a:endParaRPr/>
          </a:p>
          <a:p>
            <a:pPr indent="-274320" lvl="0" marL="274320" rtl="0" algn="l">
              <a:spcBef>
                <a:spcPts val="600"/>
              </a:spcBef>
              <a:spcAft>
                <a:spcPts val="0"/>
              </a:spcAft>
              <a:buSzPct val="76000"/>
              <a:buChar char="🞂"/>
            </a:pPr>
            <a:r>
              <a:rPr lang="es-ES" sz="2000"/>
              <a:t>Atributos = </a:t>
            </a:r>
            <a:r>
              <a:rPr i="1" lang="es-ES" sz="2000">
                <a:solidFill>
                  <a:srgbClr val="00B050"/>
                </a:solidFill>
              </a:rPr>
              <a:t>atributos</a:t>
            </a:r>
            <a:endParaRPr/>
          </a:p>
          <a:p>
            <a:pPr indent="-274320" lvl="0" marL="274320" rtl="0" algn="l">
              <a:spcBef>
                <a:spcPts val="600"/>
              </a:spcBef>
              <a:spcAft>
                <a:spcPts val="0"/>
              </a:spcAft>
              <a:buSzPct val="76000"/>
              <a:buChar char="🞂"/>
            </a:pPr>
            <a:r>
              <a:rPr lang="es-ES" sz="2000"/>
              <a:t>Instancia (objeto) = </a:t>
            </a:r>
            <a:r>
              <a:rPr i="1" lang="es-ES" sz="2000">
                <a:solidFill>
                  <a:srgbClr val="00B050"/>
                </a:solidFill>
              </a:rPr>
              <a:t>objeto</a:t>
            </a:r>
            <a:endParaRPr/>
          </a:p>
          <a:p>
            <a:pPr indent="-274320" lvl="0" marL="274320" rtl="0" algn="l">
              <a:spcBef>
                <a:spcPts val="600"/>
              </a:spcBef>
              <a:spcAft>
                <a:spcPts val="0"/>
              </a:spcAft>
              <a:buSzPct val="76000"/>
              <a:buChar char="🞂"/>
            </a:pPr>
            <a:r>
              <a:rPr lang="es-ES" sz="2000"/>
              <a:t>Identidad = </a:t>
            </a:r>
            <a:r>
              <a:rPr i="1" lang="es-ES" sz="2000">
                <a:solidFill>
                  <a:srgbClr val="00B050"/>
                </a:solidFill>
              </a:rPr>
              <a:t>Referencia (puntero)</a:t>
            </a:r>
            <a:endParaRPr/>
          </a:p>
          <a:p>
            <a:pPr indent="-274320" lvl="0" marL="274320" rtl="0" algn="l">
              <a:spcBef>
                <a:spcPts val="600"/>
              </a:spcBef>
              <a:spcAft>
                <a:spcPts val="0"/>
              </a:spcAft>
              <a:buSzPct val="76000"/>
              <a:buChar char="🞂"/>
            </a:pPr>
            <a:r>
              <a:rPr lang="es-ES" sz="2000"/>
              <a:t>Relaciones = </a:t>
            </a:r>
            <a:r>
              <a:rPr i="1" lang="es-ES" sz="2000"/>
              <a:t>1..n, n..m</a:t>
            </a:r>
            <a:endParaRPr i="1" sz="2000"/>
          </a:p>
          <a:p>
            <a:pPr indent="-274344" lvl="1" marL="548640" rtl="0" algn="l">
              <a:spcBef>
                <a:spcPts val="500"/>
              </a:spcBef>
              <a:spcAft>
                <a:spcPts val="0"/>
              </a:spcAft>
              <a:buSzPct val="76000"/>
              <a:buChar char="🞂"/>
            </a:pPr>
            <a:r>
              <a:rPr lang="es-ES" sz="1900"/>
              <a:t>Mediante el intercambio de referencias o punteros</a:t>
            </a:r>
            <a:endParaRPr/>
          </a:p>
          <a:p>
            <a:pPr indent="-274320" lvl="0" marL="274320" rtl="0" algn="l">
              <a:spcBef>
                <a:spcPts val="600"/>
              </a:spcBef>
              <a:spcAft>
                <a:spcPts val="0"/>
              </a:spcAft>
              <a:buSzPct val="76000"/>
              <a:buChar char="🞂"/>
            </a:pPr>
            <a:r>
              <a:rPr lang="es-ES" sz="2000"/>
              <a:t>Generalización = </a:t>
            </a:r>
            <a:r>
              <a:rPr i="1" lang="es-ES" sz="2000">
                <a:solidFill>
                  <a:srgbClr val="00B050"/>
                </a:solidFill>
              </a:rPr>
              <a:t>Herencia</a:t>
            </a:r>
            <a:endParaRPr/>
          </a:p>
          <a:p>
            <a:pPr indent="-274320" lvl="0" marL="274320" rtl="0" algn="l">
              <a:spcBef>
                <a:spcPts val="600"/>
              </a:spcBef>
              <a:spcAft>
                <a:spcPts val="0"/>
              </a:spcAft>
              <a:buSzPct val="76000"/>
              <a:buChar char="🞂"/>
            </a:pPr>
            <a:r>
              <a:rPr lang="es-ES" sz="2000"/>
              <a:t>Comportamiento = </a:t>
            </a:r>
            <a:r>
              <a:rPr i="1" lang="es-ES" sz="2000">
                <a:solidFill>
                  <a:srgbClr val="00B050"/>
                </a:solidFill>
              </a:rPr>
              <a:t>operaciones (métodos)</a:t>
            </a:r>
            <a:endParaRPr/>
          </a:p>
        </p:txBody>
      </p:sp>
      <p:grpSp>
        <p:nvGrpSpPr>
          <p:cNvPr id="204" name="Google Shape;204;p5"/>
          <p:cNvGrpSpPr/>
          <p:nvPr/>
        </p:nvGrpSpPr>
        <p:grpSpPr>
          <a:xfrm>
            <a:off x="152255" y="4365104"/>
            <a:ext cx="4271537" cy="1584176"/>
            <a:chOff x="152255" y="4725144"/>
            <a:chExt cx="4271537" cy="1584176"/>
          </a:xfrm>
        </p:grpSpPr>
        <p:pic>
          <p:nvPicPr>
            <p:cNvPr id="205" name="Google Shape;205;p5"/>
            <p:cNvPicPr preferRelativeResize="0"/>
            <p:nvPr/>
          </p:nvPicPr>
          <p:blipFill rotWithShape="1">
            <a:blip r:embed="rId3">
              <a:alphaModFix/>
            </a:blip>
            <a:srcRect b="0" l="0" r="0" t="0"/>
            <a:stretch/>
          </p:blipFill>
          <p:spPr>
            <a:xfrm>
              <a:off x="152255" y="4730229"/>
              <a:ext cx="1522028" cy="1291059"/>
            </a:xfrm>
            <a:prstGeom prst="rect">
              <a:avLst/>
            </a:prstGeom>
            <a:noFill/>
            <a:ln>
              <a:noFill/>
            </a:ln>
          </p:spPr>
        </p:pic>
        <p:pic>
          <p:nvPicPr>
            <p:cNvPr id="206" name="Google Shape;206;p5"/>
            <p:cNvPicPr preferRelativeResize="0"/>
            <p:nvPr/>
          </p:nvPicPr>
          <p:blipFill rotWithShape="1">
            <a:blip r:embed="rId4">
              <a:alphaModFix/>
            </a:blip>
            <a:srcRect b="0" l="0" r="0" t="0"/>
            <a:stretch/>
          </p:blipFill>
          <p:spPr>
            <a:xfrm>
              <a:off x="1808439" y="4725144"/>
              <a:ext cx="1899465" cy="579707"/>
            </a:xfrm>
            <a:prstGeom prst="rect">
              <a:avLst/>
            </a:prstGeom>
            <a:noFill/>
            <a:ln>
              <a:noFill/>
            </a:ln>
          </p:spPr>
        </p:pic>
        <p:sp>
          <p:nvSpPr>
            <p:cNvPr id="207" name="Google Shape;207;p5"/>
            <p:cNvSpPr txBox="1"/>
            <p:nvPr/>
          </p:nvSpPr>
          <p:spPr>
            <a:xfrm>
              <a:off x="1187624" y="5939988"/>
              <a:ext cx="323616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1800">
                  <a:solidFill>
                    <a:srgbClr val="002060"/>
                  </a:solidFill>
                  <a:latin typeface="Gill Sans"/>
                  <a:ea typeface="Gill Sans"/>
                  <a:cs typeface="Gill Sans"/>
                  <a:sym typeface="Gill Sans"/>
                </a:rPr>
                <a:t>Diagrama Entidad-Relación</a:t>
              </a:r>
              <a:endParaRPr/>
            </a:p>
          </p:txBody>
        </p:sp>
      </p:grpSp>
      <p:grpSp>
        <p:nvGrpSpPr>
          <p:cNvPr id="208" name="Google Shape;208;p5"/>
          <p:cNvGrpSpPr/>
          <p:nvPr/>
        </p:nvGrpSpPr>
        <p:grpSpPr>
          <a:xfrm>
            <a:off x="4716016" y="4869160"/>
            <a:ext cx="4104456" cy="1440160"/>
            <a:chOff x="4716016" y="4869160"/>
            <a:chExt cx="4104456" cy="1440160"/>
          </a:xfrm>
        </p:grpSpPr>
        <p:pic>
          <p:nvPicPr>
            <p:cNvPr id="209" name="Google Shape;209;p5"/>
            <p:cNvPicPr preferRelativeResize="0"/>
            <p:nvPr/>
          </p:nvPicPr>
          <p:blipFill rotWithShape="1">
            <a:blip r:embed="rId5">
              <a:alphaModFix/>
            </a:blip>
            <a:srcRect b="0" l="0" r="0" t="0"/>
            <a:stretch/>
          </p:blipFill>
          <p:spPr>
            <a:xfrm>
              <a:off x="5436096" y="4948803"/>
              <a:ext cx="1927273" cy="1008112"/>
            </a:xfrm>
            <a:prstGeom prst="rect">
              <a:avLst/>
            </a:prstGeom>
            <a:noFill/>
            <a:ln>
              <a:noFill/>
            </a:ln>
          </p:spPr>
        </p:pic>
        <p:pic>
          <p:nvPicPr>
            <p:cNvPr id="210" name="Google Shape;210;p5"/>
            <p:cNvPicPr preferRelativeResize="0"/>
            <p:nvPr/>
          </p:nvPicPr>
          <p:blipFill rotWithShape="1">
            <a:blip r:embed="rId6">
              <a:alphaModFix/>
            </a:blip>
            <a:srcRect b="0" l="0" r="0" t="0"/>
            <a:stretch/>
          </p:blipFill>
          <p:spPr>
            <a:xfrm>
              <a:off x="7467487" y="4869160"/>
              <a:ext cx="1352985" cy="1167398"/>
            </a:xfrm>
            <a:prstGeom prst="rect">
              <a:avLst/>
            </a:prstGeom>
            <a:noFill/>
            <a:ln>
              <a:noFill/>
            </a:ln>
          </p:spPr>
        </p:pic>
        <p:sp>
          <p:nvSpPr>
            <p:cNvPr id="211" name="Google Shape;211;p5"/>
            <p:cNvSpPr txBox="1"/>
            <p:nvPr/>
          </p:nvSpPr>
          <p:spPr>
            <a:xfrm>
              <a:off x="4716016" y="5939988"/>
              <a:ext cx="331236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1800">
                  <a:solidFill>
                    <a:srgbClr val="002060"/>
                  </a:solidFill>
                  <a:latin typeface="Gill Sans"/>
                  <a:ea typeface="Gill Sans"/>
                  <a:cs typeface="Gill Sans"/>
                  <a:sym typeface="Gill Sans"/>
                </a:rPr>
                <a:t>Diagramas de Clases UML</a:t>
              </a:r>
              <a:endParaRPr/>
            </a:p>
          </p:txBody>
        </p:sp>
      </p:grpSp>
      <p:sp>
        <p:nvSpPr>
          <p:cNvPr id="212" name="Google Shape;212;p5"/>
          <p:cNvSpPr/>
          <p:nvPr/>
        </p:nvSpPr>
        <p:spPr>
          <a:xfrm>
            <a:off x="4625256" y="1295400"/>
            <a:ext cx="4195216" cy="5060950"/>
          </a:xfrm>
          <a:prstGeom prst="rect">
            <a:avLst/>
          </a:prstGeom>
          <a:noFill/>
          <a:ln cap="flat" cmpd="sng" w="254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000">
              <a:solidFill>
                <a:schemeClr val="dk1"/>
              </a:solidFill>
              <a:latin typeface="Arial"/>
              <a:ea typeface="Arial"/>
              <a:cs typeface="Arial"/>
              <a:sym typeface="Arial"/>
            </a:endParaRPr>
          </a:p>
        </p:txBody>
      </p:sp>
      <p:grpSp>
        <p:nvGrpSpPr>
          <p:cNvPr id="213" name="Google Shape;213;p5"/>
          <p:cNvGrpSpPr/>
          <p:nvPr/>
        </p:nvGrpSpPr>
        <p:grpSpPr>
          <a:xfrm>
            <a:off x="3563888" y="2766360"/>
            <a:ext cx="859904" cy="1022680"/>
            <a:chOff x="3563888" y="2766360"/>
            <a:chExt cx="859904" cy="1022680"/>
          </a:xfrm>
        </p:grpSpPr>
        <p:sp>
          <p:nvSpPr>
            <p:cNvPr id="214" name="Google Shape;214;p5"/>
            <p:cNvSpPr/>
            <p:nvPr/>
          </p:nvSpPr>
          <p:spPr>
            <a:xfrm>
              <a:off x="3563888" y="3356992"/>
              <a:ext cx="859904" cy="432048"/>
            </a:xfrm>
            <a:prstGeom prst="rightArrow">
              <a:avLst>
                <a:gd fmla="val 50000" name="adj1"/>
                <a:gd fmla="val 50000" name="adj2"/>
              </a:avLst>
            </a:prstGeom>
            <a:solidFill>
              <a:srgbClr val="C000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000">
                <a:solidFill>
                  <a:schemeClr val="dk1"/>
                </a:solidFill>
                <a:latin typeface="Arial"/>
                <a:ea typeface="Arial"/>
                <a:cs typeface="Arial"/>
                <a:sym typeface="Arial"/>
              </a:endParaRPr>
            </a:p>
          </p:txBody>
        </p:sp>
        <p:pic>
          <p:nvPicPr>
            <p:cNvPr id="215" name="Google Shape;215;p5"/>
            <p:cNvPicPr preferRelativeResize="0"/>
            <p:nvPr/>
          </p:nvPicPr>
          <p:blipFill rotWithShape="1">
            <a:blip r:embed="rId7">
              <a:alphaModFix/>
            </a:blip>
            <a:srcRect b="0" l="0" r="0" t="0"/>
            <a:stretch/>
          </p:blipFill>
          <p:spPr>
            <a:xfrm>
              <a:off x="3788191" y="2766360"/>
              <a:ext cx="447737" cy="590632"/>
            </a:xfrm>
            <a:prstGeom prst="rect">
              <a:avLst/>
            </a:prstGeom>
            <a:noFill/>
            <a:ln>
              <a:noFill/>
            </a:ln>
          </p:spPr>
        </p:pic>
      </p:grpSp>
      <p:grpSp>
        <p:nvGrpSpPr>
          <p:cNvPr id="216" name="Google Shape;216;p5"/>
          <p:cNvGrpSpPr/>
          <p:nvPr/>
        </p:nvGrpSpPr>
        <p:grpSpPr>
          <a:xfrm>
            <a:off x="268941" y="753035"/>
            <a:ext cx="3818965" cy="5271247"/>
            <a:chOff x="268941" y="753035"/>
            <a:chExt cx="3818965" cy="5271247"/>
          </a:xfrm>
        </p:grpSpPr>
        <p:sp>
          <p:nvSpPr>
            <p:cNvPr id="217" name="Google Shape;217;p5"/>
            <p:cNvSpPr/>
            <p:nvPr/>
          </p:nvSpPr>
          <p:spPr>
            <a:xfrm>
              <a:off x="268941" y="753035"/>
              <a:ext cx="3818965" cy="5271247"/>
            </a:xfrm>
            <a:custGeom>
              <a:rect b="b" l="l" r="r" t="t"/>
              <a:pathLst>
                <a:path extrusionOk="0" h="5271247" w="3818965">
                  <a:moveTo>
                    <a:pt x="0" y="0"/>
                  </a:moveTo>
                  <a:cubicBezTo>
                    <a:pt x="4482" y="26894"/>
                    <a:pt x="5612" y="54568"/>
                    <a:pt x="13447" y="80683"/>
                  </a:cubicBezTo>
                  <a:cubicBezTo>
                    <a:pt x="25753" y="121703"/>
                    <a:pt x="55830" y="155122"/>
                    <a:pt x="80683" y="188259"/>
                  </a:cubicBezTo>
                  <a:cubicBezTo>
                    <a:pt x="105265" y="262006"/>
                    <a:pt x="81545" y="200569"/>
                    <a:pt x="134471" y="295836"/>
                  </a:cubicBezTo>
                  <a:cubicBezTo>
                    <a:pt x="144206" y="313359"/>
                    <a:pt x="151630" y="332101"/>
                    <a:pt x="161365" y="349624"/>
                  </a:cubicBezTo>
                  <a:cubicBezTo>
                    <a:pt x="193763" y="407940"/>
                    <a:pt x="210317" y="433270"/>
                    <a:pt x="255494" y="484094"/>
                  </a:cubicBezTo>
                  <a:cubicBezTo>
                    <a:pt x="272340" y="503046"/>
                    <a:pt x="293226" y="518258"/>
                    <a:pt x="309283" y="537883"/>
                  </a:cubicBezTo>
                  <a:cubicBezTo>
                    <a:pt x="333700" y="567726"/>
                    <a:pt x="352626" y="601748"/>
                    <a:pt x="376518" y="632012"/>
                  </a:cubicBezTo>
                  <a:cubicBezTo>
                    <a:pt x="419903" y="686967"/>
                    <a:pt x="472149" y="735120"/>
                    <a:pt x="510988" y="793377"/>
                  </a:cubicBezTo>
                  <a:cubicBezTo>
                    <a:pt x="528918" y="820271"/>
                    <a:pt x="548147" y="846342"/>
                    <a:pt x="564777" y="874059"/>
                  </a:cubicBezTo>
                  <a:cubicBezTo>
                    <a:pt x="601963" y="936035"/>
                    <a:pt x="632262" y="1002181"/>
                    <a:pt x="672353" y="1062318"/>
                  </a:cubicBezTo>
                  <a:cubicBezTo>
                    <a:pt x="690282" y="1089212"/>
                    <a:pt x="710104" y="1114936"/>
                    <a:pt x="726141" y="1143000"/>
                  </a:cubicBezTo>
                  <a:cubicBezTo>
                    <a:pt x="746032" y="1177809"/>
                    <a:pt x="757691" y="1217219"/>
                    <a:pt x="779930" y="1250577"/>
                  </a:cubicBezTo>
                  <a:cubicBezTo>
                    <a:pt x="802853" y="1284962"/>
                    <a:pt x="837200" y="1310652"/>
                    <a:pt x="860612" y="1344706"/>
                  </a:cubicBezTo>
                  <a:cubicBezTo>
                    <a:pt x="886757" y="1382735"/>
                    <a:pt x="901702" y="1427702"/>
                    <a:pt x="927847" y="1465730"/>
                  </a:cubicBezTo>
                  <a:cubicBezTo>
                    <a:pt x="951259" y="1499784"/>
                    <a:pt x="982211" y="1527999"/>
                    <a:pt x="1008530" y="1559859"/>
                  </a:cubicBezTo>
                  <a:cubicBezTo>
                    <a:pt x="1067382" y="1631100"/>
                    <a:pt x="1124184" y="1704024"/>
                    <a:pt x="1183341" y="1775012"/>
                  </a:cubicBezTo>
                  <a:cubicBezTo>
                    <a:pt x="1189109" y="1781934"/>
                    <a:pt x="1346699" y="1960682"/>
                    <a:pt x="1358153" y="1976718"/>
                  </a:cubicBezTo>
                  <a:cubicBezTo>
                    <a:pt x="1380565" y="2008094"/>
                    <a:pt x="1401878" y="2040285"/>
                    <a:pt x="1425388" y="2070847"/>
                  </a:cubicBezTo>
                  <a:cubicBezTo>
                    <a:pt x="1490540" y="2155544"/>
                    <a:pt x="1501759" y="2151246"/>
                    <a:pt x="1559859" y="2245659"/>
                  </a:cubicBezTo>
                  <a:cubicBezTo>
                    <a:pt x="1575618" y="2271267"/>
                    <a:pt x="1585802" y="2299944"/>
                    <a:pt x="1600200" y="2326341"/>
                  </a:cubicBezTo>
                  <a:cubicBezTo>
                    <a:pt x="1634204" y="2388682"/>
                    <a:pt x="1641623" y="2387137"/>
                    <a:pt x="1667435" y="2447365"/>
                  </a:cubicBezTo>
                  <a:cubicBezTo>
                    <a:pt x="1679013" y="2474379"/>
                    <a:pt x="1687504" y="2514190"/>
                    <a:pt x="1694330" y="2541494"/>
                  </a:cubicBezTo>
                  <a:cubicBezTo>
                    <a:pt x="1698812" y="2590800"/>
                    <a:pt x="1700775" y="2640400"/>
                    <a:pt x="1707777" y="2689412"/>
                  </a:cubicBezTo>
                  <a:cubicBezTo>
                    <a:pt x="1715288" y="2741990"/>
                    <a:pt x="1733311" y="2732683"/>
                    <a:pt x="1761565" y="2783541"/>
                  </a:cubicBezTo>
                  <a:cubicBezTo>
                    <a:pt x="1773288" y="2804642"/>
                    <a:pt x="1780210" y="2828092"/>
                    <a:pt x="1788459" y="2850777"/>
                  </a:cubicBezTo>
                  <a:cubicBezTo>
                    <a:pt x="1798147" y="2877419"/>
                    <a:pt x="1807207" y="2904306"/>
                    <a:pt x="1815353" y="2931459"/>
                  </a:cubicBezTo>
                  <a:cubicBezTo>
                    <a:pt x="1839128" y="3010709"/>
                    <a:pt x="1817660" y="2970845"/>
                    <a:pt x="1855694" y="3065930"/>
                  </a:cubicBezTo>
                  <a:cubicBezTo>
                    <a:pt x="1863139" y="3084542"/>
                    <a:pt x="1874447" y="3101400"/>
                    <a:pt x="1882588" y="3119718"/>
                  </a:cubicBezTo>
                  <a:cubicBezTo>
                    <a:pt x="1934875" y="3237363"/>
                    <a:pt x="1880080" y="3137948"/>
                    <a:pt x="1949824" y="3254189"/>
                  </a:cubicBezTo>
                  <a:cubicBezTo>
                    <a:pt x="1963032" y="3307022"/>
                    <a:pt x="1968340" y="3334095"/>
                    <a:pt x="1990165" y="3388659"/>
                  </a:cubicBezTo>
                  <a:cubicBezTo>
                    <a:pt x="2037027" y="3505814"/>
                    <a:pt x="1998569" y="3373528"/>
                    <a:pt x="2043953" y="3509683"/>
                  </a:cubicBezTo>
                  <a:cubicBezTo>
                    <a:pt x="2049797" y="3527216"/>
                    <a:pt x="2051888" y="3545831"/>
                    <a:pt x="2057400" y="3563471"/>
                  </a:cubicBezTo>
                  <a:cubicBezTo>
                    <a:pt x="2092237" y="3674951"/>
                    <a:pt x="2126102" y="3787546"/>
                    <a:pt x="2191871" y="3886200"/>
                  </a:cubicBezTo>
                  <a:lnTo>
                    <a:pt x="2299447" y="4047565"/>
                  </a:lnTo>
                  <a:cubicBezTo>
                    <a:pt x="2317376" y="4074459"/>
                    <a:pt x="2338780" y="4099337"/>
                    <a:pt x="2353235" y="4128247"/>
                  </a:cubicBezTo>
                  <a:cubicBezTo>
                    <a:pt x="2375647" y="4173071"/>
                    <a:pt x="2389165" y="4223585"/>
                    <a:pt x="2420471" y="4262718"/>
                  </a:cubicBezTo>
                  <a:lnTo>
                    <a:pt x="2528047" y="4397189"/>
                  </a:lnTo>
                  <a:cubicBezTo>
                    <a:pt x="2545976" y="4419601"/>
                    <a:pt x="2561540" y="4444130"/>
                    <a:pt x="2581835" y="4464424"/>
                  </a:cubicBezTo>
                  <a:cubicBezTo>
                    <a:pt x="2595282" y="4477871"/>
                    <a:pt x="2609801" y="4490326"/>
                    <a:pt x="2622177" y="4504765"/>
                  </a:cubicBezTo>
                  <a:cubicBezTo>
                    <a:pt x="2676075" y="4567645"/>
                    <a:pt x="2649709" y="4562313"/>
                    <a:pt x="2729753" y="4612341"/>
                  </a:cubicBezTo>
                  <a:cubicBezTo>
                    <a:pt x="2741773" y="4619854"/>
                    <a:pt x="2757416" y="4619450"/>
                    <a:pt x="2770094" y="4625789"/>
                  </a:cubicBezTo>
                  <a:cubicBezTo>
                    <a:pt x="2984183" y="4732834"/>
                    <a:pt x="2679619" y="4601334"/>
                    <a:pt x="2918012" y="4693024"/>
                  </a:cubicBezTo>
                  <a:cubicBezTo>
                    <a:pt x="2949873" y="4705278"/>
                    <a:pt x="2980280" y="4721111"/>
                    <a:pt x="3012141" y="4733365"/>
                  </a:cubicBezTo>
                  <a:cubicBezTo>
                    <a:pt x="3038601" y="4743542"/>
                    <a:pt x="3066656" y="4749356"/>
                    <a:pt x="3092824" y="4760259"/>
                  </a:cubicBezTo>
                  <a:cubicBezTo>
                    <a:pt x="3120579" y="4771824"/>
                    <a:pt x="3145588" y="4789433"/>
                    <a:pt x="3173506" y="4800600"/>
                  </a:cubicBezTo>
                  <a:cubicBezTo>
                    <a:pt x="3190665" y="4807464"/>
                    <a:pt x="3209524" y="4808970"/>
                    <a:pt x="3227294" y="4814047"/>
                  </a:cubicBezTo>
                  <a:cubicBezTo>
                    <a:pt x="3240923" y="4817941"/>
                    <a:pt x="3253884" y="4824056"/>
                    <a:pt x="3267635" y="4827494"/>
                  </a:cubicBezTo>
                  <a:cubicBezTo>
                    <a:pt x="3289808" y="4833037"/>
                    <a:pt x="3312559" y="4835983"/>
                    <a:pt x="3334871" y="4840941"/>
                  </a:cubicBezTo>
                  <a:cubicBezTo>
                    <a:pt x="3385517" y="4852196"/>
                    <a:pt x="3384083" y="4852864"/>
                    <a:pt x="3429000" y="4867836"/>
                  </a:cubicBezTo>
                  <a:cubicBezTo>
                    <a:pt x="3442447" y="4885765"/>
                    <a:pt x="3458222" y="4902165"/>
                    <a:pt x="3469341" y="4921624"/>
                  </a:cubicBezTo>
                  <a:cubicBezTo>
                    <a:pt x="3476373" y="4933931"/>
                    <a:pt x="3474086" y="4950776"/>
                    <a:pt x="3482788" y="4961965"/>
                  </a:cubicBezTo>
                  <a:cubicBezTo>
                    <a:pt x="3609160" y="5124441"/>
                    <a:pt x="3517267" y="4991650"/>
                    <a:pt x="3603812" y="5069541"/>
                  </a:cubicBezTo>
                  <a:cubicBezTo>
                    <a:pt x="3636794" y="5099225"/>
                    <a:pt x="3661020" y="5139058"/>
                    <a:pt x="3697941" y="5163671"/>
                  </a:cubicBezTo>
                  <a:cubicBezTo>
                    <a:pt x="3769929" y="5211662"/>
                    <a:pt x="3726855" y="5179137"/>
                    <a:pt x="3818965" y="5271247"/>
                  </a:cubicBezTo>
                  <a:lnTo>
                    <a:pt x="3778624" y="5230906"/>
                  </a:lnTo>
                  <a:lnTo>
                    <a:pt x="3738283" y="5190565"/>
                  </a:lnTo>
                  <a:cubicBezTo>
                    <a:pt x="3720353" y="5172636"/>
                    <a:pt x="3704119" y="5152834"/>
                    <a:pt x="3684494" y="5136777"/>
                  </a:cubicBezTo>
                  <a:lnTo>
                    <a:pt x="3536577" y="5015753"/>
                  </a:lnTo>
                </a:path>
              </a:pathLst>
            </a:custGeom>
            <a:noFill/>
            <a:ln cap="flat" cmpd="sng" w="508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18" name="Google Shape;218;p5"/>
            <p:cNvSpPr/>
            <p:nvPr/>
          </p:nvSpPr>
          <p:spPr>
            <a:xfrm>
              <a:off x="363071" y="981635"/>
              <a:ext cx="3455894" cy="5042647"/>
            </a:xfrm>
            <a:custGeom>
              <a:rect b="b" l="l" r="r" t="t"/>
              <a:pathLst>
                <a:path extrusionOk="0" h="5042647" w="3455894">
                  <a:moveTo>
                    <a:pt x="3455894" y="0"/>
                  </a:moveTo>
                  <a:lnTo>
                    <a:pt x="1143000" y="3039036"/>
                  </a:lnTo>
                  <a:cubicBezTo>
                    <a:pt x="1134363" y="3050469"/>
                    <a:pt x="1119100" y="3126178"/>
                    <a:pt x="1116105" y="3133165"/>
                  </a:cubicBezTo>
                  <a:cubicBezTo>
                    <a:pt x="1109739" y="3148020"/>
                    <a:pt x="1098717" y="3160436"/>
                    <a:pt x="1089211" y="3173506"/>
                  </a:cubicBezTo>
                  <a:cubicBezTo>
                    <a:pt x="1039084" y="3242431"/>
                    <a:pt x="1014334" y="3282727"/>
                    <a:pt x="954741" y="3334871"/>
                  </a:cubicBezTo>
                  <a:cubicBezTo>
                    <a:pt x="937875" y="3349629"/>
                    <a:pt x="917704" y="3360323"/>
                    <a:pt x="900953" y="3375212"/>
                  </a:cubicBezTo>
                  <a:cubicBezTo>
                    <a:pt x="877264" y="3396269"/>
                    <a:pt x="862066" y="3428273"/>
                    <a:pt x="833717" y="3442447"/>
                  </a:cubicBezTo>
                  <a:cubicBezTo>
                    <a:pt x="781185" y="3468713"/>
                    <a:pt x="783941" y="3464555"/>
                    <a:pt x="739588" y="3496236"/>
                  </a:cubicBezTo>
                  <a:cubicBezTo>
                    <a:pt x="721351" y="3509263"/>
                    <a:pt x="701648" y="3520730"/>
                    <a:pt x="685800" y="3536577"/>
                  </a:cubicBezTo>
                  <a:cubicBezTo>
                    <a:pt x="674372" y="3548005"/>
                    <a:pt x="667870" y="3563471"/>
                    <a:pt x="658905" y="3576918"/>
                  </a:cubicBezTo>
                  <a:cubicBezTo>
                    <a:pt x="620432" y="3692336"/>
                    <a:pt x="679342" y="3508617"/>
                    <a:pt x="632011" y="3697941"/>
                  </a:cubicBezTo>
                  <a:cubicBezTo>
                    <a:pt x="625135" y="3725444"/>
                    <a:pt x="614082" y="3751730"/>
                    <a:pt x="605117" y="3778624"/>
                  </a:cubicBezTo>
                  <a:cubicBezTo>
                    <a:pt x="594143" y="3811545"/>
                    <a:pt x="585546" y="3843674"/>
                    <a:pt x="564776" y="3872753"/>
                  </a:cubicBezTo>
                  <a:cubicBezTo>
                    <a:pt x="553723" y="3888228"/>
                    <a:pt x="537882" y="3899647"/>
                    <a:pt x="524435" y="3913094"/>
                  </a:cubicBezTo>
                  <a:cubicBezTo>
                    <a:pt x="471906" y="4018153"/>
                    <a:pt x="531032" y="3919946"/>
                    <a:pt x="443753" y="4007224"/>
                  </a:cubicBezTo>
                  <a:cubicBezTo>
                    <a:pt x="370484" y="4080492"/>
                    <a:pt x="440119" y="4048776"/>
                    <a:pt x="363070" y="4074459"/>
                  </a:cubicBezTo>
                  <a:cubicBezTo>
                    <a:pt x="302249" y="4165690"/>
                    <a:pt x="332137" y="4132285"/>
                    <a:pt x="282388" y="4182036"/>
                  </a:cubicBezTo>
                  <a:cubicBezTo>
                    <a:pt x="277906" y="4204448"/>
                    <a:pt x="273030" y="4226784"/>
                    <a:pt x="268941" y="4249271"/>
                  </a:cubicBezTo>
                  <a:cubicBezTo>
                    <a:pt x="264064" y="4276096"/>
                    <a:pt x="260841" y="4303217"/>
                    <a:pt x="255494" y="4329953"/>
                  </a:cubicBezTo>
                  <a:cubicBezTo>
                    <a:pt x="251870" y="4348075"/>
                    <a:pt x="245353" y="4365558"/>
                    <a:pt x="242047" y="4383741"/>
                  </a:cubicBezTo>
                  <a:cubicBezTo>
                    <a:pt x="237909" y="4406503"/>
                    <a:pt x="233564" y="4485994"/>
                    <a:pt x="215153" y="4518212"/>
                  </a:cubicBezTo>
                  <a:cubicBezTo>
                    <a:pt x="204033" y="4537671"/>
                    <a:pt x="188258" y="4554071"/>
                    <a:pt x="174811" y="4572000"/>
                  </a:cubicBezTo>
                  <a:cubicBezTo>
                    <a:pt x="150157" y="4645962"/>
                    <a:pt x="176177" y="4579695"/>
                    <a:pt x="134470" y="4652683"/>
                  </a:cubicBezTo>
                  <a:cubicBezTo>
                    <a:pt x="75406" y="4756047"/>
                    <a:pt x="144365" y="4657419"/>
                    <a:pt x="67235" y="4760259"/>
                  </a:cubicBezTo>
                  <a:cubicBezTo>
                    <a:pt x="33915" y="4860220"/>
                    <a:pt x="69802" y="4742293"/>
                    <a:pt x="40341" y="4948518"/>
                  </a:cubicBezTo>
                  <a:cubicBezTo>
                    <a:pt x="38336" y="4962550"/>
                    <a:pt x="30788" y="4975230"/>
                    <a:pt x="26894" y="4988859"/>
                  </a:cubicBezTo>
                  <a:cubicBezTo>
                    <a:pt x="21817" y="5006629"/>
                    <a:pt x="17929" y="5024718"/>
                    <a:pt x="13447" y="5042647"/>
                  </a:cubicBezTo>
                  <a:lnTo>
                    <a:pt x="0" y="5002306"/>
                  </a:lnTo>
                </a:path>
              </a:pathLst>
            </a:custGeom>
            <a:noFill/>
            <a:ln cap="flat" cmpd="sng" w="508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Gill Sans"/>
                <a:ea typeface="Gill Sans"/>
                <a:cs typeface="Gill Sans"/>
                <a:sym typeface="Gill Sans"/>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0" st="0"/>
                                            </p:txEl>
                                          </p:spTgt>
                                        </p:tgtEl>
                                        <p:attrNameLst>
                                          <p:attrName>style.visibility</p:attrName>
                                        </p:attrNameLst>
                                      </p:cBhvr>
                                      <p:to>
                                        <p:strVal val="visible"/>
                                      </p:to>
                                    </p:set>
                                    <p:animEffect filter="fade" transition="in">
                                      <p:cBhvr>
                                        <p:cTn dur="1000"/>
                                        <p:tgtEl>
                                          <p:spTgt spid="20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1" st="1"/>
                                            </p:txEl>
                                          </p:spTgt>
                                        </p:tgtEl>
                                        <p:attrNameLst>
                                          <p:attrName>style.visibility</p:attrName>
                                        </p:attrNameLst>
                                      </p:cBhvr>
                                      <p:to>
                                        <p:strVal val="visible"/>
                                      </p:to>
                                    </p:set>
                                    <p:animEffect filter="fade" transition="in">
                                      <p:cBhvr>
                                        <p:cTn dur="1000"/>
                                        <p:tgtEl>
                                          <p:spTgt spid="20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2" st="2"/>
                                            </p:txEl>
                                          </p:spTgt>
                                        </p:tgtEl>
                                        <p:attrNameLst>
                                          <p:attrName>style.visibility</p:attrName>
                                        </p:attrNameLst>
                                      </p:cBhvr>
                                      <p:to>
                                        <p:strVal val="visible"/>
                                      </p:to>
                                    </p:set>
                                    <p:animEffect filter="fade" transition="in">
                                      <p:cBhvr>
                                        <p:cTn dur="1000"/>
                                        <p:tgtEl>
                                          <p:spTgt spid="20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3" st="3"/>
                                            </p:txEl>
                                          </p:spTgt>
                                        </p:tgtEl>
                                        <p:attrNameLst>
                                          <p:attrName>style.visibility</p:attrName>
                                        </p:attrNameLst>
                                      </p:cBhvr>
                                      <p:to>
                                        <p:strVal val="visible"/>
                                      </p:to>
                                    </p:set>
                                    <p:animEffect filter="fade" transition="in">
                                      <p:cBhvr>
                                        <p:cTn dur="1000"/>
                                        <p:tgtEl>
                                          <p:spTgt spid="20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4" st="4"/>
                                            </p:txEl>
                                          </p:spTgt>
                                        </p:tgtEl>
                                        <p:attrNameLst>
                                          <p:attrName>style.visibility</p:attrName>
                                        </p:attrNameLst>
                                      </p:cBhvr>
                                      <p:to>
                                        <p:strVal val="visible"/>
                                      </p:to>
                                    </p:set>
                                    <p:animEffect filter="fade" transition="in">
                                      <p:cBhvr>
                                        <p:cTn dur="1000"/>
                                        <p:tgtEl>
                                          <p:spTgt spid="20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5" st="5"/>
                                            </p:txEl>
                                          </p:spTgt>
                                        </p:tgtEl>
                                        <p:attrNameLst>
                                          <p:attrName>style.visibility</p:attrName>
                                        </p:attrNameLst>
                                      </p:cBhvr>
                                      <p:to>
                                        <p:strVal val="visible"/>
                                      </p:to>
                                    </p:set>
                                    <p:animEffect filter="fade" transition="in">
                                      <p:cBhvr>
                                        <p:cTn dur="1000"/>
                                        <p:tgtEl>
                                          <p:spTgt spid="20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6" st="6"/>
                                            </p:txEl>
                                          </p:spTgt>
                                        </p:tgtEl>
                                        <p:attrNameLst>
                                          <p:attrName>style.visibility</p:attrName>
                                        </p:attrNameLst>
                                      </p:cBhvr>
                                      <p:to>
                                        <p:strVal val="visible"/>
                                      </p:to>
                                    </p:set>
                                    <p:animEffect filter="fade" transition="in">
                                      <p:cBhvr>
                                        <p:cTn dur="1000"/>
                                        <p:tgtEl>
                                          <p:spTgt spid="20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4"/>
                                        </p:tgtEl>
                                        <p:attrNameLst>
                                          <p:attrName>style.visibility</p:attrName>
                                        </p:attrNameLst>
                                      </p:cBhvr>
                                      <p:to>
                                        <p:strVal val="visible"/>
                                      </p:to>
                                    </p:set>
                                    <p:anim calcmode="lin" valueType="num">
                                      <p:cBhvr additive="base">
                                        <p:cTn dur="500"/>
                                        <p:tgtEl>
                                          <p:spTgt spid="20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0" st="0"/>
                                            </p:txEl>
                                          </p:spTgt>
                                        </p:tgtEl>
                                        <p:attrNameLst>
                                          <p:attrName>style.visibility</p:attrName>
                                        </p:attrNameLst>
                                      </p:cBhvr>
                                      <p:to>
                                        <p:strVal val="visible"/>
                                      </p:to>
                                    </p:set>
                                    <p:animEffect filter="fade" transition="in">
                                      <p:cBhvr>
                                        <p:cTn dur="1000"/>
                                        <p:tgtEl>
                                          <p:spTgt spid="2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1" st="1"/>
                                            </p:txEl>
                                          </p:spTgt>
                                        </p:tgtEl>
                                        <p:attrNameLst>
                                          <p:attrName>style.visibility</p:attrName>
                                        </p:attrNameLst>
                                      </p:cBhvr>
                                      <p:to>
                                        <p:strVal val="visible"/>
                                      </p:to>
                                    </p:set>
                                    <p:animEffect filter="fade" transition="in">
                                      <p:cBhvr>
                                        <p:cTn dur="1000"/>
                                        <p:tgtEl>
                                          <p:spTgt spid="20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2" st="2"/>
                                            </p:txEl>
                                          </p:spTgt>
                                        </p:tgtEl>
                                        <p:attrNameLst>
                                          <p:attrName>style.visibility</p:attrName>
                                        </p:attrNameLst>
                                      </p:cBhvr>
                                      <p:to>
                                        <p:strVal val="visible"/>
                                      </p:to>
                                    </p:set>
                                    <p:animEffect filter="fade" transition="in">
                                      <p:cBhvr>
                                        <p:cTn dur="1000"/>
                                        <p:tgtEl>
                                          <p:spTgt spid="20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3" st="3"/>
                                            </p:txEl>
                                          </p:spTgt>
                                        </p:tgtEl>
                                        <p:attrNameLst>
                                          <p:attrName>style.visibility</p:attrName>
                                        </p:attrNameLst>
                                      </p:cBhvr>
                                      <p:to>
                                        <p:strVal val="visible"/>
                                      </p:to>
                                    </p:set>
                                    <p:animEffect filter="fade" transition="in">
                                      <p:cBhvr>
                                        <p:cTn dur="1000"/>
                                        <p:tgtEl>
                                          <p:spTgt spid="20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4" st="4"/>
                                            </p:txEl>
                                          </p:spTgt>
                                        </p:tgtEl>
                                        <p:attrNameLst>
                                          <p:attrName>style.visibility</p:attrName>
                                        </p:attrNameLst>
                                      </p:cBhvr>
                                      <p:to>
                                        <p:strVal val="visible"/>
                                      </p:to>
                                    </p:set>
                                    <p:animEffect filter="fade" transition="in">
                                      <p:cBhvr>
                                        <p:cTn dur="1000"/>
                                        <p:tgtEl>
                                          <p:spTgt spid="20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5" st="5"/>
                                            </p:txEl>
                                          </p:spTgt>
                                        </p:tgtEl>
                                        <p:attrNameLst>
                                          <p:attrName>style.visibility</p:attrName>
                                        </p:attrNameLst>
                                      </p:cBhvr>
                                      <p:to>
                                        <p:strVal val="visible"/>
                                      </p:to>
                                    </p:set>
                                    <p:animEffect filter="fade" transition="in">
                                      <p:cBhvr>
                                        <p:cTn dur="1000"/>
                                        <p:tgtEl>
                                          <p:spTgt spid="20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6" st="6"/>
                                            </p:txEl>
                                          </p:spTgt>
                                        </p:tgtEl>
                                        <p:attrNameLst>
                                          <p:attrName>style.visibility</p:attrName>
                                        </p:attrNameLst>
                                      </p:cBhvr>
                                      <p:to>
                                        <p:strVal val="visible"/>
                                      </p:to>
                                    </p:set>
                                    <p:animEffect filter="fade" transition="in">
                                      <p:cBhvr>
                                        <p:cTn dur="1000"/>
                                        <p:tgtEl>
                                          <p:spTgt spid="20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7" st="7"/>
                                            </p:txEl>
                                          </p:spTgt>
                                        </p:tgtEl>
                                        <p:attrNameLst>
                                          <p:attrName>style.visibility</p:attrName>
                                        </p:attrNameLst>
                                      </p:cBhvr>
                                      <p:to>
                                        <p:strVal val="visible"/>
                                      </p:to>
                                    </p:set>
                                    <p:animEffect filter="fade" transition="in">
                                      <p:cBhvr>
                                        <p:cTn dur="1000"/>
                                        <p:tgtEl>
                                          <p:spTgt spid="20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822"/>
                                        <p:tgtEl>
                                          <p:spTgt spid="2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822"/>
                                        <p:tgtEl>
                                          <p:spTgt spid="2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6"/>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dk2"/>
              </a:buClr>
              <a:buSzPct val="100000"/>
              <a:buFont typeface="Bookman Old Style"/>
              <a:buNone/>
            </a:pPr>
            <a:r>
              <a:rPr lang="es-ES"/>
              <a:t>Más sobre los Diagramas de Clases UML</a:t>
            </a:r>
            <a:endParaRPr/>
          </a:p>
        </p:txBody>
      </p:sp>
      <p:sp>
        <p:nvSpPr>
          <p:cNvPr id="225" name="Google Shape;225;p6"/>
          <p:cNvSpPr txBox="1"/>
          <p:nvPr>
            <p:ph idx="1" type="body"/>
          </p:nvPr>
        </p:nvSpPr>
        <p:spPr>
          <a:xfrm>
            <a:off x="457200" y="1219200"/>
            <a:ext cx="8229600" cy="5138758"/>
          </a:xfrm>
          <a:prstGeom prst="rect">
            <a:avLst/>
          </a:prstGeom>
          <a:noFill/>
          <a:ln>
            <a:noFill/>
          </a:ln>
        </p:spPr>
        <p:txBody>
          <a:bodyPr anchorCtr="0" anchor="t" bIns="45700" lIns="91425" spcFirstLastPara="1" rIns="91425" wrap="square" tIns="45700">
            <a:normAutofit fontScale="92500" lnSpcReduction="20000"/>
          </a:bodyPr>
          <a:lstStyle/>
          <a:p>
            <a:pPr indent="-274320" lvl="0" marL="274320" rtl="0" algn="l">
              <a:spcBef>
                <a:spcPts val="0"/>
              </a:spcBef>
              <a:spcAft>
                <a:spcPts val="0"/>
              </a:spcAft>
              <a:buSzPct val="76000"/>
              <a:buChar char="🞂"/>
            </a:pPr>
            <a:r>
              <a:rPr lang="es-ES"/>
              <a:t>En función del enfoque,  </a:t>
            </a:r>
            <a:endParaRPr/>
          </a:p>
          <a:p>
            <a:pPr indent="-274344" lvl="1" marL="548640" rtl="0" algn="l">
              <a:spcBef>
                <a:spcPts val="500"/>
              </a:spcBef>
              <a:spcAft>
                <a:spcPts val="0"/>
              </a:spcAft>
              <a:buSzPct val="76000"/>
              <a:buChar char="🞂"/>
            </a:pPr>
            <a:r>
              <a:rPr lang="es-ES"/>
              <a:t>diferentes niveles de detalle en los diagramas </a:t>
            </a:r>
            <a:endParaRPr/>
          </a:p>
          <a:p>
            <a:pPr indent="-274320" lvl="0" marL="274320" rtl="0" algn="l">
              <a:spcBef>
                <a:spcPts val="600"/>
              </a:spcBef>
              <a:spcAft>
                <a:spcPts val="0"/>
              </a:spcAft>
              <a:buSzPct val="76000"/>
              <a:buChar char="🞂"/>
            </a:pPr>
            <a:r>
              <a:rPr i="1" lang="es-ES"/>
              <a:t>Modelos Conceptuales o de Análisis </a:t>
            </a:r>
            <a:r>
              <a:rPr lang="es-ES"/>
              <a:t>— Diagrama de Clases para Modelar el Problema</a:t>
            </a:r>
            <a:endParaRPr/>
          </a:p>
          <a:p>
            <a:pPr indent="-274344" lvl="1" marL="548640" rtl="0" algn="l">
              <a:spcBef>
                <a:spcPts val="500"/>
              </a:spcBef>
              <a:spcAft>
                <a:spcPts val="0"/>
              </a:spcAft>
              <a:buSzPct val="76000"/>
              <a:buChar char="🞂"/>
            </a:pPr>
            <a:r>
              <a:rPr lang="es-ES"/>
              <a:t>Entidades y conceptos importantes en el problema, sus atributos, relaciones importantes, y pocas operaciones</a:t>
            </a:r>
            <a:endParaRPr/>
          </a:p>
          <a:p>
            <a:pPr indent="-274320" lvl="0" marL="274320" rtl="0" algn="l">
              <a:spcBef>
                <a:spcPts val="600"/>
              </a:spcBef>
              <a:spcAft>
                <a:spcPts val="0"/>
              </a:spcAft>
              <a:buSzPct val="76000"/>
              <a:buChar char="🞂"/>
            </a:pPr>
            <a:r>
              <a:rPr i="1" lang="es-ES"/>
              <a:t>Modelos de Clases de Diseño </a:t>
            </a:r>
            <a:r>
              <a:rPr lang="es-ES"/>
              <a:t>— Diagrama de Clases de la Solución Software </a:t>
            </a:r>
            <a:endParaRPr/>
          </a:p>
          <a:p>
            <a:pPr indent="-274344" lvl="1" marL="548640" rtl="0" algn="l">
              <a:spcBef>
                <a:spcPts val="500"/>
              </a:spcBef>
              <a:spcAft>
                <a:spcPts val="0"/>
              </a:spcAft>
              <a:buSzPct val="76000"/>
              <a:buChar char="🞂"/>
            </a:pPr>
            <a:r>
              <a:rPr lang="es-ES"/>
              <a:t>Diagrama detallado:  Atributos, operaciones, asociaciones,  ... pero no detalles de implantación</a:t>
            </a:r>
            <a:endParaRPr/>
          </a:p>
          <a:p>
            <a:pPr indent="-274344" lvl="1" marL="548640" rtl="0" algn="l">
              <a:spcBef>
                <a:spcPts val="500"/>
              </a:spcBef>
              <a:spcAft>
                <a:spcPts val="0"/>
              </a:spcAft>
              <a:buSzPct val="76000"/>
              <a:buChar char="🞂"/>
            </a:pPr>
            <a:r>
              <a:rPr lang="es-ES"/>
              <a:t>Lo dejamos para la Unidad 4</a:t>
            </a:r>
            <a:endParaRPr/>
          </a:p>
          <a:p>
            <a:pPr indent="-274320" lvl="0" marL="274320" rtl="0" algn="l">
              <a:spcBef>
                <a:spcPts val="600"/>
              </a:spcBef>
              <a:spcAft>
                <a:spcPts val="0"/>
              </a:spcAft>
              <a:buSzPct val="76000"/>
              <a:buChar char="🞂"/>
            </a:pPr>
            <a:r>
              <a:rPr lang="es-ES"/>
              <a:t>Un </a:t>
            </a:r>
            <a:r>
              <a:rPr i="1" lang="es-ES"/>
              <a:t>diagrama de evolución </a:t>
            </a:r>
            <a:r>
              <a:rPr lang="es-ES"/>
              <a:t>significa reducir el </a:t>
            </a:r>
            <a:r>
              <a:rPr i="1" lang="es-ES">
                <a:solidFill>
                  <a:srgbClr val="00B050"/>
                </a:solidFill>
              </a:rPr>
              <a:t>gap en la representación</a:t>
            </a:r>
            <a:endParaRPr/>
          </a:p>
          <a:p>
            <a:pPr indent="-274344" lvl="1" marL="548640" rtl="0" algn="l">
              <a:spcBef>
                <a:spcPts val="500"/>
              </a:spcBef>
              <a:spcAft>
                <a:spcPts val="0"/>
              </a:spcAft>
              <a:buSzPct val="76000"/>
              <a:buChar char="🞂"/>
            </a:pPr>
            <a:r>
              <a:rPr lang="es-ES"/>
              <a:t>Uno de los Principios del Modelado, una de las grandes ideas de la OO</a:t>
            </a:r>
            <a:endParaRPr/>
          </a:p>
          <a:p>
            <a:pPr indent="-171670" lvl="1" marL="548640" rtl="0" algn="l">
              <a:spcBef>
                <a:spcPts val="500"/>
              </a:spcBef>
              <a:spcAft>
                <a:spcPts val="0"/>
              </a:spcAft>
              <a:buSzPct val="76000"/>
              <a:buNone/>
            </a:pPr>
            <a:r>
              <a:t/>
            </a:r>
            <a:endParaRPr/>
          </a:p>
        </p:txBody>
      </p:sp>
      <p:sp>
        <p:nvSpPr>
          <p:cNvPr id="226" name="Google Shape;226;p6"/>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7"/>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dk2"/>
              </a:buClr>
              <a:buSzPct val="100000"/>
              <a:buFont typeface="Bookman Old Style"/>
              <a:buNone/>
            </a:pPr>
            <a:r>
              <a:rPr lang="es-ES"/>
              <a:t>Notación – Diagrama de Clases UML Básico</a:t>
            </a:r>
            <a:endParaRPr/>
          </a:p>
        </p:txBody>
      </p:sp>
      <p:sp>
        <p:nvSpPr>
          <p:cNvPr id="232" name="Google Shape;232;p7"/>
          <p:cNvSpPr txBox="1"/>
          <p:nvPr>
            <p:ph idx="1" type="body"/>
          </p:nvPr>
        </p:nvSpPr>
        <p:spPr>
          <a:xfrm>
            <a:off x="457200" y="1185866"/>
            <a:ext cx="8001000" cy="27432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128"/>
              <a:buChar char="🞂"/>
            </a:pPr>
            <a:r>
              <a:rPr lang="es-ES" sz="2800"/>
              <a:t>Clase → descripción de un conjunto de objetos que comparten los mismos atributos, operaciones, relaciones y semántica </a:t>
            </a:r>
            <a:endParaRPr sz="2800"/>
          </a:p>
          <a:p>
            <a:pPr indent="-274319" lvl="1" marL="548640" rtl="0" algn="l">
              <a:spcBef>
                <a:spcPts val="500"/>
              </a:spcBef>
              <a:spcAft>
                <a:spcPts val="0"/>
              </a:spcAft>
              <a:buSzPts val="1824"/>
              <a:buChar char="🞂"/>
            </a:pPr>
            <a:r>
              <a:rPr lang="es-ES" sz="2400"/>
              <a:t>El nombre de la Clase debe comenzar por una letra Mayúscula</a:t>
            </a:r>
            <a:endParaRPr/>
          </a:p>
          <a:p>
            <a:pPr indent="-274320" lvl="0" marL="274320" rtl="0" algn="l">
              <a:spcBef>
                <a:spcPts val="600"/>
              </a:spcBef>
              <a:spcAft>
                <a:spcPts val="0"/>
              </a:spcAft>
              <a:buSzPts val="2128"/>
              <a:buChar char="🞂"/>
            </a:pPr>
            <a:r>
              <a:rPr lang="es-ES" sz="2800"/>
              <a:t>Objeto → instancia de una clase</a:t>
            </a:r>
            <a:endParaRPr/>
          </a:p>
        </p:txBody>
      </p:sp>
      <p:graphicFrame>
        <p:nvGraphicFramePr>
          <p:cNvPr id="233" name="Google Shape;233;p7"/>
          <p:cNvGraphicFramePr/>
          <p:nvPr/>
        </p:nvGraphicFramePr>
        <p:xfrm>
          <a:off x="357158" y="3857628"/>
          <a:ext cx="4678358" cy="2286016"/>
        </p:xfrm>
        <a:graphic>
          <a:graphicData uri="http://schemas.openxmlformats.org/presentationml/2006/ole">
            <mc:AlternateContent>
              <mc:Choice Requires="v">
                <p:oleObj r:id="rId4" imgH="2286016" imgW="4678358" progId="Visio.Drawing.11" spid="_x0000_s1">
                  <p:embed/>
                </p:oleObj>
              </mc:Choice>
              <mc:Fallback>
                <p:oleObj r:id="rId5" imgH="2286016" imgW="4678358" progId="Visio.Drawing.11">
                  <p:embed/>
                  <p:pic>
                    <p:nvPicPr>
                      <p:cNvPr id="233" name="Google Shape;233;p7"/>
                      <p:cNvPicPr preferRelativeResize="0"/>
                      <p:nvPr/>
                    </p:nvPicPr>
                    <p:blipFill rotWithShape="1">
                      <a:blip r:embed="rId6">
                        <a:alphaModFix/>
                      </a:blip>
                      <a:srcRect b="0" l="0" r="0" t="0"/>
                      <a:stretch/>
                    </p:blipFill>
                    <p:spPr>
                      <a:xfrm>
                        <a:off x="357158" y="3857628"/>
                        <a:ext cx="4678358" cy="2286016"/>
                      </a:xfrm>
                      <a:prstGeom prst="rect">
                        <a:avLst/>
                      </a:prstGeom>
                      <a:noFill/>
                      <a:ln>
                        <a:noFill/>
                      </a:ln>
                    </p:spPr>
                  </p:pic>
                </p:oleObj>
              </mc:Fallback>
            </mc:AlternateContent>
          </a:graphicData>
        </a:graphic>
      </p:graphicFrame>
      <p:pic>
        <p:nvPicPr>
          <p:cNvPr id="234" name="Google Shape;234;p7"/>
          <p:cNvPicPr preferRelativeResize="0"/>
          <p:nvPr/>
        </p:nvPicPr>
        <p:blipFill rotWithShape="1">
          <a:blip r:embed="rId7">
            <a:alphaModFix/>
          </a:blip>
          <a:srcRect b="0" l="0" r="0" t="0"/>
          <a:stretch/>
        </p:blipFill>
        <p:spPr>
          <a:xfrm>
            <a:off x="5143504" y="3857628"/>
            <a:ext cx="3744881" cy="2357454"/>
          </a:xfrm>
          <a:prstGeom prst="rect">
            <a:avLst/>
          </a:prstGeom>
          <a:noFill/>
          <a:ln>
            <a:noFill/>
          </a:ln>
        </p:spPr>
      </p:pic>
      <p:sp>
        <p:nvSpPr>
          <p:cNvPr id="235" name="Google Shape;235;p7"/>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s-ES"/>
              <a:t>‹#›</a:t>
            </a:fld>
            <a:endParaRPr/>
          </a:p>
        </p:txBody>
      </p:sp>
      <p:sp>
        <p:nvSpPr>
          <p:cNvPr id="236" name="Google Shape;236;p7"/>
          <p:cNvSpPr/>
          <p:nvPr/>
        </p:nvSpPr>
        <p:spPr>
          <a:xfrm>
            <a:off x="179512" y="3717032"/>
            <a:ext cx="1118498" cy="651492"/>
          </a:xfrm>
          <a:prstGeom prst="cloud">
            <a:avLst/>
          </a:prstGeom>
          <a:solidFill>
            <a:srgbClr val="FFFFCC">
              <a:alpha val="20000"/>
            </a:srgbClr>
          </a:solidFill>
          <a:ln cap="flat" cmpd="sng" w="12700">
            <a:solidFill>
              <a:schemeClr val="dk1"/>
            </a:solidFill>
            <a:prstDash val="solid"/>
            <a:miter lim="800000"/>
            <a:headEnd len="sm" w="sm" type="none"/>
            <a:tailEnd len="sm" w="sm" type="none"/>
          </a:ln>
          <a:effectLst>
            <a:outerShdw rotWithShape="0" algn="ctr" dir="2700000" dist="107763">
              <a:srgbClr val="808080"/>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000">
              <a:solidFill>
                <a:schemeClr val="dk1"/>
              </a:solidFill>
              <a:latin typeface="Arial"/>
              <a:ea typeface="Arial"/>
              <a:cs typeface="Arial"/>
              <a:sym typeface="Arial"/>
            </a:endParaRPr>
          </a:p>
        </p:txBody>
      </p:sp>
      <p:sp>
        <p:nvSpPr>
          <p:cNvPr id="237" name="Google Shape;237;p7"/>
          <p:cNvSpPr/>
          <p:nvPr/>
        </p:nvSpPr>
        <p:spPr>
          <a:xfrm>
            <a:off x="179512" y="4649716"/>
            <a:ext cx="1118498" cy="651492"/>
          </a:xfrm>
          <a:prstGeom prst="cloud">
            <a:avLst/>
          </a:prstGeom>
          <a:solidFill>
            <a:srgbClr val="FFFFCC">
              <a:alpha val="20000"/>
            </a:srgbClr>
          </a:solidFill>
          <a:ln cap="flat" cmpd="sng" w="12700">
            <a:solidFill>
              <a:schemeClr val="dk1"/>
            </a:solidFill>
            <a:prstDash val="solid"/>
            <a:miter lim="800000"/>
            <a:headEnd len="sm" w="sm" type="none"/>
            <a:tailEnd len="sm" w="sm" type="none"/>
          </a:ln>
          <a:effectLst>
            <a:outerShdw rotWithShape="0" algn="ctr" dir="2700000" dist="107763">
              <a:srgbClr val="808080"/>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000">
              <a:solidFill>
                <a:schemeClr val="dk1"/>
              </a:solidFill>
              <a:latin typeface="Arial"/>
              <a:ea typeface="Arial"/>
              <a:cs typeface="Arial"/>
              <a:sym typeface="Arial"/>
            </a:endParaRPr>
          </a:p>
        </p:txBody>
      </p:sp>
      <p:sp>
        <p:nvSpPr>
          <p:cNvPr id="238" name="Google Shape;238;p7"/>
          <p:cNvSpPr/>
          <p:nvPr/>
        </p:nvSpPr>
        <p:spPr>
          <a:xfrm>
            <a:off x="1725310" y="3645024"/>
            <a:ext cx="1118498" cy="651492"/>
          </a:xfrm>
          <a:prstGeom prst="cloud">
            <a:avLst/>
          </a:prstGeom>
          <a:solidFill>
            <a:srgbClr val="FFFFCC">
              <a:alpha val="20000"/>
            </a:srgbClr>
          </a:solidFill>
          <a:ln cap="flat" cmpd="sng" w="12700">
            <a:solidFill>
              <a:schemeClr val="dk1"/>
            </a:solidFill>
            <a:prstDash val="solid"/>
            <a:miter lim="800000"/>
            <a:headEnd len="sm" w="sm" type="none"/>
            <a:tailEnd len="sm" w="sm" type="none"/>
          </a:ln>
          <a:effectLst>
            <a:outerShdw rotWithShape="0" algn="ctr" dir="2700000" dist="107763">
              <a:srgbClr val="808080"/>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000">
              <a:solidFill>
                <a:schemeClr val="dk1"/>
              </a:solidFill>
              <a:latin typeface="Arial"/>
              <a:ea typeface="Arial"/>
              <a:cs typeface="Arial"/>
              <a:sym typeface="Arial"/>
            </a:endParaRPr>
          </a:p>
        </p:txBody>
      </p:sp>
      <p:sp>
        <p:nvSpPr>
          <p:cNvPr id="239" name="Google Shape;239;p7"/>
          <p:cNvSpPr/>
          <p:nvPr/>
        </p:nvSpPr>
        <p:spPr>
          <a:xfrm>
            <a:off x="3271108" y="3603320"/>
            <a:ext cx="1942054" cy="693196"/>
          </a:xfrm>
          <a:prstGeom prst="cloud">
            <a:avLst/>
          </a:prstGeom>
          <a:solidFill>
            <a:srgbClr val="FFFFCC">
              <a:alpha val="20000"/>
            </a:srgbClr>
          </a:solidFill>
          <a:ln cap="flat" cmpd="sng" w="12700">
            <a:solidFill>
              <a:schemeClr val="dk1"/>
            </a:solidFill>
            <a:prstDash val="solid"/>
            <a:miter lim="800000"/>
            <a:headEnd len="sm" w="sm" type="none"/>
            <a:tailEnd len="sm" w="sm" type="none"/>
          </a:ln>
          <a:effectLst>
            <a:outerShdw rotWithShape="0" algn="ctr" dir="2700000" dist="107763">
              <a:srgbClr val="808080"/>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000">
              <a:solidFill>
                <a:schemeClr val="dk1"/>
              </a:solidFill>
              <a:latin typeface="Arial"/>
              <a:ea typeface="Arial"/>
              <a:cs typeface="Arial"/>
              <a:sym typeface="Arial"/>
            </a:endParaRPr>
          </a:p>
        </p:txBody>
      </p:sp>
      <p:sp>
        <p:nvSpPr>
          <p:cNvPr id="240" name="Google Shape;240;p7"/>
          <p:cNvSpPr/>
          <p:nvPr/>
        </p:nvSpPr>
        <p:spPr>
          <a:xfrm>
            <a:off x="7020272" y="3717032"/>
            <a:ext cx="1537970" cy="651492"/>
          </a:xfrm>
          <a:prstGeom prst="flowChartTerminator">
            <a:avLst/>
          </a:prstGeom>
          <a:solidFill>
            <a:srgbClr val="FFFFCC">
              <a:alpha val="23921"/>
            </a:srgbClr>
          </a:solidFill>
          <a:ln cap="flat" cmpd="sng" w="12700">
            <a:solidFill>
              <a:srgbClr val="0070C0"/>
            </a:solidFill>
            <a:prstDash val="solid"/>
            <a:miter lim="800000"/>
            <a:headEnd len="sm" w="sm" type="none"/>
            <a:tailEnd len="sm" w="sm" type="none"/>
          </a:ln>
          <a:effectLst>
            <a:outerShdw rotWithShape="0" algn="ctr" dir="2700000" dist="107763">
              <a:srgbClr val="808080"/>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000">
              <a:solidFill>
                <a:schemeClr val="dk1"/>
              </a:solidFill>
              <a:latin typeface="Arial"/>
              <a:ea typeface="Arial"/>
              <a:cs typeface="Arial"/>
              <a:sym typeface="Arial"/>
            </a:endParaRPr>
          </a:p>
        </p:txBody>
      </p:sp>
      <p:sp>
        <p:nvSpPr>
          <p:cNvPr id="241" name="Google Shape;241;p7"/>
          <p:cNvSpPr/>
          <p:nvPr/>
        </p:nvSpPr>
        <p:spPr>
          <a:xfrm>
            <a:off x="7020272" y="5157192"/>
            <a:ext cx="1537970" cy="432048"/>
          </a:xfrm>
          <a:prstGeom prst="flowChartTerminator">
            <a:avLst/>
          </a:prstGeom>
          <a:solidFill>
            <a:srgbClr val="FFFFCC">
              <a:alpha val="23921"/>
            </a:srgbClr>
          </a:solidFill>
          <a:ln cap="flat" cmpd="sng" w="12700">
            <a:solidFill>
              <a:srgbClr val="0070C0"/>
            </a:solidFill>
            <a:prstDash val="solid"/>
            <a:miter lim="800000"/>
            <a:headEnd len="sm" w="sm" type="none"/>
            <a:tailEnd len="sm" w="sm" type="none"/>
          </a:ln>
          <a:effectLst>
            <a:outerShdw rotWithShape="0" algn="ctr" dir="2700000" dist="107763">
              <a:srgbClr val="808080"/>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000">
              <a:solidFill>
                <a:schemeClr val="dk1"/>
              </a:solidFill>
              <a:latin typeface="Arial"/>
              <a:ea typeface="Arial"/>
              <a:cs typeface="Arial"/>
              <a:sym typeface="Arial"/>
            </a:endParaRPr>
          </a:p>
        </p:txBody>
      </p:sp>
      <p:sp>
        <p:nvSpPr>
          <p:cNvPr id="242" name="Google Shape;242;p7"/>
          <p:cNvSpPr/>
          <p:nvPr/>
        </p:nvSpPr>
        <p:spPr>
          <a:xfrm>
            <a:off x="5076056" y="5085184"/>
            <a:ext cx="1152128" cy="514942"/>
          </a:xfrm>
          <a:prstGeom prst="flowChartTerminator">
            <a:avLst/>
          </a:prstGeom>
          <a:solidFill>
            <a:srgbClr val="FFFFCC">
              <a:alpha val="23921"/>
            </a:srgbClr>
          </a:solidFill>
          <a:ln cap="flat" cmpd="sng" w="12700">
            <a:solidFill>
              <a:srgbClr val="0070C0"/>
            </a:solidFill>
            <a:prstDash val="solid"/>
            <a:miter lim="800000"/>
            <a:headEnd len="sm" w="sm" type="none"/>
            <a:tailEnd len="sm" w="sm" type="none"/>
          </a:ln>
          <a:effectLst>
            <a:outerShdw rotWithShape="0" algn="ctr" dir="2700000" dist="107763">
              <a:srgbClr val="808080"/>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000">
              <a:solidFill>
                <a:schemeClr val="dk1"/>
              </a:solidFill>
              <a:latin typeface="Arial"/>
              <a:ea typeface="Arial"/>
              <a:cs typeface="Arial"/>
              <a:sym typeface="Arial"/>
            </a:endParaRPr>
          </a:p>
        </p:txBody>
      </p:sp>
      <p:sp>
        <p:nvSpPr>
          <p:cNvPr id="243" name="Google Shape;243;p7"/>
          <p:cNvSpPr/>
          <p:nvPr/>
        </p:nvSpPr>
        <p:spPr>
          <a:xfrm>
            <a:off x="5066446" y="3786810"/>
            <a:ext cx="1237180" cy="509706"/>
          </a:xfrm>
          <a:prstGeom prst="flowChartTerminator">
            <a:avLst/>
          </a:prstGeom>
          <a:solidFill>
            <a:srgbClr val="FFFFCC">
              <a:alpha val="23921"/>
            </a:srgbClr>
          </a:solidFill>
          <a:ln cap="flat" cmpd="sng" w="12700">
            <a:solidFill>
              <a:srgbClr val="0070C0"/>
            </a:solidFill>
            <a:prstDash val="solid"/>
            <a:miter lim="800000"/>
            <a:headEnd len="sm" w="sm" type="none"/>
            <a:tailEnd len="sm" w="sm" type="none"/>
          </a:ln>
          <a:effectLst>
            <a:outerShdw rotWithShape="0" algn="ctr" dir="2700000" dist="107763">
              <a:srgbClr val="808080"/>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0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9"/>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dk2"/>
              </a:buClr>
              <a:buSzPct val="100000"/>
              <a:buFont typeface="Bookman Old Style"/>
              <a:buNone/>
            </a:pPr>
            <a:r>
              <a:rPr lang="es-ES"/>
              <a:t>Notación – Diagrama de Clases UML Básico</a:t>
            </a:r>
            <a:endParaRPr/>
          </a:p>
        </p:txBody>
      </p:sp>
      <p:sp>
        <p:nvSpPr>
          <p:cNvPr id="249" name="Google Shape;249;p9"/>
          <p:cNvSpPr txBox="1"/>
          <p:nvPr>
            <p:ph idx="1" type="body"/>
          </p:nvPr>
        </p:nvSpPr>
        <p:spPr>
          <a:xfrm>
            <a:off x="457200" y="1152548"/>
            <a:ext cx="8001000" cy="5133972"/>
          </a:xfrm>
          <a:prstGeom prst="rect">
            <a:avLst/>
          </a:prstGeom>
          <a:noFill/>
          <a:ln>
            <a:noFill/>
          </a:ln>
        </p:spPr>
        <p:txBody>
          <a:bodyPr anchorCtr="0" anchor="t" bIns="45700" lIns="91425" spcFirstLastPara="1" rIns="91425" wrap="square" tIns="45700">
            <a:normAutofit fontScale="92500"/>
          </a:bodyPr>
          <a:lstStyle/>
          <a:p>
            <a:pPr indent="-274320" lvl="0" marL="274320" rtl="0" algn="l">
              <a:spcBef>
                <a:spcPts val="0"/>
              </a:spcBef>
              <a:spcAft>
                <a:spcPts val="0"/>
              </a:spcAft>
              <a:buSzPct val="76000"/>
              <a:buChar char="🞂"/>
            </a:pPr>
            <a:r>
              <a:rPr lang="es-ES" sz="2400">
                <a:solidFill>
                  <a:srgbClr val="7030A0"/>
                </a:solidFill>
              </a:rPr>
              <a:t>Operaciones y Métodos</a:t>
            </a:r>
            <a:endParaRPr/>
          </a:p>
          <a:p>
            <a:pPr indent="-274320" lvl="1" marL="548640" rtl="0" algn="l">
              <a:spcBef>
                <a:spcPts val="500"/>
              </a:spcBef>
              <a:spcAft>
                <a:spcPts val="0"/>
              </a:spcAft>
              <a:buSzPct val="76000"/>
              <a:buChar char="🞂"/>
            </a:pPr>
            <a:r>
              <a:rPr lang="es-ES" sz="2000"/>
              <a:t>Implantación de un servicio que todos los objetos de la clase proporcionarán ante una petición, por lo tanto, un </a:t>
            </a:r>
            <a:r>
              <a:rPr i="1" lang="es-ES" sz="2000"/>
              <a:t>cierto comportamiento</a:t>
            </a:r>
            <a:endParaRPr/>
          </a:p>
          <a:p>
            <a:pPr indent="-228624" lvl="2" marL="822960" rtl="0" algn="l">
              <a:spcBef>
                <a:spcPts val="500"/>
              </a:spcBef>
              <a:spcAft>
                <a:spcPts val="0"/>
              </a:spcAft>
              <a:buSzPct val="76000"/>
              <a:buChar char="🞂"/>
            </a:pPr>
            <a:r>
              <a:rPr lang="es-ES" sz="1700"/>
              <a:t>Servicios que pueden ser solicitados a un objeto por otros objetos</a:t>
            </a:r>
            <a:endParaRPr/>
          </a:p>
          <a:p>
            <a:pPr indent="-274320" lvl="1" marL="548640" rtl="0" algn="l">
              <a:spcBef>
                <a:spcPts val="500"/>
              </a:spcBef>
              <a:spcAft>
                <a:spcPts val="0"/>
              </a:spcAft>
              <a:buSzPct val="76000"/>
              <a:buChar char="🞂"/>
            </a:pPr>
            <a:r>
              <a:rPr lang="es-ES" sz="2000"/>
              <a:t>Responsabilidades de un objeto</a:t>
            </a:r>
            <a:endParaRPr/>
          </a:p>
          <a:p>
            <a:pPr indent="-274320" lvl="1" marL="548640" rtl="0" algn="l">
              <a:spcBef>
                <a:spcPts val="500"/>
              </a:spcBef>
              <a:spcAft>
                <a:spcPts val="0"/>
              </a:spcAft>
              <a:buSzPct val="76000"/>
              <a:buChar char="🞂"/>
            </a:pPr>
            <a:r>
              <a:rPr lang="es-ES" sz="2000"/>
              <a:t>En general, las operaciones provocan cambios en los datos del objeto o el estado </a:t>
            </a:r>
            <a:endParaRPr/>
          </a:p>
          <a:p>
            <a:pPr indent="-274320" lvl="0" marL="274320" rtl="0" algn="l">
              <a:spcBef>
                <a:spcPts val="600"/>
              </a:spcBef>
              <a:spcAft>
                <a:spcPts val="0"/>
              </a:spcAft>
              <a:buSzPct val="76000"/>
              <a:buChar char="🞂"/>
            </a:pPr>
            <a:r>
              <a:rPr lang="es-ES" sz="2400"/>
              <a:t>Nombre de las Operaciones</a:t>
            </a:r>
            <a:endParaRPr/>
          </a:p>
          <a:p>
            <a:pPr indent="-274320" lvl="1" marL="548640" rtl="0" algn="l">
              <a:spcBef>
                <a:spcPts val="500"/>
              </a:spcBef>
              <a:spcAft>
                <a:spcPts val="0"/>
              </a:spcAft>
              <a:buSzPct val="76000"/>
              <a:buChar char="🞂"/>
            </a:pPr>
            <a:r>
              <a:rPr lang="es-ES" sz="2000"/>
              <a:t>estáVacia(); registrarPago(); calcularPerímetro(),...</a:t>
            </a:r>
            <a:endParaRPr/>
          </a:p>
          <a:p>
            <a:pPr indent="-274320" lvl="0" marL="274320" rtl="0" algn="l">
              <a:spcBef>
                <a:spcPts val="600"/>
              </a:spcBef>
              <a:spcAft>
                <a:spcPts val="0"/>
              </a:spcAft>
              <a:buSzPct val="76000"/>
              <a:buChar char="🞂"/>
            </a:pPr>
            <a:r>
              <a:rPr lang="es-ES" sz="2400"/>
              <a:t>FIRMA → nombre de la operación, parámetros de la operación indicando su tipo y valor por defecto, y tipo de retorno si es una función</a:t>
            </a:r>
            <a:endParaRPr/>
          </a:p>
          <a:p>
            <a:pPr indent="-274344" lvl="1" marL="548640" rtl="0" algn="l">
              <a:spcBef>
                <a:spcPts val="500"/>
              </a:spcBef>
              <a:spcAft>
                <a:spcPts val="0"/>
              </a:spcAft>
              <a:buSzPct val="76000"/>
              <a:buChar char="🞂"/>
            </a:pPr>
            <a:r>
              <a:rPr i="1" lang="es-ES" sz="2100"/>
              <a:t>visibilidad op_nombre (parametros) : tipo de retorno</a:t>
            </a:r>
            <a:endParaRPr/>
          </a:p>
          <a:p>
            <a:pPr indent="-274344" lvl="1" marL="548640" rtl="0" algn="l">
              <a:spcBef>
                <a:spcPts val="500"/>
              </a:spcBef>
              <a:spcAft>
                <a:spcPts val="0"/>
              </a:spcAft>
              <a:buSzPct val="76000"/>
              <a:buChar char="🞂"/>
            </a:pPr>
            <a:r>
              <a:rPr i="1" lang="es-ES" sz="2100"/>
              <a:t>Por cada parámetro =  dirección param-nombre: param-tipo = valor por defecto</a:t>
            </a:r>
            <a:endParaRPr/>
          </a:p>
        </p:txBody>
      </p:sp>
      <p:sp>
        <p:nvSpPr>
          <p:cNvPr id="250" name="Google Shape;250;p9"/>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pic>
        <p:nvPicPr>
          <p:cNvPr id="256" name="Google Shape;256;p10"/>
          <p:cNvPicPr preferRelativeResize="0"/>
          <p:nvPr/>
        </p:nvPicPr>
        <p:blipFill rotWithShape="1">
          <a:blip r:embed="rId4">
            <a:alphaModFix/>
          </a:blip>
          <a:srcRect b="0" l="0" r="0" t="0"/>
          <a:stretch/>
        </p:blipFill>
        <p:spPr>
          <a:xfrm>
            <a:off x="4763004" y="3239598"/>
            <a:ext cx="4380995" cy="3285746"/>
          </a:xfrm>
          <a:prstGeom prst="rect">
            <a:avLst/>
          </a:prstGeom>
          <a:noFill/>
          <a:ln>
            <a:noFill/>
          </a:ln>
        </p:spPr>
      </p:pic>
      <p:sp>
        <p:nvSpPr>
          <p:cNvPr id="257" name="Google Shape;257;p10"/>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s-ES"/>
              <a:t>Ejemplos de Atributos y Operaciones</a:t>
            </a:r>
            <a:endParaRPr/>
          </a:p>
        </p:txBody>
      </p:sp>
      <p:cxnSp>
        <p:nvCxnSpPr>
          <p:cNvPr id="258" name="Google Shape;258;p10"/>
          <p:cNvCxnSpPr/>
          <p:nvPr/>
        </p:nvCxnSpPr>
        <p:spPr>
          <a:xfrm rot="10800000">
            <a:off x="3714750" y="2357438"/>
            <a:ext cx="1143000" cy="0"/>
          </a:xfrm>
          <a:prstGeom prst="straightConnector1">
            <a:avLst/>
          </a:prstGeom>
          <a:noFill/>
          <a:ln cap="flat" cmpd="sng" w="28575">
            <a:solidFill>
              <a:schemeClr val="lt1"/>
            </a:solidFill>
            <a:prstDash val="solid"/>
            <a:round/>
            <a:headEnd len="med" w="med" type="none"/>
            <a:tailEnd len="med" w="med" type="stealth"/>
          </a:ln>
        </p:spPr>
      </p:cxnSp>
      <p:graphicFrame>
        <p:nvGraphicFramePr>
          <p:cNvPr id="259" name="Google Shape;259;p10"/>
          <p:cNvGraphicFramePr/>
          <p:nvPr/>
        </p:nvGraphicFramePr>
        <p:xfrm>
          <a:off x="6215074" y="1357298"/>
          <a:ext cx="2414588" cy="1781175"/>
        </p:xfrm>
        <a:graphic>
          <a:graphicData uri="http://schemas.openxmlformats.org/presentationml/2006/ole">
            <mc:AlternateContent>
              <mc:Choice Requires="v">
                <p:oleObj r:id="rId5" imgH="1781175" imgW="2414588" progId="Visio.Drawing.11" spid="_x0000_s1">
                  <p:embed/>
                </p:oleObj>
              </mc:Choice>
              <mc:Fallback>
                <p:oleObj r:id="rId6" imgH="1781175" imgW="2414588" progId="Visio.Drawing.11">
                  <p:embed/>
                  <p:pic>
                    <p:nvPicPr>
                      <p:cNvPr id="259" name="Google Shape;259;p10"/>
                      <p:cNvPicPr preferRelativeResize="0"/>
                      <p:nvPr/>
                    </p:nvPicPr>
                    <p:blipFill rotWithShape="1">
                      <a:blip r:embed="rId7">
                        <a:alphaModFix/>
                      </a:blip>
                      <a:srcRect b="0" l="0" r="0" t="0"/>
                      <a:stretch/>
                    </p:blipFill>
                    <p:spPr>
                      <a:xfrm>
                        <a:off x="6215074" y="1357298"/>
                        <a:ext cx="2414588" cy="1781175"/>
                      </a:xfrm>
                      <a:prstGeom prst="rect">
                        <a:avLst/>
                      </a:prstGeom>
                      <a:solidFill>
                        <a:srgbClr val="CCFFFF"/>
                      </a:solidFill>
                      <a:ln cap="flat" cmpd="sng" w="57150">
                        <a:solidFill>
                          <a:srgbClr val="339966"/>
                        </a:solidFill>
                        <a:prstDash val="solid"/>
                        <a:miter lim="800000"/>
                        <a:headEnd len="sm" w="sm" type="none"/>
                        <a:tailEnd len="sm" w="sm" type="none"/>
                      </a:ln>
                    </p:spPr>
                  </p:pic>
                </p:oleObj>
              </mc:Fallback>
            </mc:AlternateContent>
          </a:graphicData>
        </a:graphic>
      </p:graphicFrame>
      <p:sp>
        <p:nvSpPr>
          <p:cNvPr id="260" name="Google Shape;260;p10"/>
          <p:cNvSpPr txBox="1"/>
          <p:nvPr>
            <p:ph idx="1" type="body"/>
          </p:nvPr>
        </p:nvSpPr>
        <p:spPr>
          <a:xfrm>
            <a:off x="357158" y="4286256"/>
            <a:ext cx="3786214" cy="1571636"/>
          </a:xfrm>
          <a:prstGeom prst="rect">
            <a:avLst/>
          </a:prstGeom>
          <a:noFill/>
          <a:ln>
            <a:noFill/>
          </a:ln>
        </p:spPr>
        <p:txBody>
          <a:bodyPr anchorCtr="0" anchor="t" bIns="45700" lIns="91425" spcFirstLastPara="1" rIns="91425" wrap="square" tIns="45700">
            <a:normAutofit fontScale="92500"/>
          </a:bodyPr>
          <a:lstStyle/>
          <a:p>
            <a:pPr indent="-274320" lvl="0" marL="274320" rtl="0" algn="l">
              <a:spcBef>
                <a:spcPts val="0"/>
              </a:spcBef>
              <a:spcAft>
                <a:spcPts val="0"/>
              </a:spcAft>
              <a:buSzPct val="76000"/>
              <a:buChar char="🞂"/>
            </a:pPr>
            <a:r>
              <a:rPr lang="es-ES"/>
              <a:t>Notación de Clase:  </a:t>
            </a:r>
            <a:r>
              <a:rPr lang="es-ES">
                <a:solidFill>
                  <a:srgbClr val="0070C0"/>
                </a:solidFill>
              </a:rPr>
              <a:t>sin detalles,</a:t>
            </a:r>
            <a:r>
              <a:rPr lang="es-ES"/>
              <a:t> </a:t>
            </a:r>
            <a:r>
              <a:rPr b="1" lang="es-ES">
                <a:solidFill>
                  <a:srgbClr val="00B050"/>
                </a:solidFill>
              </a:rPr>
              <a:t>detalles a nivel de análisis</a:t>
            </a:r>
            <a:r>
              <a:rPr lang="es-ES"/>
              <a:t>, detalles a nivel de implantación</a:t>
            </a:r>
            <a:endParaRPr/>
          </a:p>
        </p:txBody>
      </p:sp>
      <p:cxnSp>
        <p:nvCxnSpPr>
          <p:cNvPr id="261" name="Google Shape;261;p10"/>
          <p:cNvCxnSpPr/>
          <p:nvPr/>
        </p:nvCxnSpPr>
        <p:spPr>
          <a:xfrm flipH="1" rot="10800000">
            <a:off x="3714744" y="3933056"/>
            <a:ext cx="1361312" cy="567514"/>
          </a:xfrm>
          <a:prstGeom prst="straightConnector1">
            <a:avLst/>
          </a:prstGeom>
          <a:noFill/>
          <a:ln cap="flat" cmpd="sng" w="9525">
            <a:solidFill>
              <a:schemeClr val="accent1"/>
            </a:solidFill>
            <a:prstDash val="solid"/>
            <a:round/>
            <a:headEnd len="sm" w="sm" type="none"/>
            <a:tailEnd len="med" w="med" type="stealth"/>
          </a:ln>
        </p:spPr>
      </p:cxnSp>
      <p:cxnSp>
        <p:nvCxnSpPr>
          <p:cNvPr id="262" name="Google Shape;262;p10"/>
          <p:cNvCxnSpPr/>
          <p:nvPr/>
        </p:nvCxnSpPr>
        <p:spPr>
          <a:xfrm>
            <a:off x="4071934" y="4929198"/>
            <a:ext cx="932114" cy="372010"/>
          </a:xfrm>
          <a:prstGeom prst="straightConnector1">
            <a:avLst/>
          </a:prstGeom>
          <a:noFill/>
          <a:ln cap="flat" cmpd="sng" w="57150">
            <a:solidFill>
              <a:srgbClr val="00B050"/>
            </a:solidFill>
            <a:prstDash val="solid"/>
            <a:round/>
            <a:headEnd len="sm" w="sm" type="none"/>
            <a:tailEnd len="med" w="med" type="stealth"/>
          </a:ln>
        </p:spPr>
      </p:cxnSp>
      <p:sp>
        <p:nvSpPr>
          <p:cNvPr id="263" name="Google Shape;263;p10"/>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s-ES"/>
              <a:t>‹#›</a:t>
            </a:fld>
            <a:endParaRPr/>
          </a:p>
        </p:txBody>
      </p:sp>
      <p:sp>
        <p:nvSpPr>
          <p:cNvPr id="264" name="Google Shape;264;p10"/>
          <p:cNvSpPr/>
          <p:nvPr/>
        </p:nvSpPr>
        <p:spPr>
          <a:xfrm>
            <a:off x="2195736" y="5949280"/>
            <a:ext cx="5400600" cy="504056"/>
          </a:xfrm>
          <a:prstGeom prst="curvedUpArrow">
            <a:avLst>
              <a:gd fmla="val 25000" name="adj1"/>
              <a:gd fmla="val 50000" name="adj2"/>
              <a:gd fmla="val 25000" name="adj3"/>
            </a:avLst>
          </a:prstGeom>
          <a:solidFill>
            <a:srgbClr val="FFFFCC"/>
          </a:solidFill>
          <a:ln cap="flat" cmpd="sng" w="12700">
            <a:solidFill>
              <a:schemeClr val="dk1"/>
            </a:solidFill>
            <a:prstDash val="solid"/>
            <a:miter lim="800000"/>
            <a:headEnd len="sm" w="sm" type="none"/>
            <a:tailEnd len="sm" w="sm" type="none"/>
          </a:ln>
          <a:effectLst>
            <a:outerShdw rotWithShape="0" algn="ctr" dir="2700000" dist="107763">
              <a:srgbClr val="808080"/>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000">
              <a:solidFill>
                <a:schemeClr val="dk1"/>
              </a:solidFill>
              <a:latin typeface="Arial"/>
              <a:ea typeface="Arial"/>
              <a:cs typeface="Arial"/>
              <a:sym typeface="Arial"/>
            </a:endParaRPr>
          </a:p>
        </p:txBody>
      </p:sp>
      <p:graphicFrame>
        <p:nvGraphicFramePr>
          <p:cNvPr id="265" name="Google Shape;265;p10"/>
          <p:cNvGraphicFramePr/>
          <p:nvPr/>
        </p:nvGraphicFramePr>
        <p:xfrm>
          <a:off x="328542" y="1357299"/>
          <a:ext cx="5672218" cy="2500330"/>
        </p:xfrm>
        <a:graphic>
          <a:graphicData uri="http://schemas.openxmlformats.org/presentationml/2006/ole">
            <mc:AlternateContent>
              <mc:Choice Requires="v">
                <p:oleObj r:id="rId8" imgH="2500330" imgW="5672218" progId="Visio.Drawing.11" spid="_x0000_s2">
                  <p:embed/>
                </p:oleObj>
              </mc:Choice>
              <mc:Fallback>
                <p:oleObj r:id="rId9" imgH="2500330" imgW="5672218" progId="Visio.Drawing.11">
                  <p:embed/>
                  <p:pic>
                    <p:nvPicPr>
                      <p:cNvPr id="265" name="Google Shape;265;p10"/>
                      <p:cNvPicPr preferRelativeResize="0"/>
                      <p:nvPr/>
                    </p:nvPicPr>
                    <p:blipFill rotWithShape="1">
                      <a:blip r:embed="rId10">
                        <a:alphaModFix/>
                      </a:blip>
                      <a:srcRect b="0" l="0" r="0" t="0"/>
                      <a:stretch/>
                    </p:blipFill>
                    <p:spPr>
                      <a:xfrm>
                        <a:off x="328542" y="1357299"/>
                        <a:ext cx="5672218" cy="2500330"/>
                      </a:xfrm>
                      <a:prstGeom prst="rect">
                        <a:avLst/>
                      </a:prstGeom>
                      <a:noFill/>
                      <a:ln>
                        <a:noFill/>
                      </a:ln>
                    </p:spPr>
                  </p:pic>
                </p:oleObj>
              </mc:Fallback>
            </mc:AlternateContent>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0">
                                            <p:txEl>
                                              <p:pRg end="0" st="0"/>
                                            </p:txEl>
                                          </p:spTgt>
                                        </p:tgtEl>
                                        <p:attrNameLst>
                                          <p:attrName>style.visibility</p:attrName>
                                        </p:attrNameLst>
                                      </p:cBhvr>
                                      <p:to>
                                        <p:strVal val="visible"/>
                                      </p:to>
                                    </p:set>
                                  </p:childTnLst>
                                </p:cTn>
                              </p:par>
                              <p:par>
                                <p:cTn fill="hold" nodeType="withEffect" presetClass="entr" presetID="1" presetSubtype="0">
                                  <p:stCondLst>
                                    <p:cond delay="500"/>
                                  </p:stCondLst>
                                  <p:childTnLst>
                                    <p:set>
                                      <p:cBhvr>
                                        <p:cTn dur="1" fill="hold">
                                          <p:stCondLst>
                                            <p:cond delay="0"/>
                                          </p:stCondLst>
                                        </p:cTn>
                                        <p:tgtEl>
                                          <p:spTgt spid="261"/>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500"/>
                                  </p:stCondLst>
                                  <p:childTnLst>
                                    <p:set>
                                      <p:cBhvr>
                                        <p:cTn dur="1" fill="hold">
                                          <p:stCondLst>
                                            <p:cond delay="0"/>
                                          </p:stCondLst>
                                        </p:cTn>
                                        <p:tgtEl>
                                          <p:spTgt spid="262"/>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500"/>
                                  </p:stCondLst>
                                  <p:childTnLst>
                                    <p:set>
                                      <p:cBhvr>
                                        <p:cTn dur="1" fill="hold">
                                          <p:stCondLst>
                                            <p:cond delay="0"/>
                                          </p:stCondLst>
                                        </p:cTn>
                                        <p:tgtEl>
                                          <p:spTgt spid="2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Tema_SoftReq">
  <a:themeElements>
    <a:clrScheme name="Flujo">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_SoftReq">
  <a:themeElements>
    <a:clrScheme name="Flujo">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Maria Asuncion Barredo Fuentes</dc:creator>
</cp:coreProperties>
</file>