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  <p:sldMasterId id="2147483987" r:id="rId2"/>
  </p:sldMasterIdLst>
  <p:notesMasterIdLst>
    <p:notesMasterId r:id="rId26"/>
  </p:notesMasterIdLst>
  <p:handoutMasterIdLst>
    <p:handoutMasterId r:id="rId27"/>
  </p:handoutMasterIdLst>
  <p:sldIdLst>
    <p:sldId id="287" r:id="rId3"/>
    <p:sldId id="275" r:id="rId4"/>
    <p:sldId id="290" r:id="rId5"/>
    <p:sldId id="295" r:id="rId6"/>
    <p:sldId id="296" r:id="rId7"/>
    <p:sldId id="266" r:id="rId8"/>
    <p:sldId id="267" r:id="rId9"/>
    <p:sldId id="268" r:id="rId10"/>
    <p:sldId id="269" r:id="rId11"/>
    <p:sldId id="270" r:id="rId12"/>
    <p:sldId id="278" r:id="rId13"/>
    <p:sldId id="279" r:id="rId14"/>
    <p:sldId id="280" r:id="rId15"/>
    <p:sldId id="281" r:id="rId16"/>
    <p:sldId id="297" r:id="rId17"/>
    <p:sldId id="283" r:id="rId18"/>
    <p:sldId id="273" r:id="rId19"/>
    <p:sldId id="292" r:id="rId20"/>
    <p:sldId id="293" r:id="rId21"/>
    <p:sldId id="285" r:id="rId22"/>
    <p:sldId id="286" r:id="rId23"/>
    <p:sldId id="294" r:id="rId24"/>
    <p:sldId id="274" r:id="rId25"/>
  </p:sldIdLst>
  <p:sldSz cx="9144000" cy="6858000" type="screen4x3"/>
  <p:notesSz cx="6808788" cy="9940925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21" autoAdjust="0"/>
  </p:normalViewPr>
  <p:slideViewPr>
    <p:cSldViewPr snapToGrid="0" snapToObjects="1">
      <p:cViewPr varScale="1">
        <p:scale>
          <a:sx n="86" d="100"/>
          <a:sy n="86" d="100"/>
        </p:scale>
        <p:origin x="69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1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C88D1-D5ED-403C-A080-385BC71863D5}" type="datetimeFigureOut">
              <a:rPr lang="en-GB" smtClean="0"/>
              <a:t>30/09/2020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D879E-E920-4A4F-ACD0-7FABEC79F30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9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3F9D-E993-44CB-BA32-52BAF5B4A07A}" type="datetimeFigureOut">
              <a:rPr lang="en-GB" smtClean="0"/>
              <a:t>30/09/2020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3B33-C4C3-4F6B-B4E1-BBAC8D764F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61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7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62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200" dirty="0">
              <a:latin typeface="Courier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96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69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60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07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879" y="4784070"/>
            <a:ext cx="5447030" cy="42258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"&lt;select name='level'&gt;"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$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queryResultLevel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fetchObject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studentRowObj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-&gt;level ==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&gt;level) {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$selected = 'selected';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else {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$selected = '';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echo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$selected value=' {$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-&gt;level} ‘&gt;{$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&gt;level}&lt;/option&gt;\n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88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"&lt;select name='level'&gt;"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$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queryResultLevel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fetchObject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studentRowObj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-&gt;level ==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&gt;level) {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$selected = 'selected';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 else {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$selected = '';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b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echo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&lt;option $selected value=' {$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-&gt;level} ‘&gt;{$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currentLevel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&gt;level}&lt;/option&gt;\n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264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GB" altLang="en-US" dirty="0">
              <a:cs typeface="Arial" panose="020B0604020202020204" pitchFamily="34" charset="0"/>
            </a:endParaRPr>
          </a:p>
          <a:p>
            <a:pPr marL="228600" indent="-228600"/>
            <a:endParaRPr lang="en-GB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9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4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93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We could use method ‘get’ for testing</a:t>
            </a:r>
          </a:p>
        </p:txBody>
      </p:sp>
    </p:spTree>
    <p:extLst>
      <p:ext uri="{BB962C8B-B14F-4D97-AF65-F5344CB8AC3E}">
        <p14:creationId xmlns:p14="http://schemas.microsoft.com/office/powerpoint/2010/main" val="60208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8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1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3B33-C4C3-4F6B-B4E1-BBAC8D764F7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01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822F1-2AB6-3147-8E9E-D955C11A1AE1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D65EE-FF81-D247-8898-77F905D22E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0E57-5235-E14C-8D04-CCD930DFFAC0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B7A-779B-C946-8B00-E1BBBB3A7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01B3-6344-394E-991A-5EADF36C89EE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803EA-BF84-7B4D-B2FF-5FF2A5E0B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4AEA-D2FF-AD4D-AFBA-BD1AAA83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6C3F-BB5F-A84A-A5C9-A28DB9A38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B98A-C360-774B-92E4-78877A14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5B8D-8B4B-5A4D-BBDF-71327519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E007-93CF-1240-BC2C-0F44BD7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5C6-E549-5245-B7CC-50523DF2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110E-99E4-4E47-85C1-643AC40C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6BBA-908A-0945-B1AD-6E3D28F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35DA-8029-B543-A68B-F4CDB7B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0D12-2E6C-6F49-9E49-97520D94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2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9DE9-E509-0444-8983-861FDA67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7F20-740F-0646-8461-ED382BD9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9DC-3DF5-9543-B944-FCA8612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3AE9-7F86-D44B-8E9D-FD5DC763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F934-9C51-9A45-BA57-7A64095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0AD7-62E4-3348-B499-1816015E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E607-DA3B-3547-A612-1B4EC06F6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1B18-74EE-DB45-A4A8-6E6A907E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2E1E2-9F33-834A-A9CA-B1B2F94D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ECC6-4440-C74C-9FEE-81E2889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5913-A200-3046-B68F-6C3E5DE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539B-7790-9842-8739-CA9287D6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7B51-4D66-6249-B788-AD7B596F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9557-A874-5D42-B568-DA29A40F4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B6DF2-98C4-2443-9F9A-C47BC22A5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6CC74-4588-8B41-862E-4A5557F59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B06C-096D-EF47-A127-429F53B0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FBB7D-63CD-1A4E-9E11-69197C4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D30A3-86B9-B84F-AF7C-43CE86EE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B0CE-C6DD-C143-9074-77F2E5A7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3BFD2-986D-D546-9D38-EDABB2E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6CC0-78BB-4C4D-A20C-16A07E9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9D1CE-3248-0E4E-94CC-705317DA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75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8C060-7123-0A48-AC8D-8DEC050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05EBE-C5D0-2848-BFA4-71AC79CF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AF28-C52E-474A-9971-E4E9062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9306-67C6-0D46-9243-804E9AB1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384C-0D36-3440-8920-89F0DFAC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DDAB-B6E9-6C4F-9F00-B6D0C54B6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3FC4-E63D-3243-B609-F89C1262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A6FF-9F74-934A-9EB6-89C6818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7CF2-B028-844C-9FF6-39289197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64578-54BE-044C-BE54-F1D0CAB856FD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906C1-A892-4146-A6A9-B4E4974B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78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9D66-0BBD-404B-BFC4-F0C1E237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B17C-C50B-C74B-8124-786A9954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C60B9-3E32-5643-A61B-9EFBE2CE5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26CB5-459E-6344-B0C3-AF1E928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1A03-3BFB-F849-9772-636881C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6887-AC31-AF48-BEB9-6AC7F631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8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BB2E-45F9-5249-9ACB-C50ECB43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0455C-2634-454C-8819-71BD0BD79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83D0-68A2-814F-BAF0-763BF0A4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060F-C4E1-AC4C-8A20-F74884F1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38B4-13CF-ED4B-AE90-D3A07A48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3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23695-DD64-254D-B814-ED4A5E5B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E186-37C7-AC43-A3BB-A94539314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40DC-1AAD-B34D-B080-A075FC8E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2E7D-8B39-5544-A96F-997EA936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BC50-F648-1C42-A6D8-A7A2913E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0B109-AD64-8B40-876E-C474173B0B9D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50EFF-73FF-0E4C-B551-CD30018D5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4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48-9D17-D24B-9C8E-83F09D9F5F21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1365-4510-904A-A3EB-7EC140129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3DB75-DE9F-A54E-BAA3-B8B58D304D31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6710-FBC2-BE4A-AAB7-C7E92536C8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30C7-8B88-1A4A-BCEC-4234BBD78C9C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D1819-07D4-F44E-AAF1-C9085F496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307F-3B05-164F-913C-AE9A4BD5B7B0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A8CBF-7B5C-5244-8D9D-D7EFDDCBC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3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B211-DCA2-0342-948D-AB752171B3AB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1020-EC8C-8849-9FE9-5AFE6DB1C8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3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10279-1B16-0441-A5C7-BD9427E4677F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13B2-DD8D-2840-AEAB-0BBF3F1500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518A8A-357B-7548-AC66-60C2764DEC43}" type="datetime2">
              <a:rPr lang="en-US"/>
              <a:pPr>
                <a:defRPr/>
              </a:pPr>
              <a:t>Wednesday, September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2EFDBB-819C-3144-B5E1-EA50128BF0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6" r:id="rId2"/>
    <p:sldLayoutId id="2147483984" r:id="rId3"/>
    <p:sldLayoutId id="2147483977" r:id="rId4"/>
    <p:sldLayoutId id="2147483985" r:id="rId5"/>
    <p:sldLayoutId id="2147483978" r:id="rId6"/>
    <p:sldLayoutId id="2147483979" r:id="rId7"/>
    <p:sldLayoutId id="2147483986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0250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04888" indent="-1825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187450" indent="-1365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BA94D-CD74-984E-B07E-CDE8890F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377B-86E9-8246-A8C0-5AB7A3CB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5869-5DD3-2D41-93FA-951BFDB2F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2F08-090B-D549-AF08-F9EC926F48C7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6E4-E5DB-104B-A0B4-A9FB34D8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6F7C-66CD-1C43-8860-7005808E9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BD97-7C40-0141-9F96-A75B499FE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9A35-E50F-AC41-B56A-0D22A8478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960" y="1454705"/>
            <a:ext cx="925068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Information Management</a:t>
            </a:r>
            <a:br>
              <a:rPr lang="en-US" dirty="0"/>
            </a:br>
            <a:br>
              <a:rPr lang="en-US" dirty="0"/>
            </a:br>
            <a:r>
              <a:rPr lang="en-US" altLang="en-US" sz="3600" dirty="0">
                <a:solidFill>
                  <a:srgbClr val="C00000"/>
                </a:solidFill>
              </a:rPr>
              <a:t>U</a:t>
            </a:r>
            <a:r>
              <a:rPr lang="en-US" sz="3600" dirty="0">
                <a:solidFill>
                  <a:srgbClr val="C00000"/>
                </a:solidFill>
              </a:rPr>
              <a:t>pdating records using PDO in PHP</a:t>
            </a:r>
            <a:endParaRPr lang="en-US" sz="33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98A7-D6D4-DB4F-BCCF-F9BB76AC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36620"/>
            <a:ext cx="6858000" cy="1241822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KF5002 Web Programming </a:t>
            </a:r>
          </a:p>
          <a:p>
            <a:r>
              <a:rPr lang="en-US" sz="2400" dirty="0"/>
              <a:t>2020/21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F8F35BB-C2AA-FD48-8239-A33D2072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4869656"/>
            <a:ext cx="2967990" cy="8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6200"/>
            <a:ext cx="8229600" cy="990600"/>
          </a:xfrm>
        </p:spPr>
        <p:txBody>
          <a:bodyPr/>
          <a:lstStyle/>
          <a:p>
            <a:r>
              <a:rPr lang="en-GB" altLang="en-US" dirty="0"/>
              <a:t>The hyperlink 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598" y="1542063"/>
            <a:ext cx="8924423" cy="1605174"/>
          </a:xfrm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 marL="447675" indent="-447675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1600" dirty="0"/>
              <a:t>&lt;a </a:t>
            </a:r>
            <a:r>
              <a:rPr lang="en-GB" altLang="en-US" sz="1600" dirty="0" err="1"/>
              <a:t>href</a:t>
            </a:r>
            <a:r>
              <a:rPr lang="en-GB" altLang="en-US" sz="1600" dirty="0"/>
              <a:t>='</a:t>
            </a:r>
            <a:r>
              <a:rPr lang="en-GB" altLang="en-US" sz="1600" dirty="0" err="1"/>
              <a:t>updateStudentForm.php?studentID</a:t>
            </a:r>
            <a:r>
              <a:rPr lang="en-GB" altLang="en-US" sz="1600" dirty="0"/>
              <a:t>=w123456789'&gt;w123456789&lt;/a&gt;Sally Stevenson ..</a:t>
            </a:r>
          </a:p>
          <a:p>
            <a:pPr marL="447675" indent="-447675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GB" altLang="en-US" sz="1600" dirty="0"/>
          </a:p>
          <a:p>
            <a:pPr marL="447675" indent="-447675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1600" dirty="0"/>
              <a:t>&lt;a </a:t>
            </a:r>
            <a:r>
              <a:rPr lang="en-GB" altLang="en-US" sz="1600" dirty="0" err="1"/>
              <a:t>href</a:t>
            </a:r>
            <a:r>
              <a:rPr lang="en-GB" altLang="en-US" sz="1600" dirty="0"/>
              <a:t>= '</a:t>
            </a:r>
            <a:r>
              <a:rPr lang="en-GB" altLang="en-US" sz="1600" dirty="0" err="1"/>
              <a:t>updateStudentForm.php?studentID</a:t>
            </a:r>
            <a:r>
              <a:rPr lang="en-GB" altLang="en-US" sz="1600" dirty="0"/>
              <a:t>=w234178090'&gt; w234178090 &lt;/a&gt;Joseph Bloggs ..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3598" y="4453154"/>
            <a:ext cx="8924423" cy="3721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Options for creating the hyperlinks?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‘pre-code’ them 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dynamically build them by querying the </a:t>
            </a:r>
            <a:r>
              <a:rPr lang="en-GB" altLang="en-US" sz="1800" dirty="0" err="1"/>
              <a:t>srs_student</a:t>
            </a:r>
            <a:r>
              <a:rPr lang="en-GB" altLang="en-US" sz="1800" dirty="0"/>
              <a:t> table and generating the required HTML for the links using the query results.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800" dirty="0"/>
              <a:t>	This would make sure that the list is up to date</a:t>
            </a:r>
          </a:p>
          <a:p>
            <a:pPr>
              <a:lnSpc>
                <a:spcPct val="80000"/>
              </a:lnSpc>
            </a:pPr>
            <a:endParaRPr lang="en-GB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17CEE-A0D4-4958-99E9-D89E06F06F56}"/>
              </a:ext>
            </a:extLst>
          </p:cNvPr>
          <p:cNvSpPr txBox="1"/>
          <p:nvPr/>
        </p:nvSpPr>
        <p:spPr>
          <a:xfrm>
            <a:off x="818706" y="3201325"/>
            <a:ext cx="34662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  <a:latin typeface="+mn-lt"/>
                <a:cs typeface="Courier"/>
              </a:rPr>
              <a:t>Which </a:t>
            </a:r>
            <a:r>
              <a:rPr lang="en-GB" b="1" i="1" dirty="0">
                <a:solidFill>
                  <a:srgbClr val="002060"/>
                </a:solidFill>
                <a:latin typeface="+mn-lt"/>
                <a:cs typeface="Courier"/>
              </a:rPr>
              <a:t>method</a:t>
            </a:r>
            <a:r>
              <a:rPr lang="en-GB" i="1" dirty="0">
                <a:solidFill>
                  <a:srgbClr val="002060"/>
                </a:solidFill>
                <a:latin typeface="+mn-lt"/>
                <a:cs typeface="Courier"/>
              </a:rPr>
              <a:t> for passing the name and value pairs is being used here?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034F66-D53F-46EE-A44D-C77E18AC71C7}"/>
              </a:ext>
            </a:extLst>
          </p:cNvPr>
          <p:cNvCxnSpPr>
            <a:cxnSpLocks/>
          </p:cNvCxnSpPr>
          <p:nvPr/>
        </p:nvCxnSpPr>
        <p:spPr>
          <a:xfrm flipV="1">
            <a:off x="3132291" y="2669531"/>
            <a:ext cx="1152629" cy="53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FEB52B-5B7E-447B-9DB3-45F1E8AB34AC}"/>
              </a:ext>
            </a:extLst>
          </p:cNvPr>
          <p:cNvPicPr/>
          <p:nvPr/>
        </p:nvPicPr>
        <p:blipFill rotWithShape="1">
          <a:blip r:embed="rId3"/>
          <a:srcRect t="31971" r="83913" b="53655"/>
          <a:stretch/>
        </p:blipFill>
        <p:spPr bwMode="auto">
          <a:xfrm>
            <a:off x="5808716" y="3342500"/>
            <a:ext cx="3189305" cy="164331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48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Dynamically building the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How do we dynamically build the list of hyperlinks?</a:t>
            </a:r>
          </a:p>
          <a:p>
            <a:pPr marL="73183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Query the database to get the full set of student records</a:t>
            </a:r>
          </a:p>
          <a:p>
            <a:pPr marL="731837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Iterate through them and echo one hyperlink for each to the browser </a:t>
            </a:r>
          </a:p>
        </p:txBody>
      </p:sp>
    </p:spTree>
    <p:extLst>
      <p:ext uri="{BB962C8B-B14F-4D97-AF65-F5344CB8AC3E}">
        <p14:creationId xmlns:p14="http://schemas.microsoft.com/office/powerpoint/2010/main" val="38132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Building the hyperlinks - querying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noProof="1"/>
              <a:t>Connect to the server using PDO (as you have already learnt to do using the getConnection() function) storing the connection details in a variable named </a:t>
            </a:r>
            <a:r>
              <a:rPr lang="en-GB" altLang="en-US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GB" altLang="en-US" dirty="0" err="1">
                <a:latin typeface="Courier New" charset="0"/>
                <a:ea typeface="Courier New" charset="0"/>
                <a:cs typeface="Courier New" charset="0"/>
              </a:rPr>
              <a:t>dbConn</a:t>
            </a:r>
            <a:endParaRPr lang="en-GB" noProof="1"/>
          </a:p>
          <a:p>
            <a:pPr marL="0" indent="0">
              <a:lnSpc>
                <a:spcPct val="90000"/>
              </a:lnSpc>
              <a:buNone/>
            </a:pPr>
            <a:endParaRPr lang="en-GB" noProof="1"/>
          </a:p>
          <a:p>
            <a:pPr>
              <a:lnSpc>
                <a:spcPct val="90000"/>
              </a:lnSpc>
            </a:pPr>
            <a:r>
              <a:rPr lang="en-GB" noProof="1"/>
              <a:t>Construct the sql query we need</a:t>
            </a:r>
          </a:p>
          <a:p>
            <a:pPr>
              <a:lnSpc>
                <a:spcPct val="90000"/>
              </a:lnSpc>
            </a:pPr>
            <a:endParaRPr lang="en-GB" noProof="1"/>
          </a:p>
          <a:p>
            <a:pPr marL="0" indent="0">
              <a:lnSpc>
                <a:spcPct val="90000"/>
              </a:lnSpc>
              <a:buNone/>
            </a:pPr>
            <a:r>
              <a:rPr lang="en-GB" sz="2000" noProof="1">
                <a:latin typeface="Courier"/>
              </a:rPr>
              <a:t>    $</a:t>
            </a:r>
            <a:r>
              <a:rPr lang="en-GB" altLang="en-US" sz="2000" dirty="0" err="1">
                <a:latin typeface="Courier New" charset="0"/>
                <a:ea typeface="Courier New" charset="0"/>
                <a:cs typeface="Courier New" charset="0"/>
              </a:rPr>
              <a:t>sqlQuery</a:t>
            </a:r>
            <a:r>
              <a:rPr lang="en-GB" sz="2000" noProof="1">
                <a:latin typeface="Courier"/>
              </a:rPr>
              <a:t> = </a:t>
            </a:r>
            <a:r>
              <a:rPr lang="en-GB" sz="2000" dirty="0">
                <a:latin typeface="Courier"/>
              </a:rPr>
              <a:t>"SELECT </a:t>
            </a:r>
            <a:r>
              <a:rPr lang="en-GB" sz="2000" dirty="0" err="1">
                <a:latin typeface="Courier"/>
              </a:rPr>
              <a:t>studentID</a:t>
            </a:r>
            <a:r>
              <a:rPr lang="en-GB" sz="2000" dirty="0">
                <a:latin typeface="Courier"/>
              </a:rPr>
              <a:t>, forename, 			     surname, programme</a:t>
            </a:r>
            <a:r>
              <a:rPr lang="en-GB" sz="2000">
                <a:latin typeface="Courier"/>
              </a:rPr>
              <a:t>, level</a:t>
            </a:r>
            <a:endParaRPr lang="en-GB" sz="2000" dirty="0">
              <a:latin typeface="Courier"/>
            </a:endParaRPr>
          </a:p>
          <a:p>
            <a:pPr marL="0" indent="0">
              <a:buNone/>
            </a:pPr>
            <a:r>
              <a:rPr lang="en-GB" sz="2000" dirty="0">
                <a:latin typeface="Courier"/>
              </a:rPr>
              <a:t>		     FROM </a:t>
            </a:r>
            <a:r>
              <a:rPr lang="en-GB" sz="2000" dirty="0" err="1">
                <a:latin typeface="Courier"/>
              </a:rPr>
              <a:t>srs_student</a:t>
            </a:r>
            <a:r>
              <a:rPr lang="en-GB" sz="2000" dirty="0">
                <a:latin typeface="Courier"/>
              </a:rPr>
              <a:t>";</a:t>
            </a:r>
            <a:endParaRPr lang="en-GB" sz="2000" noProof="1">
              <a:latin typeface="Courier"/>
            </a:endParaRPr>
          </a:p>
          <a:p>
            <a:pPr>
              <a:lnSpc>
                <a:spcPct val="90000"/>
              </a:lnSpc>
            </a:pPr>
            <a:endParaRPr lang="en-GB" noProof="1"/>
          </a:p>
          <a:p>
            <a:pPr>
              <a:lnSpc>
                <a:spcPct val="90000"/>
              </a:lnSpc>
            </a:pPr>
            <a:r>
              <a:rPr lang="en-GB" altLang="en-US" dirty="0"/>
              <a:t>Execute the query 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000" dirty="0">
                <a:latin typeface="Courier"/>
                <a:cs typeface="Courier New" charset="0"/>
              </a:rPr>
              <a:t>   </a:t>
            </a:r>
            <a:r>
              <a:rPr lang="en-GB" altLang="en-US" sz="20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GB" alt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GB" altLang="en-US" sz="2000" dirty="0">
                <a:latin typeface="Courier New" charset="0"/>
                <a:ea typeface="Courier New" charset="0"/>
                <a:cs typeface="Courier New" charset="0"/>
              </a:rPr>
              <a:t> = $</a:t>
            </a:r>
            <a:r>
              <a:rPr lang="en-GB" altLang="en-US" sz="2000" dirty="0" err="1">
                <a:latin typeface="Courier New" charset="0"/>
                <a:ea typeface="Courier New" charset="0"/>
                <a:cs typeface="Courier New" charset="0"/>
              </a:rPr>
              <a:t>dbConn</a:t>
            </a:r>
            <a:r>
              <a:rPr lang="en-GB" altLang="en-US" sz="2000" dirty="0">
                <a:latin typeface="Courier New" charset="0"/>
                <a:ea typeface="Courier New" charset="0"/>
                <a:cs typeface="Courier New" charset="0"/>
              </a:rPr>
              <a:t>-&gt;query($</a:t>
            </a:r>
            <a:r>
              <a:rPr lang="en-GB" altLang="en-US" sz="2000" dirty="0" err="1">
                <a:latin typeface="Courier New" charset="0"/>
                <a:ea typeface="Courier New" charset="0"/>
                <a:cs typeface="Courier New" charset="0"/>
              </a:rPr>
              <a:t>sqlQuery</a:t>
            </a:r>
            <a:r>
              <a:rPr lang="en-GB" alt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sz="2000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altLang="en-US" sz="1800" dirty="0">
              <a:latin typeface="Courier"/>
            </a:endParaRPr>
          </a:p>
          <a:p>
            <a:pPr>
              <a:lnSpc>
                <a:spcPct val="90000"/>
              </a:lnSpc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</a:pPr>
            <a:endParaRPr lang="en-GB" altLang="en-US" sz="1800" dirty="0">
              <a:latin typeface="Courier"/>
            </a:endParaRPr>
          </a:p>
          <a:p>
            <a:pPr>
              <a:lnSpc>
                <a:spcPct val="90000"/>
              </a:lnSpc>
            </a:pPr>
            <a:endParaRPr lang="en-GB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GB" altLang="en-US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GB" sz="2000" noProof="1"/>
          </a:p>
        </p:txBody>
      </p:sp>
    </p:spTree>
    <p:extLst>
      <p:ext uri="{BB962C8B-B14F-4D97-AF65-F5344CB8AC3E}">
        <p14:creationId xmlns:p14="http://schemas.microsoft.com/office/powerpoint/2010/main" val="26935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hyperlinks – iterate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" y="1600200"/>
            <a:ext cx="9040303" cy="4876800"/>
          </a:xfrm>
        </p:spPr>
        <p:txBody>
          <a:bodyPr/>
          <a:lstStyle/>
          <a:p>
            <a:r>
              <a:rPr lang="en-GB" dirty="0"/>
              <a:t>Iterate over (loop through) the query results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while($rowObj = $queryResult-&gt;</a:t>
            </a:r>
            <a:r>
              <a:rPr lang="en-GB" sz="1800" dirty="0" err="1">
                <a:latin typeface="Courier"/>
              </a:rPr>
              <a:t>fetchObject</a:t>
            </a:r>
            <a:r>
              <a:rPr lang="en-GB" sz="1800" dirty="0">
                <a:latin typeface="Courier"/>
              </a:rPr>
              <a:t>()){</a:t>
            </a:r>
          </a:p>
          <a:p>
            <a:pPr marL="0" indent="0">
              <a:buNone/>
            </a:pPr>
            <a:endParaRPr lang="en-GB" sz="1800" dirty="0">
              <a:latin typeface="Courier"/>
            </a:endParaRP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	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  echo "&lt;div&gt; 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    &lt;a </a:t>
            </a:r>
            <a:r>
              <a:rPr lang="en-GB" sz="1800" dirty="0" err="1">
                <a:latin typeface="Courier"/>
              </a:rPr>
              <a:t>href</a:t>
            </a:r>
            <a:r>
              <a:rPr lang="en-GB" sz="1800" dirty="0">
                <a:latin typeface="Courier"/>
              </a:rPr>
              <a:t>=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     '</a:t>
            </a:r>
            <a:r>
              <a:rPr lang="en-GB" sz="1800" dirty="0" err="1">
                <a:latin typeface="Courier"/>
              </a:rPr>
              <a:t>updateStudentForm.php</a:t>
            </a:r>
            <a:r>
              <a:rPr lang="en-GB" sz="1800" b="1" dirty="0" err="1">
                <a:solidFill>
                  <a:srgbClr val="FF0000"/>
                </a:solidFill>
                <a:latin typeface="Courier"/>
              </a:rPr>
              <a:t>?studentID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={$</a:t>
            </a:r>
            <a:r>
              <a:rPr lang="en-GB" sz="1800" b="1" dirty="0" err="1">
                <a:solidFill>
                  <a:srgbClr val="FF0000"/>
                </a:solidFill>
                <a:latin typeface="Courier"/>
              </a:rPr>
              <a:t>rowObj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-&gt;</a:t>
            </a:r>
            <a:r>
              <a:rPr lang="en-GB" sz="1800" b="1" dirty="0" err="1">
                <a:solidFill>
                  <a:srgbClr val="FF0000"/>
                </a:solidFill>
                <a:latin typeface="Courier"/>
              </a:rPr>
              <a:t>studentID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}</a:t>
            </a:r>
            <a:r>
              <a:rPr lang="en-GB" sz="1800" dirty="0">
                <a:latin typeface="Courier"/>
              </a:rPr>
              <a:t>'&gt; {$</a:t>
            </a:r>
            <a:r>
              <a:rPr lang="en-GB" sz="1800" dirty="0" err="1">
                <a:latin typeface="Courier"/>
              </a:rPr>
              <a:t>rowObj</a:t>
            </a:r>
            <a:r>
              <a:rPr lang="en-GB" sz="1800" dirty="0">
                <a:latin typeface="Courier"/>
              </a:rPr>
              <a:t>-&gt;</a:t>
            </a:r>
            <a:r>
              <a:rPr lang="en-GB" sz="1800" dirty="0" err="1">
                <a:latin typeface="Courier"/>
              </a:rPr>
              <a:t>studentID</a:t>
            </a:r>
            <a:r>
              <a:rPr lang="en-GB" sz="1800" dirty="0">
                <a:latin typeface="Courier"/>
              </a:rPr>
              <a:t>}&lt;/a&gt;";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  echo "{$</a:t>
            </a:r>
            <a:r>
              <a:rPr lang="en-GB" sz="1800" dirty="0" err="1">
                <a:latin typeface="Courier"/>
              </a:rPr>
              <a:t>rowObj</a:t>
            </a:r>
            <a:r>
              <a:rPr lang="en-GB" sz="1800" dirty="0">
                <a:latin typeface="Courier"/>
              </a:rPr>
              <a:t>-&gt;forename} {$</a:t>
            </a:r>
            <a:r>
              <a:rPr lang="en-GB" sz="1800" dirty="0" err="1">
                <a:latin typeface="Courier"/>
              </a:rPr>
              <a:t>rowObj</a:t>
            </a:r>
            <a:r>
              <a:rPr lang="en-GB" sz="1800" dirty="0">
                <a:latin typeface="Courier"/>
              </a:rPr>
              <a:t>-&gt;surname}&lt;/div&gt;\n\n";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  }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010" y="2491224"/>
            <a:ext cx="897431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For each record, create a link to an update form with its </a:t>
            </a:r>
            <a:r>
              <a:rPr lang="en-GB" altLang="en-US" sz="1800" dirty="0" err="1"/>
              <a:t>studentID</a:t>
            </a:r>
            <a:r>
              <a:rPr lang="en-GB" altLang="en-US" sz="1800" dirty="0"/>
              <a:t> in a query string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6FCAB-A655-4D78-8E6E-7DA218C05CEF}"/>
              </a:ext>
            </a:extLst>
          </p:cNvPr>
          <p:cNvPicPr/>
          <p:nvPr/>
        </p:nvPicPr>
        <p:blipFill rotWithShape="1">
          <a:blip r:embed="rId3"/>
          <a:srcRect l="2149" t="36379" r="55638" b="54487"/>
          <a:stretch/>
        </p:blipFill>
        <p:spPr bwMode="auto">
          <a:xfrm>
            <a:off x="227178" y="5320354"/>
            <a:ext cx="8729980" cy="101346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8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94" y="444661"/>
            <a:ext cx="8772194" cy="990600"/>
          </a:xfrm>
        </p:spPr>
        <p:txBody>
          <a:bodyPr>
            <a:noAutofit/>
          </a:bodyPr>
          <a:lstStyle/>
          <a:p>
            <a:r>
              <a:rPr lang="en-GB" sz="3200" dirty="0"/>
              <a:t>The update form with current details (1)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4" y="1435261"/>
            <a:ext cx="8935656" cy="504173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Think about how you might attempt the code for the steps below:</a:t>
            </a:r>
          </a:p>
          <a:p>
            <a:pPr marL="457200" indent="-457200">
              <a:buFont typeface="+mj-lt"/>
              <a:buAutoNum type="arabicPeriod"/>
            </a:pPr>
            <a:endParaRPr lang="en-GB" sz="11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Get the </a:t>
            </a:r>
            <a:r>
              <a:rPr lang="en-GB" dirty="0" err="1"/>
              <a:t>studentID</a:t>
            </a:r>
            <a:r>
              <a:rPr lang="en-GB" dirty="0"/>
              <a:t> passed by the hyperlink.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457200" indent="-457200">
              <a:buFont typeface="+mj-lt"/>
              <a:buAutoNum type="arabicPeriod" startAt="2"/>
            </a:pPr>
            <a:endParaRPr lang="en-GB" sz="1200" dirty="0"/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Construct the SQL query to retrieve the full details of the record for the given </a:t>
            </a:r>
            <a:r>
              <a:rPr lang="en-GB" dirty="0" err="1"/>
              <a:t>studentID</a:t>
            </a:r>
            <a:r>
              <a:rPr lang="en-GB" dirty="0"/>
              <a:t>.</a:t>
            </a:r>
          </a:p>
          <a:p>
            <a:pPr marL="274637" lvl="1" indent="0">
              <a:buNone/>
            </a:pPr>
            <a:r>
              <a:rPr lang="en-GB" sz="1400" dirty="0">
                <a:latin typeface="Courier"/>
              </a:rPr>
              <a:t>	</a:t>
            </a:r>
            <a:r>
              <a:rPr lang="en-GB" sz="1800" dirty="0">
                <a:latin typeface="Courier"/>
              </a:rPr>
              <a:t>$</a:t>
            </a:r>
            <a:r>
              <a:rPr lang="en-GB" sz="1800" dirty="0" err="1">
                <a:latin typeface="Courier"/>
              </a:rPr>
              <a:t>sqlQueryStudent</a:t>
            </a:r>
            <a:r>
              <a:rPr lang="en-GB" sz="1800" dirty="0">
                <a:latin typeface="Courier"/>
              </a:rPr>
              <a:t> =</a:t>
            </a:r>
          </a:p>
          <a:p>
            <a:pPr marL="457200" indent="-457200">
              <a:buFont typeface="+mj-lt"/>
              <a:buAutoNum type="arabicPeriod" startAt="2"/>
            </a:pPr>
            <a:endParaRPr lang="en-GB" sz="1050" dirty="0"/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Execute the query</a:t>
            </a:r>
          </a:p>
          <a:p>
            <a:pPr marL="0" indent="0">
              <a:buNone/>
            </a:pPr>
            <a:r>
              <a:rPr lang="en-GB" alt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queryResultStudent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Fetch and store the record returned by the query</a:t>
            </a:r>
          </a:p>
          <a:p>
            <a:pPr marL="0" indent="0">
              <a:buNone/>
            </a:pPr>
            <a:r>
              <a:rPr lang="en-GB" sz="1800" dirty="0">
                <a:latin typeface="Courier"/>
              </a:rPr>
              <a:t>	$</a:t>
            </a:r>
            <a:r>
              <a:rPr lang="en-GB" sz="1800" dirty="0" err="1">
                <a:latin typeface="Courier"/>
              </a:rPr>
              <a:t>studentRowObj</a:t>
            </a:r>
            <a:r>
              <a:rPr lang="en-GB" sz="1800" dirty="0">
                <a:latin typeface="Courier"/>
              </a:rPr>
              <a:t>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94" y="444661"/>
            <a:ext cx="8772194" cy="990600"/>
          </a:xfrm>
        </p:spPr>
        <p:txBody>
          <a:bodyPr>
            <a:noAutofit/>
          </a:bodyPr>
          <a:lstStyle/>
          <a:p>
            <a:r>
              <a:rPr lang="en-GB" sz="3200" dirty="0"/>
              <a:t>The update form with current details (1)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4" y="1435261"/>
            <a:ext cx="8772194" cy="50417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GB" sz="105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Get the </a:t>
            </a:r>
            <a:r>
              <a:rPr lang="en-GB" dirty="0" err="1"/>
              <a:t>studentID</a:t>
            </a:r>
            <a:r>
              <a:rPr lang="en-GB" dirty="0"/>
              <a:t> passed by the hyperlink.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$_GET[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Font typeface="+mj-lt"/>
              <a:buAutoNum type="arabicPeriod" startAt="2"/>
            </a:pPr>
            <a:endParaRPr lang="en-GB" sz="1200" dirty="0"/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Construct the SQL query to retrieve the full details of the record for the given </a:t>
            </a:r>
            <a:r>
              <a:rPr lang="en-GB" dirty="0" err="1"/>
              <a:t>studentID</a:t>
            </a:r>
            <a:r>
              <a:rPr lang="en-GB" dirty="0"/>
              <a:t>.</a:t>
            </a:r>
          </a:p>
          <a:p>
            <a:pPr marL="274637" lvl="1" indent="0">
              <a:buNone/>
            </a:pPr>
            <a:r>
              <a:rPr lang="en-GB" sz="1800" dirty="0">
                <a:latin typeface="Courier"/>
              </a:rPr>
              <a:t>$</a:t>
            </a:r>
            <a:r>
              <a:rPr lang="en-GB" sz="1800" dirty="0" err="1">
                <a:latin typeface="Courier"/>
              </a:rPr>
              <a:t>sqlQueryStudent</a:t>
            </a:r>
            <a:r>
              <a:rPr lang="en-GB" sz="1800" dirty="0">
                <a:latin typeface="Courier"/>
              </a:rPr>
              <a:t> = "select forename, surname, programme, level from </a:t>
            </a:r>
            <a:r>
              <a:rPr lang="en-GB" sz="1800" dirty="0" err="1">
                <a:latin typeface="Courier"/>
              </a:rPr>
              <a:t>srs_student</a:t>
            </a:r>
            <a:r>
              <a:rPr lang="en-GB" sz="1800" dirty="0">
                <a:latin typeface="Courier"/>
              </a:rPr>
              <a:t> where </a:t>
            </a:r>
            <a:r>
              <a:rPr lang="en-GB" sz="1800" dirty="0" err="1">
                <a:latin typeface="Courier"/>
              </a:rPr>
              <a:t>studentID</a:t>
            </a:r>
            <a:r>
              <a:rPr lang="en-GB" sz="1800" dirty="0">
                <a:latin typeface="Courier"/>
              </a:rPr>
              <a:t> = '$</a:t>
            </a:r>
            <a:r>
              <a:rPr lang="en-GB" sz="1800" dirty="0" err="1">
                <a:latin typeface="Courier"/>
              </a:rPr>
              <a:t>studentID</a:t>
            </a:r>
            <a:r>
              <a:rPr lang="en-GB" sz="1800" dirty="0">
                <a:latin typeface="Courier"/>
              </a:rPr>
              <a:t>'";</a:t>
            </a:r>
          </a:p>
          <a:p>
            <a:pPr marL="457200" indent="-457200">
              <a:buFont typeface="+mj-lt"/>
              <a:buAutoNum type="arabicPeriod" startAt="2"/>
            </a:pPr>
            <a:endParaRPr lang="en-GB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Execute the query</a:t>
            </a:r>
          </a:p>
          <a:p>
            <a:pPr marL="0" indent="0">
              <a:buNone/>
            </a:pP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	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queryResultStudent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 = 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dbConn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-&gt;query($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sqlQueryStudent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GB" alt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GB" dirty="0"/>
              <a:t>Fetch and store the record returned by the query</a:t>
            </a:r>
          </a:p>
          <a:p>
            <a:pPr marL="274637" lvl="1" indent="0">
              <a:buNone/>
            </a:pPr>
            <a:r>
              <a:rPr lang="en-GB" altLang="en-US" sz="1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studentRowObj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 = $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queryResultStudent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GB" altLang="en-US" sz="1800" dirty="0" err="1">
                <a:latin typeface="Courier New" charset="0"/>
                <a:ea typeface="Courier New" charset="0"/>
                <a:cs typeface="Courier New" charset="0"/>
              </a:rPr>
              <a:t>fetchObject</a:t>
            </a:r>
            <a:r>
              <a:rPr lang="en-GB" altLang="en-US" sz="1800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GB" dirty="0"/>
          </a:p>
          <a:p>
            <a:pPr marL="457200" indent="-457200">
              <a:buFont typeface="+mj-lt"/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75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update form with current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5" y="1452283"/>
            <a:ext cx="8515928" cy="5237884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GB" altLang="en-US" dirty="0"/>
              <a:t>Create a form and pre-populate it by setting the values we now have for </a:t>
            </a:r>
            <a:r>
              <a:rPr lang="en-GB" altLang="en-US" dirty="0" err="1"/>
              <a:t>studentID</a:t>
            </a:r>
            <a:r>
              <a:rPr lang="en-GB" altLang="en-US" dirty="0"/>
              <a:t>, forename, surname, programme and level as defaults (using the </a:t>
            </a:r>
            <a:r>
              <a:rPr lang="en-GB" altLang="en-US" i="1" dirty="0">
                <a:solidFill>
                  <a:schemeClr val="accent5"/>
                </a:solidFill>
              </a:rPr>
              <a:t>value</a:t>
            </a:r>
            <a:r>
              <a:rPr lang="en-GB" altLang="en-US" i="1" dirty="0"/>
              <a:t> </a:t>
            </a:r>
            <a:r>
              <a:rPr lang="en-GB" altLang="en-US" dirty="0"/>
              <a:t>attribute for the input)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	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echo "&lt;form method=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get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 action=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 err="1">
                <a:latin typeface="Courier"/>
              </a:rPr>
              <a:t>updateStudent.php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&gt;	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	&lt;label&gt;Student ID&lt;input type=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text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 name=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 err="1">
                <a:latin typeface="Courier"/>
              </a:rPr>
              <a:t>studentID</a:t>
            </a:r>
            <a:r>
              <a:rPr lang="en-GB" sz="1800" dirty="0">
                <a:latin typeface="Courier"/>
              </a:rPr>
              <a:t>' 	</a:t>
            </a:r>
            <a:r>
              <a:rPr lang="en-GB" altLang="en-US" sz="1800" b="1" dirty="0">
                <a:solidFill>
                  <a:srgbClr val="FF0000"/>
                </a:solidFill>
                <a:latin typeface="Courier"/>
              </a:rPr>
              <a:t>value=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'</a:t>
            </a:r>
            <a:r>
              <a:rPr lang="en-GB" altLang="en-US" sz="1800" b="1" dirty="0">
                <a:solidFill>
                  <a:srgbClr val="FF0000"/>
                </a:solidFill>
                <a:latin typeface="Courier"/>
              </a:rPr>
              <a:t>$</a:t>
            </a:r>
            <a:r>
              <a:rPr lang="en-GB" altLang="en-US" sz="1800" b="1" dirty="0" err="1">
                <a:solidFill>
                  <a:srgbClr val="FF0000"/>
                </a:solidFill>
                <a:latin typeface="Courier"/>
              </a:rPr>
              <a:t>studentID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&gt;&lt;/label&gt;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 	&lt;label&gt;Forename</a:t>
            </a:r>
            <a:r>
              <a:rPr lang="en-GB" sz="1800" dirty="0">
                <a:latin typeface="Courier" pitchFamily="49" charset="0"/>
              </a:rPr>
              <a:t>&lt;input type=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>
                <a:latin typeface="Courier" pitchFamily="49" charset="0"/>
              </a:rPr>
              <a:t>text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>
                <a:latin typeface="Courier" pitchFamily="49" charset="0"/>
              </a:rPr>
              <a:t> name=</a:t>
            </a:r>
            <a:r>
              <a:rPr lang="en-GB" sz="1800" dirty="0">
                <a:latin typeface="Courier"/>
              </a:rPr>
              <a:t>'forename' 	value=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'{$</a:t>
            </a:r>
            <a:r>
              <a:rPr lang="en-GB" sz="1800" b="1" dirty="0" err="1">
                <a:solidFill>
                  <a:srgbClr val="FF0000"/>
                </a:solidFill>
                <a:latin typeface="Courier"/>
              </a:rPr>
              <a:t>studentRowObj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-&gt;forename}'</a:t>
            </a:r>
            <a:r>
              <a:rPr lang="en-GB" altLang="en-US" sz="1800" dirty="0">
                <a:latin typeface="Courier"/>
              </a:rPr>
              <a:t>&gt;&lt;/label&gt;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	 &lt;label&gt;Surname</a:t>
            </a:r>
            <a:r>
              <a:rPr lang="en-GB" sz="1800" dirty="0">
                <a:latin typeface="Courier" pitchFamily="49" charset="0"/>
              </a:rPr>
              <a:t>&lt;input type=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>
                <a:latin typeface="Courier" pitchFamily="49" charset="0"/>
              </a:rPr>
              <a:t>text</a:t>
            </a:r>
            <a:r>
              <a:rPr lang="en-GB" sz="1800" dirty="0">
                <a:latin typeface="Courier"/>
              </a:rPr>
              <a:t>'</a:t>
            </a:r>
            <a:r>
              <a:rPr lang="en-GB" sz="1800" dirty="0">
                <a:latin typeface="Courier" pitchFamily="49" charset="0"/>
              </a:rPr>
              <a:t> name=</a:t>
            </a:r>
            <a:r>
              <a:rPr lang="en-GB" sz="1800" dirty="0">
                <a:latin typeface="Courier"/>
              </a:rPr>
              <a:t>'surname' 	value=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'{$</a:t>
            </a:r>
            <a:r>
              <a:rPr lang="en-GB" sz="1800" b="1" dirty="0" err="1">
                <a:solidFill>
                  <a:srgbClr val="FF0000"/>
                </a:solidFill>
                <a:latin typeface="Courier"/>
              </a:rPr>
              <a:t>studentRowObj</a:t>
            </a:r>
            <a:r>
              <a:rPr lang="en-GB" sz="1800" b="1" dirty="0">
                <a:solidFill>
                  <a:srgbClr val="FF0000"/>
                </a:solidFill>
                <a:latin typeface="Courier"/>
              </a:rPr>
              <a:t>-&gt;surname}'</a:t>
            </a:r>
            <a:r>
              <a:rPr lang="en-GB" altLang="en-US" sz="1800" dirty="0">
                <a:latin typeface="Courier"/>
              </a:rPr>
              <a:t>&gt;&lt;/label&gt;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	</a:t>
            </a:r>
            <a:r>
              <a:rPr lang="en-GB" altLang="en-US" sz="1800" b="1" dirty="0">
                <a:latin typeface="Courier"/>
              </a:rPr>
              <a:t>// Code for programme and level would go here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	&lt;input type=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submit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 value=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Update</a:t>
            </a:r>
            <a:r>
              <a:rPr lang="en-GB" sz="1800" dirty="0">
                <a:latin typeface="Courier"/>
              </a:rPr>
              <a:t>'</a:t>
            </a:r>
            <a:r>
              <a:rPr lang="en-GB" altLang="en-US" sz="1800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en-GB" altLang="en-US" sz="1800" dirty="0">
                <a:latin typeface="Courier"/>
              </a:rPr>
              <a:t>&lt;/form&gt;";</a:t>
            </a:r>
          </a:p>
        </p:txBody>
      </p:sp>
    </p:spTree>
    <p:extLst>
      <p:ext uri="{BB962C8B-B14F-4D97-AF65-F5344CB8AC3E}">
        <p14:creationId xmlns:p14="http://schemas.microsoft.com/office/powerpoint/2010/main" val="236086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463"/>
            <a:ext cx="7543800" cy="1295400"/>
          </a:xfrm>
        </p:spPr>
        <p:txBody>
          <a:bodyPr/>
          <a:lstStyle/>
          <a:p>
            <a:r>
              <a:rPr lang="en-GB" altLang="en-US" dirty="0"/>
              <a:t>The populated update form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9750" y="1417863"/>
            <a:ext cx="7870825" cy="5416987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100" dirty="0"/>
              <a:t>Example: the update form produced if record w123456789 is selected</a:t>
            </a:r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1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>
              <a:buFont typeface="Wingdings" panose="05000000000000000000" pitchFamily="2" charset="2"/>
              <a:buNone/>
            </a:pPr>
            <a:endParaRPr lang="en-GB" altLang="en-US" sz="2200" dirty="0"/>
          </a:p>
          <a:p>
            <a:pPr marL="447675" indent="-447675"/>
            <a:endParaRPr lang="en-GB" altLang="en-US" sz="2000" dirty="0"/>
          </a:p>
          <a:p>
            <a:pPr marL="447675" indent="-447675"/>
            <a:endParaRPr lang="en-GB" altLang="en-US" sz="1000" dirty="0"/>
          </a:p>
          <a:p>
            <a:pPr marL="447675" indent="-447675"/>
            <a:r>
              <a:rPr lang="en-GB" altLang="en-US" sz="2000" dirty="0"/>
              <a:t>The user could now modify this record</a:t>
            </a:r>
          </a:p>
          <a:p>
            <a:pPr marL="447675" indent="-447675"/>
            <a:r>
              <a:rPr lang="en-GB" altLang="en-US" sz="2000" dirty="0"/>
              <a:t>Clicking ‘Update’ would call an appropriate PHP script, e.g. </a:t>
            </a:r>
            <a:r>
              <a:rPr lang="en-GB" altLang="en-US" sz="2000" dirty="0" err="1">
                <a:latin typeface="Courier"/>
              </a:rPr>
              <a:t>updateStudent.php</a:t>
            </a:r>
            <a:r>
              <a:rPr lang="en-GB" altLang="en-US" sz="2000" dirty="0">
                <a:latin typeface="Courier"/>
              </a:rPr>
              <a:t> </a:t>
            </a:r>
            <a:r>
              <a:rPr lang="en-GB" altLang="en-US" sz="2000" dirty="0"/>
              <a:t>(with SQL UPDATE code in it) to modify the database 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30734" y="3648036"/>
            <a:ext cx="2539013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Note that here we are displaying the default (currently chosen) level of study. Think about how you could do that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6A31B-03A9-46CA-AEA6-4025B13E1E03}"/>
              </a:ext>
            </a:extLst>
          </p:cNvPr>
          <p:cNvPicPr/>
          <p:nvPr/>
        </p:nvPicPr>
        <p:blipFill rotWithShape="1">
          <a:blip r:embed="rId3"/>
          <a:srcRect l="2792" t="12541" r="76405" b="53408"/>
          <a:stretch/>
        </p:blipFill>
        <p:spPr bwMode="auto">
          <a:xfrm>
            <a:off x="733425" y="2276264"/>
            <a:ext cx="3348038" cy="303902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2607719" y="4329877"/>
            <a:ext cx="3823015" cy="0"/>
          </a:xfrm>
          <a:prstGeom prst="line">
            <a:avLst/>
          </a:prstGeom>
          <a:noFill/>
          <a:ln w="412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9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07" y="533400"/>
            <a:ext cx="8556283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select list for update -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When updating an attribute which has a fixed set of options to choose from, the select (dropdown) list must show all options and ‘preselect’ the current one.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Firstly how would we create a dropdown of all the levels from the </a:t>
            </a:r>
            <a:r>
              <a:rPr lang="en-GB" sz="2000" dirty="0" err="1"/>
              <a:t>srs_level</a:t>
            </a:r>
            <a:r>
              <a:rPr lang="en-GB" sz="2000" dirty="0"/>
              <a:t> table just using HTML?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HTML to do this is: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i="1" dirty="0"/>
              <a:t>&lt;select name=</a:t>
            </a:r>
            <a:r>
              <a:rPr lang="en-GB" sz="2000" dirty="0">
                <a:latin typeface="Courier"/>
              </a:rPr>
              <a:t>'</a:t>
            </a:r>
            <a:r>
              <a:rPr lang="en-GB" sz="2000" i="1" dirty="0"/>
              <a:t>level</a:t>
            </a:r>
            <a:r>
              <a:rPr lang="en-GB" sz="2000" dirty="0">
                <a:latin typeface="Courier"/>
              </a:rPr>
              <a:t>'</a:t>
            </a:r>
            <a:r>
              <a:rPr lang="en-GB" sz="2000" i="1" dirty="0"/>
              <a:t>&gt;</a:t>
            </a:r>
          </a:p>
          <a:p>
            <a:pPr marL="274637" lvl="1" indent="0">
              <a:buNone/>
            </a:pPr>
            <a:r>
              <a:rPr lang="en-GB" sz="2000" i="1" dirty="0"/>
              <a:t>&lt;option value=</a:t>
            </a:r>
            <a:r>
              <a:rPr lang="en-GB" sz="2000" dirty="0"/>
              <a:t> '</a:t>
            </a:r>
            <a:r>
              <a:rPr lang="en-GB" sz="2000" i="1" dirty="0"/>
              <a:t>4</a:t>
            </a:r>
            <a:r>
              <a:rPr lang="en-GB" sz="2000" dirty="0"/>
              <a:t>'</a:t>
            </a:r>
            <a:r>
              <a:rPr lang="en-GB" sz="2000" i="1" dirty="0"/>
              <a:t>&gt;4&lt;/option&gt;</a:t>
            </a:r>
          </a:p>
          <a:p>
            <a:pPr marL="274637" lvl="1" indent="0">
              <a:buNone/>
            </a:pPr>
            <a:r>
              <a:rPr lang="en-GB" sz="2000" i="1" dirty="0"/>
              <a:t>&lt;option value=</a:t>
            </a:r>
            <a:r>
              <a:rPr lang="en-GB" sz="2000" dirty="0"/>
              <a:t> '</a:t>
            </a:r>
            <a:r>
              <a:rPr lang="en-GB" sz="2000" i="1" dirty="0"/>
              <a:t>5</a:t>
            </a:r>
            <a:r>
              <a:rPr lang="en-GB" sz="2000" dirty="0"/>
              <a:t>'</a:t>
            </a:r>
            <a:r>
              <a:rPr lang="en-GB" sz="2000" i="1" dirty="0"/>
              <a:t>&gt;5&lt;/option&gt;</a:t>
            </a:r>
          </a:p>
          <a:p>
            <a:pPr marL="274637" lvl="1" indent="0">
              <a:buNone/>
            </a:pPr>
            <a:r>
              <a:rPr lang="en-GB" sz="2000" i="1" dirty="0"/>
              <a:t>&lt;option value=</a:t>
            </a:r>
            <a:r>
              <a:rPr lang="en-GB" sz="2000" dirty="0"/>
              <a:t> '</a:t>
            </a:r>
            <a:r>
              <a:rPr lang="en-GB" sz="2000" i="1" dirty="0"/>
              <a:t>6</a:t>
            </a:r>
            <a:r>
              <a:rPr lang="en-GB" sz="2000" dirty="0"/>
              <a:t>'</a:t>
            </a:r>
            <a:r>
              <a:rPr lang="en-GB" sz="2000" i="1" dirty="0"/>
              <a:t>&gt;6&lt;/option&gt;</a:t>
            </a:r>
          </a:p>
          <a:p>
            <a:pPr marL="0" indent="0">
              <a:buNone/>
            </a:pPr>
            <a:r>
              <a:rPr lang="en-GB" sz="2000" i="1" dirty="0"/>
              <a:t>&lt;/select&gt;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EE813-E7B8-442D-BD0E-3B7F2CD2A390}"/>
              </a:ext>
            </a:extLst>
          </p:cNvPr>
          <p:cNvSpPr txBox="1"/>
          <p:nvPr/>
        </p:nvSpPr>
        <p:spPr>
          <a:xfrm>
            <a:off x="6661001" y="4035268"/>
            <a:ext cx="16594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GB" altLang="en-US" i="1" dirty="0" err="1"/>
              <a:t>srs_level</a:t>
            </a:r>
            <a:r>
              <a:rPr lang="en-GB" altLang="en-US" i="1" dirty="0"/>
              <a:t> </a:t>
            </a:r>
            <a:r>
              <a:rPr lang="en-GB" altLang="en-US" dirty="0"/>
              <a:t>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B692D-FA1C-4697-BFC6-67D1FDDCD876}"/>
              </a:ext>
            </a:extLst>
          </p:cNvPr>
          <p:cNvPicPr/>
          <p:nvPr/>
        </p:nvPicPr>
        <p:blipFill rotWithShape="1">
          <a:blip r:embed="rId2"/>
          <a:srcRect l="29231" t="55287" r="61914" b="32213"/>
          <a:stretch/>
        </p:blipFill>
        <p:spPr bwMode="auto">
          <a:xfrm>
            <a:off x="6341365" y="4650486"/>
            <a:ext cx="2298700" cy="174117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5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select list for update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8229600" cy="471830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Now that we understand the HTML we want to generate, how can we create the list of levels from the </a:t>
            </a:r>
            <a:r>
              <a:rPr lang="en-GB" sz="2000" dirty="0" err="1"/>
              <a:t>srs_level</a:t>
            </a:r>
            <a:r>
              <a:rPr lang="en-GB" sz="2000" dirty="0"/>
              <a:t> table dynamically using PHP and SQL?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GB" sz="2000" dirty="0"/>
              <a:t>First, create a </a:t>
            </a:r>
            <a:r>
              <a:rPr lang="en-GB" sz="2000" dirty="0" err="1"/>
              <a:t>sql</a:t>
            </a:r>
            <a:r>
              <a:rPr lang="en-GB" sz="2000" dirty="0"/>
              <a:t> statement selecting all categories:</a:t>
            </a:r>
          </a:p>
          <a:p>
            <a:pPr marL="0" indent="0">
              <a:buNone/>
            </a:pPr>
            <a:br>
              <a:rPr lang="en-GB" sz="1200" dirty="0"/>
            </a:b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$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sqlLevel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= "select level from 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srs_level</a:t>
            </a: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</a:rPr>
              <a:t>	     order by level";</a:t>
            </a:r>
          </a:p>
          <a:p>
            <a:pPr marL="0" indent="0">
              <a:buNone/>
            </a:pP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$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queryResultLevel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 = $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dbConn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-&gt;query($</a:t>
            </a:r>
            <a:r>
              <a:rPr lang="en-GB" sz="2000" dirty="0" err="1">
                <a:solidFill>
                  <a:schemeClr val="accent5">
                    <a:lumMod val="75000"/>
                  </a:schemeClr>
                </a:solidFill>
              </a:rPr>
              <a:t>sqlLevel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);</a:t>
            </a: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209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steps to update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Generate &amp; display a form</a:t>
            </a:r>
          </a:p>
          <a:p>
            <a:pPr lvl="1"/>
            <a:r>
              <a:rPr lang="en-GB" dirty="0"/>
              <a:t>Form action links to script to process form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Process script: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/>
              <a:t>Retrieve variables from the request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/>
              <a:t>Check variables are valid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/>
              <a:t>If not valid then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GB" dirty="0"/>
              <a:t>Give error message</a:t>
            </a:r>
          </a:p>
          <a:p>
            <a:pPr marL="731837" lvl="1" indent="-457200">
              <a:buFont typeface="+mj-lt"/>
              <a:buAutoNum type="arabicPeriod"/>
            </a:pPr>
            <a:r>
              <a:rPr lang="en-GB" dirty="0"/>
              <a:t>else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GB" dirty="0"/>
              <a:t>sanitise those variables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GB" dirty="0"/>
              <a:t>Connect to server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GB" dirty="0"/>
              <a:t>Construct SQL query</a:t>
            </a:r>
          </a:p>
          <a:p>
            <a:pPr marL="1004887" lvl="2" indent="-457200">
              <a:buFont typeface="+mj-lt"/>
              <a:buAutoNum type="arabicPeriod"/>
            </a:pPr>
            <a:r>
              <a:rPr lang="en-GB" dirty="0"/>
              <a:t>Execute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Link back…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12066" y="3876686"/>
            <a:ext cx="287473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Note also that for clarity on the slides we won’t repeat all of the checking, sanitising and linking back steps that you looked at earlier – you would need to do them of course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12066" y="2661367"/>
            <a:ext cx="287473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Note the steps are similar to those for inserting</a:t>
            </a:r>
          </a:p>
        </p:txBody>
      </p:sp>
    </p:spTree>
    <p:extLst>
      <p:ext uri="{BB962C8B-B14F-4D97-AF65-F5344CB8AC3E}">
        <p14:creationId xmlns:p14="http://schemas.microsoft.com/office/powerpoint/2010/main" val="27518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select list for update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8229599" cy="4718304"/>
          </a:xfrm>
        </p:spPr>
        <p:txBody>
          <a:bodyPr/>
          <a:lstStyle/>
          <a:p>
            <a:pPr marL="0" indent="0">
              <a:buNone/>
            </a:pPr>
            <a:endParaRPr lang="en-GB" sz="1200" dirty="0"/>
          </a:p>
          <a:p>
            <a:pPr marL="457200" indent="-457200">
              <a:buFont typeface="+mj-lt"/>
              <a:buAutoNum type="arabicPeriod" startAt="2"/>
            </a:pPr>
            <a:r>
              <a:rPr lang="en-GB" sz="2000" dirty="0"/>
              <a:t>Execute and iterate displaying each option, using php and echo:</a:t>
            </a:r>
          </a:p>
          <a:p>
            <a:pPr marL="0" indent="0">
              <a:buNone/>
            </a:pPr>
            <a:endParaRPr lang="en-US" sz="700" dirty="0">
              <a:cs typeface="Courier"/>
            </a:endParaRPr>
          </a:p>
          <a:p>
            <a:pPr marL="0" indent="0">
              <a:buNone/>
            </a:pPr>
            <a:r>
              <a:rPr lang="en-GB" sz="2000" dirty="0"/>
              <a:t>echo "&lt;select name=</a:t>
            </a:r>
            <a:r>
              <a:rPr lang="en-GB" sz="2000" dirty="0">
                <a:latin typeface="Courier"/>
              </a:rPr>
              <a:t>'</a:t>
            </a:r>
            <a:r>
              <a:rPr lang="en-GB" sz="2000" dirty="0"/>
              <a:t>level</a:t>
            </a:r>
            <a:r>
              <a:rPr lang="en-GB" sz="2000" dirty="0">
                <a:latin typeface="Courier"/>
              </a:rPr>
              <a:t>'</a:t>
            </a:r>
            <a:r>
              <a:rPr lang="en-GB" sz="2000" dirty="0"/>
              <a:t>&gt;";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while ($</a:t>
            </a:r>
            <a:r>
              <a:rPr lang="en-US" sz="2000" dirty="0" err="1">
                <a:cs typeface="Courier"/>
              </a:rPr>
              <a:t>currentLevel</a:t>
            </a:r>
            <a:r>
              <a:rPr lang="en-US" sz="2000" dirty="0">
                <a:cs typeface="Courier"/>
              </a:rPr>
              <a:t> = $</a:t>
            </a:r>
            <a:r>
              <a:rPr lang="en-US" sz="2000" dirty="0" err="1">
                <a:cs typeface="Courier"/>
              </a:rPr>
              <a:t>queryResultLevel</a:t>
            </a:r>
            <a:r>
              <a:rPr lang="en-US" sz="2000" dirty="0">
                <a:cs typeface="Courier"/>
              </a:rPr>
              <a:t>-&gt;</a:t>
            </a:r>
            <a:r>
              <a:rPr lang="en-US" sz="2000" dirty="0" err="1">
                <a:cs typeface="Courier"/>
              </a:rPr>
              <a:t>fetchObject</a:t>
            </a:r>
            <a:r>
              <a:rPr lang="en-US" sz="2000" dirty="0"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GB" sz="2000" dirty="0"/>
              <a:t>   echo "&lt;option value=</a:t>
            </a:r>
            <a:r>
              <a:rPr lang="en-GB" sz="2000" dirty="0">
                <a:latin typeface="Courier"/>
              </a:rPr>
              <a:t>'</a:t>
            </a:r>
            <a:r>
              <a:rPr lang="en-GB" sz="2000" dirty="0">
                <a:solidFill>
                  <a:schemeClr val="accent5"/>
                </a:solidFill>
              </a:rPr>
              <a:t>{$</a:t>
            </a:r>
            <a:r>
              <a:rPr lang="en-GB" sz="2000" dirty="0" err="1">
                <a:solidFill>
                  <a:schemeClr val="accent5"/>
                </a:solidFill>
              </a:rPr>
              <a:t>currentLevel</a:t>
            </a:r>
            <a:r>
              <a:rPr lang="en-GB" sz="2000" dirty="0">
                <a:solidFill>
                  <a:schemeClr val="accent5"/>
                </a:solidFill>
              </a:rPr>
              <a:t>-&gt;level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GB" sz="2000" dirty="0">
                <a:latin typeface="Courier"/>
              </a:rPr>
              <a:t>'</a:t>
            </a:r>
            <a:r>
              <a:rPr lang="en-GB" sz="2000" dirty="0"/>
              <a:t>&gt; </a:t>
            </a:r>
            <a:r>
              <a:rPr lang="en-GB" sz="2000" dirty="0">
                <a:solidFill>
                  <a:schemeClr val="accent5"/>
                </a:solidFill>
              </a:rPr>
              <a:t>{$</a:t>
            </a:r>
            <a:r>
              <a:rPr lang="en-GB" sz="2000" dirty="0" err="1">
                <a:solidFill>
                  <a:schemeClr val="accent5"/>
                </a:solidFill>
              </a:rPr>
              <a:t>currentLevel</a:t>
            </a:r>
            <a:r>
              <a:rPr lang="en-GB" sz="2000" dirty="0">
                <a:solidFill>
                  <a:schemeClr val="accent5"/>
                </a:solidFill>
              </a:rPr>
              <a:t>-&gt;level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GB" sz="2000" dirty="0"/>
              <a:t>    &lt;/option&gt;";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en-GB" sz="2000" dirty="0"/>
              <a:t>}</a:t>
            </a:r>
          </a:p>
          <a:p>
            <a:pPr marL="0" indent="0">
              <a:buNone/>
            </a:pPr>
            <a:r>
              <a:rPr lang="en-GB" sz="2000" dirty="0"/>
              <a:t>echo "&lt;/select&gt;";</a:t>
            </a:r>
          </a:p>
          <a:p>
            <a:pPr marL="0" indent="0">
              <a:buNone/>
            </a:pPr>
            <a:endParaRPr lang="en-GB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i="1" dirty="0"/>
              <a:t>The &lt;select&gt; tag must not appear in the while loop.  Why?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DD81E-D8C2-4DD9-AA03-B5D961119EE0}"/>
              </a:ext>
            </a:extLst>
          </p:cNvPr>
          <p:cNvSpPr/>
          <p:nvPr/>
        </p:nvSpPr>
        <p:spPr>
          <a:xfrm>
            <a:off x="4029740" y="4607932"/>
            <a:ext cx="4986668" cy="21005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INTENDED OUTPUT</a:t>
            </a:r>
          </a:p>
          <a:p>
            <a:pPr marL="0" indent="0">
              <a:buNone/>
            </a:pPr>
            <a:endParaRPr lang="en-GB" sz="105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&lt;select name=</a:t>
            </a:r>
            <a:r>
              <a:rPr lang="en-GB" sz="2000" dirty="0">
                <a:solidFill>
                  <a:srgbClr val="002060"/>
                </a:solidFill>
                <a:latin typeface="Courier"/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level</a:t>
            </a:r>
            <a:r>
              <a:rPr lang="en-GB" sz="2000" dirty="0">
                <a:solidFill>
                  <a:srgbClr val="002060"/>
                </a:solidFill>
                <a:latin typeface="Courier"/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'4'</a:t>
            </a:r>
            <a:r>
              <a:rPr lang="en-GB" sz="2000" i="1" dirty="0">
                <a:solidFill>
                  <a:srgbClr val="002060"/>
                </a:solidFill>
              </a:rPr>
              <a:t>&gt;4&lt;/option&gt;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</a:t>
            </a:r>
            <a:r>
              <a:rPr lang="en-GB" sz="2000" i="1" dirty="0">
                <a:solidFill>
                  <a:srgbClr val="002060"/>
                </a:solidFill>
              </a:rPr>
              <a:t>5</a:t>
            </a:r>
            <a:r>
              <a:rPr lang="en-GB" sz="2000" dirty="0">
                <a:solidFill>
                  <a:srgbClr val="002060"/>
                </a:solidFill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&gt;5&lt;/option&gt;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</a:t>
            </a:r>
            <a:r>
              <a:rPr lang="en-GB" sz="2000" i="1" dirty="0">
                <a:solidFill>
                  <a:srgbClr val="002060"/>
                </a:solidFill>
              </a:rPr>
              <a:t>6</a:t>
            </a:r>
            <a:r>
              <a:rPr lang="en-GB" sz="2000" dirty="0">
                <a:solidFill>
                  <a:srgbClr val="002060"/>
                </a:solidFill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&gt;6&lt;/option&gt;</a:t>
            </a:r>
          </a:p>
          <a:p>
            <a:pPr marL="0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79581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a select list – pre-select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8399721" cy="4718304"/>
          </a:xfrm>
        </p:spPr>
        <p:txBody>
          <a:bodyPr/>
          <a:lstStyle/>
          <a:p>
            <a:r>
              <a:rPr lang="en-GB" sz="2400" dirty="0"/>
              <a:t>To pre-select the correct option you add the ‘selected’ attribute inside the &lt;option&gt;.  </a:t>
            </a:r>
          </a:p>
          <a:p>
            <a:r>
              <a:rPr lang="en-GB" sz="2400" dirty="0"/>
              <a:t>We pre-select the option whose level matches the level we already have for the student being updated.</a:t>
            </a:r>
          </a:p>
          <a:p>
            <a:endParaRPr lang="en-GB" sz="1600" dirty="0"/>
          </a:p>
          <a:p>
            <a:r>
              <a:rPr lang="en-GB" sz="2400" dirty="0"/>
              <a:t>Think about how you might do this.  Which programming structure(s) would you need?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  </a:t>
            </a:r>
            <a:endParaRPr lang="en-GB" sz="2400" i="1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9AB2B-6425-4481-85F6-9ABA6B95D375}"/>
              </a:ext>
            </a:extLst>
          </p:cNvPr>
          <p:cNvSpPr/>
          <p:nvPr/>
        </p:nvSpPr>
        <p:spPr>
          <a:xfrm>
            <a:off x="3689498" y="4611966"/>
            <a:ext cx="5326910" cy="210057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INTENDED OUTPUT</a:t>
            </a:r>
          </a:p>
          <a:p>
            <a:pPr marL="0" indent="0">
              <a:buNone/>
            </a:pPr>
            <a:endParaRPr lang="en-GB" sz="105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&lt;select name=</a:t>
            </a:r>
            <a:r>
              <a:rPr lang="en-GB" sz="2000" dirty="0">
                <a:solidFill>
                  <a:srgbClr val="002060"/>
                </a:solidFill>
                <a:latin typeface="Courier"/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level</a:t>
            </a:r>
            <a:r>
              <a:rPr lang="en-GB" sz="2000" dirty="0">
                <a:solidFill>
                  <a:srgbClr val="002060"/>
                </a:solidFill>
                <a:latin typeface="Courier"/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'4'</a:t>
            </a:r>
            <a:r>
              <a:rPr lang="en-GB" sz="2000" i="1" dirty="0">
                <a:solidFill>
                  <a:srgbClr val="002060"/>
                </a:solidFill>
              </a:rPr>
              <a:t>&gt;4&lt;/option&gt;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</a:t>
            </a:r>
            <a:r>
              <a:rPr lang="en-GB" sz="2000" i="1" dirty="0">
                <a:solidFill>
                  <a:srgbClr val="002060"/>
                </a:solidFill>
              </a:rPr>
              <a:t>5</a:t>
            </a:r>
            <a:r>
              <a:rPr lang="en-GB" sz="2000" dirty="0">
                <a:solidFill>
                  <a:srgbClr val="002060"/>
                </a:solidFill>
              </a:rPr>
              <a:t>’ </a:t>
            </a:r>
            <a:r>
              <a:rPr lang="en-GB" sz="2000" i="1" dirty="0">
                <a:solidFill>
                  <a:srgbClr val="002060"/>
                </a:solidFill>
              </a:rPr>
              <a:t>selected&gt;5&lt;/option&gt;</a:t>
            </a:r>
          </a:p>
          <a:p>
            <a:pPr marL="274637" lvl="1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&lt;option value=</a:t>
            </a:r>
            <a:r>
              <a:rPr lang="en-GB" sz="2000" dirty="0">
                <a:solidFill>
                  <a:srgbClr val="002060"/>
                </a:solidFill>
              </a:rPr>
              <a:t> '</a:t>
            </a:r>
            <a:r>
              <a:rPr lang="en-GB" sz="2000" i="1" dirty="0">
                <a:solidFill>
                  <a:srgbClr val="002060"/>
                </a:solidFill>
              </a:rPr>
              <a:t>6</a:t>
            </a:r>
            <a:r>
              <a:rPr lang="en-GB" sz="2000" dirty="0">
                <a:solidFill>
                  <a:srgbClr val="002060"/>
                </a:solidFill>
              </a:rPr>
              <a:t>'</a:t>
            </a:r>
            <a:r>
              <a:rPr lang="en-GB" sz="2000" i="1" dirty="0">
                <a:solidFill>
                  <a:srgbClr val="002060"/>
                </a:solidFill>
              </a:rPr>
              <a:t>&gt;6&lt;/option&gt;</a:t>
            </a:r>
          </a:p>
          <a:p>
            <a:pPr marL="0" indent="0">
              <a:buNone/>
            </a:pPr>
            <a:r>
              <a:rPr lang="en-GB" sz="2000" i="1" dirty="0">
                <a:solidFill>
                  <a:srgbClr val="002060"/>
                </a:solidFill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2345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26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select list – pre-select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2638"/>
            <a:ext cx="8229600" cy="5012078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$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studentRowObj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$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queryResultStudent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fetchObject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$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sqlLevel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= "select level from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                  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srs_level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 order by level";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$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queryResultLevel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 = $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dbConn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-&gt;query($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</a:rPr>
              <a:t>sqlLevel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);</a:t>
            </a:r>
          </a:p>
          <a:p>
            <a:pPr marL="0" indent="0">
              <a:buNone/>
            </a:pPr>
            <a:endParaRPr lang="en-GB" sz="1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echo "&lt;label&gt;Level of Study&lt;select name='level'&gt;";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while ($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currentLevel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 = $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queryResultLevel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-&gt;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cs typeface="Courier"/>
              </a:rPr>
              <a:t>fetchObject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Courier"/>
              </a:rPr>
              <a:t>()) {</a:t>
            </a:r>
          </a:p>
          <a:p>
            <a:pPr marL="0" indent="0">
              <a:buNone/>
            </a:pPr>
            <a:r>
              <a:rPr lang="en-GB" sz="2000" dirty="0">
                <a:cs typeface="Courier New" panose="02070309020205020404" pitchFamily="49" charset="0"/>
              </a:rPr>
              <a:t>     if ($</a:t>
            </a:r>
            <a:r>
              <a:rPr lang="en-GB" sz="2000" dirty="0" err="1">
                <a:cs typeface="Courier New" panose="02070309020205020404" pitchFamily="49" charset="0"/>
              </a:rPr>
              <a:t>studentRowObj</a:t>
            </a:r>
            <a:r>
              <a:rPr lang="en-GB" sz="2000" dirty="0">
                <a:cs typeface="Courier New" panose="02070309020205020404" pitchFamily="49" charset="0"/>
              </a:rPr>
              <a:t>-&gt;level == $</a:t>
            </a:r>
            <a:r>
              <a:rPr lang="en-GB" sz="2000" dirty="0" err="1">
                <a:cs typeface="Courier New" panose="02070309020205020404" pitchFamily="49" charset="0"/>
              </a:rPr>
              <a:t>currentLevel</a:t>
            </a:r>
            <a:r>
              <a:rPr lang="en-GB" sz="2000" dirty="0">
                <a:cs typeface="Courier New" panose="02070309020205020404" pitchFamily="49" charset="0"/>
              </a:rPr>
              <a:t>-&gt;level) {</a:t>
            </a:r>
            <a:br>
              <a:rPr lang="en-GB" sz="2000" dirty="0">
                <a:cs typeface="Courier New" panose="02070309020205020404" pitchFamily="49" charset="0"/>
              </a:rPr>
            </a:br>
            <a:r>
              <a:rPr lang="en-GB" sz="2000" dirty="0">
                <a:cs typeface="Courier New" panose="02070309020205020404" pitchFamily="49" charset="0"/>
              </a:rPr>
              <a:t>           $selected = 'selected';</a:t>
            </a:r>
            <a:br>
              <a:rPr lang="en-GB" sz="2000" dirty="0">
                <a:cs typeface="Courier New" panose="02070309020205020404" pitchFamily="49" charset="0"/>
              </a:rPr>
            </a:br>
            <a:r>
              <a:rPr lang="en-GB" sz="2000" dirty="0">
                <a:cs typeface="Courier New" panose="02070309020205020404" pitchFamily="49" charset="0"/>
              </a:rPr>
              <a:t>     } </a:t>
            </a:r>
          </a:p>
          <a:p>
            <a:pPr marL="0" indent="0">
              <a:buNone/>
            </a:pPr>
            <a:r>
              <a:rPr lang="en-GB" sz="2000" dirty="0">
                <a:cs typeface="Courier New" panose="02070309020205020404" pitchFamily="49" charset="0"/>
              </a:rPr>
              <a:t>     else {</a:t>
            </a:r>
            <a:br>
              <a:rPr lang="en-GB" sz="2000" dirty="0">
                <a:cs typeface="Courier New" panose="02070309020205020404" pitchFamily="49" charset="0"/>
              </a:rPr>
            </a:br>
            <a:r>
              <a:rPr lang="en-GB" sz="2000" dirty="0">
                <a:cs typeface="Courier New" panose="02070309020205020404" pitchFamily="49" charset="0"/>
              </a:rPr>
              <a:t>           $selected = '';</a:t>
            </a:r>
            <a:br>
              <a:rPr lang="en-GB" sz="2000" dirty="0">
                <a:cs typeface="Courier New" panose="02070309020205020404" pitchFamily="49" charset="0"/>
              </a:rPr>
            </a:br>
            <a:r>
              <a:rPr lang="en-GB" sz="2000" dirty="0"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GB" sz="2000" dirty="0"/>
              <a:t>     </a:t>
            </a:r>
            <a:r>
              <a:rPr lang="en-GB" sz="2000" dirty="0">
                <a:cs typeface="Courier New" panose="02070309020205020404" pitchFamily="49" charset="0"/>
              </a:rPr>
              <a:t>echo "&lt;option value='{$</a:t>
            </a:r>
            <a:r>
              <a:rPr lang="en-GB" sz="2000" dirty="0" err="1">
                <a:cs typeface="Courier New" panose="02070309020205020404" pitchFamily="49" charset="0"/>
              </a:rPr>
              <a:t>currentLevel</a:t>
            </a:r>
            <a:r>
              <a:rPr lang="en-GB" sz="2000" dirty="0">
                <a:cs typeface="Courier New" panose="02070309020205020404" pitchFamily="49" charset="0"/>
              </a:rPr>
              <a:t>-&gt;level}' </a:t>
            </a:r>
            <a:r>
              <a:rPr lang="en-GB" sz="2000" dirty="0">
                <a:solidFill>
                  <a:schemeClr val="accent5"/>
                </a:solidFill>
                <a:cs typeface="Courier New" panose="02070309020205020404" pitchFamily="49" charset="0"/>
              </a:rPr>
              <a:t>$selected</a:t>
            </a:r>
            <a:r>
              <a:rPr lang="en-GB" sz="2000" dirty="0">
                <a:cs typeface="Courier New" panose="02070309020205020404" pitchFamily="49" charset="0"/>
              </a:rPr>
              <a:t>&gt;    {$</a:t>
            </a:r>
            <a:r>
              <a:rPr lang="en-GB" sz="2000" dirty="0" err="1">
                <a:cs typeface="Courier New" panose="02070309020205020404" pitchFamily="49" charset="0"/>
              </a:rPr>
              <a:t>currentLevel</a:t>
            </a:r>
            <a:r>
              <a:rPr lang="en-GB" sz="2000" dirty="0">
                <a:cs typeface="Courier New" panose="02070309020205020404" pitchFamily="49" charset="0"/>
              </a:rPr>
              <a:t>-&gt;level}&lt;/option&gt;";</a:t>
            </a:r>
            <a:endParaRPr lang="en-GB" sz="2000" dirty="0"/>
          </a:p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echo "&lt;/select&gt;&lt;/label&gt;"; 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 </a:t>
            </a:r>
            <a:endParaRPr lang="en-GB" sz="2400" i="1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9AB2B-6425-4481-85F6-9ABA6B95D375}"/>
              </a:ext>
            </a:extLst>
          </p:cNvPr>
          <p:cNvSpPr/>
          <p:nvPr/>
        </p:nvSpPr>
        <p:spPr>
          <a:xfrm>
            <a:off x="5746897" y="2028032"/>
            <a:ext cx="3482163" cy="15081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2060"/>
                </a:solidFill>
              </a:rPr>
              <a:t>INTENDED OUTPUT</a:t>
            </a:r>
          </a:p>
          <a:p>
            <a:pPr marL="0" indent="0">
              <a:buNone/>
            </a:pPr>
            <a:endParaRPr lang="en-GB" sz="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002060"/>
                </a:solidFill>
              </a:rPr>
              <a:t>&lt;select name='level'&gt;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2060"/>
                </a:solidFill>
              </a:rPr>
              <a:t>   &lt;option value= '4'&gt;4&lt;/option&gt;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2060"/>
                </a:solidFill>
              </a:rPr>
              <a:t>   &lt;option value= '5’ selected &gt;5&lt;/option&gt;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2060"/>
                </a:solidFill>
              </a:rPr>
              <a:t>   &lt;option value= '6'&gt;6&lt;/option&gt;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2060"/>
                </a:solidFill>
              </a:rPr>
              <a:t>&lt;/select&gt;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86AC4-9AB6-43DF-ADD0-0768DD8A86A4}"/>
              </a:ext>
            </a:extLst>
          </p:cNvPr>
          <p:cNvSpPr txBox="1"/>
          <p:nvPr/>
        </p:nvSpPr>
        <p:spPr>
          <a:xfrm>
            <a:off x="5231221" y="1113480"/>
            <a:ext cx="436998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  <a:cs typeface="Courier"/>
              </a:rPr>
              <a:t>This </a:t>
            </a:r>
            <a:r>
              <a:rPr lang="en-GB" sz="1600" dirty="0" err="1">
                <a:latin typeface="+mn-lt"/>
                <a:cs typeface="Courier"/>
              </a:rPr>
              <a:t>resultset</a:t>
            </a:r>
            <a:r>
              <a:rPr lang="en-GB" sz="1600" dirty="0">
                <a:latin typeface="+mn-lt"/>
                <a:cs typeface="Courier"/>
              </a:rPr>
              <a:t> object contains all the columns (as attributes) for that specific student row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3D22DD-F3A1-459A-B580-9CE7AFA2D0B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307807" y="1405868"/>
            <a:ext cx="3923414" cy="29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0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Review / 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GB" altLang="en-US" sz="2600" dirty="0"/>
              <a:t>To manage (add, update etc.) MySQL database records via a web based system we need appropriate web forms and to construct and execute appropriate SQL queries using </a:t>
            </a:r>
            <a:r>
              <a:rPr lang="en-GB" altLang="en-US" dirty="0">
                <a:solidFill>
                  <a:schemeClr val="accent5"/>
                </a:solidFill>
              </a:rPr>
              <a:t>PDO query(), exec() and </a:t>
            </a:r>
            <a:r>
              <a:rPr lang="en-GB" altLang="en-US" dirty="0" err="1">
                <a:solidFill>
                  <a:schemeClr val="accent5"/>
                </a:solidFill>
              </a:rPr>
              <a:t>fetchObject</a:t>
            </a:r>
            <a:r>
              <a:rPr lang="en-GB" altLang="en-US" dirty="0">
                <a:solidFill>
                  <a:schemeClr val="accent5"/>
                </a:solidFill>
              </a:rPr>
              <a:t>()</a:t>
            </a:r>
            <a:r>
              <a:rPr lang="en-GB" altLang="en-US" dirty="0"/>
              <a:t>.</a:t>
            </a:r>
            <a:endParaRPr lang="en-GB" altLang="en-US" sz="2600" dirty="0"/>
          </a:p>
          <a:p>
            <a:pPr marL="609600" indent="-609600"/>
            <a:endParaRPr lang="en-GB" altLang="en-US" sz="2600" dirty="0">
              <a:solidFill>
                <a:schemeClr val="accent5"/>
              </a:solidFill>
            </a:endParaRPr>
          </a:p>
          <a:p>
            <a:pPr marL="609600" indent="-609600"/>
            <a:r>
              <a:rPr lang="en-GB" altLang="en-US" sz="2600" dirty="0"/>
              <a:t>You can create interfaces that allow the user to</a:t>
            </a:r>
          </a:p>
          <a:p>
            <a:pPr marL="982663" lvl="1" indent="-533400"/>
            <a:r>
              <a:rPr lang="en-GB" altLang="en-US" sz="2200" dirty="0"/>
              <a:t>Select a record to modify (or perhaps to delete) from a list of records stored in a database table</a:t>
            </a:r>
          </a:p>
          <a:p>
            <a:pPr marL="982663" lvl="1" indent="-533400"/>
            <a:r>
              <a:rPr lang="en-GB" altLang="en-US" sz="2200" dirty="0"/>
              <a:t>Display the current field values of a selected record in an update web form (to help the user)</a:t>
            </a:r>
          </a:p>
        </p:txBody>
      </p:sp>
    </p:spTree>
    <p:extLst>
      <p:ext uri="{BB962C8B-B14F-4D97-AF65-F5344CB8AC3E}">
        <p14:creationId xmlns:p14="http://schemas.microsoft.com/office/powerpoint/2010/main" val="10138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9F7-D604-7842-89E7-933B2AD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updating data using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3A9E-F9FA-E143-8C78-7AC0CE73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091"/>
            <a:ext cx="7886700" cy="7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columnname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=?? [WHERE &lt;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E16E84-3D36-F149-B22D-DA583206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55843"/>
              </p:ext>
            </p:extLst>
          </p:nvPr>
        </p:nvGraphicFramePr>
        <p:xfrm>
          <a:off x="2608520" y="2845121"/>
          <a:ext cx="3048000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459">
                  <a:extLst>
                    <a:ext uri="{9D8B030D-6E8A-4147-A177-3AD203B41FA5}">
                      <a16:colId xmlns:a16="http://schemas.microsoft.com/office/drawing/2014/main" val="1193601815"/>
                    </a:ext>
                  </a:extLst>
                </a:gridCol>
                <a:gridCol w="813842">
                  <a:extLst>
                    <a:ext uri="{9D8B030D-6E8A-4147-A177-3AD203B41FA5}">
                      <a16:colId xmlns:a16="http://schemas.microsoft.com/office/drawing/2014/main" val="634761693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388763033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03417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 car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67075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lecture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121049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 exams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72575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 marathon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214683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Call home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694439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 pens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776023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E0995F-F3B2-9A49-AE70-3C52168F84FF}"/>
              </a:ext>
            </a:extLst>
          </p:cNvPr>
          <p:cNvSpPr txBox="1">
            <a:spLocks/>
          </p:cNvSpPr>
          <p:nvPr/>
        </p:nvSpPr>
        <p:spPr>
          <a:xfrm>
            <a:off x="3202544" y="2501009"/>
            <a:ext cx="3047999" cy="4786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Table: </a:t>
            </a:r>
            <a:r>
              <a:rPr lang="en-US" sz="1500" dirty="0" err="1"/>
              <a:t>todo</a:t>
            </a:r>
            <a:endParaRPr lang="en-US" sz="15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DE98E1-80EC-46D1-8313-F175D6BDD2D2}"/>
              </a:ext>
            </a:extLst>
          </p:cNvPr>
          <p:cNvSpPr txBox="1">
            <a:spLocks/>
          </p:cNvSpPr>
          <p:nvPr/>
        </p:nvSpPr>
        <p:spPr>
          <a:xfrm>
            <a:off x="457201" y="5167910"/>
            <a:ext cx="8378456" cy="169009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e.g. UPDATE </a:t>
            </a:r>
            <a:r>
              <a:rPr lang="en-US" sz="2400" dirty="0" err="1"/>
              <a:t>todo</a:t>
            </a:r>
            <a:r>
              <a:rPr lang="en-US" sz="2400" dirty="0"/>
              <a:t> SET Item=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 '</a:t>
            </a:r>
            <a:r>
              <a:rPr lang="en-US" sz="2400" dirty="0"/>
              <a:t>Reply to emails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'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UPDATE </a:t>
            </a:r>
            <a:r>
              <a:rPr lang="en-US" sz="2400" dirty="0" err="1"/>
              <a:t>todo</a:t>
            </a:r>
            <a:r>
              <a:rPr lang="en-US" sz="2400" dirty="0"/>
              <a:t> SET Item=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 '</a:t>
            </a:r>
            <a:r>
              <a:rPr lang="en-US" sz="2400" dirty="0"/>
              <a:t>Mark 100 exams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sz="2400" dirty="0"/>
              <a:t> where id = 3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dirty="0"/>
              <a:t>UPDATE </a:t>
            </a:r>
            <a:r>
              <a:rPr lang="en-US" sz="2400" dirty="0" err="1"/>
              <a:t>todo</a:t>
            </a:r>
            <a:r>
              <a:rPr lang="en-US" sz="2400" dirty="0"/>
              <a:t> SET Item=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 '</a:t>
            </a:r>
            <a:r>
              <a:rPr lang="en-US" sz="2400" dirty="0"/>
              <a:t>Mark 100 exams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sz="2400" dirty="0"/>
              <a:t>, </a:t>
            </a:r>
            <a:r>
              <a:rPr lang="en-US" sz="2400" dirty="0" err="1"/>
              <a:t>userID</a:t>
            </a:r>
            <a:r>
              <a:rPr lang="en-US" sz="2400" dirty="0"/>
              <a:t> = 4 where id = 3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010B9-3D01-45A1-AA54-1DA5FF5D202D}"/>
              </a:ext>
            </a:extLst>
          </p:cNvPr>
          <p:cNvSpPr txBox="1"/>
          <p:nvPr/>
        </p:nvSpPr>
        <p:spPr>
          <a:xfrm>
            <a:off x="5941457" y="2217658"/>
            <a:ext cx="32025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  <a:cs typeface="Courier"/>
              </a:rPr>
              <a:t>The ‘where’ clause is optional</a:t>
            </a:r>
          </a:p>
        </p:txBody>
      </p:sp>
    </p:spTree>
    <p:extLst>
      <p:ext uri="{BB962C8B-B14F-4D97-AF65-F5344CB8AC3E}">
        <p14:creationId xmlns:p14="http://schemas.microsoft.com/office/powerpoint/2010/main" val="71986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9F7-D604-7842-89E7-933B2AD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using SQL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3A9E-F9FA-E143-8C78-7AC0CE73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" y="1656020"/>
            <a:ext cx="7938123" cy="14143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Using the table below, write the SQL update statement that changes the surname to ‘Stevenson’ for the student with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GB" dirty="0"/>
              <a:t>w123456789.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10F229-F00F-1044-A9C5-3F5AA576DFCB}"/>
              </a:ext>
            </a:extLst>
          </p:cNvPr>
          <p:cNvSpPr txBox="1">
            <a:spLocks/>
          </p:cNvSpPr>
          <p:nvPr/>
        </p:nvSpPr>
        <p:spPr>
          <a:xfrm>
            <a:off x="627380" y="3209835"/>
            <a:ext cx="3047999" cy="438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Table: </a:t>
            </a:r>
            <a:r>
              <a:rPr lang="en-US" sz="2000" dirty="0" err="1"/>
              <a:t>srs_student</a:t>
            </a:r>
            <a:endParaRPr lang="en-US" sz="20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7F8D1-1459-46B0-B95D-20FD33943E15}"/>
              </a:ext>
            </a:extLst>
          </p:cNvPr>
          <p:cNvSpPr txBox="1"/>
          <p:nvPr/>
        </p:nvSpPr>
        <p:spPr>
          <a:xfrm>
            <a:off x="624657" y="5341767"/>
            <a:ext cx="67942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UPDATE </a:t>
            </a:r>
            <a:r>
              <a:rPr lang="en-GB" sz="2400" dirty="0" err="1">
                <a:solidFill>
                  <a:srgbClr val="002060"/>
                </a:solidFill>
                <a:latin typeface="+mn-lt"/>
                <a:cs typeface="Courier"/>
              </a:rPr>
              <a:t>srs_student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 </a:t>
            </a:r>
          </a:p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SET surname= 'Stevenson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'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 </a:t>
            </a:r>
          </a:p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WHERE </a:t>
            </a:r>
            <a:r>
              <a:rPr lang="en-GB" sz="2400" dirty="0" err="1">
                <a:solidFill>
                  <a:srgbClr val="002060"/>
                </a:solidFill>
                <a:latin typeface="+mn-lt"/>
                <a:cs typeface="Courier"/>
              </a:rPr>
              <a:t>studentID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 = '</a:t>
            </a:r>
            <a:r>
              <a:rPr lang="en-GB" sz="2400" dirty="0">
                <a:solidFill>
                  <a:srgbClr val="002060"/>
                </a:solidFill>
                <a:latin typeface="+mn-lt"/>
              </a:rPr>
              <a:t>w123456789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'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448038F-36B4-4BDA-8EE6-2BA1949D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2895"/>
              </p:ext>
            </p:extLst>
          </p:nvPr>
        </p:nvGraphicFramePr>
        <p:xfrm>
          <a:off x="627378" y="3804418"/>
          <a:ext cx="7938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87">
                  <a:extLst>
                    <a:ext uri="{9D8B030D-6E8A-4147-A177-3AD203B41FA5}">
                      <a16:colId xmlns:a16="http://schemas.microsoft.com/office/drawing/2014/main" val="2476730169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4242244598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1519262182"/>
                    </a:ext>
                  </a:extLst>
                </a:gridCol>
                <a:gridCol w="2245875">
                  <a:extLst>
                    <a:ext uri="{9D8B030D-6E8A-4147-A177-3AD203B41FA5}">
                      <a16:colId xmlns:a16="http://schemas.microsoft.com/office/drawing/2014/main" val="4119656657"/>
                    </a:ext>
                  </a:extLst>
                </a:gridCol>
                <a:gridCol w="1386120">
                  <a:extLst>
                    <a:ext uri="{9D8B030D-6E8A-4147-A177-3AD203B41FA5}">
                      <a16:colId xmlns:a16="http://schemas.microsoft.com/office/drawing/2014/main" val="422372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forename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level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7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w123456789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Stevenson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BSc Computing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13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w234178090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 Graphic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05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6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9F7-D604-7842-89E7-933B2AD4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using SQL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3A9E-F9FA-E143-8C78-7AC0CE73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9" y="1656020"/>
            <a:ext cx="7938123" cy="141439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/>
              <a:t>Using the table below, write the SQL update statement that changes the forename to </a:t>
            </a:r>
            <a:r>
              <a:rPr lang="en-GB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dirty="0"/>
              <a:t>Joseph</a:t>
            </a:r>
            <a:r>
              <a:rPr lang="en-GB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dirty="0"/>
              <a:t> and the </a:t>
            </a:r>
            <a:r>
              <a:rPr lang="en-US" dirty="0" err="1"/>
              <a:t>programme</a:t>
            </a:r>
            <a:r>
              <a:rPr lang="en-US" dirty="0"/>
              <a:t> to </a:t>
            </a:r>
            <a:r>
              <a:rPr lang="en-GB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dirty="0"/>
              <a:t>BSc Computer Science</a:t>
            </a:r>
            <a:r>
              <a:rPr lang="en-GB" dirty="0">
                <a:solidFill>
                  <a:srgbClr val="002060"/>
                </a:solidFill>
                <a:cs typeface="Courier"/>
              </a:rPr>
              <a:t>'</a:t>
            </a:r>
            <a:r>
              <a:rPr lang="en-US" dirty="0"/>
              <a:t> for the student with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GB" dirty="0"/>
              <a:t>w234178090.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10F229-F00F-1044-A9C5-3F5AA576DFCB}"/>
              </a:ext>
            </a:extLst>
          </p:cNvPr>
          <p:cNvSpPr txBox="1">
            <a:spLocks/>
          </p:cNvSpPr>
          <p:nvPr/>
        </p:nvSpPr>
        <p:spPr>
          <a:xfrm>
            <a:off x="627380" y="3209835"/>
            <a:ext cx="3047999" cy="43832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Table: </a:t>
            </a:r>
            <a:r>
              <a:rPr lang="en-US" sz="2000" dirty="0" err="1"/>
              <a:t>srs_student</a:t>
            </a:r>
            <a:endParaRPr lang="en-US" sz="2000" dirty="0"/>
          </a:p>
          <a:p>
            <a:pPr marL="0" indent="0">
              <a:buNone/>
            </a:pPr>
            <a:endParaRPr lang="en-US" sz="21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EDA0A71-2C23-4C87-B782-C546D769C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03886"/>
              </p:ext>
            </p:extLst>
          </p:nvPr>
        </p:nvGraphicFramePr>
        <p:xfrm>
          <a:off x="627378" y="3804418"/>
          <a:ext cx="79381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87">
                  <a:extLst>
                    <a:ext uri="{9D8B030D-6E8A-4147-A177-3AD203B41FA5}">
                      <a16:colId xmlns:a16="http://schemas.microsoft.com/office/drawing/2014/main" val="2476730169"/>
                    </a:ext>
                  </a:extLst>
                </a:gridCol>
                <a:gridCol w="1275907">
                  <a:extLst>
                    <a:ext uri="{9D8B030D-6E8A-4147-A177-3AD203B41FA5}">
                      <a16:colId xmlns:a16="http://schemas.microsoft.com/office/drawing/2014/main" val="4242244598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1519262182"/>
                    </a:ext>
                  </a:extLst>
                </a:gridCol>
                <a:gridCol w="2245875">
                  <a:extLst>
                    <a:ext uri="{9D8B030D-6E8A-4147-A177-3AD203B41FA5}">
                      <a16:colId xmlns:a16="http://schemas.microsoft.com/office/drawing/2014/main" val="4119656657"/>
                    </a:ext>
                  </a:extLst>
                </a:gridCol>
                <a:gridCol w="1386120">
                  <a:extLst>
                    <a:ext uri="{9D8B030D-6E8A-4147-A177-3AD203B41FA5}">
                      <a16:colId xmlns:a16="http://schemas.microsoft.com/office/drawing/2014/main" val="4223721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studentID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forename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level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7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w123456789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Stevenson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BSc Computing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13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w234178090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Bloggs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 Graphic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0574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C7F8D1-1459-46B0-B95D-20FD33943E15}"/>
              </a:ext>
            </a:extLst>
          </p:cNvPr>
          <p:cNvSpPr txBox="1"/>
          <p:nvPr/>
        </p:nvSpPr>
        <p:spPr>
          <a:xfrm>
            <a:off x="910885" y="5245413"/>
            <a:ext cx="679420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UPDATE </a:t>
            </a:r>
            <a:r>
              <a:rPr lang="en-GB" sz="2400" dirty="0" err="1">
                <a:solidFill>
                  <a:srgbClr val="002060"/>
                </a:solidFill>
                <a:latin typeface="+mn-lt"/>
                <a:cs typeface="Courier"/>
              </a:rPr>
              <a:t>srs_student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 </a:t>
            </a:r>
          </a:p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SET forename= 'Joseph</a:t>
            </a:r>
            <a:r>
              <a:rPr lang="en-GB" sz="2400" dirty="0">
                <a:solidFill>
                  <a:srgbClr val="002060"/>
                </a:solidFill>
                <a:cs typeface="Courier"/>
              </a:rPr>
              <a:t>', programme='BSc Computer Science'</a:t>
            </a:r>
          </a:p>
          <a:p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WHERE </a:t>
            </a:r>
            <a:r>
              <a:rPr lang="en-GB" sz="2400" dirty="0" err="1">
                <a:solidFill>
                  <a:srgbClr val="002060"/>
                </a:solidFill>
                <a:latin typeface="+mn-lt"/>
                <a:cs typeface="Courier"/>
              </a:rPr>
              <a:t>studentID</a:t>
            </a:r>
            <a:r>
              <a:rPr lang="en-GB" sz="2400" dirty="0">
                <a:solidFill>
                  <a:srgbClr val="002060"/>
                </a:solidFill>
                <a:latin typeface="+mn-lt"/>
                <a:cs typeface="Courier"/>
              </a:rPr>
              <a:t> = '</a:t>
            </a:r>
            <a:r>
              <a:rPr lang="en-GB" sz="2400" dirty="0">
                <a:solidFill>
                  <a:srgbClr val="002060"/>
                </a:solidFill>
              </a:rPr>
              <a:t>w234178090'</a:t>
            </a:r>
          </a:p>
          <a:p>
            <a:endParaRPr lang="en-GB" sz="2400" dirty="0">
              <a:solidFill>
                <a:srgbClr val="002060"/>
              </a:solidFill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64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4500"/>
            <a:ext cx="8229600" cy="990600"/>
          </a:xfrm>
        </p:spPr>
        <p:txBody>
          <a:bodyPr>
            <a:normAutofit/>
          </a:bodyPr>
          <a:lstStyle/>
          <a:p>
            <a:r>
              <a:rPr lang="en-GB" altLang="en-US" dirty="0"/>
              <a:t>Updating a record – example 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73" y="1441463"/>
            <a:ext cx="4826925" cy="5329727"/>
          </a:xfrm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&lt;form method="post" action="</a:t>
            </a:r>
            <a:r>
              <a:rPr lang="en-GB" altLang="en-US" sz="1600" dirty="0" err="1">
                <a:latin typeface="+mj-lt"/>
              </a:rPr>
              <a:t>updateStudent.php</a:t>
            </a:r>
            <a:r>
              <a:rPr lang="en-GB" altLang="en-US" sz="1600" dirty="0">
                <a:latin typeface="+mj-lt"/>
              </a:rPr>
              <a:t>"&gt;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&lt;label&gt;Student ID &lt;input type="text" name="</a:t>
            </a:r>
            <a:r>
              <a:rPr lang="en-GB" altLang="en-US" sz="1600" dirty="0" err="1">
                <a:latin typeface="+mj-lt"/>
              </a:rPr>
              <a:t>studentID</a:t>
            </a:r>
            <a:r>
              <a:rPr lang="en-GB" altLang="en-US" sz="1600" dirty="0">
                <a:latin typeface="+mj-lt"/>
              </a:rPr>
              <a:t>"&gt;&lt;/label&gt;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100" dirty="0">
              <a:latin typeface="+mj-lt"/>
            </a:endParaRP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&lt;label&gt;Forename&lt;input type="text" name="forename"&gt;&lt;/label&gt;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600" dirty="0">
              <a:latin typeface="+mj-lt"/>
            </a:endParaRP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 &lt;label&gt;Surname&lt;input type="text" name=“surname"&gt;&lt;/label&gt;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600" dirty="0"/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  &lt;label&gt;Programme &lt;input type="text" name="programme"&gt;&lt;/label&gt;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600" dirty="0">
              <a:latin typeface="+mj-lt"/>
            </a:endParaRP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&lt;label&gt; Level of Study 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&lt;select name=</a:t>
            </a:r>
            <a:r>
              <a:rPr lang="en-GB" altLang="en-US" sz="1600" dirty="0"/>
              <a:t>"</a:t>
            </a:r>
            <a:r>
              <a:rPr lang="en-GB" altLang="en-US" sz="1600" dirty="0">
                <a:latin typeface="+mj-lt"/>
              </a:rPr>
              <a:t>level"&gt;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   &lt;option value="4"&gt;4&lt;/option&gt;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   &lt;option value="5"&gt;5&lt;/option&gt;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   &lt;option value="6"&gt;6&lt;/option&gt;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&lt;/select&gt;&lt;/label&gt;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   &lt;input type="submit" value="Update"&gt;</a:t>
            </a:r>
          </a:p>
          <a:p>
            <a:pPr marL="447675" indent="-4476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>
                <a:latin typeface="+mj-lt"/>
              </a:rPr>
              <a:t>&lt;/form&gt;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700213"/>
            <a:ext cx="3572800" cy="4968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1800" dirty="0"/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pPr>
              <a:lnSpc>
                <a:spcPct val="80000"/>
              </a:lnSpc>
            </a:pPr>
            <a:endParaRPr lang="en-GB" altLang="en-US" sz="16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The form collects the new field values and passes them as parameters to the server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A php script will then access the parameter data and use it to update a record in the </a:t>
            </a:r>
            <a:r>
              <a:rPr lang="en-GB" altLang="en-US" sz="2000" dirty="0" err="1"/>
              <a:t>srs_student</a:t>
            </a:r>
            <a:r>
              <a:rPr lang="en-GB" altLang="en-US" sz="2000" dirty="0"/>
              <a:t>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0D092-8614-4FC7-B000-D48DAF3289F9}"/>
              </a:ext>
            </a:extLst>
          </p:cNvPr>
          <p:cNvPicPr/>
          <p:nvPr/>
        </p:nvPicPr>
        <p:blipFill rotWithShape="1">
          <a:blip r:embed="rId3"/>
          <a:srcRect l="2659" t="12390" r="75670" b="55814"/>
          <a:stretch/>
        </p:blipFill>
        <p:spPr bwMode="auto">
          <a:xfrm>
            <a:off x="5486400" y="1441462"/>
            <a:ext cx="3306727" cy="269460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83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4106"/>
            <a:ext cx="8229600" cy="990600"/>
          </a:xfrm>
        </p:spPr>
        <p:txBody>
          <a:bodyPr>
            <a:normAutofit/>
          </a:bodyPr>
          <a:lstStyle/>
          <a:p>
            <a:r>
              <a:rPr lang="en-GB" altLang="en-US" sz="3500" dirty="0"/>
              <a:t>The update process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256" y="1344706"/>
            <a:ext cx="8927182" cy="55132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Retrieve the variables. </a:t>
            </a:r>
          </a:p>
          <a:p>
            <a:pPr>
              <a:lnSpc>
                <a:spcPct val="90000"/>
              </a:lnSpc>
            </a:pPr>
            <a:endParaRPr lang="en-GB" sz="5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latin typeface="Courier"/>
              </a:rPr>
              <a:t>$</a:t>
            </a:r>
            <a:r>
              <a:rPr lang="en-GB" sz="1400" dirty="0" err="1">
                <a:latin typeface="Courier"/>
              </a:rPr>
              <a:t>studentID</a:t>
            </a:r>
            <a:r>
              <a:rPr lang="en-GB" sz="1400" dirty="0">
                <a:latin typeface="Courier"/>
              </a:rPr>
              <a:t> = </a:t>
            </a:r>
            <a:r>
              <a:rPr lang="en-GB" sz="1400" dirty="0" err="1">
                <a:latin typeface="Courier"/>
              </a:rPr>
              <a:t>isset</a:t>
            </a:r>
            <a:r>
              <a:rPr lang="en-GB" sz="1400" dirty="0">
                <a:latin typeface="Courier"/>
              </a:rPr>
              <a:t>($_REQUEST[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 err="1">
                <a:latin typeface="Courier"/>
              </a:rPr>
              <a:t>studentID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]) ? 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 err="1">
                <a:latin typeface="Courier"/>
              </a:rPr>
              <a:t>studentID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 : 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latin typeface="Courier"/>
              </a:rPr>
              <a:t>$forename = </a:t>
            </a:r>
            <a:r>
              <a:rPr lang="en-GB" sz="1400" dirty="0" err="1">
                <a:latin typeface="Courier"/>
              </a:rPr>
              <a:t>isset</a:t>
            </a:r>
            <a:r>
              <a:rPr lang="en-GB" sz="1400" dirty="0">
                <a:latin typeface="Courier"/>
              </a:rPr>
              <a:t>($_REQUEST[</a:t>
            </a:r>
            <a:r>
              <a:rPr lang="en-GB" altLang="en-US" sz="1400" dirty="0">
                <a:latin typeface="Courier"/>
              </a:rPr>
              <a:t>'foren</a:t>
            </a:r>
            <a:r>
              <a:rPr lang="en-GB" sz="1400" dirty="0">
                <a:latin typeface="Courier"/>
              </a:rPr>
              <a:t>ame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]) ? $_REQUEST[</a:t>
            </a:r>
            <a:r>
              <a:rPr lang="en-GB" altLang="en-US" sz="1400" dirty="0">
                <a:latin typeface="Courier"/>
              </a:rPr>
              <a:t>'foren</a:t>
            </a:r>
            <a:r>
              <a:rPr lang="en-GB" sz="1400" dirty="0">
                <a:latin typeface="Courier"/>
              </a:rPr>
              <a:t>ame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 : 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latin typeface="Courier"/>
              </a:rPr>
              <a:t>$surname = </a:t>
            </a:r>
            <a:r>
              <a:rPr lang="en-GB" sz="1400" dirty="0" err="1">
                <a:latin typeface="Courier"/>
              </a:rPr>
              <a:t>isset</a:t>
            </a:r>
            <a:r>
              <a:rPr lang="en-GB" sz="1400" dirty="0">
                <a:latin typeface="Courier"/>
              </a:rPr>
              <a:t>($_REQUEST[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surname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]) ? 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surname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 : 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latin typeface="Courier"/>
              </a:rPr>
              <a:t>$programme = </a:t>
            </a:r>
            <a:r>
              <a:rPr lang="en-GB" sz="1400" dirty="0" err="1">
                <a:latin typeface="Courier"/>
              </a:rPr>
              <a:t>isset</a:t>
            </a:r>
            <a:r>
              <a:rPr lang="en-GB" sz="1400" dirty="0">
                <a:latin typeface="Courier"/>
              </a:rPr>
              <a:t>($_REQUEST[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programme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]) ? $_REQUEST[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programme</a:t>
            </a:r>
            <a:r>
              <a:rPr lang="en-GB" altLang="en-US" sz="1400" dirty="0">
                <a:latin typeface="Courier"/>
              </a:rPr>
              <a:t>'</a:t>
            </a:r>
            <a:r>
              <a:rPr lang="en-GB" sz="1400" dirty="0">
                <a:latin typeface="Courier"/>
              </a:rPr>
              <a:t>] : 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>
                <a:latin typeface="Courier"/>
              </a:rPr>
              <a:t>$level = </a:t>
            </a:r>
            <a:r>
              <a:rPr lang="en-GB" sz="1400" dirty="0" err="1">
                <a:latin typeface="Courier"/>
              </a:rPr>
              <a:t>isset</a:t>
            </a:r>
            <a:r>
              <a:rPr lang="en-GB" sz="1400" dirty="0">
                <a:latin typeface="Courier"/>
              </a:rPr>
              <a:t>($_REQUEST[</a:t>
            </a:r>
            <a:r>
              <a:rPr lang="en-GB" altLang="en-US" sz="1400" dirty="0">
                <a:latin typeface="Courier"/>
              </a:rPr>
              <a:t>'level'</a:t>
            </a:r>
            <a:r>
              <a:rPr lang="en-GB" sz="1400" dirty="0">
                <a:latin typeface="Courier"/>
              </a:rPr>
              <a:t>]) ? $_REQUEST[</a:t>
            </a:r>
            <a:r>
              <a:rPr lang="en-GB" altLang="en-US" sz="1400" dirty="0">
                <a:latin typeface="Courier"/>
              </a:rPr>
              <a:t>'level'</a:t>
            </a:r>
            <a:r>
              <a:rPr lang="en-GB" sz="1400" dirty="0">
                <a:latin typeface="Courier"/>
              </a:rPr>
              <a:t>] : null;</a:t>
            </a:r>
          </a:p>
          <a:p>
            <a:pPr marL="0" indent="0">
              <a:buNone/>
            </a:pPr>
            <a:endParaRPr lang="en-GB" sz="800" dirty="0">
              <a:latin typeface="Courier"/>
            </a:endParaRPr>
          </a:p>
          <a:p>
            <a:pPr>
              <a:lnSpc>
                <a:spcPct val="90000"/>
              </a:lnSpc>
            </a:pPr>
            <a:r>
              <a:rPr lang="en-GB" sz="1800" i="1" noProof="1"/>
              <a:t>Remember you would validate and sanitise before continuing</a:t>
            </a:r>
          </a:p>
          <a:p>
            <a:pPr lvl="1">
              <a:lnSpc>
                <a:spcPct val="90000"/>
              </a:lnSpc>
            </a:pPr>
            <a:endParaRPr lang="en-GB" sz="700" noProof="1"/>
          </a:p>
          <a:p>
            <a:pPr>
              <a:lnSpc>
                <a:spcPct val="90000"/>
              </a:lnSpc>
            </a:pPr>
            <a:r>
              <a:rPr lang="en-GB" sz="1800" noProof="1"/>
              <a:t>Connect to the server (as you have already learnt to do using PDO) </a:t>
            </a:r>
          </a:p>
          <a:p>
            <a:pPr>
              <a:lnSpc>
                <a:spcPct val="90000"/>
              </a:lnSpc>
            </a:pPr>
            <a:endParaRPr lang="en-GB" sz="500" noProof="1"/>
          </a:p>
          <a:p>
            <a:pPr>
              <a:lnSpc>
                <a:spcPct val="90000"/>
              </a:lnSpc>
            </a:pPr>
            <a:r>
              <a:rPr lang="en-GB" sz="1800" noProof="1"/>
              <a:t>Construct the sql query, but using the retrieved variables:</a:t>
            </a:r>
            <a:r>
              <a:rPr lang="en-GB" altLang="en-US" sz="2000" dirty="0"/>
              <a:t>	        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Courier"/>
              </a:rPr>
              <a:t>$updateSQL = "UPDATE </a:t>
            </a:r>
            <a:r>
              <a:rPr lang="en-GB" altLang="en-US" dirty="0" err="1">
                <a:latin typeface="Courier"/>
              </a:rPr>
              <a:t>srs_student</a:t>
            </a:r>
            <a:r>
              <a:rPr lang="en-GB" altLang="en-US" dirty="0">
                <a:latin typeface="Courier"/>
              </a:rPr>
              <a:t> SET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dirty="0">
                <a:latin typeface="Courier"/>
              </a:rPr>
              <a:t>forename = '</a:t>
            </a:r>
            <a:r>
              <a:rPr lang="en-GB" dirty="0">
                <a:solidFill>
                  <a:srgbClr val="FF0000"/>
                </a:solidFill>
                <a:latin typeface="Courier"/>
              </a:rPr>
              <a:t>$forename</a:t>
            </a:r>
            <a:r>
              <a:rPr lang="en-GB" dirty="0">
                <a:latin typeface="Courier"/>
              </a:rPr>
              <a:t>',</a:t>
            </a:r>
            <a:r>
              <a:rPr lang="en-GB" altLang="en-US" dirty="0">
                <a:latin typeface="Courier"/>
              </a:rPr>
              <a:t> 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Courier"/>
              </a:rPr>
              <a:t>surname = 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solidFill>
                  <a:srgbClr val="FF0000"/>
                </a:solidFill>
                <a:latin typeface="Courier"/>
              </a:rPr>
              <a:t>$surname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latin typeface="Courier"/>
              </a:rPr>
              <a:t>, 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Courier"/>
              </a:rPr>
              <a:t>programme = 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solidFill>
                  <a:srgbClr val="FF0000"/>
                </a:solidFill>
                <a:latin typeface="Courier"/>
              </a:rPr>
              <a:t>$programme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latin typeface="Courier"/>
              </a:rPr>
              <a:t>, 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Courier"/>
              </a:rPr>
              <a:t>level = </a:t>
            </a:r>
            <a:r>
              <a:rPr lang="en-GB" altLang="en-US" dirty="0">
                <a:solidFill>
                  <a:srgbClr val="FF0000"/>
                </a:solidFill>
                <a:latin typeface="Courier"/>
              </a:rPr>
              <a:t>$level</a:t>
            </a:r>
            <a:r>
              <a:rPr lang="en-GB" altLang="en-US" dirty="0">
                <a:latin typeface="Courier"/>
              </a:rPr>
              <a:t> </a:t>
            </a:r>
          </a:p>
          <a:p>
            <a:pPr marL="995362" lvl="2" indent="-4476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Courier"/>
              </a:rPr>
              <a:t>WHERE </a:t>
            </a:r>
            <a:r>
              <a:rPr lang="en-GB" altLang="en-US" dirty="0" err="1">
                <a:latin typeface="Courier"/>
              </a:rPr>
              <a:t>studentID</a:t>
            </a:r>
            <a:r>
              <a:rPr lang="en-GB" altLang="en-US" dirty="0">
                <a:latin typeface="Courier"/>
              </a:rPr>
              <a:t> = 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solidFill>
                  <a:srgbClr val="FF0000"/>
                </a:solidFill>
                <a:latin typeface="Courier"/>
              </a:rPr>
              <a:t>$</a:t>
            </a:r>
            <a:r>
              <a:rPr lang="en-GB" dirty="0" err="1">
                <a:solidFill>
                  <a:srgbClr val="FF0000"/>
                </a:solidFill>
                <a:latin typeface="Courier"/>
              </a:rPr>
              <a:t>studentID</a:t>
            </a:r>
            <a:r>
              <a:rPr lang="en-GB" dirty="0">
                <a:latin typeface="Courier"/>
              </a:rPr>
              <a:t>'</a:t>
            </a:r>
            <a:r>
              <a:rPr lang="en-GB" altLang="en-US" dirty="0">
                <a:latin typeface="Courier"/>
              </a:rPr>
              <a:t>";</a:t>
            </a:r>
          </a:p>
          <a:p>
            <a:pPr>
              <a:lnSpc>
                <a:spcPct val="90000"/>
              </a:lnSpc>
            </a:pPr>
            <a:endParaRPr lang="en-GB" altLang="en-US" sz="6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Execute the query </a:t>
            </a:r>
          </a:p>
          <a:p>
            <a:pPr marL="547687" lvl="2" indent="0">
              <a:lnSpc>
                <a:spcPct val="90000"/>
              </a:lnSpc>
              <a:buNone/>
            </a:pPr>
            <a:r>
              <a:rPr lang="en-GB" altLang="en-US" dirty="0">
                <a:latin typeface="Courier"/>
              </a:rPr>
              <a:t>$</a:t>
            </a:r>
            <a:r>
              <a:rPr lang="en-GB" altLang="en-US" dirty="0" err="1">
                <a:latin typeface="Courier"/>
              </a:rPr>
              <a:t>dbConn</a:t>
            </a:r>
            <a:r>
              <a:rPr lang="en-GB" altLang="en-US" dirty="0">
                <a:latin typeface="Courier"/>
              </a:rPr>
              <a:t>-&gt;exec($</a:t>
            </a:r>
            <a:r>
              <a:rPr lang="en-GB" altLang="en-US" dirty="0" err="1">
                <a:latin typeface="Courier"/>
              </a:rPr>
              <a:t>updateSQL</a:t>
            </a:r>
            <a:r>
              <a:rPr lang="en-GB" altLang="en-US" dirty="0">
                <a:latin typeface="Courier"/>
              </a:rPr>
              <a:t>);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387101" y="4519297"/>
            <a:ext cx="243725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Substitute the values of the variables (the data from the web form)</a:t>
            </a:r>
          </a:p>
        </p:txBody>
      </p:sp>
    </p:spTree>
    <p:extLst>
      <p:ext uri="{BB962C8B-B14F-4D97-AF65-F5344CB8AC3E}">
        <p14:creationId xmlns:p14="http://schemas.microsoft.com/office/powerpoint/2010/main" val="27221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49" y="188913"/>
            <a:ext cx="8146459" cy="12954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Reminder: improving the update process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14363" indent="-439738"/>
            <a:r>
              <a:rPr lang="en-GB" altLang="en-US" sz="2600" dirty="0"/>
              <a:t>We could allow the user to select a record to modify from a list of records and then have the current details for that record displayed in a pre-populated form ready to change</a:t>
            </a:r>
          </a:p>
          <a:p>
            <a:pPr marL="889000" lvl="1" indent="-439738"/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997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33375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Updating using hyperlinks – process overview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497034" y="4135917"/>
            <a:ext cx="36469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On submission the modified details are sent to the server where an update script can use them to update the specified record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5422604" y="1531458"/>
            <a:ext cx="3444948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dirty="0"/>
              <a:t>When clicked a link passes the </a:t>
            </a:r>
            <a:r>
              <a:rPr lang="en-GB" altLang="en-US" sz="1800" dirty="0" err="1"/>
              <a:t>studentID</a:t>
            </a:r>
            <a:r>
              <a:rPr lang="en-GB" altLang="en-US" sz="1800" dirty="0"/>
              <a:t> of the selected record </a:t>
            </a:r>
            <a:r>
              <a:rPr lang="en-GB" altLang="en-US" sz="1800" b="1" i="1" dirty="0"/>
              <a:t>(we always link on the primary key)</a:t>
            </a:r>
            <a:r>
              <a:rPr lang="en-GB" altLang="en-US" sz="1800" b="1" dirty="0"/>
              <a:t> </a:t>
            </a:r>
            <a:r>
              <a:rPr lang="en-GB" altLang="en-US" sz="1800" b="1" i="1" dirty="0"/>
              <a:t> </a:t>
            </a:r>
            <a:r>
              <a:rPr lang="en-GB" altLang="en-US" sz="1800" dirty="0"/>
              <a:t>to the server via a query string where a script can use it to create a form that displays the current full details of the selected record </a:t>
            </a:r>
            <a:endParaRPr lang="en-GB" altLang="en-US" sz="1800" dirty="0">
              <a:solidFill>
                <a:srgbClr val="0000FF"/>
              </a:solidFill>
            </a:endParaRP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5194300" y="6331875"/>
            <a:ext cx="2663825" cy="3698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/>
              <a:t>PHP update script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795463" y="6547775"/>
            <a:ext cx="3348037" cy="0"/>
          </a:xfrm>
          <a:prstGeom prst="line">
            <a:avLst/>
          </a:prstGeom>
          <a:noFill/>
          <a:ln w="412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2684E-BBE9-429D-A849-7176B97D2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7" r="59651" b="69399"/>
          <a:stretch/>
        </p:blipFill>
        <p:spPr>
          <a:xfrm>
            <a:off x="341460" y="1640350"/>
            <a:ext cx="4762351" cy="1241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818704" y="2434856"/>
            <a:ext cx="0" cy="1005257"/>
          </a:xfrm>
          <a:prstGeom prst="line">
            <a:avLst/>
          </a:prstGeom>
          <a:noFill/>
          <a:ln w="412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EBE280-98AE-43EF-8A94-6A62EA113063}"/>
              </a:ext>
            </a:extLst>
          </p:cNvPr>
          <p:cNvPicPr/>
          <p:nvPr/>
        </p:nvPicPr>
        <p:blipFill rotWithShape="1">
          <a:blip r:embed="rId4"/>
          <a:srcRect l="2792" t="11648" r="75803" b="53408"/>
          <a:stretch/>
        </p:blipFill>
        <p:spPr bwMode="auto">
          <a:xfrm>
            <a:off x="202019" y="3429000"/>
            <a:ext cx="3444948" cy="311877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33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  <p:bldP spid="88070" grpId="0" animBg="1"/>
      <p:bldP spid="143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b Presentation (clarity)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solidFill>
          <a:schemeClr val="bg1">
            <a:lumMod val="95000"/>
          </a:schemeClr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wrap="square" rtlCol="0">
        <a:spAutoFit/>
      </a:bodyPr>
      <a:lstStyle>
        <a:defPPr>
          <a:defRPr dirty="0" smtClean="0">
            <a:latin typeface="Courier"/>
            <a:cs typeface="Courie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Rob Presentation (clarity).pot</Template>
  <TotalTime>5972</TotalTime>
  <Words>2444</Words>
  <Application>Microsoft Office PowerPoint</Application>
  <PresentationFormat>On-screen Show (4:3)</PresentationFormat>
  <Paragraphs>351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Courier New</vt:lpstr>
      <vt:lpstr>Courier</vt:lpstr>
      <vt:lpstr>Consolas</vt:lpstr>
      <vt:lpstr>Calibri Light</vt:lpstr>
      <vt:lpstr>Arial</vt:lpstr>
      <vt:lpstr>Wingdings</vt:lpstr>
      <vt:lpstr>Rob Presentation (clarity)</vt:lpstr>
      <vt:lpstr>Office Theme</vt:lpstr>
      <vt:lpstr>Database Information Management  Updating records using PDO in PHP</vt:lpstr>
      <vt:lpstr>General steps to update records</vt:lpstr>
      <vt:lpstr>Reminder: updating data using SQL </vt:lpstr>
      <vt:lpstr>Updating data using SQL - exercise</vt:lpstr>
      <vt:lpstr>Updating data using SQL - exercise</vt:lpstr>
      <vt:lpstr>Updating a record – example form</vt:lpstr>
      <vt:lpstr>The update process</vt:lpstr>
      <vt:lpstr>Reminder: improving the update process</vt:lpstr>
      <vt:lpstr>Updating using hyperlinks – process overview </vt:lpstr>
      <vt:lpstr>The hyperlink list</vt:lpstr>
      <vt:lpstr>Dynamically building the hyperlinks</vt:lpstr>
      <vt:lpstr>Building the hyperlinks - querying part</vt:lpstr>
      <vt:lpstr>Building the hyperlinks – iterate </vt:lpstr>
      <vt:lpstr>The update form with current details (1) - exercise</vt:lpstr>
      <vt:lpstr>The update form with current details (1) - answer</vt:lpstr>
      <vt:lpstr>The update form with current details (2)</vt:lpstr>
      <vt:lpstr>The populated update form</vt:lpstr>
      <vt:lpstr>Creating a select list for update - exercise</vt:lpstr>
      <vt:lpstr>Creating a select list for update (2)</vt:lpstr>
      <vt:lpstr>Creating a select list for update (3)</vt:lpstr>
      <vt:lpstr>Creating a select list – pre-select option</vt:lpstr>
      <vt:lpstr>Creating a select list – pre-select option</vt:lpstr>
      <vt:lpstr>Review / Summary</vt:lpstr>
    </vt:vector>
  </TitlesOfParts>
  <Company>University of Northumbria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 Davis</dc:creator>
  <cp:lastModifiedBy>Emma A</cp:lastModifiedBy>
  <cp:revision>315</cp:revision>
  <cp:lastPrinted>2017-02-07T15:02:50Z</cp:lastPrinted>
  <dcterms:created xsi:type="dcterms:W3CDTF">2014-03-10T12:05:50Z</dcterms:created>
  <dcterms:modified xsi:type="dcterms:W3CDTF">2020-10-01T16:57:03Z</dcterms:modified>
</cp:coreProperties>
</file>