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72" r:id="rId13"/>
    <p:sldId id="271" r:id="rId14"/>
    <p:sldId id="274" r:id="rId15"/>
    <p:sldId id="273" r:id="rId16"/>
    <p:sldId id="275" r:id="rId17"/>
    <p:sldId id="260" r:id="rId18"/>
    <p:sldId id="261" r:id="rId19"/>
    <p:sldId id="276" r:id="rId20"/>
    <p:sldId id="277" r:id="rId21"/>
    <p:sldId id="282" r:id="rId22"/>
    <p:sldId id="279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5" autoAdjust="0"/>
    <p:restoredTop sz="78161" autoAdjust="0"/>
  </p:normalViewPr>
  <p:slideViewPr>
    <p:cSldViewPr snapToGrid="0">
      <p:cViewPr varScale="1">
        <p:scale>
          <a:sx n="66" d="100"/>
          <a:sy n="66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4483E-76E9-4B87-BB37-87758E3D9B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BD1382-6727-4637-B496-E0E344509D42}">
      <dgm:prSet phldrT="[Text]"/>
      <dgm:spPr/>
      <dgm:t>
        <a:bodyPr/>
        <a:lstStyle/>
        <a:p>
          <a:r>
            <a:rPr lang="en-GB" smtClean="0"/>
            <a:t>Client</a:t>
          </a:r>
          <a:endParaRPr lang="en-GB"/>
        </a:p>
      </dgm:t>
    </dgm:pt>
    <dgm:pt modelId="{04B79985-CD75-42A4-A32F-2B30FFFA3105}" type="parTrans" cxnId="{A782AC11-3D5C-4A62-82B9-30B59E3DD5C3}">
      <dgm:prSet/>
      <dgm:spPr/>
      <dgm:t>
        <a:bodyPr/>
        <a:lstStyle/>
        <a:p>
          <a:endParaRPr lang="en-GB"/>
        </a:p>
      </dgm:t>
    </dgm:pt>
    <dgm:pt modelId="{6F10D061-F1BE-4F1C-9FFD-9E75760E250E}" type="sibTrans" cxnId="{A782AC11-3D5C-4A62-82B9-30B59E3DD5C3}">
      <dgm:prSet/>
      <dgm:spPr/>
      <dgm:t>
        <a:bodyPr/>
        <a:lstStyle/>
        <a:p>
          <a:endParaRPr lang="en-GB"/>
        </a:p>
      </dgm:t>
    </dgm:pt>
    <dgm:pt modelId="{029FB6C2-8BAB-4F54-823E-12775B38F6B9}">
      <dgm:prSet phldrT="[Text]"/>
      <dgm:spPr/>
      <dgm:t>
        <a:bodyPr/>
        <a:lstStyle/>
        <a:p>
          <a:r>
            <a:rPr lang="en-GB" smtClean="0"/>
            <a:t>HTML</a:t>
          </a:r>
          <a:endParaRPr lang="en-GB"/>
        </a:p>
      </dgm:t>
    </dgm:pt>
    <dgm:pt modelId="{DBED265A-CCBA-4487-A46E-04D101D8AD72}" type="parTrans" cxnId="{194161D7-C2E9-4B58-B1FB-7D90C542359C}">
      <dgm:prSet/>
      <dgm:spPr/>
      <dgm:t>
        <a:bodyPr/>
        <a:lstStyle/>
        <a:p>
          <a:endParaRPr lang="en-GB"/>
        </a:p>
      </dgm:t>
    </dgm:pt>
    <dgm:pt modelId="{C0050C15-2C85-4AA7-919D-AD6B209EB657}" type="sibTrans" cxnId="{194161D7-C2E9-4B58-B1FB-7D90C542359C}">
      <dgm:prSet/>
      <dgm:spPr/>
      <dgm:t>
        <a:bodyPr/>
        <a:lstStyle/>
        <a:p>
          <a:endParaRPr lang="en-GB"/>
        </a:p>
      </dgm:t>
    </dgm:pt>
    <dgm:pt modelId="{7518D0B6-3210-4DE5-8922-33C745CA7A50}">
      <dgm:prSet phldrT="[Text]"/>
      <dgm:spPr/>
      <dgm:t>
        <a:bodyPr/>
        <a:lstStyle/>
        <a:p>
          <a:r>
            <a:rPr lang="en-GB" smtClean="0"/>
            <a:t>JavaScript</a:t>
          </a:r>
          <a:endParaRPr lang="en-GB"/>
        </a:p>
      </dgm:t>
    </dgm:pt>
    <dgm:pt modelId="{541BB81A-806A-400F-8FDF-9B2C6EEDFF83}" type="parTrans" cxnId="{320F4D7F-7CE7-4184-A3CB-EB61D1C94CF3}">
      <dgm:prSet/>
      <dgm:spPr/>
      <dgm:t>
        <a:bodyPr/>
        <a:lstStyle/>
        <a:p>
          <a:endParaRPr lang="en-GB"/>
        </a:p>
      </dgm:t>
    </dgm:pt>
    <dgm:pt modelId="{F394175E-D9E0-4E72-818F-71DFE3A4FBC8}" type="sibTrans" cxnId="{320F4D7F-7CE7-4184-A3CB-EB61D1C94CF3}">
      <dgm:prSet/>
      <dgm:spPr/>
      <dgm:t>
        <a:bodyPr/>
        <a:lstStyle/>
        <a:p>
          <a:endParaRPr lang="en-GB"/>
        </a:p>
      </dgm:t>
    </dgm:pt>
    <dgm:pt modelId="{48F08574-F432-44B1-B639-3299F58790E2}">
      <dgm:prSet phldrT="[Text]"/>
      <dgm:spPr/>
      <dgm:t>
        <a:bodyPr/>
        <a:lstStyle/>
        <a:p>
          <a:r>
            <a:rPr lang="en-GB" smtClean="0"/>
            <a:t>Server</a:t>
          </a:r>
          <a:endParaRPr lang="en-GB"/>
        </a:p>
      </dgm:t>
    </dgm:pt>
    <dgm:pt modelId="{CEB54EC6-B0AC-490A-8DBB-C0CC82796E3E}" type="parTrans" cxnId="{67937D8E-99F5-4916-B3C0-AD916FEF60FD}">
      <dgm:prSet/>
      <dgm:spPr/>
      <dgm:t>
        <a:bodyPr/>
        <a:lstStyle/>
        <a:p>
          <a:endParaRPr lang="en-GB"/>
        </a:p>
      </dgm:t>
    </dgm:pt>
    <dgm:pt modelId="{1B256565-A5E7-4204-A1E9-2A3143E46988}" type="sibTrans" cxnId="{67937D8E-99F5-4916-B3C0-AD916FEF60FD}">
      <dgm:prSet/>
      <dgm:spPr/>
      <dgm:t>
        <a:bodyPr/>
        <a:lstStyle/>
        <a:p>
          <a:endParaRPr lang="en-GB"/>
        </a:p>
      </dgm:t>
    </dgm:pt>
    <dgm:pt modelId="{1AD7B25C-82B8-498F-888A-D91DBF7B69CF}">
      <dgm:prSet phldrT="[Text]"/>
      <dgm:spPr/>
      <dgm:t>
        <a:bodyPr/>
        <a:lstStyle/>
        <a:p>
          <a:r>
            <a:rPr lang="en-GB" smtClean="0"/>
            <a:t>PHP</a:t>
          </a:r>
          <a:endParaRPr lang="en-GB"/>
        </a:p>
      </dgm:t>
    </dgm:pt>
    <dgm:pt modelId="{69EB8908-C1F0-41A8-A522-22842F94360A}" type="parTrans" cxnId="{D006300B-7C5A-44CD-8F84-580DD62AC857}">
      <dgm:prSet/>
      <dgm:spPr/>
      <dgm:t>
        <a:bodyPr/>
        <a:lstStyle/>
        <a:p>
          <a:endParaRPr lang="en-GB"/>
        </a:p>
      </dgm:t>
    </dgm:pt>
    <dgm:pt modelId="{39B1EF78-C931-4063-9C09-2C8D8CB8349F}" type="sibTrans" cxnId="{D006300B-7C5A-44CD-8F84-580DD62AC857}">
      <dgm:prSet/>
      <dgm:spPr/>
      <dgm:t>
        <a:bodyPr/>
        <a:lstStyle/>
        <a:p>
          <a:endParaRPr lang="en-GB"/>
        </a:p>
      </dgm:t>
    </dgm:pt>
    <dgm:pt modelId="{E8AF52A6-D009-4B83-884B-D24CD73E04E2}">
      <dgm:prSet phldrT="[Text]"/>
      <dgm:spPr/>
      <dgm:t>
        <a:bodyPr/>
        <a:lstStyle/>
        <a:p>
          <a:r>
            <a:rPr lang="en-GB" smtClean="0"/>
            <a:t>Database</a:t>
          </a:r>
          <a:endParaRPr lang="en-GB"/>
        </a:p>
      </dgm:t>
    </dgm:pt>
    <dgm:pt modelId="{49A49F6C-3B53-4E10-83A6-F1F9B0CAA53F}" type="parTrans" cxnId="{3C62C64D-E581-4F05-A3C0-39BB1AFA8351}">
      <dgm:prSet/>
      <dgm:spPr/>
      <dgm:t>
        <a:bodyPr/>
        <a:lstStyle/>
        <a:p>
          <a:endParaRPr lang="en-GB"/>
        </a:p>
      </dgm:t>
    </dgm:pt>
    <dgm:pt modelId="{51DE78B0-A3AE-4E8E-97C4-87034619F57C}" type="sibTrans" cxnId="{3C62C64D-E581-4F05-A3C0-39BB1AFA8351}">
      <dgm:prSet/>
      <dgm:spPr/>
      <dgm:t>
        <a:bodyPr/>
        <a:lstStyle/>
        <a:p>
          <a:endParaRPr lang="en-GB"/>
        </a:p>
      </dgm:t>
    </dgm:pt>
    <dgm:pt modelId="{4DF107D5-058E-48B9-8432-70ED9DD72BCC}">
      <dgm:prSet phldrT="[Text]"/>
      <dgm:spPr/>
      <dgm:t>
        <a:bodyPr/>
        <a:lstStyle/>
        <a:p>
          <a:r>
            <a:rPr lang="en-GB" smtClean="0"/>
            <a:t>SQL</a:t>
          </a:r>
          <a:endParaRPr lang="en-GB"/>
        </a:p>
      </dgm:t>
    </dgm:pt>
    <dgm:pt modelId="{B8725A40-2D61-4032-A8D6-121DBAEB4F1D}" type="parTrans" cxnId="{7543BB9A-97B5-4E2C-B49B-470FEEDC8AF1}">
      <dgm:prSet/>
      <dgm:spPr/>
      <dgm:t>
        <a:bodyPr/>
        <a:lstStyle/>
        <a:p>
          <a:endParaRPr lang="en-GB"/>
        </a:p>
      </dgm:t>
    </dgm:pt>
    <dgm:pt modelId="{21EF1864-BE5F-432B-978A-EC4C5E52AD7A}" type="sibTrans" cxnId="{7543BB9A-97B5-4E2C-B49B-470FEEDC8AF1}">
      <dgm:prSet/>
      <dgm:spPr/>
      <dgm:t>
        <a:bodyPr/>
        <a:lstStyle/>
        <a:p>
          <a:endParaRPr lang="en-GB"/>
        </a:p>
      </dgm:t>
    </dgm:pt>
    <dgm:pt modelId="{3A627FCB-A4D9-4453-A227-7D2154887535}" type="pres">
      <dgm:prSet presAssocID="{DCD4483E-76E9-4B87-BB37-87758E3D9B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2931402-6BE5-4D57-A3FA-88086CAF8D4A}" type="pres">
      <dgm:prSet presAssocID="{E3BD1382-6727-4637-B496-E0E344509D42}" presName="composite" presStyleCnt="0"/>
      <dgm:spPr/>
    </dgm:pt>
    <dgm:pt modelId="{F46DC377-7E92-4B23-AB42-3EC7256D076D}" type="pres">
      <dgm:prSet presAssocID="{E3BD1382-6727-4637-B496-E0E344509D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0A7FF-0EBA-4164-9B97-16A2BCEDE8D3}" type="pres">
      <dgm:prSet presAssocID="{E3BD1382-6727-4637-B496-E0E344509D4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211D69-63E6-465A-B836-586E6FA7EC90}" type="pres">
      <dgm:prSet presAssocID="{6F10D061-F1BE-4F1C-9FFD-9E75760E250E}" presName="space" presStyleCnt="0"/>
      <dgm:spPr/>
    </dgm:pt>
    <dgm:pt modelId="{45587AFD-1DA7-4145-98C2-BCE82547A38A}" type="pres">
      <dgm:prSet presAssocID="{48F08574-F432-44B1-B639-3299F58790E2}" presName="composite" presStyleCnt="0"/>
      <dgm:spPr/>
    </dgm:pt>
    <dgm:pt modelId="{61FC6E11-CFF9-4157-9BA7-15D24C2EE6C4}" type="pres">
      <dgm:prSet presAssocID="{48F08574-F432-44B1-B639-3299F58790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83088E-C752-43D1-9A06-9451B3C922A6}" type="pres">
      <dgm:prSet presAssocID="{48F08574-F432-44B1-B639-3299F58790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DED34D-85E0-47E5-B09C-EEB153E37368}" type="pres">
      <dgm:prSet presAssocID="{1B256565-A5E7-4204-A1E9-2A3143E46988}" presName="space" presStyleCnt="0"/>
      <dgm:spPr/>
    </dgm:pt>
    <dgm:pt modelId="{E6CD6699-9A02-4594-93CF-33E0D37FAEA4}" type="pres">
      <dgm:prSet presAssocID="{E8AF52A6-D009-4B83-884B-D24CD73E04E2}" presName="composite" presStyleCnt="0"/>
      <dgm:spPr/>
    </dgm:pt>
    <dgm:pt modelId="{7EF7CFB1-05CC-44EC-94D5-CE8B0A8A966E}" type="pres">
      <dgm:prSet presAssocID="{E8AF52A6-D009-4B83-884B-D24CD73E04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1D8FC8-AF59-4A34-862A-7A3548A26774}" type="pres">
      <dgm:prSet presAssocID="{E8AF52A6-D009-4B83-884B-D24CD73E04E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937D8E-99F5-4916-B3C0-AD916FEF60FD}" srcId="{DCD4483E-76E9-4B87-BB37-87758E3D9B02}" destId="{48F08574-F432-44B1-B639-3299F58790E2}" srcOrd="1" destOrd="0" parTransId="{CEB54EC6-B0AC-490A-8DBB-C0CC82796E3E}" sibTransId="{1B256565-A5E7-4204-A1E9-2A3143E46988}"/>
    <dgm:cxn modelId="{3FA97E51-0FBF-4661-948E-D00C824FEFB0}" type="presOf" srcId="{48F08574-F432-44B1-B639-3299F58790E2}" destId="{61FC6E11-CFF9-4157-9BA7-15D24C2EE6C4}" srcOrd="0" destOrd="0" presId="urn:microsoft.com/office/officeart/2005/8/layout/hList1"/>
    <dgm:cxn modelId="{A9C9F965-9BA6-46C4-B689-0DBF974A6017}" type="presOf" srcId="{DCD4483E-76E9-4B87-BB37-87758E3D9B02}" destId="{3A627FCB-A4D9-4453-A227-7D2154887535}" srcOrd="0" destOrd="0" presId="urn:microsoft.com/office/officeart/2005/8/layout/hList1"/>
    <dgm:cxn modelId="{0FF31B99-F45A-45CE-9D8E-99771FC7DBE0}" type="presOf" srcId="{E8AF52A6-D009-4B83-884B-D24CD73E04E2}" destId="{7EF7CFB1-05CC-44EC-94D5-CE8B0A8A966E}" srcOrd="0" destOrd="0" presId="urn:microsoft.com/office/officeart/2005/8/layout/hList1"/>
    <dgm:cxn modelId="{7543BB9A-97B5-4E2C-B49B-470FEEDC8AF1}" srcId="{E8AF52A6-D009-4B83-884B-D24CD73E04E2}" destId="{4DF107D5-058E-48B9-8432-70ED9DD72BCC}" srcOrd="0" destOrd="0" parTransId="{B8725A40-2D61-4032-A8D6-121DBAEB4F1D}" sibTransId="{21EF1864-BE5F-432B-978A-EC4C5E52AD7A}"/>
    <dgm:cxn modelId="{579A384E-6889-4B10-9ABD-32E236535E40}" type="presOf" srcId="{1AD7B25C-82B8-498F-888A-D91DBF7B69CF}" destId="{8383088E-C752-43D1-9A06-9451B3C922A6}" srcOrd="0" destOrd="0" presId="urn:microsoft.com/office/officeart/2005/8/layout/hList1"/>
    <dgm:cxn modelId="{A782AC11-3D5C-4A62-82B9-30B59E3DD5C3}" srcId="{DCD4483E-76E9-4B87-BB37-87758E3D9B02}" destId="{E3BD1382-6727-4637-B496-E0E344509D42}" srcOrd="0" destOrd="0" parTransId="{04B79985-CD75-42A4-A32F-2B30FFFA3105}" sibTransId="{6F10D061-F1BE-4F1C-9FFD-9E75760E250E}"/>
    <dgm:cxn modelId="{320F4D7F-7CE7-4184-A3CB-EB61D1C94CF3}" srcId="{E3BD1382-6727-4637-B496-E0E344509D42}" destId="{7518D0B6-3210-4DE5-8922-33C745CA7A50}" srcOrd="1" destOrd="0" parTransId="{541BB81A-806A-400F-8FDF-9B2C6EEDFF83}" sibTransId="{F394175E-D9E0-4E72-818F-71DFE3A4FBC8}"/>
    <dgm:cxn modelId="{B61F688F-AF99-48D0-A6DA-15B55B72C9E4}" type="presOf" srcId="{7518D0B6-3210-4DE5-8922-33C745CA7A50}" destId="{D0B0A7FF-0EBA-4164-9B97-16A2BCEDE8D3}" srcOrd="0" destOrd="1" presId="urn:microsoft.com/office/officeart/2005/8/layout/hList1"/>
    <dgm:cxn modelId="{D8821820-156D-48B6-8B1B-9BD15226D8C4}" type="presOf" srcId="{4DF107D5-058E-48B9-8432-70ED9DD72BCC}" destId="{EF1D8FC8-AF59-4A34-862A-7A3548A26774}" srcOrd="0" destOrd="0" presId="urn:microsoft.com/office/officeart/2005/8/layout/hList1"/>
    <dgm:cxn modelId="{3C62C64D-E581-4F05-A3C0-39BB1AFA8351}" srcId="{DCD4483E-76E9-4B87-BB37-87758E3D9B02}" destId="{E8AF52A6-D009-4B83-884B-D24CD73E04E2}" srcOrd="2" destOrd="0" parTransId="{49A49F6C-3B53-4E10-83A6-F1F9B0CAA53F}" sibTransId="{51DE78B0-A3AE-4E8E-97C4-87034619F57C}"/>
    <dgm:cxn modelId="{9ACB9693-A784-4580-95C3-EA284BDEA4BD}" type="presOf" srcId="{E3BD1382-6727-4637-B496-E0E344509D42}" destId="{F46DC377-7E92-4B23-AB42-3EC7256D076D}" srcOrd="0" destOrd="0" presId="urn:microsoft.com/office/officeart/2005/8/layout/hList1"/>
    <dgm:cxn modelId="{D006300B-7C5A-44CD-8F84-580DD62AC857}" srcId="{48F08574-F432-44B1-B639-3299F58790E2}" destId="{1AD7B25C-82B8-498F-888A-D91DBF7B69CF}" srcOrd="0" destOrd="0" parTransId="{69EB8908-C1F0-41A8-A522-22842F94360A}" sibTransId="{39B1EF78-C931-4063-9C09-2C8D8CB8349F}"/>
    <dgm:cxn modelId="{194161D7-C2E9-4B58-B1FB-7D90C542359C}" srcId="{E3BD1382-6727-4637-B496-E0E344509D42}" destId="{029FB6C2-8BAB-4F54-823E-12775B38F6B9}" srcOrd="0" destOrd="0" parTransId="{DBED265A-CCBA-4487-A46E-04D101D8AD72}" sibTransId="{C0050C15-2C85-4AA7-919D-AD6B209EB657}"/>
    <dgm:cxn modelId="{92B7C488-CC38-4019-8AB5-BCCD53EA8788}" type="presOf" srcId="{029FB6C2-8BAB-4F54-823E-12775B38F6B9}" destId="{D0B0A7FF-0EBA-4164-9B97-16A2BCEDE8D3}" srcOrd="0" destOrd="0" presId="urn:microsoft.com/office/officeart/2005/8/layout/hList1"/>
    <dgm:cxn modelId="{7AAEFBE4-EAD7-4AE2-A11A-F2291C6D10DF}" type="presParOf" srcId="{3A627FCB-A4D9-4453-A227-7D2154887535}" destId="{62931402-6BE5-4D57-A3FA-88086CAF8D4A}" srcOrd="0" destOrd="0" presId="urn:microsoft.com/office/officeart/2005/8/layout/hList1"/>
    <dgm:cxn modelId="{6CD7EF7C-9BCB-4EAF-864E-22A8C9157696}" type="presParOf" srcId="{62931402-6BE5-4D57-A3FA-88086CAF8D4A}" destId="{F46DC377-7E92-4B23-AB42-3EC7256D076D}" srcOrd="0" destOrd="0" presId="urn:microsoft.com/office/officeart/2005/8/layout/hList1"/>
    <dgm:cxn modelId="{5869EC4F-DB86-48AB-A84E-1325A3FADD68}" type="presParOf" srcId="{62931402-6BE5-4D57-A3FA-88086CAF8D4A}" destId="{D0B0A7FF-0EBA-4164-9B97-16A2BCEDE8D3}" srcOrd="1" destOrd="0" presId="urn:microsoft.com/office/officeart/2005/8/layout/hList1"/>
    <dgm:cxn modelId="{DE3A027B-CA85-485E-AAEF-550A1A4C1375}" type="presParOf" srcId="{3A627FCB-A4D9-4453-A227-7D2154887535}" destId="{87211D69-63E6-465A-B836-586E6FA7EC90}" srcOrd="1" destOrd="0" presId="urn:microsoft.com/office/officeart/2005/8/layout/hList1"/>
    <dgm:cxn modelId="{2E7DBC3D-CD43-4E2C-A7DC-FD20B57E4987}" type="presParOf" srcId="{3A627FCB-A4D9-4453-A227-7D2154887535}" destId="{45587AFD-1DA7-4145-98C2-BCE82547A38A}" srcOrd="2" destOrd="0" presId="urn:microsoft.com/office/officeart/2005/8/layout/hList1"/>
    <dgm:cxn modelId="{8C44AA8D-43F6-46F2-A645-7C8CA0EF5717}" type="presParOf" srcId="{45587AFD-1DA7-4145-98C2-BCE82547A38A}" destId="{61FC6E11-CFF9-4157-9BA7-15D24C2EE6C4}" srcOrd="0" destOrd="0" presId="urn:microsoft.com/office/officeart/2005/8/layout/hList1"/>
    <dgm:cxn modelId="{B4E32E5A-6198-4AFB-AD4A-F77B26B34F12}" type="presParOf" srcId="{45587AFD-1DA7-4145-98C2-BCE82547A38A}" destId="{8383088E-C752-43D1-9A06-9451B3C922A6}" srcOrd="1" destOrd="0" presId="urn:microsoft.com/office/officeart/2005/8/layout/hList1"/>
    <dgm:cxn modelId="{3644AB78-750D-40C6-94B4-501A19A1FA3A}" type="presParOf" srcId="{3A627FCB-A4D9-4453-A227-7D2154887535}" destId="{09DED34D-85E0-47E5-B09C-EEB153E37368}" srcOrd="3" destOrd="0" presId="urn:microsoft.com/office/officeart/2005/8/layout/hList1"/>
    <dgm:cxn modelId="{043B4859-1EEB-43B2-99C5-9A6E380DD557}" type="presParOf" srcId="{3A627FCB-A4D9-4453-A227-7D2154887535}" destId="{E6CD6699-9A02-4594-93CF-33E0D37FAEA4}" srcOrd="4" destOrd="0" presId="urn:microsoft.com/office/officeart/2005/8/layout/hList1"/>
    <dgm:cxn modelId="{E05FD267-B8C6-4B6E-8865-093D91FA777C}" type="presParOf" srcId="{E6CD6699-9A02-4594-93CF-33E0D37FAEA4}" destId="{7EF7CFB1-05CC-44EC-94D5-CE8B0A8A966E}" srcOrd="0" destOrd="0" presId="urn:microsoft.com/office/officeart/2005/8/layout/hList1"/>
    <dgm:cxn modelId="{5068B97B-57FD-450D-9404-13D23EE171FE}" type="presParOf" srcId="{E6CD6699-9A02-4594-93CF-33E0D37FAEA4}" destId="{EF1D8FC8-AF59-4A34-862A-7A3548A267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DC377-7E92-4B23-AB42-3EC7256D076D}">
      <dsp:nvSpPr>
        <dsp:cNvPr id="0" name=""/>
        <dsp:cNvSpPr/>
      </dsp:nvSpPr>
      <dsp:spPr>
        <a:xfrm>
          <a:off x="2846" y="1549"/>
          <a:ext cx="277532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Client</a:t>
          </a:r>
          <a:endParaRPr lang="en-GB" sz="2100" kern="1200"/>
        </a:p>
      </dsp:txBody>
      <dsp:txXfrm>
        <a:off x="2846" y="1549"/>
        <a:ext cx="2775322" cy="604800"/>
      </dsp:txXfrm>
    </dsp:sp>
    <dsp:sp modelId="{D0B0A7FF-0EBA-4164-9B97-16A2BCEDE8D3}">
      <dsp:nvSpPr>
        <dsp:cNvPr id="0" name=""/>
        <dsp:cNvSpPr/>
      </dsp:nvSpPr>
      <dsp:spPr>
        <a:xfrm>
          <a:off x="2846" y="606349"/>
          <a:ext cx="2775322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smtClean="0"/>
            <a:t>HTML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smtClean="0"/>
            <a:t>JavaScript</a:t>
          </a:r>
          <a:endParaRPr lang="en-GB" sz="2100" kern="1200"/>
        </a:p>
      </dsp:txBody>
      <dsp:txXfrm>
        <a:off x="2846" y="606349"/>
        <a:ext cx="2775322" cy="922320"/>
      </dsp:txXfrm>
    </dsp:sp>
    <dsp:sp modelId="{61FC6E11-CFF9-4157-9BA7-15D24C2EE6C4}">
      <dsp:nvSpPr>
        <dsp:cNvPr id="0" name=""/>
        <dsp:cNvSpPr/>
      </dsp:nvSpPr>
      <dsp:spPr>
        <a:xfrm>
          <a:off x="3166714" y="1549"/>
          <a:ext cx="277532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Server</a:t>
          </a:r>
          <a:endParaRPr lang="en-GB" sz="2100" kern="1200"/>
        </a:p>
      </dsp:txBody>
      <dsp:txXfrm>
        <a:off x="3166714" y="1549"/>
        <a:ext cx="2775322" cy="604800"/>
      </dsp:txXfrm>
    </dsp:sp>
    <dsp:sp modelId="{8383088E-C752-43D1-9A06-9451B3C922A6}">
      <dsp:nvSpPr>
        <dsp:cNvPr id="0" name=""/>
        <dsp:cNvSpPr/>
      </dsp:nvSpPr>
      <dsp:spPr>
        <a:xfrm>
          <a:off x="3166714" y="606349"/>
          <a:ext cx="2775322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smtClean="0"/>
            <a:t>PHP</a:t>
          </a:r>
          <a:endParaRPr lang="en-GB" sz="2100" kern="1200"/>
        </a:p>
      </dsp:txBody>
      <dsp:txXfrm>
        <a:off x="3166714" y="606349"/>
        <a:ext cx="2775322" cy="922320"/>
      </dsp:txXfrm>
    </dsp:sp>
    <dsp:sp modelId="{7EF7CFB1-05CC-44EC-94D5-CE8B0A8A966E}">
      <dsp:nvSpPr>
        <dsp:cNvPr id="0" name=""/>
        <dsp:cNvSpPr/>
      </dsp:nvSpPr>
      <dsp:spPr>
        <a:xfrm>
          <a:off x="6330581" y="1549"/>
          <a:ext cx="277532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Database</a:t>
          </a:r>
          <a:endParaRPr lang="en-GB" sz="2100" kern="1200"/>
        </a:p>
      </dsp:txBody>
      <dsp:txXfrm>
        <a:off x="6330581" y="1549"/>
        <a:ext cx="2775322" cy="604800"/>
      </dsp:txXfrm>
    </dsp:sp>
    <dsp:sp modelId="{EF1D8FC8-AF59-4A34-862A-7A3548A26774}">
      <dsp:nvSpPr>
        <dsp:cNvPr id="0" name=""/>
        <dsp:cNvSpPr/>
      </dsp:nvSpPr>
      <dsp:spPr>
        <a:xfrm>
          <a:off x="6330581" y="606349"/>
          <a:ext cx="2775322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smtClean="0"/>
            <a:t>SQL</a:t>
          </a:r>
          <a:endParaRPr lang="en-GB" sz="2100" kern="1200"/>
        </a:p>
      </dsp:txBody>
      <dsp:txXfrm>
        <a:off x="6330581" y="606349"/>
        <a:ext cx="2775322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0F-F4DC-4D55-B1BB-24D3A4D788EC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9C29-F2DA-4CC1-877F-78CB84A84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5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7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0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8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0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0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3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92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43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2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3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9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2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83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425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0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3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2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3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88BA-5B70-4FC8-8758-7593E6F92F3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GB" sz="3800" dirty="0" smtClean="0"/>
              <a:t>Web Programming | </a:t>
            </a:r>
            <a:r>
              <a:rPr lang="en-GB" sz="3800" b="1" dirty="0" smtClean="0">
                <a:solidFill>
                  <a:schemeClr val="accent5"/>
                </a:solidFill>
              </a:rPr>
              <a:t>KF5002</a:t>
            </a:r>
            <a:endParaRPr lang="en-GB" sz="3800" b="1" dirty="0">
              <a:solidFill>
                <a:schemeClr val="accent5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8640" y="3602038"/>
            <a:ext cx="9144000" cy="2158682"/>
          </a:xfrm>
        </p:spPr>
        <p:txBody>
          <a:bodyPr>
            <a:normAutofit lnSpcReduction="10000"/>
          </a:bodyPr>
          <a:lstStyle/>
          <a:p>
            <a:pPr algn="l"/>
            <a:endParaRPr lang="en-GB" dirty="0" smtClean="0"/>
          </a:p>
          <a:p>
            <a:pPr algn="l"/>
            <a:r>
              <a:rPr lang="en-GB" b="1" dirty="0">
                <a:solidFill>
                  <a:schemeClr val="accent5"/>
                </a:solidFill>
              </a:rPr>
              <a:t>Week </a:t>
            </a:r>
            <a:r>
              <a:rPr lang="en-GB" b="1" dirty="0" smtClean="0">
                <a:solidFill>
                  <a:schemeClr val="accent5"/>
                </a:solidFill>
              </a:rPr>
              <a:t>7</a:t>
            </a:r>
            <a:r>
              <a:rPr lang="en-GB" dirty="0" smtClean="0"/>
              <a:t>: </a:t>
            </a:r>
            <a:r>
              <a:rPr lang="en-GB" dirty="0" smtClean="0"/>
              <a:t>JavaScript </a:t>
            </a:r>
            <a:r>
              <a:rPr lang="en-GB" dirty="0" smtClean="0"/>
              <a:t>– The Basics</a:t>
            </a:r>
            <a:endParaRPr lang="en-GB" dirty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Dr Christina Vasiliou</a:t>
            </a:r>
            <a:endParaRPr lang="en-GB" dirty="0"/>
          </a:p>
        </p:txBody>
      </p:sp>
      <p:pic>
        <p:nvPicPr>
          <p:cNvPr id="9" name="Picture 2" descr="Image result for northumbria university buil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r="30740"/>
          <a:stretch/>
        </p:blipFill>
        <p:spPr bwMode="auto">
          <a:xfrm>
            <a:off x="6522720" y="0"/>
            <a:ext cx="5669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for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Creating variables using keyword </a:t>
            </a:r>
            <a:r>
              <a:rPr lang="en-GB" b="1" dirty="0" err="1" smtClean="0"/>
              <a:t>var</a:t>
            </a:r>
            <a:endParaRPr lang="en-GB" b="1" dirty="0" smtClean="0"/>
          </a:p>
          <a:p>
            <a:r>
              <a:rPr lang="en-GB" dirty="0"/>
              <a:t>e</a:t>
            </a:r>
            <a:r>
              <a:rPr lang="en-GB" dirty="0" smtClean="0"/>
              <a:t>.g.: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x = 10;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y = 38;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colour = “red”;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name = “Christine”;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81943" y="4366727"/>
            <a:ext cx="18661" cy="8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03306" y="4366727"/>
            <a:ext cx="18661" cy="8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8363" y="5267506"/>
            <a:ext cx="140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ariable name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8387" y="5304096"/>
            <a:ext cx="140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ariable value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et &amp; </a:t>
            </a:r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/>
          </a:bodyPr>
          <a:lstStyle/>
          <a:p>
            <a:r>
              <a:rPr lang="en-GB" dirty="0"/>
              <a:t>New(</a:t>
            </a:r>
            <a:r>
              <a:rPr lang="en-GB" dirty="0" err="1"/>
              <a:t>ish</a:t>
            </a:r>
            <a:r>
              <a:rPr lang="en-GB" dirty="0"/>
              <a:t>) version of JS introduced “let” and “</a:t>
            </a:r>
            <a:r>
              <a:rPr lang="en-GB" dirty="0" err="1"/>
              <a:t>const</a:t>
            </a:r>
            <a:r>
              <a:rPr lang="en-GB" dirty="0"/>
              <a:t>”</a:t>
            </a:r>
          </a:p>
          <a:p>
            <a:r>
              <a:rPr lang="en-GB" dirty="0"/>
              <a:t>“let</a:t>
            </a:r>
            <a:r>
              <a:rPr lang="en-GB" dirty="0" smtClean="0"/>
              <a:t>”: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s </a:t>
            </a:r>
            <a:r>
              <a:rPr lang="en-GB" dirty="0"/>
              <a:t>like </a:t>
            </a:r>
            <a:r>
              <a:rPr lang="en-GB" dirty="0" err="1"/>
              <a:t>var</a:t>
            </a:r>
            <a:r>
              <a:rPr lang="en-GB" dirty="0"/>
              <a:t>, but local to the statement block rather than to a function</a:t>
            </a:r>
          </a:p>
          <a:p>
            <a:pPr lvl="1"/>
            <a:r>
              <a:rPr lang="en-GB" dirty="0"/>
              <a:t>Variables declared with let cannot be used before they are </a:t>
            </a:r>
            <a:r>
              <a:rPr lang="en-GB" dirty="0" smtClean="0"/>
              <a:t>declared</a:t>
            </a:r>
            <a:endParaRPr lang="en-GB" dirty="0"/>
          </a:p>
          <a:p>
            <a:r>
              <a:rPr lang="en-GB" dirty="0" err="1" smtClean="0"/>
              <a:t>Const</a:t>
            </a:r>
            <a:r>
              <a:rPr lang="en-GB" dirty="0" smtClean="0"/>
              <a:t>: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s </a:t>
            </a:r>
            <a:r>
              <a:rPr lang="en-GB" dirty="0"/>
              <a:t>the same as </a:t>
            </a:r>
            <a:r>
              <a:rPr lang="en-GB" dirty="0" smtClean="0"/>
              <a:t>let </a:t>
            </a:r>
          </a:p>
          <a:p>
            <a:pPr lvl="1"/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cannot be changed (it is a “constant</a:t>
            </a:r>
            <a:r>
              <a:rPr lang="en-GB" dirty="0" smtClean="0"/>
              <a:t>” value)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5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226700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Primitive Data Types </a:t>
            </a:r>
          </a:p>
          <a:p>
            <a:pPr lvl="1"/>
            <a:r>
              <a:rPr lang="en-GB" dirty="0" smtClean="0"/>
              <a:t>Numbers – integer or decimal</a:t>
            </a:r>
          </a:p>
          <a:p>
            <a:pPr lvl="1"/>
            <a:r>
              <a:rPr lang="en-GB" dirty="0" smtClean="0"/>
              <a:t>Strings – sequence of letters/numbers in single or double quotes</a:t>
            </a:r>
          </a:p>
          <a:p>
            <a:pPr lvl="1"/>
            <a:r>
              <a:rPr lang="en-GB" dirty="0" smtClean="0"/>
              <a:t>Boolean – True or False</a:t>
            </a:r>
          </a:p>
          <a:p>
            <a:r>
              <a:rPr lang="en-GB" dirty="0" smtClean="0"/>
              <a:t>Composite Data Types </a:t>
            </a:r>
          </a:p>
          <a:p>
            <a:pPr lvl="1"/>
            <a:r>
              <a:rPr lang="en-GB" dirty="0" smtClean="0"/>
              <a:t>Arrays </a:t>
            </a:r>
          </a:p>
          <a:p>
            <a:pPr lvl="1"/>
            <a:r>
              <a:rPr lang="en-GB" dirty="0" smtClean="0"/>
              <a:t>Objects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2450"/>
            <a:ext cx="5328138" cy="455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/>
              <a:t>&lt;</a:t>
            </a:r>
            <a:r>
              <a:rPr lang="en-GB" sz="2200" dirty="0"/>
              <a:t>script</a:t>
            </a:r>
            <a:r>
              <a:rPr lang="en-GB" sz="2200" dirty="0" smtClean="0"/>
              <a:t>&gt;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x=4;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y=11;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z = “dog”;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q = “24”;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</a:t>
            </a:r>
            <a:r>
              <a:rPr lang="en-GB" sz="2200" dirty="0" err="1" smtClean="0"/>
              <a:t>xy</a:t>
            </a:r>
            <a:r>
              <a:rPr lang="en-GB" sz="2200" dirty="0" smtClean="0"/>
              <a:t> = </a:t>
            </a:r>
            <a:r>
              <a:rPr lang="en-GB" sz="2200" dirty="0" err="1" smtClean="0"/>
              <a:t>x+y</a:t>
            </a:r>
            <a:r>
              <a:rPr lang="en-GB" sz="2200" dirty="0" smtClean="0"/>
              <a:t>;</a:t>
            </a:r>
            <a:r>
              <a:rPr lang="en-GB" sz="2200" dirty="0"/>
              <a:t>	</a:t>
            </a:r>
            <a:r>
              <a:rPr lang="en-GB" sz="2200" dirty="0" smtClean="0"/>
              <a:t>//answer is 15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</a:t>
            </a:r>
            <a:r>
              <a:rPr lang="en-GB" sz="2200" dirty="0" err="1" smtClean="0"/>
              <a:t>zx</a:t>
            </a:r>
            <a:r>
              <a:rPr lang="en-GB" sz="2200" dirty="0" smtClean="0"/>
              <a:t> = </a:t>
            </a:r>
            <a:r>
              <a:rPr lang="en-GB" sz="2200" dirty="0" err="1" smtClean="0"/>
              <a:t>z+x</a:t>
            </a:r>
            <a:r>
              <a:rPr lang="en-GB" sz="2200" dirty="0" smtClean="0"/>
              <a:t>;	//answer is dog4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var</a:t>
            </a:r>
            <a:r>
              <a:rPr lang="en-GB" sz="2200" dirty="0" smtClean="0"/>
              <a:t> </a:t>
            </a:r>
            <a:r>
              <a:rPr lang="en-GB" sz="2200" dirty="0" err="1" smtClean="0"/>
              <a:t>xq</a:t>
            </a:r>
            <a:r>
              <a:rPr lang="en-GB" sz="2200" dirty="0" smtClean="0"/>
              <a:t> = </a:t>
            </a:r>
            <a:r>
              <a:rPr lang="en-GB" sz="2200" dirty="0" err="1" smtClean="0"/>
              <a:t>x+q</a:t>
            </a:r>
            <a:r>
              <a:rPr lang="en-GB" sz="2200" dirty="0" smtClean="0"/>
              <a:t>;	//answer is 424</a:t>
            </a:r>
          </a:p>
          <a:p>
            <a:pPr marL="0" indent="0">
              <a:buNone/>
            </a:pPr>
            <a:r>
              <a:rPr lang="en-GB" sz="2200" dirty="0" smtClean="0"/>
              <a:t>&lt;/</a:t>
            </a:r>
            <a:r>
              <a:rPr lang="en-GB" sz="2200" dirty="0"/>
              <a:t>script&gt;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6500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90688"/>
            <a:ext cx="12192000" cy="4710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838200" y="2007929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b="1" dirty="0" smtClean="0"/>
              <a:t>Arithmetic Operators</a:t>
            </a:r>
          </a:p>
          <a:p>
            <a:pPr>
              <a:buFont typeface="Monotype Sorts" charset="2"/>
              <a:buNone/>
            </a:pPr>
            <a:r>
              <a:rPr lang="en-US" altLang="en-US" sz="2800" dirty="0" smtClean="0"/>
              <a:t>+</a:t>
            </a:r>
            <a:r>
              <a:rPr lang="en-US" altLang="en-US" sz="2800" dirty="0"/>
              <a:t>	    Addition	</a:t>
            </a:r>
          </a:p>
          <a:p>
            <a:pPr>
              <a:buFontTx/>
              <a:buChar char="-"/>
            </a:pPr>
            <a:r>
              <a:rPr lang="en-US" altLang="en-US" sz="2800" dirty="0"/>
              <a:t>    Subtraction</a:t>
            </a:r>
          </a:p>
          <a:p>
            <a:pPr>
              <a:buFontTx/>
              <a:buNone/>
            </a:pPr>
            <a:r>
              <a:rPr lang="en-US" altLang="en-US" sz="2800" dirty="0"/>
              <a:t>* 	    Multiplication	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/ 	    Division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%     Modulus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++    Increment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- -     Decrement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6096000" y="1951945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b="1" dirty="0" smtClean="0"/>
              <a:t>Comparison &amp; Logical Operators</a:t>
            </a:r>
          </a:p>
          <a:p>
            <a:pPr>
              <a:buFont typeface="Monotype Sorts" charset="2"/>
              <a:buNone/>
            </a:pPr>
            <a:r>
              <a:rPr lang="en-US" altLang="en-US" sz="2800" dirty="0" smtClean="0"/>
              <a:t>= </a:t>
            </a:r>
            <a:r>
              <a:rPr lang="en-US" altLang="en-US" sz="2800" dirty="0"/>
              <a:t>= 	</a:t>
            </a:r>
            <a:r>
              <a:rPr lang="en-US" altLang="en-US" sz="2800" dirty="0" smtClean="0"/>
              <a:t>Equal to</a:t>
            </a:r>
          </a:p>
          <a:p>
            <a:pPr>
              <a:buFont typeface="Monotype Sorts" charset="2"/>
              <a:buNone/>
            </a:pPr>
            <a:r>
              <a:rPr lang="en-US" altLang="en-US" sz="2800" dirty="0" smtClean="0"/>
              <a:t>===	Equal Value and Type</a:t>
            </a:r>
            <a:endParaRPr lang="en-US" altLang="en-US" sz="2800" dirty="0"/>
          </a:p>
          <a:p>
            <a:pPr>
              <a:buFont typeface="Monotype Sorts" charset="2"/>
              <a:buNone/>
            </a:pPr>
            <a:r>
              <a:rPr lang="en-US" altLang="en-US" sz="2800" dirty="0"/>
              <a:t>! =	Inequality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!		Logical NOT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&amp;&amp;	Logical AND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||         Logical OR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?		Conditional </a:t>
            </a:r>
            <a:r>
              <a:rPr lang="en-US" altLang="en-US" sz="2800" dirty="0" smtClean="0"/>
              <a:t>Selection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37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90688"/>
            <a:ext cx="12192000" cy="4710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57040"/>
              </p:ext>
            </p:extLst>
          </p:nvPr>
        </p:nvGraphicFramePr>
        <p:xfrm>
          <a:off x="838201" y="1866118"/>
          <a:ext cx="10190583" cy="4389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82077"/>
                <a:gridCol w="3004457"/>
                <a:gridCol w="4404049"/>
              </a:tblGrid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 smtClean="0">
                          <a:effectLst/>
                        </a:rPr>
                        <a:t>Use</a:t>
                      </a:r>
                      <a:endParaRPr lang="en-GB" sz="28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 smtClean="0">
                          <a:effectLst/>
                        </a:rPr>
                        <a:t>Action</a:t>
                      </a:r>
                      <a:endParaRPr lang="en-GB" sz="2800" b="1" dirty="0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+=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-=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*=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/=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%=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/>
                </a:tc>
              </a:tr>
              <a:tr h="548174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**=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**=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x = x ** y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vs Comparison</a:t>
            </a:r>
            <a:endParaRPr lang="en-GB" dirty="0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220824" y="1690688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dirty="0" smtClean="0"/>
              <a:t>= </a:t>
            </a:r>
          </a:p>
          <a:p>
            <a:r>
              <a:rPr lang="en-US" altLang="en-US" sz="2800" dirty="0" smtClean="0"/>
              <a:t>Assignment operator</a:t>
            </a:r>
          </a:p>
          <a:p>
            <a:r>
              <a:rPr lang="en-US" altLang="en-US" sz="2800" dirty="0" smtClean="0"/>
              <a:t>“put the value on the right into the variable on the left”</a:t>
            </a:r>
          </a:p>
          <a:p>
            <a:r>
              <a:rPr lang="en-US" altLang="en-US" sz="2800" dirty="0" smtClean="0"/>
              <a:t>Variable = Value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030824" y="1690688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dirty="0" smtClean="0"/>
              <a:t>==</a:t>
            </a:r>
          </a:p>
          <a:p>
            <a:r>
              <a:rPr lang="en-US" altLang="en-US" sz="2800" dirty="0" smtClean="0"/>
              <a:t>Comparison operator</a:t>
            </a:r>
          </a:p>
          <a:p>
            <a:r>
              <a:rPr lang="en-US" altLang="en-US" sz="2800" dirty="0" smtClean="0"/>
              <a:t>“is the value on the right the same as the value on the left?”</a:t>
            </a:r>
          </a:p>
          <a:p>
            <a:r>
              <a:rPr lang="en-US" altLang="en-US" sz="2800" dirty="0" smtClean="0"/>
              <a:t>The result is a Boolean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840824" y="1690688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dirty="0" smtClean="0"/>
              <a:t>===</a:t>
            </a:r>
          </a:p>
          <a:p>
            <a:r>
              <a:rPr lang="en-US" altLang="en-US" sz="2800" dirty="0" smtClean="0"/>
              <a:t>Comparison operator</a:t>
            </a:r>
          </a:p>
          <a:p>
            <a:r>
              <a:rPr lang="en-US" altLang="en-US" sz="2800" dirty="0" smtClean="0"/>
              <a:t>“is the value on the right the same and has the same type as the value on the left?”</a:t>
            </a:r>
          </a:p>
          <a:p>
            <a:r>
              <a:rPr lang="en-US" altLang="en-US" sz="2800" dirty="0" smtClean="0"/>
              <a:t>The result is a Boolean</a:t>
            </a:r>
          </a:p>
          <a:p>
            <a:r>
              <a:rPr lang="en-US" altLang="en-US" sz="2800" dirty="0" smtClean="0"/>
              <a:t>More accurate!</a:t>
            </a:r>
          </a:p>
        </p:txBody>
      </p:sp>
    </p:spTree>
    <p:extLst>
      <p:ext uri="{BB962C8B-B14F-4D97-AF65-F5344CB8AC3E}">
        <p14:creationId xmlns:p14="http://schemas.microsoft.com/office/powerpoint/2010/main" val="22983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226700" cy="455724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If Statement</a:t>
            </a:r>
            <a:endParaRPr lang="en-GB" dirty="0" smtClean="0"/>
          </a:p>
          <a:p>
            <a:pPr lvl="1"/>
            <a:r>
              <a:rPr lang="en-GB" dirty="0" smtClean="0"/>
              <a:t>Make a decision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W</a:t>
            </a:r>
            <a:r>
              <a:rPr lang="en-GB" dirty="0" smtClean="0"/>
              <a:t>hile Loop</a:t>
            </a:r>
            <a:endParaRPr lang="en-GB" dirty="0" smtClean="0"/>
          </a:p>
          <a:p>
            <a:pPr lvl="1"/>
            <a:r>
              <a:rPr lang="en-GB" dirty="0" smtClean="0"/>
              <a:t>Execute a block of code while a certain condition is true</a:t>
            </a:r>
          </a:p>
          <a:p>
            <a:r>
              <a:rPr lang="en-GB" dirty="0" smtClean="0"/>
              <a:t>The For Loop</a:t>
            </a:r>
            <a:endParaRPr lang="en-GB" dirty="0" smtClean="0"/>
          </a:p>
          <a:p>
            <a:pPr lvl="1"/>
            <a:r>
              <a:rPr lang="en-GB" dirty="0" smtClean="0"/>
              <a:t>Need </a:t>
            </a:r>
            <a:r>
              <a:rPr lang="en-GB" dirty="0"/>
              <a:t>to have a counter of some kind</a:t>
            </a:r>
          </a:p>
          <a:p>
            <a:pPr lvl="1"/>
            <a:r>
              <a:rPr lang="en-GB" dirty="0" smtClean="0"/>
              <a:t>Initialize counter before the loop</a:t>
            </a:r>
          </a:p>
          <a:p>
            <a:pPr lvl="1"/>
            <a:r>
              <a:rPr lang="en-GB" dirty="0" smtClean="0"/>
              <a:t>Test counter in each iteration</a:t>
            </a:r>
          </a:p>
          <a:p>
            <a:pPr lvl="1"/>
            <a:r>
              <a:rPr lang="en-GB" dirty="0" smtClean="0"/>
              <a:t>Update the counter at the end of the 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877078"/>
            <a:ext cx="5328138" cy="5502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If ( x  = =  10) </a:t>
            </a:r>
            <a:r>
              <a:rPr lang="en-US" altLang="en-US" sz="2400" dirty="0" smtClean="0"/>
              <a:t>{</a:t>
            </a:r>
            <a:r>
              <a:rPr lang="en-US" altLang="en-US" sz="2400" dirty="0"/>
              <a:t>		</a:t>
            </a:r>
            <a:endParaRPr lang="en-US" altLang="en-US" sz="2400" dirty="0" smtClean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y  </a:t>
            </a:r>
            <a:r>
              <a:rPr lang="en-US" altLang="en-US" sz="2400" dirty="0"/>
              <a:t>=  x*x;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 smtClean="0"/>
              <a:t>}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endParaRPr lang="en-US" altLang="en-US" sz="2400" dirty="0" smtClean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count = 0;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while (count &lt;= 10) {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document.write</a:t>
            </a:r>
            <a:r>
              <a:rPr lang="en-US" altLang="en-US" sz="2400" dirty="0"/>
              <a:t>(count);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	count++;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}</a:t>
            </a:r>
          </a:p>
          <a:p>
            <a:pPr>
              <a:buFont typeface="Monotype Sorts" charset="2"/>
              <a:buNone/>
            </a:pPr>
            <a:endParaRPr lang="en-US" altLang="en-US" sz="2400" dirty="0"/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for (i=1; i&lt;= 10; i++)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</a:rPr>
              <a:t>document.write</a:t>
            </a:r>
            <a:r>
              <a:rPr lang="en-US" altLang="en-US" sz="2400" dirty="0">
                <a:solidFill>
                  <a:srgbClr val="000000"/>
                </a:solidFill>
              </a:rPr>
              <a:t>(i</a:t>
            </a:r>
            <a:r>
              <a:rPr lang="en-US" altLang="en-US" sz="2400" dirty="0" smtClean="0">
                <a:solidFill>
                  <a:srgbClr val="000000"/>
                </a:solidFill>
              </a:rPr>
              <a:t>);</a:t>
            </a:r>
            <a:endParaRPr lang="en-US" altLang="en-US" sz="2400" dirty="0">
              <a:solidFill>
                <a:srgbClr val="000000"/>
              </a:solidFill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633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663450" y="192990"/>
            <a:ext cx="1332000" cy="1332000"/>
            <a:chOff x="8060267" y="188241"/>
            <a:chExt cx="1440000" cy="14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064" y="611312"/>
              <a:ext cx="932405" cy="613833"/>
            </a:xfrm>
            <a:prstGeom prst="rect">
              <a:avLst/>
            </a:prstGeom>
          </p:spPr>
        </p:pic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8060267" y="188241"/>
              <a:ext cx="1440000" cy="1440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JavaScript Functions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42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Functions have inputs and outputs</a:t>
            </a:r>
          </a:p>
          <a:p>
            <a:r>
              <a:rPr lang="en-GB" dirty="0" smtClean="0"/>
              <a:t>A “Black box” which performs an operation</a:t>
            </a:r>
          </a:p>
          <a:p>
            <a:r>
              <a:rPr lang="en-GB" dirty="0" smtClean="0"/>
              <a:t>Inputs:</a:t>
            </a:r>
          </a:p>
          <a:p>
            <a:pPr lvl="1"/>
            <a:r>
              <a:rPr lang="en-GB" dirty="0" smtClean="0"/>
              <a:t>Passed into the function</a:t>
            </a:r>
          </a:p>
          <a:p>
            <a:pPr lvl="1"/>
            <a:r>
              <a:rPr lang="en-GB" dirty="0" smtClean="0"/>
              <a:t>Known as arguments/parameters</a:t>
            </a:r>
          </a:p>
          <a:p>
            <a:r>
              <a:rPr lang="en-GB" dirty="0" smtClean="0"/>
              <a:t>Outputs:</a:t>
            </a:r>
          </a:p>
          <a:p>
            <a:pPr lvl="1"/>
            <a:r>
              <a:rPr lang="en-GB" dirty="0" smtClean="0"/>
              <a:t>The result of the performed operation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7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90688"/>
            <a:ext cx="12192000" cy="1686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Functions &amp;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155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</a:t>
            </a:r>
            <a:r>
              <a:rPr lang="en-GB" b="1" dirty="0" smtClean="0"/>
              <a:t>unction</a:t>
            </a:r>
            <a:r>
              <a:rPr lang="en-GB" dirty="0" smtClean="0"/>
              <a:t> </a:t>
            </a:r>
            <a:r>
              <a:rPr lang="en-GB" dirty="0" err="1" smtClean="0"/>
              <a:t>functionName</a:t>
            </a:r>
            <a:r>
              <a:rPr lang="en-GB" dirty="0" smtClean="0"/>
              <a:t>(arguments){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….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198" y="3512619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800" dirty="0"/>
              <a:t>function square(x</a:t>
            </a:r>
            <a:r>
              <a:rPr lang="en-US" altLang="en-US" sz="2800" dirty="0" smtClean="0"/>
              <a:t>){ return </a:t>
            </a:r>
            <a:r>
              <a:rPr lang="en-US" altLang="en-US" sz="2800" dirty="0"/>
              <a:t>x*x</a:t>
            </a:r>
            <a:r>
              <a:rPr lang="en-US" altLang="en-US" sz="2800" dirty="0" smtClean="0"/>
              <a:t>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  <a:p>
            <a:pPr>
              <a:spcBef>
                <a:spcPts val="600"/>
              </a:spcBef>
              <a:buFont typeface="Monotype Sorts" charset="2"/>
              <a:buNone/>
            </a:pPr>
            <a:endParaRPr lang="en-US" altLang="en-US" sz="2800" dirty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800" dirty="0"/>
              <a:t>z = 3;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800" dirty="0" err="1"/>
              <a:t>sqr_z</a:t>
            </a:r>
            <a:r>
              <a:rPr lang="en-US" altLang="en-US" sz="2800" dirty="0"/>
              <a:t> = square(z);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295830" y="3512619"/>
            <a:ext cx="449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b="1" dirty="0"/>
              <a:t>Name of Function: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square</a:t>
            </a:r>
            <a:endParaRPr lang="en-US" altLang="en-US" sz="2800" dirty="0"/>
          </a:p>
          <a:p>
            <a:pPr>
              <a:buFont typeface="Monotype Sorts" charset="2"/>
              <a:buNone/>
            </a:pPr>
            <a:r>
              <a:rPr lang="en-US" altLang="en-US" sz="2800" b="1" dirty="0"/>
              <a:t>Input/Argument: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x</a:t>
            </a:r>
            <a:endParaRPr lang="en-US" altLang="en-US" sz="2800" dirty="0"/>
          </a:p>
          <a:p>
            <a:pPr>
              <a:buFont typeface="Monotype Sorts" charset="2"/>
              <a:buNone/>
            </a:pPr>
            <a:r>
              <a:rPr lang="en-US" altLang="en-US" sz="2800" b="1" dirty="0"/>
              <a:t>Output:</a:t>
            </a:r>
            <a:r>
              <a:rPr lang="en-US" altLang="en-US" sz="2800" dirty="0"/>
              <a:t> x*x</a:t>
            </a:r>
          </a:p>
          <a:p>
            <a:pPr>
              <a:buFont typeface="Monotype Sorts" charset="2"/>
              <a:buNone/>
            </a:pPr>
            <a:r>
              <a:rPr lang="en-US" altLang="en-US" sz="2800" dirty="0" smtClean="0"/>
              <a:t>	if z = 3, the result is 9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8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for 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24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Lecture: </a:t>
            </a:r>
            <a:r>
              <a:rPr lang="en-GB" dirty="0" smtClean="0">
                <a:solidFill>
                  <a:schemeClr val="accent5"/>
                </a:solidFill>
              </a:rPr>
              <a:t>JavaScript Basics</a:t>
            </a:r>
            <a:endParaRPr lang="en-GB" dirty="0" smtClean="0"/>
          </a:p>
          <a:p>
            <a:pPr lvl="1"/>
            <a:r>
              <a:rPr lang="en-GB" dirty="0" smtClean="0"/>
              <a:t>A Scripting Language</a:t>
            </a:r>
          </a:p>
          <a:p>
            <a:pPr lvl="1"/>
            <a:r>
              <a:rPr lang="en-GB" dirty="0" smtClean="0"/>
              <a:t>Variables &amp; Operators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Outputs</a:t>
            </a:r>
          </a:p>
          <a:p>
            <a:pPr lvl="1"/>
            <a:r>
              <a:rPr lang="en-GB" dirty="0" smtClean="0"/>
              <a:t>Programming Tips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90688"/>
            <a:ext cx="12192000" cy="1686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155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</a:t>
            </a:r>
            <a:r>
              <a:rPr lang="en-GB" b="1" dirty="0" smtClean="0"/>
              <a:t>unction</a:t>
            </a:r>
            <a:r>
              <a:rPr lang="en-GB" dirty="0" smtClean="0"/>
              <a:t> foo(x, y=6, z=41){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….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198" y="3512619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800" dirty="0" smtClean="0"/>
              <a:t>You can call with 1,2 or 3 parameters</a:t>
            </a:r>
            <a:endParaRPr lang="en-US" altLang="en-US" sz="2800" dirty="0"/>
          </a:p>
          <a:p>
            <a:pPr>
              <a:spcBef>
                <a:spcPts val="600"/>
              </a:spcBef>
            </a:pPr>
            <a:r>
              <a:rPr lang="en-US" altLang="en-US" sz="2800" dirty="0" smtClean="0"/>
              <a:t>Parameters without default values should appear first.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97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/>
          </a:bodyPr>
          <a:lstStyle/>
          <a:p>
            <a:r>
              <a:rPr lang="en-GB" dirty="0"/>
              <a:t>Every function in JavaScript is a Function object. </a:t>
            </a:r>
            <a:endParaRPr lang="en-GB" dirty="0" smtClean="0"/>
          </a:p>
          <a:p>
            <a:r>
              <a:rPr lang="en-GB" dirty="0" smtClean="0"/>
              <a:t>Therefore </a:t>
            </a:r>
            <a:r>
              <a:rPr lang="en-GB" dirty="0"/>
              <a:t>you can assign them to variables.</a:t>
            </a:r>
          </a:p>
          <a:p>
            <a:r>
              <a:rPr lang="en-GB" dirty="0"/>
              <a:t>They have methods and attributes you can access</a:t>
            </a:r>
          </a:p>
          <a:p>
            <a:r>
              <a:rPr lang="en-GB" dirty="0"/>
              <a:t>It is weird, but also quite powerful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10663450" y="192990"/>
            <a:ext cx="1332000" cy="1332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JavaScript </a:t>
            </a:r>
            <a:r>
              <a:rPr lang="en-GB" b="1" dirty="0" smtClean="0"/>
              <a:t>Output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89" y="421229"/>
            <a:ext cx="875522" cy="8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can “display” data in different ways:</a:t>
            </a:r>
          </a:p>
          <a:p>
            <a:pPr lvl="1"/>
            <a:r>
              <a:rPr lang="en-GB" dirty="0" err="1" smtClean="0"/>
              <a:t>innerHTML</a:t>
            </a:r>
            <a:endParaRPr lang="en-GB" dirty="0" smtClean="0"/>
          </a:p>
          <a:p>
            <a:pPr lvl="2"/>
            <a:r>
              <a:rPr lang="en-GB" dirty="0" smtClean="0"/>
              <a:t>Writing into an HTML element (e.g. p, h1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Use a specific id for that tag/element</a:t>
            </a:r>
          </a:p>
          <a:p>
            <a:pPr marL="914400" lvl="2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 = </a:t>
            </a:r>
            <a:r>
              <a:rPr lang="en-GB" dirty="0" smtClean="0"/>
              <a:t>”hello world”;</a:t>
            </a:r>
          </a:p>
          <a:p>
            <a:pPr lvl="1"/>
            <a:r>
              <a:rPr lang="en-GB" dirty="0" err="1" smtClean="0"/>
              <a:t>d</a:t>
            </a:r>
            <a:r>
              <a:rPr lang="en-GB" dirty="0" err="1" smtClean="0"/>
              <a:t>ocument.write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Should only be used in testing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document.write</a:t>
            </a:r>
            <a:r>
              <a:rPr lang="en-GB" dirty="0" smtClean="0"/>
              <a:t>(“hello world”);</a:t>
            </a:r>
            <a:endParaRPr lang="en-GB" dirty="0" smtClean="0"/>
          </a:p>
          <a:p>
            <a:pPr lvl="1"/>
            <a:r>
              <a:rPr lang="en-GB" dirty="0" err="1"/>
              <a:t>w</a:t>
            </a:r>
            <a:r>
              <a:rPr lang="en-GB" dirty="0" err="1" smtClean="0"/>
              <a:t>indow.alert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Pop-up window</a:t>
            </a:r>
          </a:p>
          <a:p>
            <a:pPr marL="914400" lvl="2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window.alert</a:t>
            </a:r>
            <a:r>
              <a:rPr lang="en-GB" dirty="0" smtClean="0"/>
              <a:t>(“hello world”);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onsole.log()</a:t>
            </a:r>
          </a:p>
          <a:p>
            <a:pPr lvl="2"/>
            <a:r>
              <a:rPr lang="en-GB" dirty="0" smtClean="0"/>
              <a:t>Mainly for debugging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98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10663450" y="192990"/>
            <a:ext cx="1332000" cy="1332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Programming Tips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91" y="310537"/>
            <a:ext cx="1114317" cy="10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a Code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Self-created rules for coding and layout</a:t>
            </a:r>
          </a:p>
          <a:p>
            <a:r>
              <a:rPr lang="en-GB" dirty="0"/>
              <a:t>Or company-mandated sometimes</a:t>
            </a:r>
          </a:p>
          <a:p>
            <a:r>
              <a:rPr lang="en-GB" dirty="0"/>
              <a:t>Helps you to be </a:t>
            </a:r>
            <a:r>
              <a:rPr lang="en-GB" dirty="0" smtClean="0"/>
              <a:t>consistent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Some ideas:</a:t>
            </a:r>
            <a:endParaRPr lang="en-GB" b="1" dirty="0"/>
          </a:p>
          <a:p>
            <a:r>
              <a:rPr lang="en-GB" dirty="0" smtClean="0"/>
              <a:t>Correct indentation</a:t>
            </a:r>
          </a:p>
          <a:p>
            <a:r>
              <a:rPr lang="en-GB" dirty="0" smtClean="0"/>
              <a:t>Comments for every {}</a:t>
            </a:r>
          </a:p>
          <a:p>
            <a:r>
              <a:rPr lang="en-GB" dirty="0" smtClean="0"/>
              <a:t>Declare variables at the top of the block</a:t>
            </a:r>
          </a:p>
          <a:p>
            <a:r>
              <a:rPr lang="en-GB" dirty="0" smtClean="0"/>
              <a:t>Clear program flow</a:t>
            </a:r>
          </a:p>
          <a:p>
            <a:r>
              <a:rPr lang="en-GB" dirty="0" smtClean="0"/>
              <a:t>Meaningful names for variables &amp;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51" y="-229354"/>
            <a:ext cx="2156797" cy="2031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About JavaScript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03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JavaScript (JS)?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559953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Scripting language</a:t>
            </a:r>
          </a:p>
          <a:p>
            <a:pPr lvl="1"/>
            <a:r>
              <a:rPr lang="en-GB" dirty="0" smtClean="0"/>
              <a:t>No need to be compiled</a:t>
            </a:r>
          </a:p>
          <a:p>
            <a:pPr lvl="1"/>
            <a:r>
              <a:rPr lang="en-GB" dirty="0" smtClean="0"/>
              <a:t>Browsers contain a “JavaScript interpreter”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Allows you to create a dynamically updated content, control multimedia, animate images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949682" y="1825625"/>
            <a:ext cx="3582955" cy="4052660"/>
            <a:chOff x="9610531" y="3186759"/>
            <a:chExt cx="2351314" cy="2691526"/>
          </a:xfrm>
        </p:grpSpPr>
        <p:sp>
          <p:nvSpPr>
            <p:cNvPr id="4" name="Flowchart: Magnetic Disk 3"/>
            <p:cNvSpPr/>
            <p:nvPr/>
          </p:nvSpPr>
          <p:spPr>
            <a:xfrm>
              <a:off x="9610531" y="4310742"/>
              <a:ext cx="2351314" cy="156754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JavaScript</a:t>
              </a:r>
              <a:endParaRPr lang="en-GB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9961712" y="3597307"/>
              <a:ext cx="1647033" cy="1156996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CSS</a:t>
              </a:r>
              <a:endParaRPr lang="en-GB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0323656" y="3186759"/>
              <a:ext cx="923147" cy="69404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HTML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5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(JS)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/>
          </a:bodyPr>
          <a:lstStyle/>
          <a:p>
            <a:r>
              <a:rPr lang="en-GB" smtClean="0"/>
              <a:t>A script language</a:t>
            </a:r>
          </a:p>
          <a:p>
            <a:r>
              <a:rPr lang="en-GB" smtClean="0"/>
              <a:t>Not JAVA!</a:t>
            </a:r>
          </a:p>
          <a:p>
            <a:r>
              <a:rPr lang="en-GB" smtClean="0"/>
              <a:t>Weakly typed</a:t>
            </a:r>
          </a:p>
          <a:p>
            <a:pPr lvl="1"/>
            <a:r>
              <a:rPr lang="en-GB" smtClean="0"/>
              <a:t>You don’t declare types of variables</a:t>
            </a:r>
          </a:p>
          <a:p>
            <a:pPr lvl="1"/>
            <a:r>
              <a:rPr lang="en-GB" smtClean="0"/>
              <a:t>It can change type freely</a:t>
            </a:r>
          </a:p>
          <a:p>
            <a:r>
              <a:rPr lang="en-GB" smtClean="0"/>
              <a:t>Not pure OO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5557662"/>
              </p:ext>
            </p:extLst>
          </p:nvPr>
        </p:nvGraphicFramePr>
        <p:xfrm>
          <a:off x="1938694" y="4852652"/>
          <a:ext cx="9108751" cy="153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HTML – CSS – JavaScript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4937762" cy="4969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&lt;p&gt; User 1: Christina &lt;/p&gt;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7" y="2707250"/>
            <a:ext cx="4937763" cy="3675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/>
              <a:t>p</a:t>
            </a:r>
            <a:r>
              <a:rPr lang="en-GB" sz="2400" smtClean="0"/>
              <a:t> {</a:t>
            </a:r>
          </a:p>
          <a:p>
            <a:pPr marL="0" indent="0">
              <a:buNone/>
            </a:pPr>
            <a:r>
              <a:rPr lang="en-GB" sz="2400" smtClean="0"/>
              <a:t>  border: 2px solid rgba(0,0,200,0.6);</a:t>
            </a:r>
          </a:p>
          <a:p>
            <a:pPr marL="0" indent="0">
              <a:buNone/>
            </a:pPr>
            <a:r>
              <a:rPr lang="en-GB" sz="2400" smtClean="0"/>
              <a:t>  </a:t>
            </a:r>
            <a:r>
              <a:rPr lang="en-GB" sz="2400"/>
              <a:t>background: rgba(0,0,200,0.3);</a:t>
            </a:r>
          </a:p>
          <a:p>
            <a:pPr marL="0" indent="0">
              <a:buNone/>
            </a:pPr>
            <a:r>
              <a:rPr lang="en-GB" sz="2400"/>
              <a:t>  color: rgba(0,0,200,0.6);</a:t>
            </a:r>
          </a:p>
          <a:p>
            <a:pPr marL="0" indent="0">
              <a:buNone/>
            </a:pPr>
            <a:r>
              <a:rPr lang="en-GB" sz="2400" smtClean="0"/>
              <a:t>  padding</a:t>
            </a:r>
            <a:r>
              <a:rPr lang="en-GB" sz="2400"/>
              <a:t>: 3px 10px;</a:t>
            </a:r>
          </a:p>
          <a:p>
            <a:pPr marL="0" indent="0">
              <a:buNone/>
            </a:pPr>
            <a:r>
              <a:rPr lang="en-GB" sz="2400"/>
              <a:t>  display: inline-block;</a:t>
            </a:r>
          </a:p>
          <a:p>
            <a:pPr marL="0" indent="0">
              <a:buNone/>
            </a:pPr>
            <a:r>
              <a:rPr lang="en-GB" sz="2400"/>
              <a:t>  cursor: pointer;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smtClean="0"/>
              <a:t>}</a:t>
            </a:r>
            <a:endParaRPr lang="en-GB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63" y="1825625"/>
            <a:ext cx="5328138" cy="455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/>
              <a:t>&lt;</a:t>
            </a:r>
            <a:r>
              <a:rPr lang="en-GB" sz="2200" dirty="0"/>
              <a:t>script</a:t>
            </a:r>
            <a:r>
              <a:rPr lang="en-GB" sz="2200" dirty="0" smtClean="0"/>
              <a:t>&gt;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chemeClr val="accent6"/>
                </a:solidFill>
              </a:rPr>
              <a:t>      //Identifying the p tag in the document</a:t>
            </a:r>
            <a:endParaRPr lang="en-GB" sz="2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2200" dirty="0"/>
              <a:t>      </a:t>
            </a:r>
            <a:r>
              <a:rPr lang="en-GB" sz="2200" dirty="0" err="1"/>
              <a:t>const</a:t>
            </a:r>
            <a:r>
              <a:rPr lang="en-GB" sz="2200" dirty="0"/>
              <a:t> </a:t>
            </a:r>
            <a:r>
              <a:rPr lang="en-GB" sz="2200" dirty="0" smtClean="0"/>
              <a:t>p = </a:t>
            </a:r>
            <a:r>
              <a:rPr lang="en-GB" sz="2200" dirty="0" err="1"/>
              <a:t>document.querySelector</a:t>
            </a:r>
            <a:r>
              <a:rPr lang="en-GB" sz="2200" dirty="0"/>
              <a:t>('p</a:t>
            </a:r>
            <a:r>
              <a:rPr lang="en-GB" sz="2200" dirty="0" smtClean="0"/>
              <a:t>');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      </a:t>
            </a:r>
            <a:r>
              <a:rPr lang="en-GB" sz="2200" dirty="0" err="1" smtClean="0"/>
              <a:t>p.addEventListener</a:t>
            </a:r>
            <a:r>
              <a:rPr lang="en-GB" sz="2200" dirty="0"/>
              <a:t>('click', </a:t>
            </a:r>
            <a:r>
              <a:rPr lang="en-GB" sz="2200" dirty="0" err="1"/>
              <a:t>updateName</a:t>
            </a:r>
            <a:r>
              <a:rPr lang="en-GB" sz="2200" dirty="0" smtClean="0"/>
              <a:t>);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</a:t>
            </a:r>
            <a:r>
              <a:rPr lang="en-GB" sz="2200" dirty="0" smtClean="0">
                <a:solidFill>
                  <a:schemeClr val="accent6"/>
                </a:solidFill>
              </a:rPr>
              <a:t>//Function to change paragraph text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      function </a:t>
            </a:r>
            <a:r>
              <a:rPr lang="en-GB" sz="2200" dirty="0" err="1"/>
              <a:t>updateName</a:t>
            </a:r>
            <a:r>
              <a:rPr lang="en-GB" sz="2200" dirty="0"/>
              <a:t>() {</a:t>
            </a:r>
          </a:p>
          <a:p>
            <a:pPr marL="0" indent="0">
              <a:buNone/>
            </a:pPr>
            <a:r>
              <a:rPr lang="en-GB" sz="2200" dirty="0"/>
              <a:t>        </a:t>
            </a:r>
            <a:r>
              <a:rPr lang="en-GB" sz="2200" dirty="0" err="1" smtClean="0"/>
              <a:t>var</a:t>
            </a:r>
            <a:r>
              <a:rPr lang="en-GB" sz="2200" dirty="0" smtClean="0"/>
              <a:t> </a:t>
            </a:r>
            <a:r>
              <a:rPr lang="en-GB" sz="2200" dirty="0"/>
              <a:t>name = prompt('Enter a new name');</a:t>
            </a:r>
          </a:p>
          <a:p>
            <a:pPr marL="0" indent="0">
              <a:buNone/>
            </a:pPr>
            <a:r>
              <a:rPr lang="en-GB" sz="2200" dirty="0"/>
              <a:t>        </a:t>
            </a:r>
            <a:r>
              <a:rPr lang="en-GB" sz="2200" dirty="0" err="1" smtClean="0"/>
              <a:t>p.textContent</a:t>
            </a:r>
            <a:r>
              <a:rPr lang="en-GB" sz="2200" dirty="0" smtClean="0"/>
              <a:t> </a:t>
            </a:r>
            <a:r>
              <a:rPr lang="en-GB" sz="2200" dirty="0"/>
              <a:t>= 'User 1: ' + name;</a:t>
            </a:r>
          </a:p>
          <a:p>
            <a:pPr marL="0" indent="0">
              <a:buNone/>
            </a:pPr>
            <a:r>
              <a:rPr lang="en-GB" sz="2200" dirty="0"/>
              <a:t>      </a:t>
            </a:r>
            <a:r>
              <a:rPr lang="en-GB" sz="2200" dirty="0" smtClean="0"/>
              <a:t>}</a:t>
            </a:r>
          </a:p>
          <a:p>
            <a:pPr marL="0" indent="0">
              <a:buNone/>
            </a:pPr>
            <a:r>
              <a:rPr lang="en-GB" sz="2200" dirty="0" smtClean="0"/>
              <a:t>&lt;/</a:t>
            </a:r>
            <a:r>
              <a:rPr lang="en-GB" sz="2200" dirty="0"/>
              <a:t>script&gt;</a:t>
            </a:r>
            <a:endParaRPr lang="en-GB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934" y="684976"/>
            <a:ext cx="2674852" cy="685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3960" y="201430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3960" y="601353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46640" y="6013538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690688"/>
            <a:ext cx="12192000" cy="4692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include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7804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400" b="1" dirty="0" smtClean="0"/>
              <a:t>Inline JS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Bad practice/avoid in assignment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 smtClean="0"/>
              <a:t>   &lt;</a:t>
            </a:r>
            <a:r>
              <a:rPr lang="en-GB" sz="2400" dirty="0"/>
              <a:t>button </a:t>
            </a:r>
            <a:r>
              <a:rPr lang="en-GB" sz="2400" dirty="0" err="1"/>
              <a:t>onclick</a:t>
            </a:r>
            <a:r>
              <a:rPr lang="en-GB" sz="2400" dirty="0"/>
              <a:t>="</a:t>
            </a:r>
            <a:r>
              <a:rPr lang="en-GB" sz="2400" dirty="0" err="1"/>
              <a:t>createParagraph</a:t>
            </a:r>
            <a:r>
              <a:rPr lang="en-GB" sz="2400" dirty="0"/>
              <a:t>()"&gt;Click me!&lt;/button&gt;</a:t>
            </a:r>
            <a:endParaRPr lang="en-GB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2400" b="1" dirty="0" smtClean="0"/>
              <a:t>In a body/head tag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Inside the &lt;body&gt; or &lt;head&gt; tags of the HTML using the &lt;script&gt; tags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Reduces the loading time if placed at the right before &lt;/body&gt;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b="1" dirty="0" smtClean="0"/>
              <a:t>In an external file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Useful for reusable code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Good practice to keep html, </a:t>
            </a:r>
            <a:r>
              <a:rPr lang="en-GB" sz="2400" dirty="0" err="1" smtClean="0"/>
              <a:t>css</a:t>
            </a:r>
            <a:r>
              <a:rPr lang="en-GB" sz="2400" dirty="0" smtClean="0"/>
              <a:t> and </a:t>
            </a:r>
            <a:r>
              <a:rPr lang="en-GB" sz="2400" dirty="0" err="1" smtClean="0"/>
              <a:t>js</a:t>
            </a:r>
            <a:r>
              <a:rPr lang="en-GB" sz="2400" dirty="0" smtClean="0"/>
              <a:t> separate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 smtClean="0"/>
              <a:t>   &lt;</a:t>
            </a:r>
            <a:r>
              <a:rPr lang="en-GB" sz="2400" dirty="0"/>
              <a:t>script </a:t>
            </a:r>
            <a:r>
              <a:rPr lang="en-GB" sz="2400" dirty="0" err="1"/>
              <a:t>src</a:t>
            </a:r>
            <a:r>
              <a:rPr lang="en-GB" sz="2400" dirty="0"/>
              <a:t>="myScript.js</a:t>
            </a:r>
            <a:r>
              <a:rPr lang="en-GB" sz="2400" dirty="0" smtClean="0"/>
              <a:t>"&gt; &lt;/</a:t>
            </a:r>
            <a:r>
              <a:rPr lang="en-GB" sz="2400" dirty="0"/>
              <a:t>script</a:t>
            </a:r>
            <a:r>
              <a:rPr lang="en-GB" sz="2400" dirty="0" smtClean="0"/>
              <a:t>&gt;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Cached JavaScript files can speed up page </a:t>
            </a:r>
            <a:r>
              <a:rPr lang="en-GB" sz="2400" dirty="0" smtClean="0"/>
              <a:t>loads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88016" y="4606148"/>
            <a:ext cx="2769875" cy="155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&lt;script&gt;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&lt;/script&gt;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55559" y="5788872"/>
            <a:ext cx="12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else can JS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Store useful values inside variables</a:t>
            </a:r>
          </a:p>
          <a:p>
            <a:r>
              <a:rPr lang="en-GB" dirty="0" smtClean="0"/>
              <a:t>Operations on pieces of text – without the need to reload page</a:t>
            </a:r>
          </a:p>
          <a:p>
            <a:r>
              <a:rPr lang="en-GB" dirty="0" smtClean="0"/>
              <a:t>Run code based on different “events” or actions that happen on a web-page e.g. click event to identify when the user is clicking an area of the page.</a:t>
            </a:r>
          </a:p>
          <a:p>
            <a:r>
              <a:rPr lang="en-GB" dirty="0" smtClean="0"/>
              <a:t>Add-on functionality using APIs (Application Programming Interfaces)</a:t>
            </a:r>
          </a:p>
          <a:p>
            <a:pPr lvl="1"/>
            <a:r>
              <a:rPr lang="en-GB" dirty="0" smtClean="0"/>
              <a:t>Browser-based APIs (DOM, Geolocation, </a:t>
            </a:r>
            <a:r>
              <a:rPr lang="en-GB" dirty="0" err="1" smtClean="0"/>
              <a:t>WebGL</a:t>
            </a:r>
            <a:r>
              <a:rPr lang="en-GB" dirty="0" smtClean="0"/>
              <a:t>, Canvas, Video &amp; Audio APIs)</a:t>
            </a:r>
          </a:p>
          <a:p>
            <a:pPr lvl="1"/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APIs (Google Maps or Twitter API)</a:t>
            </a:r>
          </a:p>
        </p:txBody>
      </p:sp>
    </p:spTree>
    <p:extLst>
      <p:ext uri="{BB962C8B-B14F-4D97-AF65-F5344CB8AC3E}">
        <p14:creationId xmlns:p14="http://schemas.microsoft.com/office/powerpoint/2010/main" val="351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JavaScript Variables &amp; Operators</a:t>
            </a:r>
            <a:endParaRPr lang="en-GB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3450" y="192990"/>
            <a:ext cx="1332000" cy="1332000"/>
            <a:chOff x="8060267" y="188241"/>
            <a:chExt cx="1440000" cy="144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65"/>
            <a:stretch/>
          </p:blipFill>
          <p:spPr>
            <a:xfrm>
              <a:off x="8398446" y="421988"/>
              <a:ext cx="763640" cy="870745"/>
            </a:xfrm>
            <a:prstGeom prst="rect">
              <a:avLst/>
            </a:prstGeom>
          </p:spPr>
        </p:pic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8060267" y="188241"/>
              <a:ext cx="1440000" cy="1440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998</Words>
  <Application>Microsoft Office PowerPoint</Application>
  <PresentationFormat>Widescreen</PresentationFormat>
  <Paragraphs>280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Geneva</vt:lpstr>
      <vt:lpstr>Monotype Sorts</vt:lpstr>
      <vt:lpstr>Office Theme</vt:lpstr>
      <vt:lpstr>Web Programming | KF5002</vt:lpstr>
      <vt:lpstr>Objectives for this lecture</vt:lpstr>
      <vt:lpstr>About JavaScript</vt:lpstr>
      <vt:lpstr>What is JavaScript (JS)?</vt:lpstr>
      <vt:lpstr>JavaScript (JS) characteristics</vt:lpstr>
      <vt:lpstr>Example: HTML – CSS – JavaScript </vt:lpstr>
      <vt:lpstr>How to include JavaScript</vt:lpstr>
      <vt:lpstr>What else can JS do?</vt:lpstr>
      <vt:lpstr>JavaScript Variables &amp; Operators</vt:lpstr>
      <vt:lpstr>var for Variables</vt:lpstr>
      <vt:lpstr>let &amp; const</vt:lpstr>
      <vt:lpstr>Data Types</vt:lpstr>
      <vt:lpstr>Operators</vt:lpstr>
      <vt:lpstr>Operators</vt:lpstr>
      <vt:lpstr>Assignment vs Comparison</vt:lpstr>
      <vt:lpstr>Control Structures</vt:lpstr>
      <vt:lpstr>JavaScript Functions</vt:lpstr>
      <vt:lpstr>Functions</vt:lpstr>
      <vt:lpstr>Defining Functions &amp; Syntax</vt:lpstr>
      <vt:lpstr>Default values</vt:lpstr>
      <vt:lpstr>Functions as objects</vt:lpstr>
      <vt:lpstr>JavaScript Output</vt:lpstr>
      <vt:lpstr>Output Options</vt:lpstr>
      <vt:lpstr>Programming Tips</vt:lpstr>
      <vt:lpstr>Use a Code Convention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| KF5002</dc:title>
  <dc:creator>Microsoft account</dc:creator>
  <cp:lastModifiedBy>Microsoft account</cp:lastModifiedBy>
  <cp:revision>43</cp:revision>
  <dcterms:created xsi:type="dcterms:W3CDTF">2020-11-08T17:23:07Z</dcterms:created>
  <dcterms:modified xsi:type="dcterms:W3CDTF">2020-11-09T06:05:53Z</dcterms:modified>
</cp:coreProperties>
</file>