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72" r:id="rId12"/>
    <p:sldId id="275" r:id="rId13"/>
    <p:sldId id="269" r:id="rId14"/>
    <p:sldId id="273" r:id="rId15"/>
    <p:sldId id="270" r:id="rId16"/>
    <p:sldId id="274" r:id="rId17"/>
    <p:sldId id="276" r:id="rId18"/>
    <p:sldId id="277" r:id="rId19"/>
    <p:sldId id="278" r:id="rId20"/>
    <p:sldId id="271" r:id="rId21"/>
    <p:sldId id="279" r:id="rId22"/>
    <p:sldId id="266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6A7F-89B4-419A-B3DD-6003C9F099B5}" type="datetimeFigureOut">
              <a:rPr lang="zh-TW" altLang="en-US" smtClean="0"/>
              <a:pPr/>
              <a:t>2012/1/10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DCC9-66D2-45FC-BF09-BA9E301E020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Browstory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MMAI Final Project</a:t>
            </a:r>
          </a:p>
          <a:p>
            <a:r>
              <a:rPr lang="en-US" altLang="zh-TW" dirty="0" smtClean="0"/>
              <a:t>D99942025 </a:t>
            </a:r>
            <a:r>
              <a:rPr lang="zh-TW" altLang="en-US" dirty="0"/>
              <a:t>蘇柏</a:t>
            </a:r>
            <a:r>
              <a:rPr lang="zh-TW" altLang="en-US" dirty="0" smtClean="0"/>
              <a:t>諺</a:t>
            </a:r>
            <a:endParaRPr lang="en-US" altLang="zh-TW" dirty="0" smtClean="0"/>
          </a:p>
          <a:p>
            <a:r>
              <a:rPr lang="en-US" altLang="zh-TW" dirty="0" smtClean="0"/>
              <a:t>B97901125 </a:t>
            </a:r>
            <a:r>
              <a:rPr lang="zh-TW" altLang="en-US" dirty="0"/>
              <a:t>梁翔</a:t>
            </a:r>
            <a:r>
              <a:rPr lang="zh-TW" altLang="en-US" dirty="0" smtClean="0"/>
              <a:t>勝</a:t>
            </a:r>
            <a:endParaRPr lang="en-US" altLang="zh-TW" dirty="0" smtClean="0"/>
          </a:p>
          <a:p>
            <a:r>
              <a:rPr lang="en-US" altLang="zh-TW" dirty="0"/>
              <a:t>Advisor: Winston Hsu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TW" dirty="0" smtClean="0"/>
              <a:t>Scenario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Algorithm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Jack wants to access a website that he browsed in the past. </a:t>
            </a:r>
            <a:endParaRPr lang="en-US" altLang="zh-TW" dirty="0"/>
          </a:p>
          <a:p>
            <a:pPr lvl="1"/>
            <a:r>
              <a:rPr lang="en-US" altLang="zh-TW" dirty="0" smtClean="0"/>
              <a:t>First, he searches the history by the “</a:t>
            </a:r>
            <a:r>
              <a:rPr lang="en-US" altLang="zh-TW" dirty="0" smtClean="0">
                <a:solidFill>
                  <a:srgbClr val="FF0000"/>
                </a:solidFill>
              </a:rPr>
              <a:t>KEYWORD</a:t>
            </a:r>
            <a:r>
              <a:rPr lang="en-US" altLang="zh-TW" dirty="0" smtClean="0"/>
              <a:t>”, which is the topic of the webpage, and he gets a lot of websites all related to the “</a:t>
            </a:r>
            <a:r>
              <a:rPr lang="en-US" altLang="zh-TW" dirty="0" smtClean="0">
                <a:solidFill>
                  <a:srgbClr val="FF0000"/>
                </a:solidFill>
              </a:rPr>
              <a:t>KEYWORD</a:t>
            </a:r>
            <a:r>
              <a:rPr lang="en-US" altLang="zh-TW" dirty="0" smtClean="0"/>
              <a:t>”.</a:t>
            </a:r>
          </a:p>
          <a:p>
            <a:pPr lvl="1"/>
            <a:r>
              <a:rPr lang="en-US" altLang="zh-TW" dirty="0" smtClean="0"/>
              <a:t>Second, he further specifies the </a:t>
            </a:r>
            <a:r>
              <a:rPr lang="en-US" altLang="zh-TW" dirty="0" smtClean="0">
                <a:solidFill>
                  <a:srgbClr val="00B0F0"/>
                </a:solidFill>
              </a:rPr>
              <a:t>STRUCTURE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B050"/>
                </a:solidFill>
              </a:rPr>
              <a:t>COLOR</a:t>
            </a:r>
            <a:r>
              <a:rPr lang="en-US" altLang="zh-TW" dirty="0" smtClean="0"/>
              <a:t> of the website, and he gets the exact webpage he wants!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778" y="1258788"/>
            <a:ext cx="8541702" cy="533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249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</a:p>
          <a:p>
            <a:r>
              <a:rPr lang="en-US" altLang="zh-TW" dirty="0" smtClean="0"/>
              <a:t>System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Algorithm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4624940"/>
            <a:ext cx="1656184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Color/Structure Feature Extraction</a:t>
            </a:r>
            <a:endParaRPr lang="zh-TW" altLang="en-US" dirty="0"/>
          </a:p>
        </p:txBody>
      </p:sp>
      <p:sp>
        <p:nvSpPr>
          <p:cNvPr id="5" name="流程圖: 磁碟 4"/>
          <p:cNvSpPr/>
          <p:nvPr/>
        </p:nvSpPr>
        <p:spPr>
          <a:xfrm>
            <a:off x="2764172" y="1852632"/>
            <a:ext cx="1944216" cy="115212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6" name="平行四邊形 5"/>
          <p:cNvSpPr/>
          <p:nvPr/>
        </p:nvSpPr>
        <p:spPr>
          <a:xfrm>
            <a:off x="323528" y="1960644"/>
            <a:ext cx="1584176" cy="936104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Browsed</a:t>
            </a:r>
          </a:p>
          <a:p>
            <a:pPr algn="ctr"/>
            <a:r>
              <a:rPr lang="en-US" altLang="zh-TW" dirty="0" smtClean="0"/>
              <a:t>Webpage</a:t>
            </a:r>
            <a:endParaRPr lang="zh-TW" altLang="en-US" dirty="0"/>
          </a:p>
        </p:txBody>
      </p:sp>
      <p:sp>
        <p:nvSpPr>
          <p:cNvPr id="24" name="平行四邊形 23"/>
          <p:cNvSpPr/>
          <p:nvPr/>
        </p:nvSpPr>
        <p:spPr>
          <a:xfrm>
            <a:off x="5514427" y="4437112"/>
            <a:ext cx="1691680" cy="108012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Keyword /Color /Structure Query</a:t>
            </a:r>
            <a:endParaRPr lang="en-US" altLang="zh-TW" dirty="0"/>
          </a:p>
        </p:txBody>
      </p:sp>
      <p:sp>
        <p:nvSpPr>
          <p:cNvPr id="25" name="矩形 24"/>
          <p:cNvSpPr/>
          <p:nvPr/>
        </p:nvSpPr>
        <p:spPr>
          <a:xfrm>
            <a:off x="5532175" y="1951965"/>
            <a:ext cx="1656184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Feature Matching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179512" y="1556792"/>
            <a:ext cx="4680520" cy="4968552"/>
          </a:xfrm>
          <a:prstGeom prst="roundRect">
            <a:avLst>
              <a:gd name="adj" fmla="val 6573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5406161" y="1556792"/>
            <a:ext cx="3564396" cy="4968552"/>
          </a:xfrm>
          <a:prstGeom prst="roundRect">
            <a:avLst>
              <a:gd name="adj" fmla="val 6573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917221" y="1137627"/>
            <a:ext cx="106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Indexing</a:t>
            </a:r>
            <a:endParaRPr lang="zh-TW" altLang="en-US" sz="2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569173" y="113710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Retrieval</a:t>
            </a:r>
            <a:endParaRPr lang="zh-TW" altLang="en-US" dirty="0"/>
          </a:p>
        </p:txBody>
      </p:sp>
      <p:sp>
        <p:nvSpPr>
          <p:cNvPr id="30" name="向右箭號 29"/>
          <p:cNvSpPr/>
          <p:nvPr/>
        </p:nvSpPr>
        <p:spPr>
          <a:xfrm>
            <a:off x="4708388" y="2369915"/>
            <a:ext cx="814858" cy="172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1832308" y="2342590"/>
            <a:ext cx="931864" cy="172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下箭號 31"/>
          <p:cNvSpPr/>
          <p:nvPr/>
        </p:nvSpPr>
        <p:spPr>
          <a:xfrm>
            <a:off x="971600" y="2921870"/>
            <a:ext cx="216024" cy="1703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上彎箭號 32"/>
          <p:cNvSpPr/>
          <p:nvPr/>
        </p:nvSpPr>
        <p:spPr>
          <a:xfrm>
            <a:off x="1932338" y="3004760"/>
            <a:ext cx="2060210" cy="2199318"/>
          </a:xfrm>
          <a:prstGeom prst="bentUpArrow">
            <a:avLst>
              <a:gd name="adj1" fmla="val 5414"/>
              <a:gd name="adj2" fmla="val 8612"/>
              <a:gd name="adj3" fmla="val 7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61907" y="3588739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Crop image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962443" y="3918844"/>
            <a:ext cx="164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Color/Structure</a:t>
            </a:r>
          </a:p>
          <a:p>
            <a:pPr algn="ctr"/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787822" y="2132856"/>
            <a:ext cx="90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Text</a:t>
            </a:r>
          </a:p>
          <a:p>
            <a:pPr algn="ctr"/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 flipV="1">
            <a:off x="6252255" y="3004760"/>
            <a:ext cx="216024" cy="1432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258634" y="4437112"/>
            <a:ext cx="1594454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Retrieved Webpage</a:t>
            </a:r>
            <a:endParaRPr lang="zh-TW" altLang="en-US" dirty="0"/>
          </a:p>
        </p:txBody>
      </p:sp>
      <p:sp>
        <p:nvSpPr>
          <p:cNvPr id="40" name="上彎箭號 39"/>
          <p:cNvSpPr/>
          <p:nvPr/>
        </p:nvSpPr>
        <p:spPr>
          <a:xfrm flipV="1">
            <a:off x="7188360" y="2369913"/>
            <a:ext cx="1028884" cy="2067197"/>
          </a:xfrm>
          <a:prstGeom prst="bentUpArrow">
            <a:avLst>
              <a:gd name="adj1" fmla="val 9013"/>
              <a:gd name="adj2" fmla="val 17013"/>
              <a:gd name="adj3" fmla="val 12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  <a:p>
            <a:r>
              <a:rPr lang="en-US" altLang="zh-TW" dirty="0" smtClean="0"/>
              <a:t>Algorithm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0112" y="3284984"/>
            <a:ext cx="2880320" cy="3312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Browsed Webpage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Save the crop image of the browsed webpage.</a:t>
            </a:r>
          </a:p>
          <a:p>
            <a:r>
              <a:rPr lang="en-US" altLang="zh-TW" dirty="0" smtClean="0"/>
              <a:t>Segment the crop image into 3x3 blocks based on DOM information and image similarity.</a:t>
            </a:r>
          </a:p>
          <a:p>
            <a:r>
              <a:rPr lang="en-US" altLang="zh-TW" dirty="0" smtClean="0"/>
              <a:t>Extract color feature</a:t>
            </a:r>
          </a:p>
          <a:p>
            <a:r>
              <a:rPr lang="en-US" altLang="zh-TW" dirty="0"/>
              <a:t>Extract </a:t>
            </a:r>
            <a:r>
              <a:rPr lang="en-US" altLang="zh-TW" dirty="0" smtClean="0"/>
              <a:t>structure feature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152" y="3284984"/>
            <a:ext cx="216024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Crop Image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372200" y="3284984"/>
            <a:ext cx="0" cy="18722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452320" y="3284984"/>
            <a:ext cx="0" cy="18722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5940152" y="3717032"/>
            <a:ext cx="21602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5940152" y="4509120"/>
            <a:ext cx="21602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Extract color feature</a:t>
            </a:r>
          </a:p>
          <a:p>
            <a:pPr lvl="1"/>
            <a:r>
              <a:rPr lang="en-US" altLang="zh-TW" dirty="0" smtClean="0"/>
              <a:t>Get the color histograms of 3x3 blocks.</a:t>
            </a:r>
            <a:endParaRPr lang="en-US" altLang="zh-TW" dirty="0"/>
          </a:p>
          <a:p>
            <a:pPr lvl="1"/>
            <a:r>
              <a:rPr lang="en-US" altLang="zh-TW" dirty="0" smtClean="0"/>
              <a:t>For each block, two colors with the highest frequency are the color features.</a:t>
            </a:r>
            <a:endParaRPr lang="en-US" altLang="zh-TW" dirty="0"/>
          </a:p>
          <a:p>
            <a:pPr lvl="1"/>
            <a:r>
              <a:rPr lang="en-US" altLang="zh-TW" dirty="0" smtClean="0"/>
              <a:t>Quantize the colors by two </a:t>
            </a:r>
            <a:r>
              <a:rPr lang="en-US" altLang="zh-TW" dirty="0"/>
              <a:t>hash table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971600" y="6218148"/>
            <a:ext cx="7345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itchFamily="18" charset="0"/>
                <a:cs typeface="Times New Roman" pitchFamily="18" charset="0"/>
              </a:rPr>
              <a:t>Jingdong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 Wang and Xian-Sheng </a:t>
            </a:r>
            <a:r>
              <a:rPr lang="en-US" altLang="zh-TW" sz="1400" dirty="0" err="1" smtClean="0">
                <a:latin typeface="Times New Roman" pitchFamily="18" charset="0"/>
                <a:cs typeface="Times New Roman" pitchFamily="18" charset="0"/>
              </a:rPr>
              <a:t>Hua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, “Web-scale </a:t>
            </a: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image search by color 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sketch,” ACM MM, 2011.</a:t>
            </a:r>
            <a:endParaRPr lang="en-US" altLang="zh-TW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1400" dirty="0" err="1">
                <a:latin typeface="Times New Roman" pitchFamily="18" charset="0"/>
                <a:cs typeface="Times New Roman" pitchFamily="18" charset="0"/>
              </a:rPr>
              <a:t>Jingdong</a:t>
            </a: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 Wang and Xian-Sheng </a:t>
            </a:r>
            <a:r>
              <a:rPr lang="en-US" altLang="zh-TW" sz="1400" dirty="0" err="1">
                <a:latin typeface="Times New Roman" pitchFamily="18" charset="0"/>
                <a:cs typeface="Times New Roman" pitchFamily="18" charset="0"/>
              </a:rPr>
              <a:t>Hua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, “Interactive </a:t>
            </a: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Image Search by Color 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Map,” ACM TIST, 2011.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67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Extract structure feature</a:t>
            </a:r>
          </a:p>
          <a:p>
            <a:pPr lvl="1"/>
            <a:r>
              <a:rPr lang="en-US" altLang="zh-TW" dirty="0" smtClean="0"/>
              <a:t>Merge nine blocks into regions based on image similarity</a:t>
            </a:r>
          </a:p>
          <a:p>
            <a:pPr lvl="1"/>
            <a:r>
              <a:rPr lang="en-US" altLang="zh-TW" dirty="0" smtClean="0"/>
              <a:t>Count the numbers of the horizontal and vertical regions</a:t>
            </a:r>
          </a:p>
          <a:p>
            <a:pPr lvl="1"/>
            <a:r>
              <a:rPr lang="en-US" altLang="zh-TW" dirty="0" smtClean="0"/>
              <a:t>List the numbers into a array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00192" y="4221088"/>
            <a:ext cx="216024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Crop Image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00192" y="4213315"/>
            <a:ext cx="2160240" cy="4497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32240" y="4663081"/>
            <a:ext cx="1728192" cy="143021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00192" y="4663080"/>
            <a:ext cx="432048" cy="143021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7812360" y="4221088"/>
            <a:ext cx="0" cy="18722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732240" y="4221088"/>
            <a:ext cx="0" cy="18722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6300192" y="5445224"/>
            <a:ext cx="21602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6300192" y="4653136"/>
            <a:ext cx="21602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8677613"/>
              </p:ext>
            </p:extLst>
          </p:nvPr>
        </p:nvGraphicFramePr>
        <p:xfrm>
          <a:off x="5796136" y="4221088"/>
          <a:ext cx="363083" cy="184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83"/>
              </a:tblGrid>
              <a:tr h="4320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406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6740304"/>
              </p:ext>
            </p:extLst>
          </p:nvPr>
        </p:nvGraphicFramePr>
        <p:xfrm>
          <a:off x="6300191" y="3706232"/>
          <a:ext cx="21602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9"/>
                <a:gridCol w="1080120"/>
                <a:gridCol w="6480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387091" y="6237311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F=[1,2,2,2,2,2]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767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Fusion of features</a:t>
            </a:r>
          </a:p>
          <a:p>
            <a:pPr lvl="1"/>
            <a:r>
              <a:rPr lang="en-US" altLang="zh-TW" dirty="0" smtClean="0"/>
              <a:t>Keyword</a:t>
            </a:r>
            <a:endParaRPr lang="en-US" altLang="zh-TW" dirty="0"/>
          </a:p>
          <a:p>
            <a:pPr lvl="1"/>
            <a:r>
              <a:rPr lang="en-US" altLang="zh-TW" dirty="0" smtClean="0"/>
              <a:t>Structure</a:t>
            </a:r>
            <a:endParaRPr lang="en-US" altLang="zh-TW" dirty="0"/>
          </a:p>
          <a:p>
            <a:pPr lvl="1"/>
            <a:r>
              <a:rPr lang="en-US" altLang="zh-TW" dirty="0" smtClean="0"/>
              <a:t>Color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9574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Algorithm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Scenario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Algorithm</a:t>
            </a:r>
          </a:p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Sungjoon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Steve Won, Jing Jin, Jason I. Hong, “Contextual Web History: Using Visual and Contextual Cues to Improve Web Browser History,” CHI, 2009.</a:t>
            </a:r>
            <a:endParaRPr lang="zh-TW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Jingdong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Wang and Xian-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Sheng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Hua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, “Web-scale image search by color sketch,” ACM MM, 2011.</a:t>
            </a:r>
          </a:p>
          <a:p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Jingdong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Wang and Xian-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Sheng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Hua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, “Interactive Image Search by Color Map,” ACM TIST, 2011.</a:t>
            </a:r>
            <a:endParaRPr lang="zh-TW" altLang="en-US" sz="2400" dirty="0" smtClean="0"/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Thank you for your attention!</a:t>
            </a:r>
          </a:p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Browse history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PCMan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PCMANhis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94520"/>
            <a:ext cx="8544408" cy="4806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Internet Explorer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IEhis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537960"/>
            <a:ext cx="8610432" cy="4843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Chrome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Chromehis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78319"/>
            <a:ext cx="8568952" cy="4820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Mozilla Firefox</a:t>
            </a:r>
            <a:endParaRPr lang="zh-TW" altLang="en-US" dirty="0"/>
          </a:p>
        </p:txBody>
      </p:sp>
      <p:pic>
        <p:nvPicPr>
          <p:cNvPr id="8" name="內容版面配置區 7" descr="FIREFOXhist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681" y="1600200"/>
            <a:ext cx="8499783" cy="47811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Browse history</a:t>
            </a:r>
          </a:p>
          <a:p>
            <a:pPr lvl="1"/>
            <a:r>
              <a:rPr lang="en-US" altLang="zh-TW" dirty="0" smtClean="0"/>
              <a:t>Sorted by browsing time</a:t>
            </a:r>
          </a:p>
          <a:p>
            <a:pPr lvl="1"/>
            <a:r>
              <a:rPr lang="en-US" altLang="zh-TW" dirty="0" smtClean="0"/>
              <a:t>Search by keyword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45" t="10834" r="3229" b="10756"/>
          <a:stretch/>
        </p:blipFill>
        <p:spPr bwMode="auto">
          <a:xfrm>
            <a:off x="683568" y="1556792"/>
            <a:ext cx="783309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1520" y="609329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Times New Roman" pitchFamily="18" charset="0"/>
                <a:cs typeface="Times New Roman" pitchFamily="18" charset="0"/>
              </a:rPr>
              <a:t>Sungjoon</a:t>
            </a: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 Steve Won, Jing Jin, Jason I. 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Hong, “Contextual </a:t>
            </a: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Web History: Using Visual and Contextual 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Cues </a:t>
            </a: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to Improve Web Browser </a:t>
            </a:r>
            <a:r>
              <a:rPr lang="en-US" altLang="zh-TW" sz="1400" dirty="0" smtClean="0">
                <a:latin typeface="Times New Roman" pitchFamily="18" charset="0"/>
                <a:cs typeface="Times New Roman" pitchFamily="18" charset="0"/>
              </a:rPr>
              <a:t>History,” CHI, 2009.</a:t>
            </a:r>
            <a:endParaRPr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95536" y="2996952"/>
            <a:ext cx="82809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63668" y="2276872"/>
            <a:ext cx="828092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Existing browse history searching methods are not intuitive enough</a:t>
            </a:r>
          </a:p>
          <a:p>
            <a:pPr lvl="1"/>
            <a:r>
              <a:rPr lang="en-US" altLang="zh-TW" dirty="0" smtClean="0"/>
              <a:t>Design a browse history system applying multimedia indexing</a:t>
            </a:r>
          </a:p>
          <a:p>
            <a:pPr lvl="1"/>
            <a:r>
              <a:rPr lang="en-US" altLang="zh-TW" dirty="0" smtClean="0"/>
              <a:t>Search by structure </a:t>
            </a:r>
            <a:r>
              <a:rPr lang="en-US" altLang="zh-TW" dirty="0"/>
              <a:t>and color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450</Words>
  <Application>Microsoft Office PowerPoint</Application>
  <PresentationFormat>如螢幕大小 (4:3)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Browstory</vt:lpstr>
      <vt:lpstr>Outline</vt:lpstr>
      <vt:lpstr>Motivation</vt:lpstr>
      <vt:lpstr>PCMan</vt:lpstr>
      <vt:lpstr>Windows Internet Explorer</vt:lpstr>
      <vt:lpstr>Google Chrome</vt:lpstr>
      <vt:lpstr>Mozilla Firefox</vt:lpstr>
      <vt:lpstr>Motivation</vt:lpstr>
      <vt:lpstr>Motivation</vt:lpstr>
      <vt:lpstr>Outline</vt:lpstr>
      <vt:lpstr>Scenario</vt:lpstr>
      <vt:lpstr>Scenario</vt:lpstr>
      <vt:lpstr>Outline</vt:lpstr>
      <vt:lpstr>System</vt:lpstr>
      <vt:lpstr>Outline</vt:lpstr>
      <vt:lpstr>Algorithm</vt:lpstr>
      <vt:lpstr>Algorithm</vt:lpstr>
      <vt:lpstr>Algorithm</vt:lpstr>
      <vt:lpstr>Algorithm</vt:lpstr>
      <vt:lpstr>Outline</vt:lpstr>
      <vt:lpstr>Reference</vt:lpstr>
      <vt:lpstr>投影片 22</vt:lpstr>
    </vt:vector>
  </TitlesOfParts>
  <Company>MPAC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Browstory</dc:title>
  <dc:creator>MPAC</dc:creator>
  <cp:lastModifiedBy>mpac</cp:lastModifiedBy>
  <cp:revision>36</cp:revision>
  <dcterms:created xsi:type="dcterms:W3CDTF">2012-01-09T04:24:54Z</dcterms:created>
  <dcterms:modified xsi:type="dcterms:W3CDTF">2012-01-10T06:44:59Z</dcterms:modified>
</cp:coreProperties>
</file>