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274" r:id="rId3"/>
    <p:sldId id="276" r:id="rId4"/>
    <p:sldId id="412" r:id="rId5"/>
    <p:sldId id="415" r:id="rId6"/>
    <p:sldId id="419" r:id="rId7"/>
    <p:sldId id="449" r:id="rId8"/>
    <p:sldId id="353" r:id="rId9"/>
    <p:sldId id="406" r:id="rId10"/>
    <p:sldId id="414" r:id="rId11"/>
    <p:sldId id="448" r:id="rId12"/>
    <p:sldId id="417" r:id="rId13"/>
    <p:sldId id="416" r:id="rId14"/>
    <p:sldId id="418" r:id="rId15"/>
    <p:sldId id="420" r:id="rId16"/>
    <p:sldId id="421" r:id="rId17"/>
    <p:sldId id="445" r:id="rId18"/>
    <p:sldId id="422" r:id="rId19"/>
    <p:sldId id="426" r:id="rId20"/>
    <p:sldId id="423" r:id="rId21"/>
    <p:sldId id="424" r:id="rId22"/>
    <p:sldId id="425" r:id="rId23"/>
    <p:sldId id="432" r:id="rId24"/>
    <p:sldId id="440" r:id="rId25"/>
    <p:sldId id="447" r:id="rId26"/>
    <p:sldId id="450" r:id="rId27"/>
    <p:sldId id="427" r:id="rId28"/>
    <p:sldId id="451" r:id="rId29"/>
    <p:sldId id="428" r:id="rId30"/>
    <p:sldId id="444" r:id="rId31"/>
    <p:sldId id="429" r:id="rId32"/>
    <p:sldId id="430" r:id="rId33"/>
    <p:sldId id="439" r:id="rId34"/>
    <p:sldId id="438" r:id="rId35"/>
    <p:sldId id="446" r:id="rId36"/>
    <p:sldId id="435" r:id="rId37"/>
    <p:sldId id="431" r:id="rId38"/>
    <p:sldId id="436" r:id="rId39"/>
    <p:sldId id="437" r:id="rId40"/>
    <p:sldId id="433" r:id="rId41"/>
    <p:sldId id="441" r:id="rId42"/>
    <p:sldId id="434" r:id="rId43"/>
    <p:sldId id="349" r:id="rId44"/>
    <p:sldId id="443" r:id="rId45"/>
    <p:sldId id="442" r:id="rId46"/>
    <p:sldId id="452" r:id="rId47"/>
    <p:sldId id="453" r:id="rId48"/>
    <p:sldId id="454" r:id="rId49"/>
    <p:sldId id="401" r:id="rId50"/>
    <p:sldId id="405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12"/>
            <p14:sldId id="415"/>
            <p14:sldId id="419"/>
            <p14:sldId id="449"/>
          </p14:sldIdLst>
        </p14:section>
        <p14:section name="Main Content" id="{BC4A3995-4CED-4320-A673-95328C9C809D}">
          <p14:sldIdLst>
            <p14:sldId id="353"/>
            <p14:sldId id="406"/>
            <p14:sldId id="414"/>
            <p14:sldId id="448"/>
            <p14:sldId id="417"/>
            <p14:sldId id="416"/>
            <p14:sldId id="418"/>
            <p14:sldId id="420"/>
            <p14:sldId id="421"/>
            <p14:sldId id="445"/>
            <p14:sldId id="422"/>
            <p14:sldId id="426"/>
            <p14:sldId id="423"/>
            <p14:sldId id="424"/>
            <p14:sldId id="425"/>
            <p14:sldId id="432"/>
            <p14:sldId id="440"/>
            <p14:sldId id="447"/>
            <p14:sldId id="450"/>
            <p14:sldId id="427"/>
            <p14:sldId id="451"/>
            <p14:sldId id="428"/>
            <p14:sldId id="444"/>
            <p14:sldId id="429"/>
            <p14:sldId id="430"/>
            <p14:sldId id="439"/>
            <p14:sldId id="438"/>
            <p14:sldId id="446"/>
            <p14:sldId id="435"/>
            <p14:sldId id="431"/>
            <p14:sldId id="436"/>
            <p14:sldId id="437"/>
            <p14:sldId id="433"/>
            <p14:sldId id="441"/>
            <p14:sldId id="434"/>
          </p14:sldIdLst>
        </p14:section>
        <p14:section name="Conclusion" id="{10E03AB1-9AA8-4E86-9A64-D741901E50A2}">
          <p14:sldIdLst>
            <p14:sldId id="349"/>
            <p14:sldId id="443"/>
            <p14:sldId id="442"/>
            <p14:sldId id="452"/>
            <p14:sldId id="453"/>
            <p14:sldId id="454"/>
            <p14:sldId id="40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515"/>
    <a:srgbClr val="FFFF66"/>
    <a:srgbClr val="FF00FF"/>
    <a:srgbClr val="00FFFF"/>
    <a:srgbClr val="FF66CC"/>
    <a:srgbClr val="FD9407"/>
    <a:srgbClr val="B86E0C"/>
    <a:srgbClr val="CD9F6D"/>
    <a:srgbClr val="D06A6A"/>
    <a:srgbClr val="9952E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87814" autoAdjust="0"/>
  </p:normalViewPr>
  <p:slideViewPr>
    <p:cSldViewPr>
      <p:cViewPr varScale="1">
        <p:scale>
          <a:sx n="73" d="100"/>
          <a:sy n="73" d="100"/>
        </p:scale>
        <p:origin x="878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1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https://blockchain.info/en/block/000000000000000000725957bfd2a881e56951df690c8d082da707d1a1e0199a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Поръчков адрес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https://www.myetherwallet.com/</a:t>
            </a:r>
          </a:p>
          <a:p>
            <a:r>
              <a:rPr lang="en-GB" dirty="0"/>
              <a:t>https://iancoleman.io/bip39/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source,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</a:t>
            </a:r>
            <a:r>
              <a:rPr lang="en-US" baseline="0" dirty="0"/>
              <a:t> emphasis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6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itcoinvanitygen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asswordsgenerator.net/sha256-hash-generator/" TargetMode="External"/><Relationship Id="rId2" Type="http://schemas.openxmlformats.org/officeDocument/2006/relationships/hyperlink" Target="https://www.fileformat.info/tool/hash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esar_ciph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ybase.io/" TargetMode="External"/><Relationship Id="rId5" Type="http://schemas.openxmlformats.org/officeDocument/2006/relationships/hyperlink" Target="https://support.microsoft.com/en-us/help/246071/description-of-symmetric-and-asymmetric-encryption" TargetMode="External"/><Relationship Id="rId4" Type="http://schemas.openxmlformats.org/officeDocument/2006/relationships/hyperlink" Target="https://www.dcode.fr/caesar-cipher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encrypt.com/crypto101_terminology.html" TargetMode="External"/><Relationship Id="rId2" Type="http://schemas.openxmlformats.org/officeDocument/2006/relationships/hyperlink" Target="https://en.bitcoin.it/wiki/Base58Check_encod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ducationblog.oup.com/secondary/maths/numbers-of-atoms-in-the-universe" TargetMode="External"/><Relationship Id="rId4" Type="http://schemas.openxmlformats.org/officeDocument/2006/relationships/hyperlink" Target="https://github.com/bitcoinbook/bitcoinbook/blob/develop/ch04.asciidoc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lenschulwitz.com/base58" TargetMode="External"/><Relationship Id="rId2" Type="http://schemas.openxmlformats.org/officeDocument/2006/relationships/hyperlink" Target="https://en.wikipedia.org/wiki/Elliptic_curve_point_multipl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alias.github.io/" TargetMode="External"/><Relationship Id="rId4" Type="http://schemas.openxmlformats.org/officeDocument/2006/relationships/hyperlink" Target="https://en.bitcoin.it/wiki/Vanitygen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cryptography.com/hash-functions/what-are-hash-functions" TargetMode="External"/><Relationship Id="rId2" Type="http://schemas.openxmlformats.org/officeDocument/2006/relationships/hyperlink" Target="https://en.bitcoin.it/wiki/Mnemonic_phr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indesk.com/short-guide-blockchain-consensus-protocols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risto\Google Drive\SoftUni\Blockchain\Intro to Blockchain - course\02. Intro to Cryptography\matrix-2953869_960_7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2542" y="3581401"/>
            <a:ext cx="4000500" cy="26670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Cryptography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Encryption, Hashing, Addresses, </a:t>
            </a:r>
          </a:p>
          <a:p>
            <a:r>
              <a:rPr lang="en-US" dirty="0"/>
              <a:t> Keys</a:t>
            </a:r>
            <a:r>
              <a:rPr lang="bg-BG" dirty="0"/>
              <a:t>, </a:t>
            </a:r>
            <a:r>
              <a:rPr lang="en-US" dirty="0"/>
              <a:t>Consensus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1193140">
            <a:off x="4780263" y="3626117"/>
            <a:ext cx="2181359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to Blockchain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accent1"/>
                </a:solidFill>
              </a:rPr>
              <a:t>Fixed length </a:t>
            </a:r>
            <a:r>
              <a:rPr lang="en-US" sz="3600" dirty="0"/>
              <a:t>and </a:t>
            </a:r>
            <a:r>
              <a:rPr lang="en-US" sz="3600" dirty="0">
                <a:solidFill>
                  <a:schemeClr val="accent1"/>
                </a:solidFill>
              </a:rPr>
              <a:t>shift direction </a:t>
            </a:r>
            <a:r>
              <a:rPr lang="en-US" sz="3600" dirty="0"/>
              <a:t>are the key to decryption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Each party </a:t>
            </a:r>
            <a:r>
              <a:rPr lang="en-US" sz="3600" dirty="0"/>
              <a:t>needs </a:t>
            </a:r>
            <a:r>
              <a:rPr lang="en-US" sz="3600" dirty="0">
                <a:solidFill>
                  <a:schemeClr val="accent1"/>
                </a:solidFill>
              </a:rPr>
              <a:t>access</a:t>
            </a:r>
            <a:r>
              <a:rPr lang="en-US" sz="3600" dirty="0"/>
              <a:t> to the secret key. This needs to be known to both sides, but needs to be kept secret. </a:t>
            </a:r>
          </a:p>
          <a:p>
            <a:r>
              <a:rPr lang="en-US" sz="3600" dirty="0"/>
              <a:t>Encryption algorithms with this property are called </a:t>
            </a:r>
            <a:r>
              <a:rPr lang="en-US" sz="3600" dirty="0">
                <a:solidFill>
                  <a:schemeClr val="accent1"/>
                </a:solidFill>
              </a:rPr>
              <a:t>symmetric</a:t>
            </a:r>
            <a:r>
              <a:rPr lang="en-US" sz="3600" dirty="0"/>
              <a:t> cryptosystems or secret key cryptosystems.</a:t>
            </a:r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Caesar's Cipher (3)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Encryption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Symmetric and Asymmetric Encryption</a:t>
            </a:r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9168008-237C-4805-ABF5-AA60521C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993147"/>
            <a:ext cx="4167187" cy="294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Ceasar’s</a:t>
            </a:r>
            <a:r>
              <a:rPr lang="en-US" dirty="0"/>
              <a:t> cipher is a type of symmetric encryption</a:t>
            </a:r>
          </a:p>
          <a:p>
            <a:r>
              <a:rPr lang="en-US" dirty="0"/>
              <a:t>It involves a </a:t>
            </a:r>
            <a:r>
              <a:rPr lang="en-US" dirty="0">
                <a:solidFill>
                  <a:schemeClr val="accent1"/>
                </a:solidFill>
              </a:rPr>
              <a:t>secret key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 number, or word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Apply </a:t>
            </a:r>
            <a:r>
              <a:rPr lang="en-US" dirty="0"/>
              <a:t>it to plain text – it changes in a specific way</a:t>
            </a:r>
          </a:p>
          <a:p>
            <a:r>
              <a:rPr lang="en-US" dirty="0"/>
              <a:t>Symmetric -&gt; both sender and </a:t>
            </a:r>
            <a:r>
              <a:rPr lang="en-US" dirty="0">
                <a:solidFill>
                  <a:schemeClr val="accent1"/>
                </a:solidFill>
              </a:rPr>
              <a:t>receiver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use the same key</a:t>
            </a:r>
          </a:p>
          <a:p>
            <a:pPr lvl="1"/>
            <a:r>
              <a:rPr lang="en-US" dirty="0"/>
              <a:t>Possibly use different decryption key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 - Description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/>
          <a:lstStyle/>
          <a:p>
            <a:r>
              <a:rPr lang="en-US" dirty="0"/>
              <a:t>There is a pronounced need to change keys frequently</a:t>
            </a:r>
          </a:p>
          <a:p>
            <a:pPr lvl="1"/>
            <a:r>
              <a:rPr lang="en-US" dirty="0"/>
              <a:t>per message or</a:t>
            </a:r>
          </a:p>
          <a:p>
            <a:pPr lvl="1"/>
            <a:r>
              <a:rPr lang="en-US" dirty="0"/>
              <a:t>per session</a:t>
            </a:r>
          </a:p>
          <a:p>
            <a:r>
              <a:rPr lang="en-US" dirty="0"/>
              <a:t>Frequently changing keys results in </a:t>
            </a:r>
            <a:r>
              <a:rPr lang="en-US" dirty="0">
                <a:solidFill>
                  <a:schemeClr val="accent1"/>
                </a:solidFill>
              </a:rPr>
              <a:t>difficult</a:t>
            </a:r>
            <a:r>
              <a:rPr lang="en-US" dirty="0"/>
              <a:t> key </a:t>
            </a:r>
            <a:r>
              <a:rPr lang="en-US" dirty="0">
                <a:solidFill>
                  <a:schemeClr val="accent1"/>
                </a:solidFill>
              </a:rPr>
              <a:t>management</a:t>
            </a:r>
            <a:r>
              <a:rPr lang="en-US" dirty="0"/>
              <a:t> and distribution techniques</a:t>
            </a:r>
          </a:p>
          <a:p>
            <a:r>
              <a:rPr lang="en-US" dirty="0"/>
              <a:t>Solution: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public key (key-pair)</a:t>
            </a:r>
            <a:r>
              <a:rPr lang="en-US" dirty="0"/>
              <a:t>cryptography.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 – Pros and Cons</a:t>
            </a:r>
            <a:endParaRPr lang="bg-BG" dirty="0"/>
          </a:p>
        </p:txBody>
      </p:sp>
      <p:pic>
        <p:nvPicPr>
          <p:cNvPr id="6" name="Picture 5" descr="A chain link fence&#10;&#10;Description generated with high confidence">
            <a:extLst>
              <a:ext uri="{FF2B5EF4-FFF2-40B4-BE49-F238E27FC236}">
                <a16:creationId xmlns:a16="http://schemas.microsoft.com/office/drawing/2014/main" id="{D33EF315-BB16-4D8D-BFAE-1567C7D0E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4191000"/>
            <a:ext cx="4663743" cy="2052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  <a:p>
            <a:pPr lvl="1"/>
            <a:r>
              <a:rPr lang="en-US" dirty="0"/>
              <a:t>Originally invented to solve the </a:t>
            </a:r>
            <a:r>
              <a:rPr lang="en-US" dirty="0">
                <a:solidFill>
                  <a:schemeClr val="accent1"/>
                </a:solidFill>
              </a:rPr>
              <a:t>key distribution </a:t>
            </a:r>
            <a:r>
              <a:rPr lang="en-US" dirty="0"/>
              <a:t>problem</a:t>
            </a:r>
          </a:p>
          <a:p>
            <a:r>
              <a:rPr lang="en-US" dirty="0">
                <a:solidFill>
                  <a:schemeClr val="accent1"/>
                </a:solidFill>
              </a:rPr>
              <a:t>Many advantages </a:t>
            </a:r>
            <a:r>
              <a:rPr lang="en-US" dirty="0"/>
              <a:t>over symmetry-based systems</a:t>
            </a:r>
          </a:p>
          <a:p>
            <a:pPr lvl="1"/>
            <a:r>
              <a:rPr lang="en-US" dirty="0"/>
              <a:t>Parties </a:t>
            </a:r>
            <a:r>
              <a:rPr lang="en-US" dirty="0">
                <a:solidFill>
                  <a:schemeClr val="accent1"/>
                </a:solidFill>
              </a:rPr>
              <a:t>do not need </a:t>
            </a:r>
            <a:r>
              <a:rPr lang="en-US" dirty="0"/>
              <a:t>to know each other</a:t>
            </a:r>
          </a:p>
          <a:p>
            <a:r>
              <a:rPr lang="en-US" dirty="0"/>
              <a:t>One public and one private key </a:t>
            </a:r>
          </a:p>
          <a:p>
            <a:pPr lvl="1"/>
            <a:r>
              <a:rPr lang="en-US" dirty="0"/>
              <a:t>They replace the use of </a:t>
            </a:r>
            <a:r>
              <a:rPr lang="en-US" dirty="0">
                <a:solidFill>
                  <a:schemeClr val="accent1"/>
                </a:solidFill>
              </a:rPr>
              <a:t>one key </a:t>
            </a:r>
            <a:r>
              <a:rPr lang="en-US" dirty="0"/>
              <a:t>by </a:t>
            </a:r>
            <a:r>
              <a:rPr lang="en-US" dirty="0">
                <a:solidFill>
                  <a:schemeClr val="accent1"/>
                </a:solidFill>
              </a:rPr>
              <a:t>two parties </a:t>
            </a:r>
          </a:p>
          <a:p>
            <a:pPr algn="ctr">
              <a:buNone/>
            </a:pPr>
            <a:r>
              <a:rPr lang="en-US" dirty="0">
                <a:solidFill>
                  <a:schemeClr val="accent2"/>
                </a:solidFill>
              </a:rPr>
              <a:t>Message</a:t>
            </a:r>
            <a:r>
              <a:rPr lang="en-US" dirty="0"/>
              <a:t> + </a:t>
            </a:r>
            <a:r>
              <a:rPr lang="en-US" dirty="0">
                <a:solidFill>
                  <a:schemeClr val="accent3"/>
                </a:solidFill>
              </a:rPr>
              <a:t>Alice’s public key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noProof="1">
                <a:solidFill>
                  <a:schemeClr val="accent1"/>
                </a:solidFill>
              </a:rPr>
              <a:t>K</a:t>
            </a:r>
            <a:r>
              <a:rPr lang="en-US" baseline="-25000" noProof="1">
                <a:solidFill>
                  <a:schemeClr val="accent1"/>
                </a:solidFill>
              </a:rPr>
              <a:t>pub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3"/>
                </a:solidFill>
              </a:rPr>
              <a:t>Ciphertext</a:t>
            </a:r>
            <a:r>
              <a:rPr lang="en-US" dirty="0"/>
              <a:t>,</a:t>
            </a:r>
          </a:p>
          <a:p>
            <a:pPr algn="ctr">
              <a:buNone/>
            </a:pPr>
            <a:r>
              <a:rPr lang="en-US" noProof="1">
                <a:solidFill>
                  <a:schemeClr val="accent3"/>
                </a:solidFill>
              </a:rPr>
              <a:t>Ciphertext</a:t>
            </a:r>
            <a:r>
              <a:rPr lang="en-US" dirty="0"/>
              <a:t> + </a:t>
            </a:r>
            <a:r>
              <a:rPr lang="en-US" dirty="0">
                <a:solidFill>
                  <a:schemeClr val="accent2"/>
                </a:solidFill>
              </a:rPr>
              <a:t>Alice’s private key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noProof="1">
                <a:solidFill>
                  <a:schemeClr val="accent1"/>
                </a:solidFill>
              </a:rPr>
              <a:t>K</a:t>
            </a:r>
            <a:r>
              <a:rPr lang="en-US" baseline="-25000" noProof="1">
                <a:solidFill>
                  <a:schemeClr val="accent1"/>
                </a:solidFill>
              </a:rPr>
              <a:t>priv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Message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Encryption - Description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keys </a:t>
            </a:r>
            <a:r>
              <a:rPr lang="en-US" dirty="0">
                <a:solidFill>
                  <a:schemeClr val="accent1"/>
                </a:solidFill>
              </a:rPr>
              <a:t>are related </a:t>
            </a:r>
            <a:r>
              <a:rPr lang="en-US" dirty="0"/>
              <a:t>in such a way that:</a:t>
            </a:r>
          </a:p>
          <a:p>
            <a:pPr lvl="1"/>
            <a:r>
              <a:rPr lang="en-US" dirty="0"/>
              <a:t>knowing the public key tells you </a:t>
            </a:r>
            <a:r>
              <a:rPr lang="en-US" dirty="0">
                <a:solidFill>
                  <a:schemeClr val="accent1"/>
                </a:solidFill>
              </a:rPr>
              <a:t>nothing</a:t>
            </a:r>
            <a:r>
              <a:rPr lang="en-US" dirty="0"/>
              <a:t> about the private key</a:t>
            </a:r>
          </a:p>
          <a:p>
            <a:pPr lvl="1"/>
            <a:r>
              <a:rPr lang="en-US" dirty="0"/>
              <a:t>knowing the private key allows you to </a:t>
            </a:r>
            <a:r>
              <a:rPr lang="en-US" dirty="0">
                <a:solidFill>
                  <a:schemeClr val="accent1"/>
                </a:solidFill>
              </a:rPr>
              <a:t>unlock</a:t>
            </a:r>
            <a:r>
              <a:rPr lang="en-US" dirty="0"/>
              <a:t> information encrypted with the public key. </a:t>
            </a:r>
          </a:p>
          <a:p>
            <a:r>
              <a:rPr lang="en-US" dirty="0"/>
              <a:t>Computationally </a:t>
            </a:r>
            <a:r>
              <a:rPr lang="en-US" dirty="0">
                <a:solidFill>
                  <a:schemeClr val="accent1"/>
                </a:solidFill>
              </a:rPr>
              <a:t>infeasible</a:t>
            </a:r>
            <a:r>
              <a:rPr lang="en-US" dirty="0"/>
              <a:t> to derive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K</a:t>
            </a:r>
            <a:r>
              <a:rPr lang="en-US" baseline="-25000" dirty="0" err="1">
                <a:solidFill>
                  <a:schemeClr val="accent1"/>
                </a:solidFill>
              </a:rPr>
              <a:t>priv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K</a:t>
            </a:r>
            <a:r>
              <a:rPr lang="en-US" baseline="-25000" dirty="0" err="1">
                <a:solidFill>
                  <a:schemeClr val="accent1"/>
                </a:solidFill>
              </a:rPr>
              <a:t>pub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endParaRPr lang="en-US" dirty="0"/>
          </a:p>
          <a:p>
            <a:r>
              <a:rPr lang="en-US" dirty="0"/>
              <a:t>If Alice can </a:t>
            </a:r>
            <a:r>
              <a:rPr lang="en-US" dirty="0">
                <a:solidFill>
                  <a:schemeClr val="accent1"/>
                </a:solidFill>
              </a:rPr>
              <a:t>decrypt</a:t>
            </a:r>
            <a:r>
              <a:rPr lang="en-US" dirty="0"/>
              <a:t> a message with </a:t>
            </a:r>
            <a:r>
              <a:rPr lang="en-US" dirty="0">
                <a:solidFill>
                  <a:schemeClr val="accent1"/>
                </a:solidFill>
              </a:rPr>
              <a:t>Bob's public key </a:t>
            </a:r>
            <a:r>
              <a:rPr lang="en-US" dirty="0"/>
              <a:t>she knows that the message </a:t>
            </a:r>
            <a:r>
              <a:rPr lang="en-US" dirty="0">
                <a:solidFill>
                  <a:schemeClr val="accent1"/>
                </a:solidFill>
              </a:rPr>
              <a:t>must have come from Bob </a:t>
            </a:r>
            <a:r>
              <a:rPr lang="en-US" dirty="0"/>
              <a:t>because no one else has </a:t>
            </a:r>
            <a:r>
              <a:rPr lang="en-US" dirty="0">
                <a:solidFill>
                  <a:schemeClr val="accent1"/>
                </a:solidFill>
              </a:rPr>
              <a:t>Bob's private key. 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Encryption – Pros and Cons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Address, Key, Seed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8AD5B8-FE18-4C7B-B80A-FE66A04E2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802647"/>
            <a:ext cx="2720340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Communications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transactions</a:t>
            </a:r>
            <a:r>
              <a:rPr lang="en-US" dirty="0"/>
              <a:t> are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actually </a:t>
            </a:r>
            <a:r>
              <a:rPr lang="en-US" dirty="0">
                <a:solidFill>
                  <a:schemeClr val="accent1"/>
                </a:solidFill>
              </a:rPr>
              <a:t>encrypted</a:t>
            </a:r>
            <a:r>
              <a:rPr lang="en-US" dirty="0"/>
              <a:t> </a:t>
            </a:r>
          </a:p>
          <a:p>
            <a:r>
              <a:rPr lang="en-US" noProof="1"/>
              <a:t>Bitcoin</a:t>
            </a:r>
            <a:r>
              <a:rPr lang="en-US" dirty="0"/>
              <a:t> cryptography governs the </a:t>
            </a:r>
            <a:r>
              <a:rPr lang="en-US" dirty="0">
                <a:solidFill>
                  <a:schemeClr val="accent1"/>
                </a:solidFill>
              </a:rPr>
              <a:t>ownership</a:t>
            </a:r>
            <a:r>
              <a:rPr lang="en-US" dirty="0"/>
              <a:t> of</a:t>
            </a:r>
            <a:r>
              <a:rPr lang="bg-BG" dirty="0"/>
              <a:t> </a:t>
            </a:r>
            <a:r>
              <a:rPr lang="bg-BG" dirty="0">
                <a:solidFill>
                  <a:schemeClr val="accent1"/>
                </a:solidFill>
              </a:rPr>
              <a:t>funds</a:t>
            </a:r>
            <a:r>
              <a:rPr lang="bg-BG" dirty="0"/>
              <a:t>, in the form of keys, addresses and wallets.</a:t>
            </a:r>
            <a:endParaRPr lang="en-US" dirty="0"/>
          </a:p>
          <a:p>
            <a:r>
              <a:rPr lang="en-US" noProof="1"/>
              <a:t>Bitcoin</a:t>
            </a:r>
            <a:r>
              <a:rPr lang="en-US" dirty="0"/>
              <a:t> public address:</a:t>
            </a:r>
          </a:p>
          <a:p>
            <a:pPr lvl="1"/>
            <a:r>
              <a:rPr lang="en-US" dirty="0"/>
              <a:t>Public key</a:t>
            </a:r>
          </a:p>
          <a:p>
            <a:pPr lvl="1"/>
            <a:r>
              <a:rPr lang="en-US" dirty="0"/>
              <a:t>Your identification on the network</a:t>
            </a:r>
          </a:p>
          <a:p>
            <a:r>
              <a:rPr lang="en-US" dirty="0"/>
              <a:t>Think </a:t>
            </a:r>
            <a:r>
              <a:rPr lang="en-US" dirty="0">
                <a:solidFill>
                  <a:schemeClr val="accent1"/>
                </a:solidFill>
              </a:rPr>
              <a:t>IBAN</a:t>
            </a:r>
            <a:r>
              <a:rPr lang="en-US" dirty="0"/>
              <a:t> (public key) and </a:t>
            </a:r>
            <a:r>
              <a:rPr lang="en-US" dirty="0">
                <a:solidFill>
                  <a:schemeClr val="accent1"/>
                </a:solidFill>
              </a:rPr>
              <a:t>PIN</a:t>
            </a:r>
            <a:r>
              <a:rPr lang="en-US" dirty="0"/>
              <a:t> (private key) to account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Bitcoin</a:t>
            </a:r>
            <a:r>
              <a:rPr lang="en-US" dirty="0"/>
              <a:t> Address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bg-BG" dirty="0">
                <a:solidFill>
                  <a:schemeClr val="accent1"/>
                </a:solidFill>
              </a:rPr>
              <a:t>erived </a:t>
            </a:r>
            <a:r>
              <a:rPr lang="bg-BG" dirty="0"/>
              <a:t>from a public key using a </a:t>
            </a:r>
            <a:r>
              <a:rPr lang="bg-BG" dirty="0">
                <a:solidFill>
                  <a:schemeClr val="accent1"/>
                </a:solidFill>
              </a:rPr>
              <a:t>one-way function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en-US" dirty="0"/>
              <a:t>Double-hashed</a:t>
            </a:r>
          </a:p>
          <a:p>
            <a:pPr lvl="1"/>
            <a:r>
              <a:rPr lang="en-US" dirty="0"/>
              <a:t>Then run through Base58Encoding function</a:t>
            </a:r>
          </a:p>
          <a:p>
            <a:pPr lvl="1"/>
            <a:r>
              <a:rPr lang="bg-BG" dirty="0"/>
              <a:t>0 (zero), O (capital o), l (lower L), I (capital i), “</a:t>
            </a:r>
            <a:r>
              <a:rPr lang="en-US" dirty="0"/>
              <a:t>+</a:t>
            </a:r>
            <a:r>
              <a:rPr lang="bg-BG" dirty="0"/>
              <a:t>”</a:t>
            </a:r>
            <a:r>
              <a:rPr lang="en-US" dirty="0"/>
              <a:t> and </a:t>
            </a:r>
            <a:r>
              <a:rPr lang="bg-BG" dirty="0"/>
              <a:t> “</a:t>
            </a:r>
            <a:r>
              <a:rPr lang="en-US" dirty="0"/>
              <a:t>/</a:t>
            </a:r>
            <a:r>
              <a:rPr lang="bg-BG" dirty="0"/>
              <a:t>”</a:t>
            </a:r>
            <a:r>
              <a:rPr lang="en-US" dirty="0"/>
              <a:t> are omitted.</a:t>
            </a:r>
          </a:p>
          <a:p>
            <a:r>
              <a:rPr lang="en-US" dirty="0"/>
              <a:t>Recipient or sender of funds</a:t>
            </a:r>
          </a:p>
          <a:p>
            <a:r>
              <a:rPr lang="en-US" dirty="0"/>
              <a:t>Always start with 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3(version prefix)</a:t>
            </a:r>
          </a:p>
          <a:p>
            <a:pPr lvl="1"/>
            <a:r>
              <a:rPr lang="en-US" dirty="0"/>
              <a:t>1BvBMSEYstWetqTFn5Au4m4GFg7xJaNVN2 (traditional)</a:t>
            </a:r>
          </a:p>
          <a:p>
            <a:pPr lvl="1"/>
            <a:r>
              <a:rPr lang="en-GB" dirty="0"/>
              <a:t>3J98t1WpEZ73CNmQviecrnyiWrnqRhWNLy (multi-sig, BIP16)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Bitcoin</a:t>
            </a:r>
            <a:r>
              <a:rPr lang="en-US" dirty="0"/>
              <a:t> Address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The </a:t>
            </a:r>
            <a:r>
              <a:rPr lang="bg-BG" dirty="0">
                <a:solidFill>
                  <a:schemeClr val="accent1"/>
                </a:solidFill>
              </a:rPr>
              <a:t>public</a:t>
            </a:r>
            <a:r>
              <a:rPr lang="bg-BG" dirty="0"/>
              <a:t> key is used to </a:t>
            </a:r>
            <a:r>
              <a:rPr lang="bg-BG" dirty="0">
                <a:solidFill>
                  <a:schemeClr val="accent1"/>
                </a:solidFill>
              </a:rPr>
              <a:t>receive funds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private</a:t>
            </a:r>
            <a:r>
              <a:rPr lang="bg-BG" dirty="0"/>
              <a:t> key is used to </a:t>
            </a:r>
            <a:r>
              <a:rPr lang="bg-BG" dirty="0">
                <a:solidFill>
                  <a:schemeClr val="accent1"/>
                </a:solidFill>
              </a:rPr>
              <a:t>sign transactions </a:t>
            </a:r>
            <a:r>
              <a:rPr lang="bg-BG" dirty="0"/>
              <a:t>to </a:t>
            </a:r>
            <a:r>
              <a:rPr lang="bg-BG" dirty="0">
                <a:solidFill>
                  <a:schemeClr val="accent1"/>
                </a:solidFill>
              </a:rPr>
              <a:t>spend</a:t>
            </a:r>
            <a:r>
              <a:rPr lang="bg-BG" dirty="0"/>
              <a:t> the funds.</a:t>
            </a:r>
          </a:p>
          <a:p>
            <a:r>
              <a:rPr lang="bg-BG" dirty="0"/>
              <a:t>When spending bitcoins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Present your </a:t>
            </a:r>
            <a:r>
              <a:rPr lang="bg-BG" dirty="0"/>
              <a:t>public key and a signature (</a:t>
            </a:r>
            <a:r>
              <a:rPr lang="en-US" dirty="0"/>
              <a:t>created for each transaction out of the pr</a:t>
            </a:r>
            <a:r>
              <a:rPr lang="bg-BG" dirty="0"/>
              <a:t>ivate key)</a:t>
            </a:r>
            <a:r>
              <a:rPr lang="en-US" dirty="0"/>
              <a:t> in a transaction to spend those bit</a:t>
            </a:r>
            <a:r>
              <a:rPr lang="bg-BG" dirty="0"/>
              <a:t>coins</a:t>
            </a:r>
            <a:endParaRPr lang="en-US" dirty="0"/>
          </a:p>
          <a:p>
            <a:pPr lvl="1"/>
            <a:r>
              <a:rPr lang="en-US" dirty="0"/>
              <a:t>Presenting </a:t>
            </a:r>
            <a:r>
              <a:rPr lang="bg-BG" dirty="0"/>
              <a:t>the public key and</a:t>
            </a:r>
            <a:r>
              <a:rPr lang="en-US" dirty="0"/>
              <a:t> the</a:t>
            </a:r>
            <a:r>
              <a:rPr lang="bg-BG" dirty="0"/>
              <a:t> signature, everyone in the bitcoin network can verify and accept the transaction as valid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Key Pair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Caesar’s cipher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Encryption and types of encryption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Addresses, keys, seeds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Hashing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Cryptography-based consensus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Homework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Sources and Further Reading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number </a:t>
            </a:r>
            <a:r>
              <a:rPr lang="en-US" dirty="0">
                <a:solidFill>
                  <a:schemeClr val="accent1"/>
                </a:solidFill>
              </a:rPr>
              <a:t>256-bit</a:t>
            </a:r>
            <a:r>
              <a:rPr lang="en-US" dirty="0"/>
              <a:t> number	</a:t>
            </a:r>
          </a:p>
          <a:p>
            <a:pPr lvl="1"/>
            <a:r>
              <a:rPr lang="en-US" dirty="0"/>
              <a:t>64-bit in hex </a:t>
            </a:r>
          </a:p>
          <a:p>
            <a:pPr lvl="1"/>
            <a:r>
              <a:rPr lang="en-US" dirty="0"/>
              <a:t>10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 </a:t>
            </a:r>
            <a:r>
              <a:rPr lang="en-US" dirty="0"/>
              <a:t> in decimal</a:t>
            </a:r>
          </a:p>
          <a:p>
            <a:pPr lvl="1"/>
            <a:r>
              <a:rPr lang="en-US" dirty="0"/>
              <a:t>Mass of the visible universe </a:t>
            </a:r>
            <a:r>
              <a:rPr lang="en-GB" dirty="0"/>
              <a:t>between 10</a:t>
            </a:r>
            <a:r>
              <a:rPr lang="en-GB" baseline="30000" dirty="0"/>
              <a:t>50</a:t>
            </a:r>
            <a:r>
              <a:rPr lang="en-GB" dirty="0"/>
              <a:t> and 10</a:t>
            </a:r>
            <a:r>
              <a:rPr lang="en-GB" baseline="30000" dirty="0"/>
              <a:t>60  </a:t>
            </a:r>
            <a:r>
              <a:rPr lang="en-GB" dirty="0"/>
              <a:t>tons</a:t>
            </a:r>
          </a:p>
          <a:p>
            <a:pPr lvl="1"/>
            <a:r>
              <a:rPr lang="en-GB" dirty="0"/>
              <a:t>Googol number 10</a:t>
            </a:r>
            <a:r>
              <a:rPr lang="en-GB" baseline="30000" dirty="0"/>
              <a:t>100</a:t>
            </a:r>
          </a:p>
          <a:p>
            <a:r>
              <a:rPr lang="en-GB" dirty="0">
                <a:solidFill>
                  <a:schemeClr val="accent1"/>
                </a:solidFill>
              </a:rPr>
              <a:t>Must</a:t>
            </a:r>
            <a:r>
              <a:rPr lang="en-GB" dirty="0"/>
              <a:t> be kept </a:t>
            </a:r>
            <a:r>
              <a:rPr lang="en-GB" dirty="0">
                <a:solidFill>
                  <a:schemeClr val="accent1"/>
                </a:solidFill>
              </a:rPr>
              <a:t>in secret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Key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from private key by means of </a:t>
            </a:r>
            <a:r>
              <a:rPr lang="en-US" dirty="0">
                <a:solidFill>
                  <a:schemeClr val="accent1"/>
                </a:solidFill>
              </a:rPr>
              <a:t>elliptic curve multiplication</a:t>
            </a:r>
          </a:p>
          <a:p>
            <a:r>
              <a:rPr lang="en-US" dirty="0"/>
              <a:t>From a given public key you </a:t>
            </a:r>
            <a:r>
              <a:rPr lang="en-US" dirty="0">
                <a:solidFill>
                  <a:schemeClr val="accent1"/>
                </a:solidFill>
              </a:rPr>
              <a:t>cannot</a:t>
            </a:r>
            <a:r>
              <a:rPr lang="en-US" dirty="0"/>
              <a:t> calculate the private key</a:t>
            </a:r>
          </a:p>
          <a:p>
            <a:r>
              <a:rPr lang="en-US" dirty="0"/>
              <a:t>Relationship is </a:t>
            </a:r>
            <a:r>
              <a:rPr lang="en-US" dirty="0">
                <a:solidFill>
                  <a:schemeClr val="accent1"/>
                </a:solidFill>
              </a:rPr>
              <a:t>fixed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one-directional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	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Each </a:t>
            </a:r>
            <a:r>
              <a:rPr lang="en-US" sz="3200" dirty="0">
                <a:solidFill>
                  <a:schemeClr val="accent1"/>
                </a:solidFill>
              </a:rPr>
              <a:t>transaction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associates</a:t>
            </a:r>
            <a:r>
              <a:rPr lang="en-US" sz="3200" dirty="0"/>
              <a:t> an </a:t>
            </a:r>
            <a:r>
              <a:rPr lang="en-US" sz="3200" dirty="0">
                <a:solidFill>
                  <a:schemeClr val="accent1"/>
                </a:solidFill>
              </a:rPr>
              <a:t>amount</a:t>
            </a:r>
            <a:r>
              <a:rPr lang="en-US" sz="3200" dirty="0"/>
              <a:t> of </a:t>
            </a:r>
            <a:r>
              <a:rPr lang="en-US" sz="3200" dirty="0" err="1"/>
              <a:t>bitcoins</a:t>
            </a:r>
            <a:r>
              <a:rPr lang="en-US" sz="3200" dirty="0"/>
              <a:t> with a </a:t>
            </a:r>
            <a:r>
              <a:rPr lang="en-US" sz="3200" dirty="0" err="1"/>
              <a:t>bitcoin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address</a:t>
            </a:r>
          </a:p>
          <a:p>
            <a:r>
              <a:rPr lang="en-US" sz="3200" dirty="0"/>
              <a:t>The current </a:t>
            </a:r>
            <a:r>
              <a:rPr lang="en-US" sz="3200" dirty="0">
                <a:solidFill>
                  <a:schemeClr val="accent1"/>
                </a:solidFill>
              </a:rPr>
              <a:t>owner’s signature verifies</a:t>
            </a:r>
            <a:r>
              <a:rPr lang="en-US" sz="3200" dirty="0"/>
              <a:t> for everyone that the </a:t>
            </a:r>
            <a:r>
              <a:rPr lang="en-US" sz="3200" dirty="0">
                <a:solidFill>
                  <a:schemeClr val="accent1"/>
                </a:solidFill>
              </a:rPr>
              <a:t>transaction</a:t>
            </a:r>
            <a:r>
              <a:rPr lang="en-US" sz="3200" dirty="0"/>
              <a:t> is </a:t>
            </a:r>
            <a:r>
              <a:rPr lang="en-US" sz="3200" dirty="0">
                <a:solidFill>
                  <a:schemeClr val="accent1"/>
                </a:solidFill>
              </a:rPr>
              <a:t>authentic</a:t>
            </a:r>
          </a:p>
          <a:p>
            <a:r>
              <a:rPr lang="en-US" sz="3200" dirty="0"/>
              <a:t>When </a:t>
            </a:r>
            <a:r>
              <a:rPr lang="en-US" sz="3200" dirty="0" err="1"/>
              <a:t>bitcoins</a:t>
            </a:r>
            <a:r>
              <a:rPr lang="en-US" sz="3200" dirty="0"/>
              <a:t> are sent to someone:</a:t>
            </a:r>
          </a:p>
          <a:p>
            <a:pPr lvl="1"/>
            <a:r>
              <a:rPr lang="en-US" sz="3000" dirty="0"/>
              <a:t>The transaction records the transfer of these </a:t>
            </a:r>
            <a:r>
              <a:rPr lang="en-US" sz="3000" dirty="0">
                <a:solidFill>
                  <a:schemeClr val="accent1"/>
                </a:solidFill>
              </a:rPr>
              <a:t>exact</a:t>
            </a:r>
            <a:r>
              <a:rPr lang="en-US" sz="3000" dirty="0"/>
              <a:t> </a:t>
            </a:r>
            <a:r>
              <a:rPr lang="en-US" sz="3000" dirty="0" err="1"/>
              <a:t>bitcoins</a:t>
            </a:r>
            <a:endParaRPr lang="en-US" sz="3000" dirty="0"/>
          </a:p>
          <a:p>
            <a:pPr lvl="1"/>
            <a:r>
              <a:rPr lang="en-US" sz="3000" dirty="0"/>
              <a:t>From the current owner’s </a:t>
            </a:r>
            <a:r>
              <a:rPr lang="en-US" sz="3000" dirty="0" err="1"/>
              <a:t>Bitcoin</a:t>
            </a:r>
            <a:r>
              <a:rPr lang="en-US" sz="3000" dirty="0"/>
              <a:t> address</a:t>
            </a:r>
          </a:p>
          <a:p>
            <a:pPr lvl="1"/>
            <a:r>
              <a:rPr lang="en-US" sz="3000" dirty="0"/>
              <a:t>To the new owner's </a:t>
            </a:r>
            <a:r>
              <a:rPr lang="en-US" sz="3000" dirty="0" err="1"/>
              <a:t>Bitcoin</a:t>
            </a:r>
            <a:r>
              <a:rPr lang="en-US" sz="3000" dirty="0"/>
              <a:t> address</a:t>
            </a:r>
          </a:p>
          <a:p>
            <a:pPr lvl="1"/>
            <a:r>
              <a:rPr lang="en-US" sz="3000" dirty="0"/>
              <a:t>Includes a valid digital transaction signature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When this transaction is broadcast to the </a:t>
            </a:r>
            <a:r>
              <a:rPr lang="en-US" sz="3600" noProof="1"/>
              <a:t>Bitcoin</a:t>
            </a:r>
            <a:r>
              <a:rPr lang="en-US" sz="3600" dirty="0"/>
              <a:t> network, every peer knows that the new owner of these bitcoins is the owner of the receiving Bitcoin address</a:t>
            </a:r>
          </a:p>
          <a:p>
            <a:pPr>
              <a:buNone/>
            </a:pP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-&gt;</a:t>
            </a:r>
          </a:p>
          <a:p>
            <a:endParaRPr lang="en-US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760412" y="24384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bg-B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8412" y="25146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bg-BG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3962400"/>
            <a:ext cx="20574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3012" y="25146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79612" y="24384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noProof="1">
                <a:solidFill>
                  <a:srgbClr val="FF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200" baseline="-25000" noProof="1">
                <a:solidFill>
                  <a:srgbClr val="FF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endParaRPr lang="en-US" sz="3200" noProof="1">
              <a:solidFill>
                <a:srgbClr val="FF15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37612" y="25146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3200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endParaRPr lang="bg-B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41412" y="3276600"/>
            <a:ext cx="152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Down Arrow 12"/>
          <p:cNvSpPr/>
          <p:nvPr/>
        </p:nvSpPr>
        <p:spPr>
          <a:xfrm>
            <a:off x="2284412" y="3276600"/>
            <a:ext cx="152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Down Arrow 13"/>
          <p:cNvSpPr/>
          <p:nvPr/>
        </p:nvSpPr>
        <p:spPr>
          <a:xfrm>
            <a:off x="1674812" y="5105400"/>
            <a:ext cx="152400" cy="533400"/>
          </a:xfrm>
          <a:prstGeom prst="downArrow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rgbClr val="00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0012" y="57912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200" baseline="-25000" dirty="0">
                <a:solidFill>
                  <a:srgbClr val="FF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bg-BG" sz="3200" baseline="-25000" dirty="0">
              <a:solidFill>
                <a:srgbClr val="FF15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23012" y="3962400"/>
            <a:ext cx="33528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dirty="0">
              <a:noFill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9218612" y="3276600"/>
            <a:ext cx="152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Down Arrow 17"/>
          <p:cNvSpPr/>
          <p:nvPr/>
        </p:nvSpPr>
        <p:spPr>
          <a:xfrm>
            <a:off x="7923212" y="3276600"/>
            <a:ext cx="152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Down Arrow 18"/>
          <p:cNvSpPr/>
          <p:nvPr/>
        </p:nvSpPr>
        <p:spPr>
          <a:xfrm>
            <a:off x="6627812" y="3276600"/>
            <a:ext cx="152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Down Arrow 19"/>
          <p:cNvSpPr/>
          <p:nvPr/>
        </p:nvSpPr>
        <p:spPr>
          <a:xfrm>
            <a:off x="7923212" y="5181600"/>
            <a:ext cx="152400" cy="533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1" name="Rectangle 20"/>
          <p:cNvSpPr/>
          <p:nvPr/>
        </p:nvSpPr>
        <p:spPr>
          <a:xfrm>
            <a:off x="6932612" y="5791200"/>
            <a:ext cx="2286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 or No</a:t>
            </a:r>
            <a:endParaRPr lang="bg-BG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3412" y="10668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979612" y="1219200"/>
            <a:ext cx="445346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1515"/>
                </a:solidFill>
              </a:rPr>
              <a:t>signing key </a:t>
            </a:r>
            <a:r>
              <a:rPr lang="en-US" sz="2800" dirty="0"/>
              <a:t>(private key, </a:t>
            </a:r>
            <a:r>
              <a:rPr lang="en-US" sz="2800" noProof="1">
                <a:solidFill>
                  <a:srgbClr val="FF1515"/>
                </a:solidFill>
              </a:rPr>
              <a:t>S</a:t>
            </a:r>
            <a:r>
              <a:rPr lang="en-US" sz="2800" baseline="-25000" noProof="1">
                <a:solidFill>
                  <a:srgbClr val="FF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800" dirty="0"/>
              <a:t>) -&gt;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323012" y="1219200"/>
            <a:ext cx="29999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verification key </a:t>
            </a:r>
            <a:r>
              <a:rPr lang="en-US" sz="2800" dirty="0"/>
              <a:t>(</a:t>
            </a:r>
            <a:r>
              <a:rPr lang="en-US" sz="2800" noProof="1">
                <a:solidFill>
                  <a:schemeClr val="accent2">
                    <a:lumMod val="60000"/>
                    <a:lumOff val="40000"/>
                  </a:schemeClr>
                </a:solidFill>
              </a:rPr>
              <a:t>V</a:t>
            </a:r>
            <a:r>
              <a:rPr lang="en-US" sz="2800" baseline="-25000" noProof="1">
                <a:solidFill>
                  <a:schemeClr val="accent2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2800" dirty="0"/>
              <a:t>)</a:t>
            </a:r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https://bitcoinvanitygen.com/</a:t>
            </a:r>
            <a:r>
              <a:rPr lang="en-GB" dirty="0"/>
              <a:t>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Vanity Address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2" y="1219200"/>
            <a:ext cx="935370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generate billions of private keys</a:t>
            </a:r>
          </a:p>
          <a:p>
            <a:r>
              <a:rPr lang="en-US" dirty="0"/>
              <a:t>Derive the corresponding public key</a:t>
            </a:r>
          </a:p>
          <a:p>
            <a:r>
              <a:rPr lang="en-US" dirty="0"/>
              <a:t>Derive the </a:t>
            </a:r>
            <a:r>
              <a:rPr lang="en-US" noProof="1"/>
              <a:t>bitcoin</a:t>
            </a:r>
            <a:r>
              <a:rPr lang="en-US" dirty="0"/>
              <a:t> address </a:t>
            </a:r>
          </a:p>
          <a:p>
            <a:r>
              <a:rPr lang="en-US" dirty="0"/>
              <a:t>Check if the address matches the desired string </a:t>
            </a:r>
          </a:p>
          <a:p>
            <a:r>
              <a:rPr lang="en-US" dirty="0"/>
              <a:t>Depending on desired text:</a:t>
            </a:r>
          </a:p>
          <a:p>
            <a:pPr lvl="1"/>
            <a:r>
              <a:rPr lang="en-US" dirty="0"/>
              <a:t>1 in about 300 million to</a:t>
            </a:r>
          </a:p>
          <a:p>
            <a:pPr lvl="1"/>
            <a:r>
              <a:rPr lang="en-US" dirty="0"/>
              <a:t>1 in 1 trillion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Vanity Address – Specification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mapping BTC address to human readable text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on the Blockchain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626B9E-1951-4D59-82A9-50C4BA999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971800"/>
            <a:ext cx="6235571" cy="277353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12-word long mnemonic phrase</a:t>
            </a:r>
          </a:p>
          <a:p>
            <a:r>
              <a:rPr lang="en-US" dirty="0"/>
              <a:t>A list of 2048 predefined words </a:t>
            </a:r>
          </a:p>
          <a:p>
            <a:r>
              <a:rPr lang="en-US" dirty="0"/>
              <a:t>Combinations 2048</a:t>
            </a:r>
            <a:r>
              <a:rPr lang="en-US" baseline="30000" dirty="0"/>
              <a:t>12 </a:t>
            </a:r>
            <a:r>
              <a:rPr lang="en-US" dirty="0"/>
              <a:t>  </a:t>
            </a:r>
            <a:r>
              <a:rPr lang="en-US" baseline="30000" dirty="0"/>
              <a:t> </a:t>
            </a:r>
          </a:p>
          <a:p>
            <a:r>
              <a:rPr lang="en-US" dirty="0"/>
              <a:t>The phrase is used to recover a key pair</a:t>
            </a:r>
          </a:p>
          <a:p>
            <a:r>
              <a:rPr lang="en-US" dirty="0"/>
              <a:t>Remember: random and </a:t>
            </a:r>
            <a:r>
              <a:rPr lang="en-US" dirty="0">
                <a:solidFill>
                  <a:schemeClr val="accent1"/>
                </a:solidFill>
              </a:rPr>
              <a:t>cryptographically</a:t>
            </a:r>
            <a:r>
              <a:rPr lang="en-US" dirty="0"/>
              <a:t>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Seed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Hashing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A type of encryption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F82A4C-5439-40FE-A1BE-1AEDDC7E4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1537">
            <a:off x="4755958" y="1906816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#B-Chain-Intro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Manipulation detection code</a:t>
            </a:r>
          </a:p>
          <a:p>
            <a:r>
              <a:rPr lang="en-US" dirty="0"/>
              <a:t>Used to guarantee integrity, rather than security</a:t>
            </a:r>
          </a:p>
          <a:p>
            <a:r>
              <a:rPr lang="en-US" noProof="1"/>
              <a:t>Preimage </a:t>
            </a:r>
            <a:r>
              <a:rPr lang="en-US" dirty="0"/>
              <a:t>Resistant: </a:t>
            </a:r>
          </a:p>
          <a:p>
            <a:pPr lvl="1"/>
            <a:r>
              <a:rPr lang="en-US" dirty="0"/>
              <a:t>It should be hard to find a message with a given hash value.</a:t>
            </a:r>
          </a:p>
          <a:p>
            <a:r>
              <a:rPr lang="en-US" dirty="0"/>
              <a:t>Collision Resistant</a:t>
            </a:r>
          </a:p>
          <a:p>
            <a:pPr lvl="1"/>
            <a:r>
              <a:rPr lang="en-US" dirty="0"/>
              <a:t>It should be hard to find two messages with the same hash value.</a:t>
            </a:r>
          </a:p>
          <a:p>
            <a:r>
              <a:rPr lang="en-US" dirty="0"/>
              <a:t>Avalanche function</a:t>
            </a:r>
          </a:p>
          <a:p>
            <a:pPr lvl="1"/>
            <a:r>
              <a:rPr lang="en-US" dirty="0"/>
              <a:t>A small change in input results in unpredictable change in output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type of encryption</a:t>
            </a:r>
          </a:p>
          <a:p>
            <a:r>
              <a:rPr lang="en-US" dirty="0"/>
              <a:t>One-way function</a:t>
            </a:r>
            <a:endParaRPr lang="bg-BG" dirty="0"/>
          </a:p>
          <a:p>
            <a:pPr lvl="1"/>
            <a:r>
              <a:rPr lang="en-US" dirty="0"/>
              <a:t>Input: random string</a:t>
            </a:r>
          </a:p>
          <a:p>
            <a:pPr lvl="1"/>
            <a:r>
              <a:rPr lang="en-US" dirty="0"/>
              <a:t>Output: fixed-size string</a:t>
            </a:r>
          </a:p>
          <a:p>
            <a:r>
              <a:rPr lang="en-US" dirty="0"/>
              <a:t>Widely used </a:t>
            </a:r>
          </a:p>
          <a:p>
            <a:pPr lvl="1"/>
            <a:r>
              <a:rPr lang="en-GB" u="sng" dirty="0">
                <a:hlinkClick r:id="rId2"/>
              </a:rPr>
              <a:t>https://www.fileformat.info/tool/hash.htm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http://passwordsgenerator.net/sha256-hash-generator/</a:t>
            </a:r>
            <a:r>
              <a:rPr lang="en-GB" dirty="0"/>
              <a:t> </a:t>
            </a:r>
          </a:p>
          <a:p>
            <a:r>
              <a:rPr lang="en-GB" dirty="0"/>
              <a:t>Many different functions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Verify block integrity</a:t>
            </a:r>
          </a:p>
          <a:p>
            <a:r>
              <a:rPr lang="en-US" dirty="0"/>
              <a:t>Establish the chronological order of the blockchain</a:t>
            </a:r>
          </a:p>
          <a:p>
            <a:r>
              <a:rPr lang="en-GB" dirty="0"/>
              <a:t>“Double-hashing”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Content Placeholder 4" descr="btc address defin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75905" y="1150938"/>
            <a:ext cx="5633839" cy="557053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Bitcoin</a:t>
            </a:r>
            <a:r>
              <a:rPr lang="en-US" dirty="0"/>
              <a:t> Address Architecture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Cryptography-based Consensus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6B8A534C-6BE3-45C2-9483-6F5857C053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59" y="112682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getting paid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amount</a:t>
            </a:r>
            <a:r>
              <a:rPr lang="en-US" dirty="0"/>
              <a:t> the parties have agreed to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currency</a:t>
            </a:r>
            <a:r>
              <a:rPr lang="en-US" dirty="0"/>
              <a:t> that is recognized as a medium of exchange</a:t>
            </a:r>
          </a:p>
          <a:p>
            <a:pPr lvl="1"/>
            <a:r>
              <a:rPr lang="en-US" dirty="0"/>
              <a:t>This currency is scarce</a:t>
            </a:r>
          </a:p>
          <a:p>
            <a:pPr lvl="1"/>
            <a:r>
              <a:rPr lang="en-US" dirty="0"/>
              <a:t>A suitable </a:t>
            </a:r>
            <a:r>
              <a:rPr lang="en-US" dirty="0">
                <a:solidFill>
                  <a:schemeClr val="accent1"/>
                </a:solidFill>
              </a:rPr>
              <a:t>form</a:t>
            </a:r>
            <a:r>
              <a:rPr lang="en-US" dirty="0"/>
              <a:t> of payment</a:t>
            </a:r>
          </a:p>
          <a:p>
            <a:r>
              <a:rPr lang="en-US" dirty="0"/>
              <a:t>Therefore, bananas seldom work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(Digital banking)</a:t>
            </a:r>
          </a:p>
          <a:p>
            <a:r>
              <a:rPr lang="en-US" dirty="0"/>
              <a:t>Consensus rest with the Central Bank</a:t>
            </a:r>
          </a:p>
          <a:p>
            <a:r>
              <a:rPr lang="en-US" dirty="0"/>
              <a:t>Ensure the way money are sent/received</a:t>
            </a:r>
          </a:p>
          <a:p>
            <a:r>
              <a:rPr lang="en-US" dirty="0"/>
              <a:t>In charge of new money</a:t>
            </a:r>
          </a:p>
          <a:p>
            <a:r>
              <a:rPr lang="en-US" dirty="0"/>
              <a:t>Everyone chooses to trust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protocol guarantees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ways</a:t>
            </a:r>
            <a:r>
              <a:rPr lang="en-US" dirty="0"/>
              <a:t> to obtain the monetary unit</a:t>
            </a:r>
          </a:p>
          <a:p>
            <a:pPr lvl="1"/>
            <a:r>
              <a:rPr lang="en-US" dirty="0"/>
              <a:t>The act of </a:t>
            </a:r>
            <a:r>
              <a:rPr lang="en-US" dirty="0">
                <a:solidFill>
                  <a:schemeClr val="accent1"/>
                </a:solidFill>
              </a:rPr>
              <a:t>transfer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scarcity</a:t>
            </a:r>
            <a:r>
              <a:rPr lang="en-US" dirty="0"/>
              <a:t> of supply </a:t>
            </a:r>
          </a:p>
          <a:p>
            <a:r>
              <a:rPr lang="en-US" dirty="0"/>
              <a:t>By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ensuring</a:t>
            </a:r>
            <a:r>
              <a:rPr lang="en-US" dirty="0"/>
              <a:t> that the next block in a blockchain is the one and only version of the truth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keeping</a:t>
            </a:r>
            <a:r>
              <a:rPr lang="en-US" dirty="0"/>
              <a:t> powerful adversaries from derailing the system and successfully forking the chain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on the Blockchain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Trustless by definition</a:t>
            </a:r>
          </a:p>
          <a:p>
            <a:pPr lvl="1"/>
            <a:r>
              <a:rPr lang="en-US" dirty="0"/>
              <a:t>Compare to central banking server</a:t>
            </a:r>
          </a:p>
          <a:p>
            <a:r>
              <a:rPr lang="en-US" dirty="0"/>
              <a:t>Cannot trust one single entity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on the Blockchain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noProof="1"/>
              <a:t>Bitcoin</a:t>
            </a:r>
            <a:r>
              <a:rPr lang="en-US" dirty="0"/>
              <a:t>, the SHA256 hashing must produce a sequence starting with 18 zeros. The number of zeros is set by the difficulty. </a:t>
            </a:r>
          </a:p>
          <a:p>
            <a:r>
              <a:rPr lang="en-US" dirty="0"/>
              <a:t> What are the chances to have a hash starting with 0?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- for every subsequent zero</a:t>
            </a:r>
          </a:p>
          <a:p>
            <a:r>
              <a:rPr lang="en-US" dirty="0"/>
              <a:t>Mining is the process of generating the proof-of-work</a:t>
            </a:r>
          </a:p>
          <a:p>
            <a:r>
              <a:rPr lang="en-US" dirty="0"/>
              <a:t>Lasting consensus, over the whole ledger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– Proof of Work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earliest types of </a:t>
            </a:r>
            <a:r>
              <a:rPr lang="en-US" dirty="0">
                <a:solidFill>
                  <a:schemeClr val="accent1"/>
                </a:solidFill>
              </a:rPr>
              <a:t>encryption</a:t>
            </a:r>
          </a:p>
          <a:p>
            <a:pPr lvl="1"/>
            <a:r>
              <a:rPr lang="en-US" dirty="0"/>
              <a:t>Shift (substitution) cipher</a:t>
            </a:r>
          </a:p>
          <a:p>
            <a:pPr lvl="1"/>
            <a:r>
              <a:rPr lang="en-US" dirty="0"/>
              <a:t>Permutation cipher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fundamental</a:t>
            </a:r>
            <a:r>
              <a:rPr lang="en-US" dirty="0"/>
              <a:t> part of Computer Science</a:t>
            </a:r>
          </a:p>
          <a:p>
            <a:r>
              <a:rPr lang="en-US" dirty="0"/>
              <a:t>A science that ensures </a:t>
            </a:r>
            <a:r>
              <a:rPr lang="en-US" dirty="0">
                <a:solidFill>
                  <a:schemeClr val="accent1"/>
                </a:solidFill>
              </a:rPr>
              <a:t>information security</a:t>
            </a:r>
          </a:p>
          <a:p>
            <a:pPr lvl="1"/>
            <a:r>
              <a:rPr lang="en-US" dirty="0"/>
              <a:t>Statistical breakdown of occurrences   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Cryptography - History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steps are </a:t>
            </a:r>
            <a:r>
              <a:rPr lang="en-US" b="1" dirty="0">
                <a:solidFill>
                  <a:schemeClr val="accent1"/>
                </a:solidFill>
              </a:rPr>
              <a:t>executed in a loop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so that the system can reach consensus in a trustless, decentralized way: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dirty="0"/>
              <a:t>Increment (add 1 to) an arbitrary number in the block header – the </a:t>
            </a:r>
            <a:r>
              <a:rPr lang="en-US" b="1" dirty="0">
                <a:solidFill>
                  <a:schemeClr val="accent1"/>
                </a:solidFill>
              </a:rPr>
              <a:t>nonce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dirty="0"/>
              <a:t>Take the </a:t>
            </a:r>
            <a:r>
              <a:rPr lang="en-US" b="1" dirty="0">
                <a:solidFill>
                  <a:schemeClr val="accent1"/>
                </a:solidFill>
              </a:rPr>
              <a:t>hash</a:t>
            </a:r>
            <a:r>
              <a:rPr lang="en-US" dirty="0"/>
              <a:t> of the resulting block header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dirty="0"/>
              <a:t>Check if the hash of the block header, when expressed as a number, </a:t>
            </a:r>
            <a:r>
              <a:rPr lang="en-US" b="1" dirty="0">
                <a:solidFill>
                  <a:schemeClr val="accent1"/>
                </a:solidFill>
              </a:rPr>
              <a:t>is less than a predetermined target value</a:t>
            </a:r>
          </a:p>
          <a:p>
            <a:pPr marL="514350" indent="-514350"/>
            <a:r>
              <a:rPr lang="en-US" dirty="0"/>
              <a:t>Therefore, mining is measured in</a:t>
            </a:r>
            <a:r>
              <a:rPr lang="en-US" dirty="0">
                <a:solidFill>
                  <a:schemeClr val="accent1"/>
                </a:solidFill>
              </a:rPr>
              <a:t> hashes per second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– Proof of Work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</a:t>
            </a:r>
            <a:r>
              <a:rPr lang="en-US" noProof="1"/>
              <a:t>validator</a:t>
            </a:r>
            <a:r>
              <a:rPr lang="en-US" dirty="0"/>
              <a:t>” invests in the coins of the system</a:t>
            </a:r>
          </a:p>
          <a:p>
            <a:r>
              <a:rPr lang="en-US" noProof="1"/>
              <a:t>Validators</a:t>
            </a:r>
            <a:r>
              <a:rPr lang="en-US" dirty="0"/>
              <a:t> (also called stakeholders, because they hold a stake in the system) are </a:t>
            </a:r>
            <a:r>
              <a:rPr lang="en-US" dirty="0">
                <a:solidFill>
                  <a:schemeClr val="accent1"/>
                </a:solidFill>
              </a:rPr>
              <a:t>paid strictly in transaction </a:t>
            </a:r>
            <a:r>
              <a:rPr lang="en-US" dirty="0"/>
              <a:t>fees.</a:t>
            </a:r>
          </a:p>
          <a:p>
            <a:r>
              <a:rPr lang="en-US" dirty="0"/>
              <a:t>Require much less computational power and potentially eliminates </a:t>
            </a:r>
            <a:r>
              <a:rPr lang="en-US" dirty="0">
                <a:solidFill>
                  <a:schemeClr val="accent1"/>
                </a:solidFill>
              </a:rPr>
              <a:t>the 51% </a:t>
            </a:r>
            <a:r>
              <a:rPr lang="en-US" dirty="0"/>
              <a:t>problem</a:t>
            </a:r>
          </a:p>
          <a:p>
            <a:r>
              <a:rPr lang="en-US" dirty="0"/>
              <a:t>Other issue: </a:t>
            </a:r>
            <a:r>
              <a:rPr lang="en-US" noProof="1"/>
              <a:t>validators</a:t>
            </a:r>
            <a:r>
              <a:rPr lang="en-US" dirty="0"/>
              <a:t> with nothing to lose can behave badly, e.g. double sign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0"/>
            <a:ext cx="9577597" cy="1110780"/>
          </a:xfrm>
        </p:spPr>
        <p:txBody>
          <a:bodyPr/>
          <a:lstStyle/>
          <a:p>
            <a:r>
              <a:rPr lang="en-US" dirty="0"/>
              <a:t>Consensus – Proof of Stake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Ancient shift ciphers are the first form of cryptography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Cryptography plays a major role in cryptocurrencies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Asymmetric encryption, hashing and double hashing </a:t>
            </a:r>
          </a:p>
          <a:p>
            <a:pPr>
              <a:lnSpc>
                <a:spcPct val="100000"/>
              </a:lnSpc>
              <a:buNone/>
            </a:pPr>
            <a:r>
              <a:rPr lang="en-US" sz="3200" dirty="0"/>
              <a:t>   ensure system integrity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Reaching consensus in an anonymous, trustless and decentralized way characterizes any proper crypto currency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Digital cash (money in the bank) rely on cryptography to a lesser extent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and think of ways to keep your private keys safe.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84448-5253-4DB2-91D1-F29AFB3B8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24" y="2351344"/>
            <a:ext cx="3122612" cy="3122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466599" cy="5570355"/>
          </a:xfrm>
        </p:spPr>
        <p:txBody>
          <a:bodyPr>
            <a:noAutofit/>
          </a:bodyPr>
          <a:lstStyle/>
          <a:p>
            <a:r>
              <a:rPr lang="en-US" sz="3200" dirty="0">
                <a:hlinkClick r:id="rId3"/>
              </a:rPr>
              <a:t>Caesar's cipher </a:t>
            </a:r>
            <a:endParaRPr lang="en-US" sz="3200" dirty="0"/>
          </a:p>
          <a:p>
            <a:pPr lvl="1"/>
            <a:r>
              <a:rPr lang="en-US" dirty="0"/>
              <a:t>The Wiki</a:t>
            </a:r>
          </a:p>
          <a:p>
            <a:r>
              <a:rPr lang="en-US" sz="3200" dirty="0">
                <a:hlinkClick r:id="rId4"/>
              </a:rPr>
              <a:t>Caesar's cipher demo</a:t>
            </a:r>
            <a:endParaRPr lang="en-US" sz="3200" dirty="0"/>
          </a:p>
          <a:p>
            <a:pPr lvl="1"/>
            <a:r>
              <a:rPr lang="en-US" dirty="0"/>
              <a:t>Encode your next message to someone</a:t>
            </a:r>
          </a:p>
          <a:p>
            <a:r>
              <a:rPr lang="en-US" sz="3200" dirty="0">
                <a:hlinkClick r:id="rId5"/>
              </a:rPr>
              <a:t>Description of symmetric and asymmetric encryption</a:t>
            </a:r>
            <a:endParaRPr lang="en-US" sz="3200" dirty="0"/>
          </a:p>
          <a:p>
            <a:pPr lvl="1"/>
            <a:r>
              <a:rPr lang="en-US" dirty="0"/>
              <a:t>A Microsoft article</a:t>
            </a:r>
          </a:p>
          <a:p>
            <a:r>
              <a:rPr lang="en-US" sz="3200" dirty="0">
                <a:hlinkClick r:id="rId6"/>
              </a:rPr>
              <a:t>Security app for phones and computers</a:t>
            </a:r>
            <a:endParaRPr lang="en-US" sz="3200" dirty="0"/>
          </a:p>
          <a:p>
            <a:pPr lvl="1"/>
            <a:r>
              <a:rPr lang="en-US" dirty="0"/>
              <a:t>Can be used for daily communication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85012" y="990600"/>
            <a:ext cx="5103813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endParaRPr lang="en-GB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Base58Check encoding</a:t>
            </a:r>
            <a:endParaRPr lang="en-US" sz="3200" dirty="0"/>
          </a:p>
          <a:p>
            <a:pPr lvl="1"/>
            <a:r>
              <a:rPr lang="en-US" dirty="0"/>
              <a:t>The BTC Wiki</a:t>
            </a:r>
          </a:p>
          <a:p>
            <a:r>
              <a:rPr lang="en-US" sz="3200" dirty="0">
                <a:hlinkClick r:id="rId3"/>
              </a:rPr>
              <a:t>Crypto101 – Terminology</a:t>
            </a:r>
            <a:endParaRPr lang="en-US" sz="3200" dirty="0"/>
          </a:p>
          <a:p>
            <a:pPr lvl="1"/>
            <a:r>
              <a:rPr lang="en-GB" dirty="0"/>
              <a:t>Tutorial for </a:t>
            </a:r>
            <a:r>
              <a:rPr lang="en-GB" noProof="1"/>
              <a:t>crypto-newbies</a:t>
            </a:r>
          </a:p>
          <a:p>
            <a:r>
              <a:rPr lang="en-US" sz="3200" dirty="0">
                <a:hlinkClick r:id="rId4"/>
              </a:rPr>
              <a:t>Bitcoin book, chapter 4 - Keys, Addresses</a:t>
            </a:r>
            <a:endParaRPr lang="en-US" sz="3200" dirty="0"/>
          </a:p>
          <a:p>
            <a:pPr lvl="1"/>
            <a:r>
              <a:rPr lang="en-US" dirty="0"/>
              <a:t>A detailed walkthrough</a:t>
            </a:r>
          </a:p>
          <a:p>
            <a:r>
              <a:rPr lang="en-US" sz="3200" dirty="0">
                <a:hlinkClick r:id="rId5"/>
              </a:rPr>
              <a:t>Numbers of atoms in the universe</a:t>
            </a:r>
            <a:endParaRPr lang="en-US" sz="3200" dirty="0"/>
          </a:p>
          <a:p>
            <a:pPr lvl="1"/>
            <a:r>
              <a:rPr lang="en-US" dirty="0"/>
              <a:t>The type of numbers cryptographers work with</a:t>
            </a:r>
          </a:p>
          <a:p>
            <a:pPr lvl="1"/>
            <a:endParaRPr lang="en-US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 (2)</a:t>
            </a:r>
            <a:endParaRPr lang="bg-BG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hlinkClick r:id="rId2"/>
              </a:rPr>
              <a:t>Elliptc</a:t>
            </a:r>
            <a:r>
              <a:rPr lang="en-US" sz="3200" dirty="0">
                <a:hlinkClick r:id="rId2"/>
              </a:rPr>
              <a:t> curve point multiplication</a:t>
            </a:r>
            <a:endParaRPr lang="en-US" sz="3200" dirty="0"/>
          </a:p>
          <a:p>
            <a:pPr lvl="1"/>
            <a:r>
              <a:rPr lang="en-US" dirty="0"/>
              <a:t>Wiki article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accent1"/>
                </a:solidFill>
                <a:hlinkClick r:id="rId3"/>
              </a:rPr>
              <a:t>More on Base58</a:t>
            </a:r>
            <a:endParaRPr lang="en-US" sz="3200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Online encoder, decoder and validator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accent1"/>
                </a:solidFill>
                <a:hlinkClick r:id="rId4"/>
              </a:rPr>
              <a:t>Vanity address generator</a:t>
            </a:r>
            <a:endParaRPr lang="en-US" sz="3200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An online service</a:t>
            </a:r>
          </a:p>
          <a:p>
            <a:pPr>
              <a:lnSpc>
                <a:spcPct val="110000"/>
              </a:lnSpc>
            </a:pPr>
            <a:r>
              <a:rPr lang="en-US" sz="3200" dirty="0" err="1">
                <a:solidFill>
                  <a:schemeClr val="accent1"/>
                </a:solidFill>
                <a:hlinkClick r:id="rId5"/>
              </a:rPr>
              <a:t>Bitalias</a:t>
            </a:r>
            <a:endParaRPr lang="en-US" sz="3200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err="1"/>
              <a:t>Bitcoin</a:t>
            </a:r>
            <a:r>
              <a:rPr lang="en-US" dirty="0"/>
              <a:t> DNS</a:t>
            </a:r>
          </a:p>
          <a:p>
            <a:pPr>
              <a:lnSpc>
                <a:spcPct val="11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 (3)</a:t>
            </a:r>
            <a:endParaRPr lang="bg-BG" b="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accent1"/>
                </a:solidFill>
                <a:hlinkClick r:id="rId2"/>
              </a:rPr>
              <a:t>Mnemonic phrase</a:t>
            </a:r>
            <a:endParaRPr lang="en-US" sz="3200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The BTC Wiki on the word representation of your private key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accent1"/>
                </a:solidFill>
                <a:hlinkClick r:id="rId3"/>
              </a:rPr>
              <a:t>What are hash functions </a:t>
            </a:r>
            <a:endParaRPr lang="en-US" sz="3200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Hash functions explained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accent1"/>
                </a:solidFill>
                <a:hlinkClick r:id="rId4"/>
              </a:rPr>
              <a:t>Short guide - blockchain consensus protocols</a:t>
            </a:r>
            <a:endParaRPr lang="en-US" sz="3200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err="1"/>
              <a:t>Coindesk</a:t>
            </a:r>
            <a:r>
              <a:rPr lang="en-US" dirty="0"/>
              <a:t> article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accent1"/>
                </a:solidFill>
              </a:rPr>
              <a:t>Nigel Smart, "Cryptography: An Introduction“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Book available online</a:t>
            </a:r>
          </a:p>
          <a:p>
            <a:pPr>
              <a:lnSpc>
                <a:spcPct val="11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 (4)</a:t>
            </a:r>
            <a:endParaRPr lang="bg-BG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Cryptography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 cstate="print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numbers / </a:t>
            </a:r>
            <a:r>
              <a:rPr lang="en-US" dirty="0">
                <a:solidFill>
                  <a:schemeClr val="accent1"/>
                </a:solidFill>
              </a:rPr>
              <a:t>cryptographically</a:t>
            </a:r>
            <a:r>
              <a:rPr lang="en-US" dirty="0"/>
              <a:t> secure random numbers</a:t>
            </a:r>
          </a:p>
          <a:p>
            <a:r>
              <a:rPr lang="en-US" dirty="0"/>
              <a:t>Computationally secure</a:t>
            </a:r>
          </a:p>
          <a:p>
            <a:pPr lvl="1"/>
            <a:r>
              <a:rPr lang="en-US" dirty="0"/>
              <a:t>I</a:t>
            </a:r>
            <a:r>
              <a:rPr lang="en-GB" dirty="0"/>
              <a:t>f the </a:t>
            </a:r>
            <a:r>
              <a:rPr lang="en-GB" dirty="0">
                <a:solidFill>
                  <a:schemeClr val="accent1"/>
                </a:solidFill>
              </a:rPr>
              <a:t>best </a:t>
            </a:r>
            <a:r>
              <a:rPr lang="en-US" dirty="0">
                <a:solidFill>
                  <a:schemeClr val="accent1"/>
                </a:solidFill>
              </a:rPr>
              <a:t>possible </a:t>
            </a:r>
            <a:r>
              <a:rPr lang="en-US" dirty="0"/>
              <a:t>algorithm for breaking it requires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/>
              <a:t> operations where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/>
              <a:t> is such a </a:t>
            </a:r>
            <a:r>
              <a:rPr lang="en-US" dirty="0">
                <a:solidFill>
                  <a:schemeClr val="accent1"/>
                </a:solidFill>
              </a:rPr>
              <a:t>large number</a:t>
            </a:r>
            <a:r>
              <a:rPr lang="en-US" dirty="0"/>
              <a:t> that it is </a:t>
            </a:r>
            <a:r>
              <a:rPr lang="en-US" dirty="0">
                <a:solidFill>
                  <a:schemeClr val="accent1"/>
                </a:solidFill>
              </a:rPr>
              <a:t>infeasible</a:t>
            </a:r>
            <a:r>
              <a:rPr lang="en-US" dirty="0"/>
              <a:t> to carry out this many operations.</a:t>
            </a:r>
          </a:p>
          <a:p>
            <a:r>
              <a:rPr lang="en-US" dirty="0"/>
              <a:t>Unconditionally secure</a:t>
            </a:r>
          </a:p>
          <a:p>
            <a:pPr lvl="1"/>
            <a:r>
              <a:rPr lang="en-GB" dirty="0"/>
              <a:t>It cannot </a:t>
            </a:r>
            <a:r>
              <a:rPr lang="en-US" dirty="0"/>
              <a:t>be broken even with </a:t>
            </a:r>
            <a:r>
              <a:rPr lang="en-US" dirty="0">
                <a:solidFill>
                  <a:schemeClr val="accent1"/>
                </a:solidFill>
              </a:rPr>
              <a:t>infinite</a:t>
            </a:r>
            <a:r>
              <a:rPr lang="en-US" dirty="0"/>
              <a:t> computing power.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Cryptography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</a:t>
            </a:r>
            <a:r>
              <a:rPr lang="en-US" dirty="0">
                <a:solidFill>
                  <a:schemeClr val="accent1"/>
                </a:solidFill>
              </a:rPr>
              <a:t>building blocks </a:t>
            </a:r>
            <a:r>
              <a:rPr lang="en-US" dirty="0"/>
              <a:t>of any proper blockchain</a:t>
            </a:r>
          </a:p>
          <a:p>
            <a:r>
              <a:rPr lang="en-US" dirty="0">
                <a:solidFill>
                  <a:schemeClr val="accent1"/>
                </a:solidFill>
              </a:rPr>
              <a:t>Integrity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truthfulness</a:t>
            </a:r>
            <a:r>
              <a:rPr lang="en-US" dirty="0"/>
              <a:t> of the ledger</a:t>
            </a:r>
          </a:p>
          <a:p>
            <a:r>
              <a:rPr lang="en-US" dirty="0"/>
              <a:t>Transaction </a:t>
            </a:r>
            <a:r>
              <a:rPr lang="en-US" dirty="0">
                <a:solidFill>
                  <a:schemeClr val="accent1"/>
                </a:solidFill>
              </a:rPr>
              <a:t>authenticity</a:t>
            </a:r>
          </a:p>
          <a:p>
            <a:r>
              <a:rPr lang="en-US" dirty="0"/>
              <a:t>Transaction </a:t>
            </a:r>
            <a:r>
              <a:rPr lang="en-US" dirty="0">
                <a:solidFill>
                  <a:schemeClr val="accent1"/>
                </a:solidFill>
              </a:rPr>
              <a:t>privacy</a:t>
            </a:r>
          </a:p>
          <a:p>
            <a:r>
              <a:rPr lang="en-US" dirty="0"/>
              <a:t>Node identity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and Blockchain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Caesar's Cipher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The pioneer in encryption</a:t>
            </a:r>
          </a:p>
        </p:txBody>
      </p:sp>
      <p:pic>
        <p:nvPicPr>
          <p:cNvPr id="7" name="Picture 6" descr="A person standing in front of a building&#10;&#10;Description generated with high confidence">
            <a:extLst>
              <a:ext uri="{FF2B5EF4-FFF2-40B4-BE49-F238E27FC236}">
                <a16:creationId xmlns:a16="http://schemas.microsoft.com/office/drawing/2014/main" id="{54D28EE2-7182-4D66-9A4E-2C8BAD0F0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85" y="1371600"/>
            <a:ext cx="4071747" cy="33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Called also shift cipher </a:t>
            </a:r>
            <a:r>
              <a:rPr lang="en-US" sz="3600" dirty="0">
                <a:solidFill>
                  <a:schemeClr val="accent1"/>
                </a:solidFill>
              </a:rPr>
              <a:t>when key </a:t>
            </a:r>
            <a:r>
              <a:rPr lang="en-US" sz="3600" dirty="0">
                <a:solidFill>
                  <a:schemeClr val="accent1"/>
                </a:solidFill>
                <a:sym typeface="Symbol"/>
              </a:rPr>
              <a:t> 3</a:t>
            </a:r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/>
              <a:t>Transforming </a:t>
            </a:r>
            <a:r>
              <a:rPr lang="en-US" sz="3600" dirty="0">
                <a:solidFill>
                  <a:schemeClr val="accent1"/>
                </a:solidFill>
              </a:rPr>
              <a:t>plain</a:t>
            </a:r>
            <a:r>
              <a:rPr lang="bg-BG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</a:rPr>
              <a:t>text </a:t>
            </a:r>
            <a:r>
              <a:rPr lang="en-US" sz="3600" dirty="0"/>
              <a:t>into </a:t>
            </a:r>
            <a:r>
              <a:rPr lang="en-US" sz="3600" dirty="0">
                <a:solidFill>
                  <a:schemeClr val="accent1"/>
                </a:solidFill>
              </a:rPr>
              <a:t>cipher text </a:t>
            </a:r>
            <a:r>
              <a:rPr lang="en-US" sz="3600" dirty="0"/>
              <a:t>under the control of a secret key.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Each </a:t>
            </a:r>
            <a:r>
              <a:rPr lang="en-US" sz="3600" dirty="0">
                <a:solidFill>
                  <a:schemeClr val="accent1"/>
                </a:solidFill>
              </a:rPr>
              <a:t>letter</a:t>
            </a:r>
            <a:r>
              <a:rPr lang="en-US" sz="3600" dirty="0"/>
              <a:t> from the alphabet is </a:t>
            </a:r>
            <a:r>
              <a:rPr lang="en-US" sz="3600" dirty="0">
                <a:solidFill>
                  <a:schemeClr val="accent1"/>
                </a:solidFill>
              </a:rPr>
              <a:t>substituted</a:t>
            </a:r>
            <a:r>
              <a:rPr lang="en-US" sz="3600" dirty="0"/>
              <a:t> with another according to: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Fixed length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Left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Right shift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Caesar's Cipher (Shift Cipher)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Ceasar’s</a:t>
            </a:r>
            <a:r>
              <a:rPr lang="en-US" dirty="0"/>
              <a:t> Cipher (2)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51612" y="1752600"/>
            <a:ext cx="4911000" cy="720000"/>
            <a:chOff x="1598612" y="1828800"/>
            <a:chExt cx="4911000" cy="720000"/>
          </a:xfrm>
        </p:grpSpPr>
        <p:sp>
          <p:nvSpPr>
            <p:cNvPr id="5" name="Rectangle 4"/>
            <p:cNvSpPr/>
            <p:nvPr/>
          </p:nvSpPr>
          <p:spPr>
            <a:xfrm>
              <a:off x="1598612" y="1828800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36812" y="1828800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5012" y="1828800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3212" y="1828800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1412" y="1828800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89612" y="1828800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551612" y="441960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89812" y="441960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28012" y="441960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66212" y="441960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04412" y="441960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42612" y="441960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Curved Connector 24"/>
          <p:cNvCxnSpPr>
            <a:stCxn id="13" idx="2"/>
            <a:endCxn id="18" idx="0"/>
          </p:cNvCxnSpPr>
          <p:nvPr/>
        </p:nvCxnSpPr>
        <p:spPr>
          <a:xfrm rot="5400000">
            <a:off x="8033612" y="2188800"/>
            <a:ext cx="1947000" cy="25146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2"/>
            <a:endCxn id="6" idx="0"/>
          </p:cNvCxnSpPr>
          <p:nvPr/>
        </p:nvCxnSpPr>
        <p:spPr>
          <a:xfrm rot="5400000">
            <a:off x="7195412" y="2188800"/>
            <a:ext cx="1947000" cy="25146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4" idx="2"/>
            <a:endCxn id="19" idx="0"/>
          </p:cNvCxnSpPr>
          <p:nvPr/>
        </p:nvCxnSpPr>
        <p:spPr>
          <a:xfrm rot="5400000">
            <a:off x="8871812" y="2188800"/>
            <a:ext cx="1947000" cy="25146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0563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Left shift of three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 </a:t>
            </a:r>
            <a:r>
              <a:rPr lang="en-US" dirty="0"/>
              <a:t>-&gt;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eorfnfkdlq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blockchain</a:t>
            </a:r>
          </a:p>
          <a:p>
            <a:pPr>
              <a:lnSpc>
                <a:spcPct val="100000"/>
              </a:lnSpc>
            </a:pPr>
            <a:r>
              <a:rPr lang="en-US" dirty="0"/>
              <a:t>A malicious party could attempt to </a:t>
            </a:r>
            <a:r>
              <a:rPr lang="en-US" dirty="0">
                <a:solidFill>
                  <a:schemeClr val="accent1"/>
                </a:solidFill>
              </a:rPr>
              <a:t>brute-force</a:t>
            </a:r>
            <a:r>
              <a:rPr lang="en-US" dirty="0"/>
              <a:t> the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2" grpId="0" build="p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3969</TotalTime>
  <Words>2340</Words>
  <Application>Microsoft Office PowerPoint</Application>
  <PresentationFormat>Custom</PresentationFormat>
  <Paragraphs>411</Paragraphs>
  <Slides>49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Symbol</vt:lpstr>
      <vt:lpstr>Wingdings</vt:lpstr>
      <vt:lpstr>Wingdings 2</vt:lpstr>
      <vt:lpstr>SoftUni 16x9</vt:lpstr>
      <vt:lpstr>Introduction to Cryptography</vt:lpstr>
      <vt:lpstr>Table of Contents</vt:lpstr>
      <vt:lpstr>Questions</vt:lpstr>
      <vt:lpstr>Why Cryptography - History </vt:lpstr>
      <vt:lpstr>Why Cryptography (2)</vt:lpstr>
      <vt:lpstr>Cryptography and Blockchain</vt:lpstr>
      <vt:lpstr>Caesar's Cipher</vt:lpstr>
      <vt:lpstr>Caesar's Cipher (Shift Cipher)</vt:lpstr>
      <vt:lpstr>Ceasar’s Cipher (2)</vt:lpstr>
      <vt:lpstr>Caesar's Cipher (3)</vt:lpstr>
      <vt:lpstr>Encryption</vt:lpstr>
      <vt:lpstr>Symmetric Encryption - Description</vt:lpstr>
      <vt:lpstr>Symmetric Encryption – Pros and Cons</vt:lpstr>
      <vt:lpstr>Asymmetric Encryption - Description</vt:lpstr>
      <vt:lpstr>Asymmetric Encryption – Pros and Cons</vt:lpstr>
      <vt:lpstr>Address, Key, Seed</vt:lpstr>
      <vt:lpstr>Bitcoin Address</vt:lpstr>
      <vt:lpstr>Bitcoin Address (2)</vt:lpstr>
      <vt:lpstr>Bitcoin Key Pair</vt:lpstr>
      <vt:lpstr>Private Key</vt:lpstr>
      <vt:lpstr>Public Key </vt:lpstr>
      <vt:lpstr>Digital Signatures</vt:lpstr>
      <vt:lpstr>Digital Signatures (2)</vt:lpstr>
      <vt:lpstr>Schema</vt:lpstr>
      <vt:lpstr>Vanity Address</vt:lpstr>
      <vt:lpstr>Vanity Address – Specification</vt:lpstr>
      <vt:lpstr>DNS on the Blockchain</vt:lpstr>
      <vt:lpstr>The Seed</vt:lpstr>
      <vt:lpstr>Hashing</vt:lpstr>
      <vt:lpstr>Cryptographic Hash Functions</vt:lpstr>
      <vt:lpstr>Cryptographic Hash Functions (2)</vt:lpstr>
      <vt:lpstr>Hashing</vt:lpstr>
      <vt:lpstr>The Bitcoin Address Architecture</vt:lpstr>
      <vt:lpstr>Cryptography-based Consensus</vt:lpstr>
      <vt:lpstr>Consensus </vt:lpstr>
      <vt:lpstr>Consensus (2)</vt:lpstr>
      <vt:lpstr>Consensus on the Blockchain</vt:lpstr>
      <vt:lpstr>Consensus on the Blockchain (2)</vt:lpstr>
      <vt:lpstr>Consensus – Proof of Work</vt:lpstr>
      <vt:lpstr>Consensus – Proof of Work (2)</vt:lpstr>
      <vt:lpstr>Consensus – Proof of Stake</vt:lpstr>
      <vt:lpstr>Summary</vt:lpstr>
      <vt:lpstr>Homework</vt:lpstr>
      <vt:lpstr>Sources and Further Reading</vt:lpstr>
      <vt:lpstr>Sources and Further Reading (2)</vt:lpstr>
      <vt:lpstr>Sources and Further Reading (3)</vt:lpstr>
      <vt:lpstr>Sources and Further Reading (4)</vt:lpstr>
      <vt:lpstr>Introduction to Cryptography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Pavel Ivanov</cp:lastModifiedBy>
  <cp:revision>190</cp:revision>
  <dcterms:created xsi:type="dcterms:W3CDTF">2014-01-02T17:00:34Z</dcterms:created>
  <dcterms:modified xsi:type="dcterms:W3CDTF">2018-02-01T10:21:35Z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