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74" r:id="rId3"/>
    <p:sldId id="425" r:id="rId4"/>
    <p:sldId id="426" r:id="rId5"/>
    <p:sldId id="435" r:id="rId6"/>
    <p:sldId id="432" r:id="rId7"/>
    <p:sldId id="436" r:id="rId8"/>
    <p:sldId id="433" r:id="rId9"/>
    <p:sldId id="437" r:id="rId10"/>
    <p:sldId id="434" r:id="rId11"/>
    <p:sldId id="438" r:id="rId12"/>
    <p:sldId id="430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25"/>
          </p14:sldIdLst>
        </p14:section>
        <p14:section name="Main Content" id="{BC4A3995-4CED-4320-A673-95328C9C809D}">
          <p14:sldIdLst>
            <p14:sldId id="426"/>
            <p14:sldId id="435"/>
            <p14:sldId id="432"/>
            <p14:sldId id="436"/>
            <p14:sldId id="433"/>
            <p14:sldId id="437"/>
            <p14:sldId id="434"/>
            <p14:sldId id="438"/>
          </p14:sldIdLst>
        </p14:section>
        <p14:section name="Conclusion" id="{10E03AB1-9AA8-4E86-9A64-D741901E50A2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A0E"/>
    <a:srgbClr val="F29B60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9" d="100"/>
          <a:sy n="89" d="100"/>
        </p:scale>
        <p:origin x="21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xmlns="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xmlns="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xmlns="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381000"/>
            <a:ext cx="9891499" cy="14763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Overview of Next Week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98612" y="1828800"/>
            <a:ext cx="98914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Blockchain Optimizations, Crypto-Tokens, </a:t>
            </a:r>
          </a:p>
          <a:p>
            <a:r>
              <a:rPr lang="en-US" dirty="0"/>
              <a:t>Notable Projects, Security and Anonymity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4" y="4324243"/>
            <a:ext cx="3187613" cy="525135"/>
          </a:xfrm>
        </p:spPr>
        <p:txBody>
          <a:bodyPr/>
          <a:lstStyle/>
          <a:p>
            <a:r>
              <a:rPr lang="en-US" dirty="0"/>
              <a:t>Sevgin Mustafov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4" y="4813119"/>
            <a:ext cx="4077856" cy="815984"/>
          </a:xfrm>
        </p:spPr>
        <p:txBody>
          <a:bodyPr/>
          <a:lstStyle/>
          <a:p>
            <a:r>
              <a:rPr lang="en-US" dirty="0" smtClean="0"/>
              <a:t>Blockchain</a:t>
            </a:r>
            <a:r>
              <a:rPr lang="en-US" dirty="0" smtClean="0"/>
              <a:t> Developer </a:t>
            </a:r>
            <a:r>
              <a:rPr lang="en-US" dirty="0"/>
              <a:t>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/>
              <a:t>Developer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xmlns="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xmlns="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Knowledge Proofs</a:t>
            </a:r>
          </a:p>
          <a:p>
            <a:endParaRPr lang="en-US" dirty="0"/>
          </a:p>
          <a:p>
            <a:r>
              <a:rPr lang="en-US" dirty="0"/>
              <a:t>Wallet Security </a:t>
            </a:r>
          </a:p>
          <a:p>
            <a:endParaRPr lang="en-US" dirty="0"/>
          </a:p>
          <a:p>
            <a:r>
              <a:rPr lang="en-US" dirty="0"/>
              <a:t>Anonymity</a:t>
            </a:r>
          </a:p>
          <a:p>
            <a:endParaRPr lang="en-US" dirty="0"/>
          </a:p>
          <a:p>
            <a:r>
              <a:rPr lang="en-US" dirty="0"/>
              <a:t>Vulnerabilities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Anonymity</a:t>
            </a:r>
          </a:p>
        </p:txBody>
      </p:sp>
      <p:pic>
        <p:nvPicPr>
          <p:cNvPr id="5" name="Picture 3" descr="C:\Users\pc1\Desktop\iStock_000028716526_Medium-300x2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7612" y="1524000"/>
            <a:ext cx="2857500" cy="1971675"/>
          </a:xfrm>
          <a:prstGeom prst="rect">
            <a:avLst/>
          </a:prstGeom>
          <a:noFill/>
        </p:spPr>
      </p:pic>
      <p:pic>
        <p:nvPicPr>
          <p:cNvPr id="6146" name="Picture 2" descr="C:\Users\pc1\Desktop\309265f4c8e2632e18a6acf01115aa5f99a97d95-zc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812" y="1468580"/>
            <a:ext cx="3123771" cy="2082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C:\Users\pc1\Desktop\Moner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3212" y="4255023"/>
            <a:ext cx="3762375" cy="17625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9" name="Picture 5" descr="C:\Users\pc1\Desktop\ethereums-parity-client-users-lose-millions-in-a-multi-sig-h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6612" y="3962400"/>
            <a:ext cx="2857500" cy="2381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Next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0"/>
            <a:ext cx="11804822" cy="5570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Blockchain Network Problems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Optimizations</a:t>
            </a:r>
          </a:p>
          <a:p>
            <a:pPr marL="750834" lvl="1" indent="-446088">
              <a:lnSpc>
                <a:spcPts val="4000"/>
              </a:lnSpc>
            </a:pPr>
            <a:r>
              <a:rPr lang="en-US" dirty="0"/>
              <a:t>Scalability, Performance, Transaction Prices, Sidechains</a:t>
            </a:r>
          </a:p>
          <a:p>
            <a:pPr marL="446088" indent="-446088">
              <a:lnSpc>
                <a:spcPts val="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 and Why It Matters?</a:t>
            </a:r>
          </a:p>
          <a:p>
            <a:pPr marL="750834" lvl="1" indent="-446088">
              <a:lnSpc>
                <a:spcPts val="4000"/>
              </a:lnSpc>
            </a:pPr>
            <a:r>
              <a:rPr lang="en-US" dirty="0"/>
              <a:t>Smart Contracts and Decentralized Applications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DApps</a:t>
            </a:r>
            <a:r>
              <a:rPr lang="en-US" dirty="0"/>
              <a:t>)</a:t>
            </a:r>
            <a:endParaRPr lang="bg-BG" dirty="0"/>
          </a:p>
          <a:p>
            <a:pPr marL="446088" indent="-446088">
              <a:lnSpc>
                <a:spcPts val="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/>
              <a:t>Notable Blockchain &amp; Decentralized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750834" lvl="1" indent="-446088">
              <a:lnSpc>
                <a:spcPts val="4000"/>
              </a:lnSpc>
            </a:pPr>
            <a:r>
              <a:rPr lang="en-US" dirty="0"/>
              <a:t>Steem, Storj, AdEX, Propy, etc.</a:t>
            </a:r>
          </a:p>
          <a:p>
            <a:pPr marL="446088" indent="-446088">
              <a:lnSpc>
                <a:spcPts val="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Anonymity</a:t>
            </a:r>
            <a:r>
              <a:rPr lang="en-US" dirty="0"/>
              <a:t> in the Blockchain</a:t>
            </a:r>
          </a:p>
          <a:p>
            <a:pPr marL="750834" lvl="1" indent="-446088">
              <a:lnSpc>
                <a:spcPts val="4000"/>
              </a:lnSpc>
            </a:pPr>
            <a:r>
              <a:rPr lang="en-US" dirty="0"/>
              <a:t>Vulnerabilities, Wallet Security, Anonymity,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xmlns="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55556" y="4135672"/>
            <a:ext cx="2207400" cy="22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90932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Optimizing a Blockchain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811835"/>
            <a:ext cx="10815551" cy="692873"/>
          </a:xfrm>
        </p:spPr>
        <p:txBody>
          <a:bodyPr/>
          <a:lstStyle/>
          <a:p>
            <a:r>
              <a:rPr lang="en-US" dirty="0"/>
              <a:t>Segwit, Sidechains, Off-Chain Transactions</a:t>
            </a:r>
          </a:p>
        </p:txBody>
      </p:sp>
      <p:pic>
        <p:nvPicPr>
          <p:cNvPr id="4" name="Picture 3" descr="C:\Users\pc1\Desktop\1_YmSXsEs_ox-PKRKz4pYhGw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6012" y="1219200"/>
            <a:ext cx="5105400" cy="341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</a:t>
            </a:r>
          </a:p>
          <a:p>
            <a:pPr lvl="1"/>
            <a:r>
              <a:rPr lang="en-US" dirty="0"/>
              <a:t>Scalability 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Off-chain Transactions</a:t>
            </a:r>
          </a:p>
          <a:p>
            <a:pPr lvl="1"/>
            <a:r>
              <a:rPr lang="en-US" dirty="0"/>
              <a:t>Sidechains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EOS, IOTA, Aeternity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Network Optimizations</a:t>
            </a:r>
          </a:p>
        </p:txBody>
      </p:sp>
      <p:pic>
        <p:nvPicPr>
          <p:cNvPr id="1028" name="Picture 4" descr="C:\Users\pc1\Desktop\p2p-decentralized-eth-ethereum-dapps-ap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9912" y="1676400"/>
            <a:ext cx="6286500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Ethereum and Crypto Tokens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49488"/>
            <a:ext cx="10815551" cy="719034"/>
          </a:xfrm>
        </p:spPr>
        <p:txBody>
          <a:bodyPr/>
          <a:lstStyle/>
          <a:p>
            <a:r>
              <a:rPr lang="en-US" dirty="0"/>
              <a:t>Smart Contracts, Tokens and </a:t>
            </a:r>
            <a:r>
              <a:rPr lang="en-US" noProof="1"/>
              <a:t>DApps</a:t>
            </a:r>
          </a:p>
        </p:txBody>
      </p:sp>
      <p:pic>
        <p:nvPicPr>
          <p:cNvPr id="4" name="Picture 2" descr="C:\Users\pc1\Desktop\1_vUatPBOeK1JP9gbKmcmgq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754" y="1219200"/>
            <a:ext cx="6083410" cy="3421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 platform</a:t>
            </a:r>
          </a:p>
          <a:p>
            <a:pPr lvl="1"/>
            <a:r>
              <a:rPr lang="en-US" dirty="0"/>
              <a:t>Decentralized apps platform </a:t>
            </a:r>
          </a:p>
          <a:p>
            <a:pPr lvl="1"/>
            <a:r>
              <a:rPr lang="en-US" dirty="0"/>
              <a:t>Run smart contracts in the EVM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contracts </a:t>
            </a:r>
            <a:r>
              <a:rPr lang="en-US" dirty="0"/>
              <a:t>and Solidity</a:t>
            </a:r>
          </a:p>
          <a:p>
            <a:pPr>
              <a:spcBef>
                <a:spcPts val="1200"/>
              </a:spcBef>
            </a:pPr>
            <a:r>
              <a:rPr lang="en-US" dirty="0"/>
              <a:t>ERC20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tokens</a:t>
            </a:r>
            <a:r>
              <a:rPr lang="en-US" dirty="0"/>
              <a:t> and token sale events</a:t>
            </a:r>
          </a:p>
          <a:p>
            <a:pPr>
              <a:spcBef>
                <a:spcPts val="1200"/>
              </a:spcBef>
            </a:pPr>
            <a:r>
              <a:rPr lang="en-US" dirty="0"/>
              <a:t>Decentralized applications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DApps</a:t>
            </a:r>
            <a:r>
              <a:rPr lang="en-US" dirty="0"/>
              <a:t>) and Web3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Ethereum and Why It Matters?</a:t>
            </a:r>
          </a:p>
        </p:txBody>
      </p:sp>
      <p:pic>
        <p:nvPicPr>
          <p:cNvPr id="2051" name="Picture 3" descr="C:\Users\pc1\Desktop\Screen-Shot-2016-02-24-at-10.42.13-AM-e1456328600212.png"/>
          <p:cNvPicPr>
            <a:picLocks noChangeAspect="1" noChangeArrowheads="1"/>
          </p:cNvPicPr>
          <p:nvPr/>
        </p:nvPicPr>
        <p:blipFill rotWithShape="1">
          <a:blip r:embed="rId2" cstate="print"/>
          <a:srcRect l="12137" r="12137"/>
          <a:stretch/>
        </p:blipFill>
        <p:spPr bwMode="auto">
          <a:xfrm>
            <a:off x="7746670" y="4040315"/>
            <a:ext cx="3527924" cy="2360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507213-C13D-4DFF-B2E1-512A86D4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252" y="1268434"/>
            <a:ext cx="3530760" cy="23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324928"/>
            <a:ext cx="9832319" cy="761999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Notable Blockchain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142344"/>
            <a:ext cx="9832319" cy="1365365"/>
          </a:xfrm>
        </p:spPr>
        <p:txBody>
          <a:bodyPr/>
          <a:lstStyle/>
          <a:p>
            <a:r>
              <a:rPr lang="en-US" noProof="1"/>
              <a:t>Storj, Steem, Augur, Gnosis,</a:t>
            </a:r>
            <a:br>
              <a:rPr lang="en-US" noProof="1"/>
            </a:br>
            <a:r>
              <a:rPr lang="en-US" noProof="1"/>
              <a:t>AdeX, Propy, Filecoin, LockChain</a:t>
            </a:r>
          </a:p>
        </p:txBody>
      </p:sp>
      <p:pic>
        <p:nvPicPr>
          <p:cNvPr id="4098" name="Picture 2" descr="C:\Users\pc1\Desktop\shanghai_blockchain_buildings.width-8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3186" y="1066800"/>
            <a:ext cx="5472545" cy="3037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Decentralized Social Media Platforms</a:t>
            </a:r>
          </a:p>
          <a:p>
            <a:endParaRPr lang="en-US" dirty="0"/>
          </a:p>
          <a:p>
            <a:r>
              <a:rPr lang="en-US" dirty="0"/>
              <a:t>Decentralized Cloud Storage</a:t>
            </a:r>
          </a:p>
          <a:p>
            <a:endParaRPr lang="en-US" dirty="0"/>
          </a:p>
          <a:p>
            <a:r>
              <a:rPr lang="en-US" dirty="0"/>
              <a:t>Ad Exchange Platforms</a:t>
            </a:r>
          </a:p>
          <a:p>
            <a:endParaRPr lang="en-US" dirty="0"/>
          </a:p>
          <a:p>
            <a:r>
              <a:rPr lang="en-US" dirty="0"/>
              <a:t>Global Real Estate Store</a:t>
            </a:r>
          </a:p>
          <a:p>
            <a:endParaRPr lang="en-US" dirty="0"/>
          </a:p>
          <a:p>
            <a:r>
              <a:rPr lang="en-US" dirty="0"/>
              <a:t>and many more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791797" cy="1110780"/>
          </a:xfrm>
        </p:spPr>
        <p:txBody>
          <a:bodyPr>
            <a:normAutofit/>
          </a:bodyPr>
          <a:lstStyle/>
          <a:p>
            <a:r>
              <a:rPr lang="en-US" dirty="0"/>
              <a:t>Notable Decentralized Projects</a:t>
            </a:r>
          </a:p>
        </p:txBody>
      </p:sp>
      <p:pic>
        <p:nvPicPr>
          <p:cNvPr id="3074" name="Picture 2" descr="C:\Users\pc1\Desktop\DQmVXYtUJyo3GKDkuo5WFzMosJ6xFKCwqTucVLDCYtQkP4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4501" y="1211065"/>
            <a:ext cx="1751405" cy="1662545"/>
          </a:xfrm>
          <a:prstGeom prst="rect">
            <a:avLst/>
          </a:prstGeom>
          <a:noFill/>
        </p:spPr>
      </p:pic>
      <p:pic>
        <p:nvPicPr>
          <p:cNvPr id="3075" name="Picture 3" descr="C:\Users\pc1\Desktop\storj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4812" y="2261901"/>
            <a:ext cx="1905000" cy="1905000"/>
          </a:xfrm>
          <a:prstGeom prst="rect">
            <a:avLst/>
          </a:prstGeom>
          <a:noFill/>
        </p:spPr>
      </p:pic>
      <p:pic>
        <p:nvPicPr>
          <p:cNvPr id="3076" name="Picture 4" descr="C:\Users\pc1\Desktop\изтеглен файл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6212" y="3352800"/>
            <a:ext cx="3099955" cy="1220932"/>
          </a:xfrm>
          <a:prstGeom prst="rect">
            <a:avLst/>
          </a:prstGeom>
          <a:noFill/>
        </p:spPr>
      </p:pic>
      <p:pic>
        <p:nvPicPr>
          <p:cNvPr id="3077" name="Picture 5" descr="C:\Users\pc1\Desktop\IMG_046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37612" y="5043055"/>
            <a:ext cx="2716953" cy="1327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323820"/>
            <a:ext cx="10815551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Security and Anonymity</a:t>
            </a:r>
            <a:br>
              <a:rPr lang="en-US" dirty="0"/>
            </a:br>
            <a:r>
              <a:rPr lang="en-US" dirty="0"/>
              <a:t>in the Blockchain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867400"/>
            <a:ext cx="10815551" cy="692873"/>
          </a:xfrm>
        </p:spPr>
        <p:txBody>
          <a:bodyPr/>
          <a:lstStyle/>
          <a:p>
            <a:r>
              <a:rPr lang="en-US" dirty="0"/>
              <a:t>Wallets Security, Zero Knowledge Proofs</a:t>
            </a:r>
          </a:p>
        </p:txBody>
      </p:sp>
      <p:pic>
        <p:nvPicPr>
          <p:cNvPr id="5124" name="Picture 4" descr="C:\Users\pc1\Desktop\Fotolia_73769882_Subscription_Monthly_X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059" y="787400"/>
            <a:ext cx="4876800" cy="3251200"/>
          </a:xfrm>
          <a:prstGeom prst="roundRect">
            <a:avLst>
              <a:gd name="adj" fmla="val 4734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288</TotalTime>
  <Words>360</Words>
  <Application>Microsoft Office PowerPoint</Application>
  <PresentationFormat>Custom</PresentationFormat>
  <Paragraphs>86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Wingdings 2</vt:lpstr>
      <vt:lpstr>SoftUni 16x9</vt:lpstr>
      <vt:lpstr>Overview of Next Week</vt:lpstr>
      <vt:lpstr>Table of Contents</vt:lpstr>
      <vt:lpstr>Optimizing a Blockchain Network</vt:lpstr>
      <vt:lpstr>Blockchain Network Optimizations</vt:lpstr>
      <vt:lpstr>Ethereum and Crypto Tokens</vt:lpstr>
      <vt:lpstr>What is Ethereum and Why It Matters?</vt:lpstr>
      <vt:lpstr>Notable Blockchain Projects</vt:lpstr>
      <vt:lpstr>Notable Decentralized Projects</vt:lpstr>
      <vt:lpstr>Security and Anonymity in the Blockchain Networks</vt:lpstr>
      <vt:lpstr>Security and Anonymity</vt:lpstr>
      <vt:lpstr>Overview of Next Week</vt:lpstr>
    </vt:vector>
  </TitlesOfParts>
  <Manager/>
  <Company>Academy School of Blockchain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Next Week: Blockchain Optimizations</dc:title>
  <dc:subject>Blockchain Academy</dc:subject>
  <dc:creator>SoftUni</dc:creator>
  <cp:keywords>blockchain, training, course, academy</cp:keywords>
  <dc:description>Academy School of Blockchain: http://www.kingsland.academy</dc:description>
  <cp:lastModifiedBy>Sevgin Mustafov</cp:lastModifiedBy>
  <cp:revision>83</cp:revision>
  <dcterms:created xsi:type="dcterms:W3CDTF">2014-01-02T17:00:34Z</dcterms:created>
  <dcterms:modified xsi:type="dcterms:W3CDTF">2018-01-31T09:31:22Z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