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353" r:id="rId5"/>
    <p:sldId id="424" r:id="rId6"/>
    <p:sldId id="400" r:id="rId7"/>
    <p:sldId id="447" r:id="rId8"/>
    <p:sldId id="417" r:id="rId9"/>
    <p:sldId id="411" r:id="rId10"/>
    <p:sldId id="426" r:id="rId11"/>
    <p:sldId id="427" r:id="rId12"/>
    <p:sldId id="418" r:id="rId13"/>
    <p:sldId id="425" r:id="rId14"/>
    <p:sldId id="428" r:id="rId15"/>
    <p:sldId id="429" r:id="rId16"/>
    <p:sldId id="414" r:id="rId17"/>
    <p:sldId id="442" r:id="rId18"/>
    <p:sldId id="444" r:id="rId19"/>
    <p:sldId id="445" r:id="rId20"/>
    <p:sldId id="420" r:id="rId21"/>
    <p:sldId id="415" r:id="rId22"/>
    <p:sldId id="446" r:id="rId23"/>
    <p:sldId id="408" r:id="rId24"/>
    <p:sldId id="349" r:id="rId25"/>
    <p:sldId id="398" r:id="rId26"/>
    <p:sldId id="399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Ethereum" id="{BC4A3995-4CED-4320-A673-95328C9C809D}">
          <p14:sldIdLst>
            <p14:sldId id="353"/>
            <p14:sldId id="424"/>
            <p14:sldId id="400"/>
            <p14:sldId id="447"/>
            <p14:sldId id="417"/>
            <p14:sldId id="411"/>
            <p14:sldId id="426"/>
            <p14:sldId id="427"/>
            <p14:sldId id="418"/>
            <p14:sldId id="425"/>
            <p14:sldId id="428"/>
            <p14:sldId id="429"/>
            <p14:sldId id="414"/>
            <p14:sldId id="442"/>
            <p14:sldId id="444"/>
            <p14:sldId id="445"/>
            <p14:sldId id="420"/>
            <p14:sldId id="415"/>
            <p14:sldId id="446"/>
            <p14:sldId id="408"/>
          </p14:sldIdLst>
        </p14:section>
        <p14:section name="Conclusion" id="{10E03AB1-9AA8-4E86-9A64-D741901E50A2}">
          <p14:sldIdLst>
            <p14:sldId id="349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8A0E"/>
    <a:srgbClr val="F29B60"/>
    <a:srgbClr val="FFF0D9"/>
    <a:srgbClr val="FFA72A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89" d="100"/>
          <a:sy n="89" d="100"/>
        </p:scale>
        <p:origin x="21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xmlns="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xmlns="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xmlns="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therscan.io/tx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accounts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ethernod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stats.net/" TargetMode="External"/><Relationship Id="rId5" Type="http://schemas.openxmlformats.org/officeDocument/2006/relationships/hyperlink" Target="https://etherscan.io/txs" TargetMode="External"/><Relationship Id="rId4" Type="http://schemas.openxmlformats.org/officeDocument/2006/relationships/hyperlink" Target="https://etherscan.io/block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oinmarketcap.com/currencies/ethereu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nosis.pm/" TargetMode="External"/><Relationship Id="rId2" Type="http://schemas.openxmlformats.org/officeDocument/2006/relationships/hyperlink" Target="http://www.augur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etherscan.io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www.ethereum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coinmarketcap.com/currencies/ethereum/" TargetMode="External"/><Relationship Id="rId4" Type="http://schemas.openxmlformats.org/officeDocument/2006/relationships/hyperlink" Target="https://ethstats.net/" TargetMode="External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mist/" TargetMode="External"/><Relationship Id="rId2" Type="http://schemas.openxmlformats.org/officeDocument/2006/relationships/hyperlink" Target="https://geth.ethereum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ther.direct/2017/07/15/the-oracle-problem/" TargetMode="External"/><Relationship Id="rId3" Type="http://schemas.openxmlformats.org/officeDocument/2006/relationships/hyperlink" Target="https://medium.com/@preethikasireddy/how-does-ethereum-work-anyway-22d1df506369" TargetMode="External"/><Relationship Id="rId7" Type="http://schemas.openxmlformats.org/officeDocument/2006/relationships/hyperlink" Target="https://www.mycryptopedia.com/sharding-the-solution-to-ethereums-scalability-problem/" TargetMode="External"/><Relationship Id="rId2" Type="http://schemas.openxmlformats.org/officeDocument/2006/relationships/hyperlink" Target="https://www.coindesk.com/information/what-is-ethere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indesk.com/information/will-ethereum-scale/" TargetMode="External"/><Relationship Id="rId5" Type="http://schemas.openxmlformats.org/officeDocument/2006/relationships/hyperlink" Target="https://www.coindesk.com/information/what-is-ether-ethereum-cryptocurrency/" TargetMode="External"/><Relationship Id="rId4" Type="http://schemas.openxmlformats.org/officeDocument/2006/relationships/hyperlink" Target="https://www.coindesk.com/information/how-to-use-ethereu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gdfgk" TargetMode="External"/><Relationship Id="rId2" Type="http://schemas.openxmlformats.org/officeDocument/2006/relationships/hyperlink" Target="https://about.me/vitalik_buter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etherscan.io/block/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524307"/>
            <a:ext cx="10577299" cy="1342138"/>
          </a:xfrm>
        </p:spPr>
        <p:txBody>
          <a:bodyPr>
            <a:normAutofit/>
          </a:bodyPr>
          <a:lstStyle/>
          <a:p>
            <a:r>
              <a:rPr lang="en-US" dirty="0"/>
              <a:t>Introduction to Ethereum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12812" y="1905000"/>
            <a:ext cx="10577299" cy="1311301"/>
          </a:xfrm>
        </p:spPr>
        <p:txBody>
          <a:bodyPr>
            <a:normAutofit fontScale="92500"/>
          </a:bodyPr>
          <a:lstStyle/>
          <a:p>
            <a:r>
              <a:rPr lang="en-US" dirty="0"/>
              <a:t>Ethereum, Network Components, Ethers, </a:t>
            </a:r>
            <a:r>
              <a:rPr lang="en-US" dirty="0" smtClean="0"/>
              <a:t>Blocks</a:t>
            </a:r>
            <a:r>
              <a:rPr lang="en-US" dirty="0"/>
              <a:t>, Transactions, Gas, Problems, Solutions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4" y="4359859"/>
            <a:ext cx="3187613" cy="525135"/>
          </a:xfrm>
        </p:spPr>
        <p:txBody>
          <a:bodyPr/>
          <a:lstStyle/>
          <a:p>
            <a:r>
              <a:rPr lang="en-US" dirty="0"/>
              <a:t>Sevgin Mustafov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4" y="4816686"/>
            <a:ext cx="4077856" cy="815984"/>
          </a:xfrm>
        </p:spPr>
        <p:txBody>
          <a:bodyPr/>
          <a:lstStyle/>
          <a:p>
            <a:r>
              <a:rPr lang="en-US" dirty="0" smtClean="0"/>
              <a:t>Blockchain Developer </a:t>
            </a:r>
            <a:r>
              <a:rPr lang="en-US" dirty="0"/>
              <a:t>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Course </a:t>
            </a:r>
            <a:r>
              <a:rPr lang="en-US" dirty="0"/>
              <a:t>Developer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xmlns="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xmlns="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Begins </a:t>
            </a:r>
            <a:r>
              <a:rPr lang="en-US" dirty="0"/>
              <a:t>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“genesis state”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dirty="0"/>
              <a:t> execution generates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state</a:t>
            </a:r>
          </a:p>
          <a:p>
            <a:pPr>
              <a:lnSpc>
                <a:spcPct val="100000"/>
              </a:lnSpc>
            </a:pPr>
            <a:r>
              <a:rPr lang="en-US" dirty="0"/>
              <a:t>The blockchain holds all states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network over the time – see </a:t>
            </a:r>
            <a:r>
              <a:rPr lang="en-US" dirty="0">
                <a:hlinkClick r:id="rId2"/>
              </a:rPr>
              <a:t>https://etherscan.io/txs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Blockchain Paradigm (2)</a:t>
            </a:r>
          </a:p>
        </p:txBody>
      </p:sp>
      <p:pic>
        <p:nvPicPr>
          <p:cNvPr id="3074" name="Picture 2" descr="C:\Users\pc1\Desktop\1_jZ-VRXBJtOnePofB0z2Q8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4" y="3838949"/>
            <a:ext cx="11430000" cy="2686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dirty="0"/>
              <a:t> are grouped into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Contains a series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</a:p>
          <a:p>
            <a:pPr lvl="1"/>
            <a:r>
              <a:rPr lang="en-US" dirty="0"/>
              <a:t>Block is chained together with its previous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Blockchain Paradigm (3)</a:t>
            </a:r>
          </a:p>
        </p:txBody>
      </p:sp>
      <p:pic>
        <p:nvPicPr>
          <p:cNvPr id="2050" name="Picture 2" descr="C:\Users\pc1\Desktop\1_l_H58_pGm3XGwGoQlO9FV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2" y="3200400"/>
            <a:ext cx="10363200" cy="33032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validate a transaction - must go through a validation process a.k.a.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mining</a:t>
            </a:r>
          </a:p>
          <a:p>
            <a:pPr lvl="1"/>
            <a:r>
              <a:rPr lang="en-US" dirty="0"/>
              <a:t>Fastest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miner</a:t>
            </a:r>
            <a:r>
              <a:rPr lang="en-US" dirty="0"/>
              <a:t> adds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/>
              <a:t> to the main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</a:p>
          <a:p>
            <a:pPr lvl="2"/>
            <a:r>
              <a:rPr lang="en-US" dirty="0"/>
              <a:t>Rewarded with a certain amount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Ethers</a:t>
            </a:r>
          </a:p>
          <a:p>
            <a:pPr lvl="1"/>
            <a:r>
              <a:rPr lang="en-US" dirty="0"/>
              <a:t>Validating block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“proof of work”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Blockchain Paradigm (4)</a:t>
            </a:r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GHOST</a:t>
            </a:r>
            <a:r>
              <a:rPr lang="en-US" dirty="0"/>
              <a:t> 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reedy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dirty="0"/>
              <a:t>eaviest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bserved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ub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/>
              <a:t>ree</a:t>
            </a:r>
          </a:p>
          <a:p>
            <a:pPr lvl="1"/>
            <a:r>
              <a:rPr lang="en-US" dirty="0"/>
              <a:t>Pick the path, which has most computation done upon it</a:t>
            </a:r>
          </a:p>
          <a:p>
            <a:r>
              <a:rPr lang="en-US" dirty="0"/>
              <a:t>Determine that path 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/>
              <a:t> number of the most recent block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Higher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/>
              <a:t> number,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longer</a:t>
            </a:r>
            <a:r>
              <a:rPr lang="en-US" dirty="0"/>
              <a:t>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path</a:t>
            </a:r>
          </a:p>
          <a:p>
            <a:r>
              <a:rPr lang="en-US" dirty="0"/>
              <a:t>Agree on the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canonical</a:t>
            </a:r>
            <a:r>
              <a:rPr lang="en-US" dirty="0"/>
              <a:t> version </a:t>
            </a:r>
            <a:br>
              <a:rPr lang="en-US" dirty="0"/>
            </a:br>
            <a:r>
              <a:rPr lang="en-US" dirty="0"/>
              <a:t>of the current state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GHOST Protocol</a:t>
            </a:r>
          </a:p>
        </p:txBody>
      </p:sp>
      <p:pic>
        <p:nvPicPr>
          <p:cNvPr id="4098" name="Picture 2" descr="C:\Users\pc1\Desktop\1_MZCUJTeZvgQsTDYPQOw_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4502" y="4535056"/>
            <a:ext cx="7268710" cy="2013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03744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Nodes – </a:t>
            </a:r>
            <a:r>
              <a:rPr lang="en-US" dirty="0">
                <a:hlinkClick r:id="rId2"/>
              </a:rPr>
              <a:t>http://ethernodes.org</a:t>
            </a:r>
            <a:endParaRPr lang="en-US" dirty="0"/>
          </a:p>
          <a:p>
            <a:r>
              <a:rPr lang="en-US" dirty="0"/>
              <a:t>Accounts – </a:t>
            </a:r>
            <a:r>
              <a:rPr lang="en-US" dirty="0">
                <a:hlinkClick r:id="rId3"/>
              </a:rPr>
              <a:t>https://etherscan.io/accounts</a:t>
            </a:r>
            <a:endParaRPr lang="en-US" dirty="0"/>
          </a:p>
          <a:p>
            <a:r>
              <a:rPr lang="en-US" dirty="0"/>
              <a:t>Blocks – </a:t>
            </a:r>
            <a:r>
              <a:rPr lang="en-US" dirty="0">
                <a:hlinkClick r:id="rId4"/>
              </a:rPr>
              <a:t>https://etherscan.io/blocks</a:t>
            </a:r>
            <a:endParaRPr lang="en-US" dirty="0"/>
          </a:p>
          <a:p>
            <a:r>
              <a:rPr lang="en-US" dirty="0"/>
              <a:t>Transactions – </a:t>
            </a:r>
            <a:r>
              <a:rPr lang="en-US" dirty="0">
                <a:hlinkClick r:id="rId5"/>
              </a:rPr>
              <a:t>https://etherscan.io/txs</a:t>
            </a:r>
            <a:endParaRPr lang="en-US" dirty="0"/>
          </a:p>
          <a:p>
            <a:pPr lvl="1"/>
            <a:r>
              <a:rPr lang="en-US" dirty="0"/>
              <a:t>Transaction execution</a:t>
            </a:r>
          </a:p>
          <a:p>
            <a:pPr lvl="1"/>
            <a:r>
              <a:rPr lang="en-US" dirty="0"/>
              <a:t>Gas, gas price and fees</a:t>
            </a:r>
          </a:p>
          <a:p>
            <a:r>
              <a:rPr lang="en-US" dirty="0"/>
              <a:t>State – </a:t>
            </a:r>
            <a:r>
              <a:rPr lang="en-US" dirty="0">
                <a:hlinkClick r:id="rId6"/>
              </a:rPr>
              <a:t>https://ethstats.net</a:t>
            </a:r>
            <a:endParaRPr lang="en-US" dirty="0"/>
          </a:p>
          <a:p>
            <a:r>
              <a:rPr lang="en-US" dirty="0"/>
              <a:t>Mining &amp; Proof-of-Work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Components of Ethereum System</a:t>
            </a:r>
          </a:p>
        </p:txBody>
      </p:sp>
      <p:pic>
        <p:nvPicPr>
          <p:cNvPr id="5123" name="Picture 3" descr="C:\Users\pc1\Desktop\ethereum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59956" y="3951868"/>
            <a:ext cx="5410200" cy="2562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Ether</a:t>
            </a:r>
            <a:r>
              <a:rPr lang="en-US" dirty="0"/>
              <a:t> == value coin of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blockchain</a:t>
            </a:r>
          </a:p>
          <a:p>
            <a:pPr lvl="1"/>
            <a:r>
              <a:rPr lang="en-US" dirty="0"/>
              <a:t>Code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</a:t>
            </a:r>
            <a:endParaRPr lang="en-US" dirty="0"/>
          </a:p>
          <a:p>
            <a:pPr lvl="1"/>
            <a:r>
              <a:rPr lang="en-US" dirty="0"/>
              <a:t>Traded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cryptocurrency</a:t>
            </a:r>
            <a:r>
              <a:rPr lang="en-US" dirty="0"/>
              <a:t> exchanges</a:t>
            </a:r>
          </a:p>
          <a:p>
            <a:r>
              <a:rPr lang="en-US" dirty="0"/>
              <a:t>Pay in ETH for:</a:t>
            </a:r>
            <a:endParaRPr lang="en-US" b="1" dirty="0"/>
          </a:p>
          <a:p>
            <a:pPr lvl="1"/>
            <a:r>
              <a:rPr lang="en-US" dirty="0"/>
              <a:t>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fees</a:t>
            </a:r>
          </a:p>
          <a:p>
            <a:pPr lvl="1"/>
            <a:r>
              <a:rPr lang="en-US" dirty="0"/>
              <a:t>Computational services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gas</a:t>
            </a:r>
            <a:r>
              <a:rPr lang="en-US" dirty="0"/>
              <a:t> to</a:t>
            </a:r>
            <a:br>
              <a:rPr lang="en-US" dirty="0"/>
            </a:br>
            <a:r>
              <a:rPr lang="en-US" dirty="0"/>
              <a:t>execute smart contract's code)</a:t>
            </a:r>
          </a:p>
          <a:p>
            <a:r>
              <a:rPr lang="en-US" dirty="0"/>
              <a:t>Market price: </a:t>
            </a:r>
            <a:r>
              <a:rPr lang="en-US" dirty="0">
                <a:hlinkClick r:id="rId2"/>
              </a:rPr>
              <a:t>coinmarketcap.com/currencies/ethereum/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Ether?</a:t>
            </a:r>
          </a:p>
        </p:txBody>
      </p:sp>
      <p:pic>
        <p:nvPicPr>
          <p:cNvPr id="6146" name="Picture 2" descr="C:\Users\pc1\Desktop\accepted-en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175" y="3356047"/>
            <a:ext cx="5219437" cy="1444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5BD6005-EBCF-477D-BAE4-C6FEC34F3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96EAF8-A447-445C-846A-3870EB4D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7123199" cy="5570355"/>
          </a:xfrm>
        </p:spPr>
        <p:txBody>
          <a:bodyPr/>
          <a:lstStyle/>
          <a:p>
            <a:r>
              <a:rPr lang="en-US" dirty="0"/>
              <a:t>Processing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5 - 6 transactions/second </a:t>
            </a:r>
            <a:endParaRPr lang="en-US" dirty="0"/>
          </a:p>
          <a:p>
            <a:pPr lvl="1"/>
            <a:r>
              <a:rPr lang="en-US" dirty="0"/>
              <a:t>VISA processes around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2000 transactions/second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Due to the manner in which transactions are validated </a:t>
            </a:r>
          </a:p>
          <a:p>
            <a:pPr lvl="1"/>
            <a:r>
              <a:rPr lang="en-US" dirty="0"/>
              <a:t>Maintain a copy of the blockchain </a:t>
            </a:r>
          </a:p>
          <a:p>
            <a:pPr lvl="1"/>
            <a:r>
              <a:rPr lang="en-US" dirty="0"/>
              <a:t>Process each transaction made on it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0F986E6-4617-439B-A9EA-B8EDE0FD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Problems: Scalability</a:t>
            </a:r>
          </a:p>
        </p:txBody>
      </p:sp>
      <p:pic>
        <p:nvPicPr>
          <p:cNvPr id="2050" name="Picture 2" descr="C:\Users\pc1\Desktop\Scalability3-730x49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7812" y="1600200"/>
            <a:ext cx="5026446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35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5BD6005-EBCF-477D-BAE4-C6FEC34F3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96EAF8-A447-445C-846A-3870EB4D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990600"/>
            <a:ext cx="11804822" cy="5570355"/>
          </a:xfrm>
        </p:spPr>
        <p:txBody>
          <a:bodyPr/>
          <a:lstStyle/>
          <a:p>
            <a:pPr marL="0" indent="360363"/>
            <a:r>
              <a:rPr lang="en-US" sz="3600" dirty="0"/>
              <a:t>Transactions in Ethereum can be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very expensive</a:t>
            </a:r>
          </a:p>
          <a:p>
            <a:pPr marL="304747" lvl="2" indent="360363"/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cost = 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</a:rPr>
              <a:t>gasConsumed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* gasPrice</a:t>
            </a:r>
          </a:p>
          <a:p>
            <a:pPr marL="304747" lvl="2" indent="360363">
              <a:buClr>
                <a:srgbClr val="F2B254"/>
              </a:buClr>
              <a:buSzPct val="100000"/>
            </a:pPr>
            <a:r>
              <a:rPr lang="de-DE" sz="3400" dirty="0"/>
              <a:t>E.g. 210 000 gas * 20 GWei/gas = 0.0042 ETH * 600 USD/ETH = 2.52 USD </a:t>
            </a:r>
            <a:r>
              <a:rPr lang="en-US" sz="3400" dirty="0"/>
              <a:t>per transaction</a:t>
            </a:r>
          </a:p>
          <a:p>
            <a:pPr marL="304747" lvl="2" indent="360363"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Gas price</a:t>
            </a:r>
            <a:r>
              <a:rPr lang="en-US" sz="3400" dirty="0"/>
              <a:t> == how much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Ether</a:t>
            </a:r>
            <a:r>
              <a:rPr lang="en-US" sz="3400" dirty="0"/>
              <a:t> the user is willing to pay per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gas</a:t>
            </a:r>
            <a:endParaRPr lang="de-DE" sz="3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360363"/>
            <a:endParaRPr lang="en-US" dirty="0"/>
          </a:p>
          <a:p>
            <a:pPr marL="0" indent="360363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0F986E6-4617-439B-A9EA-B8EDE0FD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Problems: Transaction Costs</a:t>
            </a:r>
          </a:p>
        </p:txBody>
      </p:sp>
      <p:pic>
        <p:nvPicPr>
          <p:cNvPr id="7170" name="Picture 2" descr="C:\Users\pc1\Desktop\ethereu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403" y="4389044"/>
            <a:ext cx="9351818" cy="2087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35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5BD6005-EBCF-477D-BAE4-C6FEC34F3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96EAF8-A447-445C-846A-3870EB4D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blockchain networks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oracle</a:t>
            </a:r>
            <a:r>
              <a:rPr lang="en-US" dirty="0"/>
              <a:t> is provider of data</a:t>
            </a:r>
          </a:p>
          <a:p>
            <a:pPr lvl="1"/>
            <a:r>
              <a:rPr lang="en-US" dirty="0"/>
              <a:t>Gives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contracts </a:t>
            </a:r>
            <a:r>
              <a:rPr lang="en-US" dirty="0"/>
              <a:t>answers to questions about the world</a:t>
            </a:r>
          </a:p>
          <a:p>
            <a:pPr lvl="1"/>
            <a:r>
              <a:rPr lang="en-US" dirty="0"/>
              <a:t>E.g. what is the price of BTC or what is the temperature in Sofia</a:t>
            </a:r>
          </a:p>
          <a:p>
            <a:r>
              <a:rPr lang="en-US" dirty="0"/>
              <a:t>Holds the power to control what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 </a:t>
            </a:r>
            <a:r>
              <a:rPr lang="en-US" dirty="0"/>
              <a:t>does </a:t>
            </a:r>
          </a:p>
          <a:p>
            <a:r>
              <a:rPr lang="en-US" sz="3400" dirty="0"/>
              <a:t>Centralized vs. decentralized oracles</a:t>
            </a:r>
            <a:endParaRPr lang="de-DE" sz="3400" dirty="0"/>
          </a:p>
          <a:p>
            <a:r>
              <a:rPr lang="en-US" dirty="0"/>
              <a:t>In search of the perfect oracle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Augur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http://www.augur.net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Gnosis</a:t>
            </a:r>
            <a:r>
              <a:rPr lang="en-US" dirty="0"/>
              <a:t> 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https://gnosis.pm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0F986E6-4617-439B-A9EA-B8EDE0FD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Problems: Oracles Problem</a:t>
            </a:r>
          </a:p>
        </p:txBody>
      </p:sp>
      <p:pic>
        <p:nvPicPr>
          <p:cNvPr id="3074" name="Picture 2" descr="C:\Users\pc1\Desktop\Augur-from-arti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4495800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 descr="C:\Users\pc1\Desktop\gnosis-gn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5812" y="4495800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35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Sharding</a:t>
            </a:r>
          </a:p>
          <a:p>
            <a:pPr lvl="1"/>
            <a:r>
              <a:rPr lang="en-US" dirty="0"/>
              <a:t>Breaks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en-US" dirty="0"/>
              <a:t> into pieces </a:t>
            </a:r>
          </a:p>
          <a:p>
            <a:pPr lvl="1"/>
            <a:r>
              <a:rPr lang="en-US" dirty="0"/>
              <a:t>Puts each part on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server</a:t>
            </a:r>
          </a:p>
          <a:p>
            <a:pPr lvl="1"/>
            <a:r>
              <a:rPr lang="en-US" dirty="0"/>
              <a:t>Move away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“full” nodes</a:t>
            </a:r>
          </a:p>
          <a:p>
            <a:pPr lvl="1"/>
            <a:r>
              <a:rPr lang="en-US" dirty="0"/>
              <a:t>Process isn't exactly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trustless</a:t>
            </a:r>
          </a:p>
          <a:p>
            <a:r>
              <a:rPr lang="en-US" dirty="0"/>
              <a:t>Off-chain transactions</a:t>
            </a:r>
          </a:p>
          <a:p>
            <a:pPr lvl="1"/>
            <a:r>
              <a:rPr lang="en-US" dirty="0"/>
              <a:t>Made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off-chain</a:t>
            </a:r>
            <a:r>
              <a:rPr lang="en-US" dirty="0"/>
              <a:t> micropayment channels</a:t>
            </a:r>
          </a:p>
          <a:p>
            <a:pPr lvl="1"/>
            <a:r>
              <a:rPr lang="en-US" dirty="0"/>
              <a:t>Lifting from the underlying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</a:t>
            </a:r>
          </a:p>
          <a:p>
            <a:pPr lvl="1"/>
            <a:r>
              <a:rPr lang="en-US" dirty="0"/>
              <a:t>Can be back to the blockchain anytime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will Ethereum Scale?</a:t>
            </a:r>
          </a:p>
        </p:txBody>
      </p:sp>
      <p:pic>
        <p:nvPicPr>
          <p:cNvPr id="8194" name="Picture 2" descr="C:\Users\pc1\Desktop\ethereum_hk.width-8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7812" y="1295400"/>
            <a:ext cx="5257800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066800"/>
            <a:ext cx="11804822" cy="5791199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Bitcoin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?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Who Created Ethereum?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How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dirty="0"/>
              <a:t> Works?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Main Components of Ethereum System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What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</a:t>
            </a:r>
            <a:r>
              <a:rPr lang="en-US" dirty="0"/>
              <a:t>?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Ethereum Problems</a:t>
            </a:r>
          </a:p>
          <a:p>
            <a:pPr marL="446088" indent="-446088">
              <a:lnSpc>
                <a:spcPct val="110000"/>
              </a:lnSpc>
              <a:buFontTx/>
              <a:buAutoNum type="arabicPeriod"/>
            </a:pPr>
            <a:r>
              <a:rPr lang="en-US" dirty="0"/>
              <a:t>How Will Ethereum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Scale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xmlns="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066212" y="4306499"/>
            <a:ext cx="2207400" cy="2207400"/>
          </a:xfrm>
          <a:prstGeom prst="rect">
            <a:avLst/>
          </a:prstGeom>
        </p:spPr>
      </p:pic>
      <p:pic>
        <p:nvPicPr>
          <p:cNvPr id="6" name="Picture 2" descr="C:\Users\pc1\Desktop\256px-Ethereum_logo_2014.svg.png">
            <a:extLst>
              <a:ext uri="{FF2B5EF4-FFF2-40B4-BE49-F238E27FC236}">
                <a16:creationId xmlns:a16="http://schemas.microsoft.com/office/drawing/2014/main" xmlns="" id="{F46257A5-94CE-482A-B50F-13FF0D11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31712" y="1231701"/>
            <a:ext cx="1676400" cy="2730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Ethereum Project Website </a:t>
            </a:r>
          </a:p>
          <a:p>
            <a:pPr lvl="1"/>
            <a:r>
              <a:rPr lang="en-US" dirty="0">
                <a:hlinkClick r:id="rId2"/>
              </a:rPr>
              <a:t>https://www.ethereum.org</a:t>
            </a:r>
            <a:r>
              <a:rPr lang="en-US" dirty="0"/>
              <a:t> </a:t>
            </a:r>
          </a:p>
          <a:p>
            <a:r>
              <a:rPr lang="en-US" dirty="0"/>
              <a:t>Ethereum Block Explorer</a:t>
            </a:r>
          </a:p>
          <a:p>
            <a:pPr lvl="1"/>
            <a:r>
              <a:rPr lang="en-US" dirty="0">
                <a:hlinkClick r:id="rId3"/>
              </a:rPr>
              <a:t>https://etherscan.io</a:t>
            </a:r>
            <a:endParaRPr lang="en-US" dirty="0"/>
          </a:p>
          <a:p>
            <a:r>
              <a:rPr lang="en-US" dirty="0"/>
              <a:t>Ethereum Stats</a:t>
            </a:r>
          </a:p>
          <a:p>
            <a:pPr lvl="1"/>
            <a:r>
              <a:rPr lang="en-US" dirty="0">
                <a:hlinkClick r:id="rId4"/>
              </a:rPr>
              <a:t>https://ethstats.net</a:t>
            </a:r>
            <a:endParaRPr lang="en-US" dirty="0"/>
          </a:p>
          <a:p>
            <a:r>
              <a:rPr lang="en-US" dirty="0"/>
              <a:t>Ethereum Cryptocurrency </a:t>
            </a:r>
          </a:p>
          <a:p>
            <a:pPr lvl="1"/>
            <a:r>
              <a:rPr lang="en-US" dirty="0">
                <a:hlinkClick r:id="rId5"/>
              </a:rPr>
              <a:t>https://coinmarketcap.com/currencies/ethereum/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Useful Resources</a:t>
            </a:r>
          </a:p>
        </p:txBody>
      </p:sp>
      <p:pic>
        <p:nvPicPr>
          <p:cNvPr id="3074" name="Picture 2" descr="C:\Users\pc1\Desktop\psadkjsa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6812" y="3907631"/>
            <a:ext cx="5277865" cy="1952625"/>
          </a:xfrm>
          <a:prstGeom prst="rect">
            <a:avLst/>
          </a:prstGeom>
          <a:noFill/>
        </p:spPr>
      </p:pic>
      <p:pic>
        <p:nvPicPr>
          <p:cNvPr id="3075" name="Picture 3" descr="C:\Users\pc1\Desktop\psadkjsa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66212" y="1295400"/>
            <a:ext cx="1981200" cy="612661"/>
          </a:xfrm>
          <a:prstGeom prst="rect">
            <a:avLst/>
          </a:prstGeom>
          <a:noFill/>
        </p:spPr>
      </p:pic>
      <p:pic>
        <p:nvPicPr>
          <p:cNvPr id="3076" name="Picture 4" descr="C:\Users\pc1\Desktop\psadkjs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04212" y="2133600"/>
            <a:ext cx="3656636" cy="1512887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</p:pic>
      <p:pic>
        <p:nvPicPr>
          <p:cNvPr id="3077" name="Picture 5" descr="C:\Users\pc1\Desktop\psadkjs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89612" y="1600200"/>
            <a:ext cx="2046864" cy="1731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F296C6C-8C57-4FFF-B7FB-FEDF7553E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F38725-9238-407C-AC4D-8A8F600BC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14177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Ethereum client</a:t>
            </a:r>
          </a:p>
          <a:p>
            <a:pPr lvl="1"/>
            <a:r>
              <a:rPr lang="en-US" dirty="0"/>
              <a:t>A software designed to interact with the Ethereum network</a:t>
            </a:r>
          </a:p>
          <a:p>
            <a:pPr lvl="1"/>
            <a:r>
              <a:rPr lang="en-US" dirty="0"/>
              <a:t>Might implement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</a:t>
            </a:r>
            <a:r>
              <a:rPr lang="en-US" dirty="0"/>
              <a:t> to keep addresses + private keys</a:t>
            </a:r>
          </a:p>
          <a:p>
            <a:pPr lvl="1"/>
            <a:r>
              <a:rPr lang="en-US" dirty="0"/>
              <a:t>Example Ethereum clients: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geth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parity</a:t>
            </a:r>
            <a:r>
              <a:rPr lang="en-US" dirty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pyethapp</a:t>
            </a: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Geth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hlinkClick r:id="rId2"/>
              </a:rPr>
              <a:t>https://geth.ethereum.org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Console-based Ethereum client, node and wallet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Mist </a:t>
            </a:r>
            <a:r>
              <a:rPr lang="en-US" dirty="0"/>
              <a:t>–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https://github.com/ethereum/mist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GUI for the Geth client</a:t>
            </a:r>
          </a:p>
          <a:p>
            <a:pPr lvl="1"/>
            <a:r>
              <a:rPr lang="en-US" dirty="0"/>
              <a:t>Browse and use DApps on the Ethereum network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6586A0F-29F8-4C0C-AFE0-60C15B98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Geth</a:t>
            </a:r>
            <a:r>
              <a:rPr lang="en-US" dirty="0"/>
              <a:t> and Mist – Official Ethereum Clients</a:t>
            </a:r>
          </a:p>
        </p:txBody>
      </p:sp>
    </p:spTree>
    <p:extLst>
      <p:ext uri="{BB962C8B-B14F-4D97-AF65-F5344CB8AC3E}">
        <p14:creationId xmlns:p14="http://schemas.microsoft.com/office/powerpoint/2010/main" val="11581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1934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12544"/>
            <a:ext cx="10815551" cy="719034"/>
          </a:xfrm>
        </p:spPr>
        <p:txBody>
          <a:bodyPr/>
          <a:lstStyle/>
          <a:p>
            <a:r>
              <a:rPr lang="en-US" dirty="0"/>
              <a:t>Playing with </a:t>
            </a:r>
            <a:r>
              <a:rPr lang="en-US" noProof="1"/>
              <a:t>Geth</a:t>
            </a:r>
            <a:r>
              <a:rPr lang="en-US" dirty="0"/>
              <a:t> and Mist</a:t>
            </a:r>
          </a:p>
        </p:txBody>
      </p:sp>
      <p:pic>
        <p:nvPicPr>
          <p:cNvPr id="1026" name="Picture 2" descr="C:\Users\pc1\Desktop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3974" y="1371600"/>
            <a:ext cx="5670970" cy="3268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066800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Ethereum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blockchain-based </a:t>
            </a:r>
            <a:r>
              <a:rPr lang="en-US" sz="3200" dirty="0"/>
              <a:t>distributed computing platform 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Ethereum’s creator is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Vitalik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Buterin</a:t>
            </a:r>
            <a:r>
              <a:rPr lang="en-US" sz="3000" dirty="0"/>
              <a:t> and few others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Smart contracts</a:t>
            </a:r>
            <a:r>
              <a:rPr lang="en-US" sz="3000" dirty="0"/>
              <a:t>, running in the EVM, written in Solidity</a:t>
            </a:r>
          </a:p>
          <a:p>
            <a:pPr lvl="1"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Ether</a:t>
            </a:r>
            <a:r>
              <a:rPr lang="en-US" sz="3000" dirty="0"/>
              <a:t> is value coin of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Ethereum</a:t>
            </a:r>
            <a:r>
              <a:rPr lang="en-US" sz="3000" dirty="0"/>
              <a:t> blockchain</a:t>
            </a:r>
          </a:p>
          <a:p>
            <a:pPr lvl="1">
              <a:lnSpc>
                <a:spcPct val="11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Geth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Mist</a:t>
            </a:r>
            <a:r>
              <a:rPr lang="en-US" sz="3000" dirty="0"/>
              <a:t> are the official console-based and GUI clients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200" dirty="0"/>
              <a:t>Major problems at the Ethereum blockchain</a:t>
            </a:r>
          </a:p>
          <a:p>
            <a:pPr lvl="1"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Scalability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performance </a:t>
            </a:r>
            <a:r>
              <a:rPr lang="en-US" sz="3000" dirty="0"/>
              <a:t>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transaction costs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Possible solutions: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sidechains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off-chain transactions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xmlns="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88530" y="4380345"/>
            <a:ext cx="1443580" cy="19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Ethereum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8BEA5F5-85BF-4AAD-B3A8-2FA06AF9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843C9F-A632-4EB6-B800-88882AFE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066800"/>
            <a:ext cx="11804822" cy="5638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Ethereum: </a:t>
            </a:r>
            <a:r>
              <a:rPr lang="en-US" dirty="0">
                <a:hlinkClick r:id="rId2"/>
              </a:rPr>
              <a:t>https://coindesk.com/information/what-is-ethereum/</a:t>
            </a:r>
            <a:r>
              <a:rPr lang="en-US" dirty="0"/>
              <a:t> </a:t>
            </a:r>
          </a:p>
          <a:p>
            <a:r>
              <a:rPr lang="en-US" dirty="0"/>
              <a:t>How Ethereum Works: </a:t>
            </a:r>
            <a:r>
              <a:rPr lang="en-US" dirty="0">
                <a:hlinkClick r:id="rId3"/>
              </a:rPr>
              <a:t>https://medium.com/@preethikasireddy/how-does-ethereum-work-anyway-22d1df506369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/>
              <a:t>How to Use Ethereum: </a:t>
            </a:r>
            <a:r>
              <a:rPr lang="en-US" dirty="0">
                <a:hlinkClick r:id="rId4"/>
              </a:rPr>
              <a:t>https://www.coindesk.com/information/how-to-use-ethereum/</a:t>
            </a:r>
            <a:r>
              <a:rPr lang="en-US" dirty="0"/>
              <a:t> </a:t>
            </a:r>
          </a:p>
          <a:p>
            <a:r>
              <a:rPr lang="en-US" dirty="0"/>
              <a:t>What is Ether: </a:t>
            </a:r>
            <a:r>
              <a:rPr lang="en-US" dirty="0">
                <a:hlinkClick r:id="rId5"/>
              </a:rPr>
              <a:t>https://www.coindesk.com/information/what-is-ether-ethereum-cryptocurrency/</a:t>
            </a:r>
            <a:r>
              <a:rPr lang="en-US" dirty="0"/>
              <a:t> </a:t>
            </a:r>
          </a:p>
          <a:p>
            <a:r>
              <a:rPr lang="en-US" dirty="0"/>
              <a:t>How will Ethereum Scale: </a:t>
            </a:r>
            <a:r>
              <a:rPr lang="en-US" dirty="0">
                <a:hlinkClick r:id="rId6"/>
              </a:rPr>
              <a:t>https://www.coindesk.com/information/will-ethereum-scale/</a:t>
            </a:r>
            <a:r>
              <a:rPr lang="en-US" dirty="0"/>
              <a:t> </a:t>
            </a:r>
          </a:p>
          <a:p>
            <a:r>
              <a:rPr lang="en-US" dirty="0"/>
              <a:t>Scalability: </a:t>
            </a:r>
            <a:r>
              <a:rPr lang="en-US" dirty="0">
                <a:hlinkClick r:id="rId7"/>
              </a:rPr>
              <a:t>https://www.mycryptopedia.com/sharding-the-solution-to-ethereums-scalability-problem/</a:t>
            </a:r>
            <a:r>
              <a:rPr lang="en-US" dirty="0"/>
              <a:t> </a:t>
            </a:r>
          </a:p>
          <a:p>
            <a:r>
              <a:rPr lang="en-US" dirty="0"/>
              <a:t>The Oracle Problem: </a:t>
            </a:r>
            <a:r>
              <a:rPr lang="en-US" dirty="0">
                <a:hlinkClick r:id="rId8"/>
              </a:rPr>
              <a:t>https://ether.direct/2017/07/15/the-oracle-problem/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355D198-D05F-44AB-AF75-2696FDF8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870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900877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Ethereum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757966"/>
            <a:ext cx="10815551" cy="719034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/>
              <a:t>Ethereum Blockchain</a:t>
            </a:r>
            <a:endParaRPr lang="en-US" dirty="0"/>
          </a:p>
        </p:txBody>
      </p:sp>
      <p:pic>
        <p:nvPicPr>
          <p:cNvPr id="4" name="Picture 2" descr="C:\Users\pc1\Desktop\256px-Ethereum_logo_2014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2568" y="990600"/>
            <a:ext cx="2231288" cy="3634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51121"/>
            <a:ext cx="4113212" cy="5570355"/>
          </a:xfrm>
        </p:spPr>
        <p:txBody>
          <a:bodyPr>
            <a:normAutofit/>
          </a:bodyPr>
          <a:lstStyle/>
          <a:p>
            <a:r>
              <a:rPr lang="en-US" dirty="0"/>
              <a:t>Cryptographically secure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Digital currency </a:t>
            </a:r>
            <a:r>
              <a:rPr lang="en-US" dirty="0"/>
              <a:t>- secured by complex mathematical algorithms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 txBox="1">
            <a:spLocks/>
          </p:cNvSpPr>
          <p:nvPr/>
        </p:nvSpPr>
        <p:spPr>
          <a:xfrm>
            <a:off x="4113212" y="1143000"/>
            <a:ext cx="39624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Transactional singleton machine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Responsible for all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 txBox="1">
            <a:spLocks/>
          </p:cNvSpPr>
          <p:nvPr/>
        </p:nvSpPr>
        <p:spPr>
          <a:xfrm>
            <a:off x="8075612" y="1143000"/>
            <a:ext cx="4113213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marL="304747" marR="0" lvl="0" indent="-304747" algn="l" defTabSz="1218987" rtl="0" eaLnBrk="1" fontAlgn="auto" latinLnBrk="0" hangingPunct="1">
              <a:lnSpc>
                <a:spcPct val="105000"/>
              </a:lnSpc>
              <a:spcBef>
                <a:spcPts val="18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shared-state</a:t>
            </a:r>
          </a:p>
          <a:p>
            <a:pPr marL="609493" marR="0" lvl="1" indent="-231606" algn="l" defTabSz="1218987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stored on this machine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</a:t>
            </a:r>
          </a:p>
        </p:txBody>
      </p:sp>
      <p:pic>
        <p:nvPicPr>
          <p:cNvPr id="9220" name="Picture 4" descr="C:\Users\pc1\Desktop\blockchain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412" y="3726656"/>
            <a:ext cx="6934200" cy="2902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Ethereum vs Bitcoin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1295400"/>
            <a:ext cx="932245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>
            <a:normAutofit/>
          </a:bodyPr>
          <a:lstStyle/>
          <a:p>
            <a:r>
              <a:rPr lang="en-US" dirty="0"/>
              <a:t>Ethereum – popular blockchain network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Distributed computing platform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smart contract </a:t>
            </a:r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Open-source</a:t>
            </a:r>
            <a:r>
              <a:rPr lang="en-US" dirty="0"/>
              <a:t>, public project</a:t>
            </a:r>
          </a:p>
          <a:p>
            <a:pPr lvl="1"/>
            <a:r>
              <a:rPr lang="en-US" dirty="0"/>
              <a:t>Provides a cryptocurrency coin –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“ether”</a:t>
            </a:r>
          </a:p>
          <a:p>
            <a:r>
              <a:rPr lang="en-US" dirty="0"/>
              <a:t>Ethereum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fork</a:t>
            </a:r>
            <a:r>
              <a:rPr lang="en-US" dirty="0"/>
              <a:t>: Ethereum vs. Ethereum Classic</a:t>
            </a:r>
          </a:p>
          <a:p>
            <a:pPr lvl="1"/>
            <a:r>
              <a:rPr lang="en-US" dirty="0"/>
              <a:t>Caused by the collapse of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The DAO</a:t>
            </a:r>
            <a:r>
              <a:rPr lang="en-US" dirty="0"/>
              <a:t>"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Ethereum? </a:t>
            </a:r>
          </a:p>
        </p:txBody>
      </p:sp>
      <p:pic>
        <p:nvPicPr>
          <p:cNvPr id="6" name="Picture 2" descr="C:\Users\pc1\Desktop\256px-Ethereum_logo_2014.svg.png">
            <a:extLst>
              <a:ext uri="{FF2B5EF4-FFF2-40B4-BE49-F238E27FC236}">
                <a16:creationId xmlns:a16="http://schemas.microsoft.com/office/drawing/2014/main" xmlns="" id="{E0DEDD07-59E1-4C47-9A5D-592BE9C6F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0023" y="1295400"/>
            <a:ext cx="2590800" cy="4220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94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Vitalik Buterin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Cryptocurrency researcher &amp; developer</a:t>
            </a:r>
            <a:endParaRPr lang="bg-BG" dirty="0"/>
          </a:p>
          <a:p>
            <a:pPr lvl="1"/>
            <a:r>
              <a:rPr lang="en-US" dirty="0"/>
              <a:t>Co-founder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Bitcoin Magazine</a:t>
            </a:r>
          </a:p>
          <a:p>
            <a:pPr lvl="1"/>
            <a:r>
              <a:rPr lang="en-US" dirty="0"/>
              <a:t>Learn more at: </a:t>
            </a:r>
            <a:r>
              <a:rPr lang="en-US" dirty="0">
                <a:hlinkClick r:id="rId2"/>
              </a:rPr>
              <a:t>https://about.me/vitalik_buterin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The Ethereum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whitepaper</a:t>
            </a:r>
            <a:r>
              <a:rPr lang="en-US" dirty="0"/>
              <a:t> (2013)</a:t>
            </a:r>
          </a:p>
          <a:p>
            <a:pPr lvl="1"/>
            <a:r>
              <a:rPr lang="en-US" dirty="0"/>
              <a:t>"A Next Generation Smart Contract &amp; Decentralized Application Platform" by </a:t>
            </a:r>
            <a:r>
              <a:rPr lang="en-US" noProof="1"/>
              <a:t>Vitalik Buterin </a:t>
            </a:r>
            <a:r>
              <a:rPr lang="en-US" dirty="0"/>
              <a:t>– </a:t>
            </a:r>
            <a:r>
              <a:rPr lang="en-US" dirty="0">
                <a:hlinkClick r:id="rId3"/>
              </a:rPr>
              <a:t>https://goo.gl/Xgdfgk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Ether sale ICO </a:t>
            </a:r>
            <a:r>
              <a:rPr lang="en-US" dirty="0"/>
              <a:t>(2014) raised 14M USD (~32K BTC)</a:t>
            </a:r>
          </a:p>
          <a:p>
            <a:pPr algn="just"/>
            <a:r>
              <a:rPr lang="en-US" dirty="0"/>
              <a:t>In </a:t>
            </a:r>
            <a:r>
              <a:rPr lang="en-US" dirty="0" smtClean="0"/>
              <a:t>30 July 2015 </a:t>
            </a: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 net </a:t>
            </a:r>
            <a:r>
              <a:rPr lang="en-US" dirty="0"/>
              <a:t>launched – </a:t>
            </a:r>
            <a:r>
              <a:rPr lang="en-US" dirty="0">
                <a:hlinkClick r:id="rId4"/>
              </a:rPr>
              <a:t>etherscan.io/block/0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Created Ethereum?</a:t>
            </a:r>
          </a:p>
        </p:txBody>
      </p:sp>
      <p:pic>
        <p:nvPicPr>
          <p:cNvPr id="1026" name="Picture 2" descr="C:\Users\pc1\Desktop\vitalik-buterin-147a257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37612" y="1042701"/>
            <a:ext cx="2895600" cy="193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Milestones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2AF71D-9FE4-4533-92F4-E5B1D118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6" y="1524000"/>
            <a:ext cx="11080750" cy="430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EC1D2-54D5-4F3F-8768-EB6920D0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4532399" cy="5570355"/>
          </a:xfrm>
        </p:spPr>
        <p:txBody>
          <a:bodyPr>
            <a:normAutofit/>
          </a:bodyPr>
          <a:lstStyle/>
          <a:p>
            <a:r>
              <a:rPr lang="en-US" dirty="0"/>
              <a:t>Transaction-based state machine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Transition</a:t>
            </a:r>
            <a:r>
              <a:rPr lang="en-US" dirty="0"/>
              <a:t> to a new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by reading a series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inputs</a:t>
            </a:r>
          </a:p>
          <a:p>
            <a:r>
              <a:rPr lang="en-US" dirty="0"/>
              <a:t>Ethereum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transactions</a:t>
            </a:r>
            <a:r>
              <a:rPr lang="en-US" dirty="0"/>
              <a:t> transit from one state to another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Blockchain Paradigm</a:t>
            </a:r>
          </a:p>
        </p:txBody>
      </p:sp>
      <p:pic>
        <p:nvPicPr>
          <p:cNvPr id="1026" name="Picture 2" descr="C:\Users\pc1\Desktop\1_HYjnPbo-_fqpgWhPHrmr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012" y="1295400"/>
            <a:ext cx="6916238" cy="506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3169</TotalTime>
  <Words>1002</Words>
  <Application>Microsoft Office PowerPoint</Application>
  <PresentationFormat>Custom</PresentationFormat>
  <Paragraphs>192</Paragraphs>
  <Slides>25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Wingdings</vt:lpstr>
      <vt:lpstr>Wingdings 2</vt:lpstr>
      <vt:lpstr>SoftUni 16x9</vt:lpstr>
      <vt:lpstr>Introduction to Ethereum</vt:lpstr>
      <vt:lpstr>Table of Contents</vt:lpstr>
      <vt:lpstr>Ethereum</vt:lpstr>
      <vt:lpstr>Blockchain Definition</vt:lpstr>
      <vt:lpstr>Ethereum vs Bitcoin</vt:lpstr>
      <vt:lpstr>What is Ethereum? </vt:lpstr>
      <vt:lpstr>Who Created Ethereum?</vt:lpstr>
      <vt:lpstr>Ethereum Milestones</vt:lpstr>
      <vt:lpstr>Ethereum Blockchain Paradigm</vt:lpstr>
      <vt:lpstr>Ethereum Blockchain Paradigm (2)</vt:lpstr>
      <vt:lpstr>Ethereum Blockchain Paradigm (3)</vt:lpstr>
      <vt:lpstr>Ethereum Blockchain Paradigm (4)</vt:lpstr>
      <vt:lpstr>GHOST Protocol</vt:lpstr>
      <vt:lpstr>Main Components of Ethereum System</vt:lpstr>
      <vt:lpstr>What is Ether?</vt:lpstr>
      <vt:lpstr>Ethereum Problems: Scalability</vt:lpstr>
      <vt:lpstr>Ethereum Problems: Transaction Costs</vt:lpstr>
      <vt:lpstr>Ethereum Problems: Oracles Problem</vt:lpstr>
      <vt:lpstr>How will Ethereum Scale?</vt:lpstr>
      <vt:lpstr>Ethereum Useful Resources</vt:lpstr>
      <vt:lpstr>Geth and Mist – Official Ethereum Clients</vt:lpstr>
      <vt:lpstr>Exercise</vt:lpstr>
      <vt:lpstr>Summary</vt:lpstr>
      <vt:lpstr>Introduction to Ethereum</vt:lpstr>
      <vt:lpstr>Resources</vt:lpstr>
    </vt:vector>
  </TitlesOfParts>
  <Manager/>
  <Company>Academy School of Blockchain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Ethereum</dc:title>
  <dc:subject>Blockchain Academy</dc:subject>
  <dc:creator>SoftUni</dc:creator>
  <cp:keywords>blockchain, training, course, academy, ethereum</cp:keywords>
  <dc:description>Academy School of Blockchain: http://www.kingsland.academy</dc:description>
  <cp:lastModifiedBy>Sevgin Mustafov</cp:lastModifiedBy>
  <cp:revision>155</cp:revision>
  <dcterms:created xsi:type="dcterms:W3CDTF">2014-01-02T17:00:34Z</dcterms:created>
  <dcterms:modified xsi:type="dcterms:W3CDTF">2018-02-04T18:35:48Z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