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491" r:id="rId4"/>
    <p:sldId id="496" r:id="rId5"/>
    <p:sldId id="492" r:id="rId6"/>
    <p:sldId id="494" r:id="rId7"/>
    <p:sldId id="495" r:id="rId8"/>
    <p:sldId id="497" r:id="rId9"/>
    <p:sldId id="498" r:id="rId10"/>
    <p:sldId id="531" r:id="rId11"/>
    <p:sldId id="499" r:id="rId12"/>
    <p:sldId id="500" r:id="rId13"/>
    <p:sldId id="501" r:id="rId14"/>
    <p:sldId id="502" r:id="rId15"/>
    <p:sldId id="53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30" r:id="rId43"/>
    <p:sldId id="529" r:id="rId44"/>
    <p:sldId id="399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91"/>
            <p14:sldId id="496"/>
            <p14:sldId id="492"/>
            <p14:sldId id="494"/>
            <p14:sldId id="495"/>
            <p14:sldId id="497"/>
            <p14:sldId id="498"/>
            <p14:sldId id="531"/>
            <p14:sldId id="499"/>
            <p14:sldId id="500"/>
            <p14:sldId id="501"/>
            <p14:sldId id="502"/>
            <p14:sldId id="53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30"/>
            <p14:sldId id="529"/>
            <p14:sldId id="399"/>
          </p14:sldIdLst>
        </p14:section>
        <p14:section name="Conclusion" id="{10E03AB1-9AA8-4E86-9A64-D741901E50A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B68A0E"/>
    <a:srgbClr val="F29B60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5244" autoAdjust="0"/>
  </p:normalViewPr>
  <p:slideViewPr>
    <p:cSldViewPr>
      <p:cViewPr varScale="1">
        <p:scale>
          <a:sx n="79" d="100"/>
          <a:sy n="79" d="100"/>
        </p:scale>
        <p:origin x="52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0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5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9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0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6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7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2" descr="Academy">
            <a:extLst>
              <a:ext uri="{FF2B5EF4-FFF2-40B4-BE49-F238E27FC236}">
                <a16:creationId xmlns:a16="http://schemas.microsoft.com/office/drawing/2014/main" id="{E2C20EE3-2BA3-4D8D-A897-8FCDADA889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kingsland.academy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coin.org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hyperlink" Target="https://getmonero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thgasstation.inf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olc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truffleframework.com/" TargetMode="External"/><Relationship Id="rId4" Type="http://schemas.openxmlformats.org/officeDocument/2006/relationships/hyperlink" Target="https://github.com/ethereumjs/testrp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lidity.readthedocs.io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develop/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idity.readthedocs.io/en/develop/style-guide.html" TargetMode="External"/><Relationship Id="rId5" Type="http://schemas.openxmlformats.org/officeDocument/2006/relationships/hyperlink" Target="https://learnxinyminutes.com/docs/solidity/" TargetMode="External"/><Relationship Id="rId4" Type="http://schemas.openxmlformats.org/officeDocument/2006/relationships/hyperlink" Target="https://ethereumbuilders.gitbooks.io/guide/content/en/solidity_tutorials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zeppelin-solidity/commit/370e6a882aef6b9600949594d3a3e4854260d51e" TargetMode="External"/><Relationship Id="rId2" Type="http://schemas.openxmlformats.org/officeDocument/2006/relationships/hyperlink" Target="https://ethereum.stackexchan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Zeppelin/zeppelin-solidity" TargetMode="External"/><Relationship Id="rId5" Type="http://schemas.openxmlformats.org/officeDocument/2006/relationships/hyperlink" Target="http://www.blockchainexpert.uk/blog/what-is-solidity" TargetMode="External"/><Relationship Id="rId4" Type="http://schemas.openxmlformats.org/officeDocument/2006/relationships/hyperlink" Target="https://medium.com/@jeff.ethereum/optimising-the-ethereum-virtual-machine-58457e61ca1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457200"/>
            <a:ext cx="11490111" cy="1476352"/>
          </a:xfrm>
        </p:spPr>
        <p:txBody>
          <a:bodyPr>
            <a:normAutofit/>
          </a:bodyPr>
          <a:lstStyle/>
          <a:p>
            <a:r>
              <a:rPr lang="en-US" dirty="0"/>
              <a:t>Smart Contracts and Solidity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1812899"/>
            <a:ext cx="9891499" cy="1311301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dirty="0"/>
              <a:t>Language Overview</a:t>
            </a:r>
            <a:r>
              <a:rPr lang="bg-BG" dirty="0"/>
              <a:t>, </a:t>
            </a:r>
            <a:r>
              <a:rPr lang="en-US" dirty="0"/>
              <a:t>Writing Solidity Code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D7F6060-D54C-4D89-8433-A5CA4CA3F4BD}"/>
              </a:ext>
            </a:extLst>
          </p:cNvPr>
          <p:cNvSpPr txBox="1">
            <a:spLocks/>
          </p:cNvSpPr>
          <p:nvPr/>
        </p:nvSpPr>
        <p:spPr bwMode="auto">
          <a:xfrm>
            <a:off x="648927" y="5596786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108F3BF-93BA-4955-93D9-813DBABC1998}"/>
              </a:ext>
            </a:extLst>
          </p:cNvPr>
          <p:cNvSpPr txBox="1">
            <a:spLocks/>
          </p:cNvSpPr>
          <p:nvPr/>
        </p:nvSpPr>
        <p:spPr bwMode="auto">
          <a:xfrm>
            <a:off x="648927" y="595642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http://kingsland.academy</a:t>
            </a:r>
            <a:endParaRPr lang="en-GB" dirty="0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4D0C9F6-6E56-4B44-9BC9-F06F74AF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72F01D8C-B501-4B61-B988-C493B006D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Senior Technical Trainer</a:t>
            </a:r>
          </a:p>
        </p:txBody>
      </p:sp>
      <p:pic>
        <p:nvPicPr>
          <p:cNvPr id="26" name="Picture 2" descr="Academy">
            <a:extLst>
              <a:ext uri="{FF2B5EF4-FFF2-40B4-BE49-F238E27FC236}">
                <a16:creationId xmlns:a16="http://schemas.microsoft.com/office/drawing/2014/main" id="{F4958E14-3AC3-4B60-870C-0377FA7F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200400"/>
            <a:ext cx="7108984" cy="32396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Свързано изображение">
            <a:hlinkClick r:id="rId6"/>
            <a:extLst>
              <a:ext uri="{FF2B5EF4-FFF2-40B4-BE49-F238E27FC236}">
                <a16:creationId xmlns:a16="http://schemas.microsoft.com/office/drawing/2014/main" id="{70ACEF0B-4B06-4FAB-B2B8-027F57A7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633934"/>
            <a:ext cx="863090" cy="8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16FD55-E888-4065-B230-27DF391EB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2310" y="3529425"/>
            <a:ext cx="890093" cy="1097375"/>
          </a:xfrm>
          <a:prstGeom prst="rect">
            <a:avLst/>
          </a:prstGeom>
        </p:spPr>
      </p:pic>
      <p:pic>
        <p:nvPicPr>
          <p:cNvPr id="30" name="Picture 20" descr="Резултат с изображение за monero logo png">
            <a:hlinkClick r:id="rId9"/>
            <a:extLst>
              <a:ext uri="{FF2B5EF4-FFF2-40B4-BE49-F238E27FC236}">
                <a16:creationId xmlns:a16="http://schemas.microsoft.com/office/drawing/2014/main" id="{AC720A98-2A21-4878-A9CD-8FC805E3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826">
            <a:off x="10584805" y="4165677"/>
            <a:ext cx="672296" cy="6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Свързано изображение">
            <a:extLst>
              <a:ext uri="{FF2B5EF4-FFF2-40B4-BE49-F238E27FC236}">
                <a16:creationId xmlns:a16="http://schemas.microsoft.com/office/drawing/2014/main" id="{8FC3A3CA-2B99-4616-BA98-8D81530E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94">
            <a:off x="5969786" y="3585220"/>
            <a:ext cx="865635" cy="8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sz="3600" dirty="0"/>
              <a:t>Contracts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aren’t free</a:t>
            </a:r>
            <a:r>
              <a:rPr lang="en-US" sz="3600" dirty="0"/>
              <a:t>, execution costs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</a:t>
            </a:r>
          </a:p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 </a:t>
            </a:r>
            <a:r>
              <a:rPr lang="en-US" sz="3600" dirty="0"/>
              <a:t>is the internal unit for keeping track of execution cost</a:t>
            </a:r>
          </a:p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600" dirty="0"/>
              <a:t> measures the consumed computational resources</a:t>
            </a:r>
          </a:p>
          <a:p>
            <a:pPr lvl="1" fontAlgn="base"/>
            <a:r>
              <a:rPr lang="en-US" sz="3400" dirty="0"/>
              <a:t>Each CPU instruction in EVM costs gas: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1 gas = 1 computational step</a:t>
            </a:r>
            <a:endParaRPr lang="en-US" sz="3400" dirty="0"/>
          </a:p>
          <a:p>
            <a:pPr lvl="1" fontAlgn="base"/>
            <a:r>
              <a:rPr lang="en-US" sz="3400" dirty="0"/>
              <a:t>Each persistent storage write also costs gas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fontAlgn="base"/>
            <a:r>
              <a:rPr lang="en-US" sz="3600" dirty="0"/>
              <a:t>E.g. writing 32 bytes in the contract memory costs 80 000 gas</a:t>
            </a:r>
          </a:p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 price</a:t>
            </a:r>
            <a:r>
              <a:rPr lang="en-US" sz="3600" dirty="0"/>
              <a:t> can be negotiated (cannot be 0 to avoid spam):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gas ~= 20 Gwei (dynamic)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 Gas Measurement</a:t>
            </a:r>
          </a:p>
        </p:txBody>
      </p:sp>
    </p:spTree>
    <p:extLst>
      <p:ext uri="{BB962C8B-B14F-4D97-AF65-F5344CB8AC3E}">
        <p14:creationId xmlns:p14="http://schemas.microsoft.com/office/powerpoint/2010/main" val="33815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dirty="0"/>
              <a:t> is measured and paid for 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each contract execution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 fontAlgn="base"/>
            <a:r>
              <a:rPr lang="en-US" dirty="0"/>
              <a:t>Every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 to a contract or contract creation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/>
              <a:t> data from a contract (reading its state)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free!</a:t>
            </a:r>
          </a:p>
          <a:p>
            <a:pPr lvl="1" fontAlgn="base"/>
            <a:r>
              <a:rPr lang="en-US" dirty="0"/>
              <a:t>Code execution / data storage is paid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fontAlgn="base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 price</a:t>
            </a:r>
            <a:r>
              <a:rPr lang="en-US" dirty="0"/>
              <a:t> is set by the caller (you)</a:t>
            </a:r>
          </a:p>
          <a:p>
            <a:pPr lvl="1" fontAlgn="base"/>
            <a:r>
              <a:rPr lang="en-US" dirty="0"/>
              <a:t>The lower the price,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more time </a:t>
            </a:r>
            <a:r>
              <a:rPr lang="en-US" dirty="0"/>
              <a:t>it will take for a miner to include the </a:t>
            </a:r>
            <a:r>
              <a:rPr lang="en-US" noProof="1"/>
              <a:t>tx</a:t>
            </a:r>
            <a:r>
              <a:rPr lang="en-US" dirty="0"/>
              <a:t> in a block</a:t>
            </a:r>
          </a:p>
          <a:p>
            <a:pPr fontAlgn="base"/>
            <a:r>
              <a:rPr lang="en-US" dirty="0"/>
              <a:t>Best gas price calculator: </a:t>
            </a:r>
            <a:r>
              <a:rPr lang="en-US" u="sng" dirty="0">
                <a:hlinkClick r:id="rId3"/>
              </a:rPr>
              <a:t>https://ethgasstation.info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Gas Payments</a:t>
            </a:r>
          </a:p>
        </p:txBody>
      </p:sp>
    </p:spTree>
    <p:extLst>
      <p:ext uri="{BB962C8B-B14F-4D97-AF65-F5344CB8AC3E}">
        <p14:creationId xmlns:p14="http://schemas.microsoft.com/office/powerpoint/2010/main" val="35881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Gas limit </a:t>
            </a:r>
            <a:r>
              <a:rPr lang="en-US" sz="3600" dirty="0"/>
              <a:t>==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maximum allowed gas usage </a:t>
            </a:r>
            <a:r>
              <a:rPr lang="en-US" sz="3600" dirty="0"/>
              <a:t>in a transaction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of all gas spending </a:t>
            </a:r>
            <a:r>
              <a:rPr lang="en-US" dirty="0"/>
              <a:t>for all operations and storage</a:t>
            </a:r>
          </a:p>
          <a:p>
            <a:pPr lvl="1" fontAlgn="base"/>
            <a:endParaRPr lang="en-US" dirty="0"/>
          </a:p>
          <a:p>
            <a:pPr fontAlgn="base"/>
            <a:r>
              <a:rPr lang="en-US" sz="3600" b="1" u="sng" dirty="0">
                <a:solidFill>
                  <a:schemeClr val="tx2">
                    <a:lumMod val="75000"/>
                  </a:schemeClr>
                </a:solidFill>
              </a:rPr>
              <a:t>Do not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reach the limit!</a:t>
            </a:r>
          </a:p>
          <a:p>
            <a:pPr lvl="1" fontAlgn="base"/>
            <a:r>
              <a:rPr lang="en-US" dirty="0"/>
              <a:t>Current contract execution will be terminated</a:t>
            </a:r>
          </a:p>
          <a:p>
            <a:pPr lvl="1" fontAlgn="base"/>
            <a:r>
              <a:rPr lang="en-US" dirty="0"/>
              <a:t>Any changes to the contract’s state will be reverted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Gas Limit</a:t>
            </a:r>
          </a:p>
        </p:txBody>
      </p:sp>
    </p:spTree>
    <p:extLst>
      <p:ext uri="{BB962C8B-B14F-4D97-AF65-F5344CB8AC3E}">
        <p14:creationId xmlns:p14="http://schemas.microsoft.com/office/powerpoint/2010/main" val="23032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141999" cy="557035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Operations that cost gas:</a:t>
            </a:r>
          </a:p>
          <a:p>
            <a:pPr fontAlgn="base"/>
            <a:r>
              <a:rPr lang="en-US" sz="3600" dirty="0"/>
              <a:t>Anything that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changes the blockchain state</a:t>
            </a:r>
            <a:r>
              <a:rPr lang="en-US" sz="3600" dirty="0"/>
              <a:t>: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</a:t>
            </a:r>
            <a:r>
              <a:rPr lang="en-US" dirty="0"/>
              <a:t> to contract’s memory</a:t>
            </a:r>
            <a:endParaRPr lang="en-US" sz="2800" dirty="0"/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Execution</a:t>
            </a:r>
            <a:r>
              <a:rPr lang="en-US" dirty="0"/>
              <a:t> of contract logic</a:t>
            </a:r>
            <a:endParaRPr lang="en-US" sz="2800" dirty="0"/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Uploading</a:t>
            </a:r>
            <a:r>
              <a:rPr lang="en-US" dirty="0"/>
              <a:t> data to blockchain (contract publishing)</a:t>
            </a:r>
            <a:endParaRPr lang="en-US" sz="2800" dirty="0"/>
          </a:p>
          <a:p>
            <a:pPr fontAlgn="base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Gas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6812" y="1151120"/>
            <a:ext cx="49895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Free operations:</a:t>
            </a:r>
          </a:p>
          <a:p>
            <a:pPr fontAlgn="base"/>
            <a:r>
              <a:rPr lang="en-US" sz="3600" dirty="0"/>
              <a:t>Anything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not requiring changes</a:t>
            </a:r>
            <a:r>
              <a:rPr lang="en-US" sz="3600" dirty="0"/>
              <a:t>, like: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/>
              <a:t> blockchain data (contracts, their state, …)</a:t>
            </a:r>
            <a:endParaRPr lang="en-US" sz="2800" dirty="0"/>
          </a:p>
          <a:p>
            <a:r>
              <a:rPr lang="en-US" sz="3600" dirty="0"/>
              <a:t>Examples: get contract metadata, check account balance, etc. 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883C8-A4EA-4AF7-AB53-DF0EC7D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5998"/>
            <a:ext cx="10363200" cy="820600"/>
          </a:xfrm>
        </p:spPr>
        <p:txBody>
          <a:bodyPr/>
          <a:lstStyle/>
          <a:p>
            <a:r>
              <a:rPr lang="en-US" dirty="0"/>
              <a:t>Solidity in Practice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0A5F7-EBDF-41F4-A2E7-2824024C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Write and Run Solidity Code in Remix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B5926-D6B1-4586-AE80-A073E3B3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985" y="1145998"/>
            <a:ext cx="6180854" cy="35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4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BC801-05E0-4416-9972-C9E33B147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3A78-8EF4-498D-A389-35B0C05B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Remix</a:t>
            </a:r>
          </a:p>
          <a:p>
            <a:pPr lvl="1"/>
            <a:r>
              <a:rPr lang="en-US" dirty="0"/>
              <a:t>In-browser Solidity IDE</a:t>
            </a:r>
          </a:p>
          <a:p>
            <a:pPr lvl="1"/>
            <a:r>
              <a:rPr lang="en-US" dirty="0">
                <a:hlinkClick r:id="rId2"/>
              </a:rPr>
              <a:t>https://remix.ethereum.org</a:t>
            </a:r>
            <a:endParaRPr lang="en-US" dirty="0"/>
          </a:p>
          <a:p>
            <a:r>
              <a:rPr lang="en-US" dirty="0"/>
              <a:t>Solidity compiler</a:t>
            </a:r>
          </a:p>
          <a:p>
            <a:pPr lvl="1"/>
            <a:r>
              <a:rPr lang="en-US" dirty="0">
                <a:hlinkClick r:id="rId3"/>
              </a:rPr>
              <a:t>https://www.npmjs.com/package/solc</a:t>
            </a:r>
            <a:endParaRPr lang="en-US" dirty="0"/>
          </a:p>
          <a:p>
            <a:r>
              <a:rPr lang="en-US" dirty="0"/>
              <a:t>Ethereum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testrpc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Truffle Framework</a:t>
            </a:r>
          </a:p>
          <a:p>
            <a:pPr lvl="1"/>
            <a:r>
              <a:rPr lang="en-US" dirty="0">
                <a:hlinkClick r:id="rId4"/>
              </a:rPr>
              <a:t>https://github.com/ethereumjs/testrpc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http://truffleframework.com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D30FA8-72F3-4792-A7A9-39BE6FB3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Solidity Dev Environment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EA91F-D1B5-4001-AAE0-818233025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647" y="1447800"/>
            <a:ext cx="3056565" cy="3429886"/>
          </a:xfrm>
          <a:prstGeom prst="roundRect">
            <a:avLst>
              <a:gd name="adj" fmla="val 1401"/>
            </a:avLst>
          </a:prstGeom>
        </p:spPr>
      </p:pic>
    </p:spTree>
    <p:extLst>
      <p:ext uri="{BB962C8B-B14F-4D97-AF65-F5344CB8AC3E}">
        <p14:creationId xmlns:p14="http://schemas.microsoft.com/office/powerpoint/2010/main" val="28476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9CBC2-DADE-4047-8FD4-A9261C494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E64F15-249F-4D59-B12B-FE5A9496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Ethereum Remix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25002-D5F7-45B7-9611-79A9A4AD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57" y="1118992"/>
            <a:ext cx="9381256" cy="53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BCF4F-7B73-4B4E-9326-2B468F97B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8033-DF60-40D4-A6EC-EB51166E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4913399" cy="557035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Contracts</a:t>
            </a:r>
            <a:r>
              <a:rPr lang="en-US" dirty="0"/>
              <a:t> in Solidity are</a:t>
            </a:r>
          </a:p>
          <a:p>
            <a:pPr lvl="1"/>
            <a:r>
              <a:rPr lang="en-US" dirty="0"/>
              <a:t>Like classes and interfaces in the OOP languages</a:t>
            </a:r>
          </a:p>
          <a:p>
            <a:pPr>
              <a:spcBef>
                <a:spcPts val="1200"/>
              </a:spcBef>
            </a:pPr>
            <a:r>
              <a:rPr lang="en-US" dirty="0"/>
              <a:t>Contracts may hold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</a:p>
          <a:p>
            <a:pPr lvl="1"/>
            <a:r>
              <a:rPr lang="en-US" dirty="0"/>
              <a:t>Just like classes in OOP</a:t>
            </a:r>
          </a:p>
          <a:p>
            <a:pPr>
              <a:spcBef>
                <a:spcPts val="1200"/>
              </a:spcBef>
            </a:pPr>
            <a:r>
              <a:rPr lang="en-US" dirty="0"/>
              <a:t>Contract execution is paid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dirty="0"/>
              <a:t> consumption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BA3F5-92D8-49CC-936D-9FD1A60C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Programming Basics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C576B-61B2-4BBC-855D-602F2F3E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1371600"/>
            <a:ext cx="6081600" cy="4639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SomeContract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someData;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someFunc(uint p)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function body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C1FD-839C-4822-8BF5-B6A1772F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12" y="4343400"/>
            <a:ext cx="1420491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5C576-B9D1-4DAE-9B91-6A097924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491ABE-325E-4053-B2F0-25B28E9C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Storage Contract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47031"/>
            <a:ext cx="109440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pragma solidity ^0.4.18;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SimpleStorage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private storedData;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set(uint x) public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storedData = 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get() view public returns (uint)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storedData;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E998B10-4367-4928-B90D-438B3EA8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7" y="1628775"/>
            <a:ext cx="3663631" cy="1114425"/>
          </a:xfrm>
          <a:prstGeom prst="wedgeRoundRectCallout">
            <a:avLst>
              <a:gd name="adj1" fmla="val -77477"/>
              <a:gd name="adj2" fmla="val 411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stored in the blockchain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75C2EEE-FBEA-48E4-9E57-D9C6E4DA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3111233"/>
            <a:ext cx="4067189" cy="1103744"/>
          </a:xfrm>
          <a:prstGeom prst="wedgeRoundRectCallout">
            <a:avLst>
              <a:gd name="adj1" fmla="val -64062"/>
              <a:gd name="adj2" fmla="val -34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anyone can invoke it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2C7ABD6-4351-4855-B4DC-BE9AE38A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7" y="5076825"/>
            <a:ext cx="4448175" cy="1103744"/>
          </a:xfrm>
          <a:prstGeom prst="wedgeRoundRectCallout">
            <a:avLst>
              <a:gd name="adj1" fmla="val -62188"/>
              <a:gd name="adj2" fmla="val -536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does not change the contract'</a:t>
            </a: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5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5C9B6E-11C6-44A6-81AE-BDF4D88A5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2ECEA-3837-46A9-9481-27BCE8FF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Contract in Remix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57DA6-5E02-40C6-9DD5-175DFDCA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6" y="1482625"/>
            <a:ext cx="11080750" cy="46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4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Solidity</a:t>
            </a:r>
            <a:r>
              <a:rPr lang="en-US" dirty="0"/>
              <a:t>?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Ethereum Virtual Machine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bg-BG" dirty="0"/>
              <a:t>)</a:t>
            </a:r>
            <a:endParaRPr lang="en-US" dirty="0"/>
          </a:p>
          <a:p>
            <a:pPr marL="446088" indent="-446088">
              <a:lnSpc>
                <a:spcPct val="11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/>
              <a:t>Solidity Dev Environment 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IDEs</a:t>
            </a:r>
          </a:p>
          <a:p>
            <a:pPr marL="714375" lvl="1" indent="-411163">
              <a:lnSpc>
                <a:spcPct val="110000"/>
              </a:lnSpc>
            </a:pPr>
            <a:r>
              <a:rPr lang="en-US" dirty="0"/>
              <a:t>Compile, Publish, and Test Contracts</a:t>
            </a:r>
            <a:endParaRPr lang="bg-BG" dirty="0"/>
          </a:p>
          <a:p>
            <a:pPr marL="446088" indent="-446088">
              <a:lnSpc>
                <a:spcPct val="11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 </a:t>
            </a:r>
            <a:r>
              <a:rPr lang="en-US" dirty="0"/>
              <a:t>Basics</a:t>
            </a:r>
          </a:p>
          <a:p>
            <a:pPr marL="446088" indent="-446088">
              <a:lnSpc>
                <a:spcPct val="11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Solidity programming</a:t>
            </a:r>
            <a:r>
              <a:rPr lang="en-US" dirty="0">
                <a:solidFill>
                  <a:prstClr val="white"/>
                </a:solidFill>
              </a:rPr>
              <a:t>: contracts,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functions, data types, arrays, maps,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structs, modifiers, inheritance,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4085" y="4427741"/>
            <a:ext cx="2006727" cy="2006727"/>
          </a:xfrm>
          <a:prstGeom prst="rect">
            <a:avLst/>
          </a:prstGeom>
        </p:spPr>
      </p:pic>
      <p:pic>
        <p:nvPicPr>
          <p:cNvPr id="10" name="Picture 3" descr="C:\Users\FiReDeSiRe\Desktop\Blockchain Camp SoftUni\Day 11\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7" y="1151121"/>
            <a:ext cx="4063997" cy="2285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FiReDeSiRe\Desktop\Blockchain Camp SoftUni\Day 8\blockchain-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75" y="3914107"/>
            <a:ext cx="2253130" cy="13459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1A272-E364-4F25-92B9-4C4482D67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0423AA-0F21-4396-A11F-2EA239AF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Deploying the Contract in a Testing EVM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7CFE4-36B4-4A2C-A830-238FEF83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0" y="1163392"/>
            <a:ext cx="10820402" cy="52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0648F-93E2-48D1-8BB8-B965A4CA1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B776F8-987F-48E7-8A10-A31E58C4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Invoking Functions on the Deployed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61792-8405-4561-BDFE-2DCA3787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3" y="1132682"/>
            <a:ext cx="9296400" cy="530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1944DF-1CD5-44DB-B22B-70647386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8973-78A5-47DD-8AC5-ADFB6D0B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Solidity contract</a:t>
            </a:r>
            <a:endParaRPr lang="bg-BG" dirty="0"/>
          </a:p>
          <a:p>
            <a:pPr lvl="1"/>
            <a:r>
              <a:rPr lang="en-US" dirty="0"/>
              <a:t>Contract holds a certain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uint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bg-BG" dirty="0"/>
          </a:p>
          <a:p>
            <a:pPr lvl="1"/>
            <a:r>
              <a:rPr lang="en-US" dirty="0"/>
              <a:t>Anyone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value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Anyone can increment the value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increment(uint delta)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B9A7E-E858-42C4-87A3-22811F24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Incrementor Contract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60AB9-899D-414A-A1F8-AE907D28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2047303"/>
            <a:ext cx="5094161" cy="2143697"/>
          </a:xfrm>
          <a:prstGeom prst="roundRect">
            <a:avLst>
              <a:gd name="adj" fmla="val 1560"/>
            </a:avLst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DAE07E4-12B9-4C23-B554-67DD6D45A48D}"/>
              </a:ext>
            </a:extLst>
          </p:cNvPr>
          <p:cNvGrpSpPr/>
          <p:nvPr/>
        </p:nvGrpSpPr>
        <p:grpSpPr>
          <a:xfrm>
            <a:off x="7908067" y="4495800"/>
            <a:ext cx="2076450" cy="1795165"/>
            <a:chOff x="7908067" y="4495800"/>
            <a:chExt cx="2076450" cy="1795165"/>
          </a:xfrm>
        </p:grpSpPr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B60F5B2-7D2F-4506-AC25-B89E8412F387}"/>
                </a:ext>
              </a:extLst>
            </p:cNvPr>
            <p:cNvCxnSpPr>
              <a:stCxn id="5" idx="0"/>
              <a:endCxn id="5" idx="3"/>
            </p:cNvCxnSpPr>
            <p:nvPr/>
          </p:nvCxnSpPr>
          <p:spPr>
            <a:xfrm rot="16200000" flipH="1">
              <a:off x="8784367" y="5109865"/>
              <a:ext cx="533400" cy="762000"/>
            </a:xfrm>
            <a:prstGeom prst="curvedConnector4">
              <a:avLst>
                <a:gd name="adj1" fmla="val -42857"/>
                <a:gd name="adj2" fmla="val 13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84C651-AE2F-4F45-B735-CEC830EA8556}"/>
                </a:ext>
              </a:extLst>
            </p:cNvPr>
            <p:cNvSpPr/>
            <p:nvPr/>
          </p:nvSpPr>
          <p:spPr>
            <a:xfrm>
              <a:off x="7908067" y="5224165"/>
              <a:ext cx="1524000" cy="1066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1595A2-F1CE-499F-A002-ECCF4A3788BA}"/>
                </a:ext>
              </a:extLst>
            </p:cNvPr>
            <p:cNvSpPr txBox="1"/>
            <p:nvPr/>
          </p:nvSpPr>
          <p:spPr>
            <a:xfrm>
              <a:off x="8519564" y="4495800"/>
              <a:ext cx="14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4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4A050-BCA7-41BD-A3D3-E01ABD267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B44968-712B-4DAC-959E-A0B440F1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Incrementor 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C9219-D1E1-429B-9DA1-51CB725E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47031"/>
            <a:ext cx="109440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pragma solidity ^0.4.18;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Incrementor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increment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(uint delta) public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value += delta;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view public returns (uint)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67778E-0FCE-4D7A-A605-FEBB7087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7" y="1638300"/>
            <a:ext cx="3663631" cy="1114425"/>
          </a:xfrm>
          <a:prstGeom prst="wedgeRoundRectCallout">
            <a:avLst>
              <a:gd name="adj1" fmla="val -77477"/>
              <a:gd name="adj2" fmla="val 411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stored in the blockchain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0AA6E7D-A541-4260-AF7E-4CBF6183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7" y="3686175"/>
            <a:ext cx="5029200" cy="623143"/>
          </a:xfrm>
          <a:prstGeom prst="wedgeRoundRectCallout">
            <a:avLst>
              <a:gd name="adj1" fmla="val -60616"/>
              <a:gd name="adj2" fmla="val -419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the persistent data field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831E5FE-F5B7-4AC8-9B06-E1BDA3B3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205" y="5181600"/>
            <a:ext cx="5029200" cy="623143"/>
          </a:xfrm>
          <a:prstGeom prst="wedgeRoundRectCallout">
            <a:avLst>
              <a:gd name="adj1" fmla="val -60616"/>
              <a:gd name="adj2" fmla="val -40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the persistent data field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0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88D11-C93D-4124-AC8E-7C4453682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5076-40CF-4A58-9480-F130F5C3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with no output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Functions returning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5454B-D097-4219-9505-6ACCCB4F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Solidity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62258-9594-49DB-8240-92C98922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981200"/>
            <a:ext cx="109440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increment(uint delta)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value += delta;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1BB0F-9DF3-4CD6-ACED-779A6648A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" y="4610100"/>
            <a:ext cx="109440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returns (uint)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7BA730B-A76E-49EF-ACAC-E68CBEBC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2933755"/>
            <a:ext cx="4648200" cy="1151079"/>
          </a:xfrm>
          <a:prstGeom prst="wedgeRoundRectCallout">
            <a:avLst>
              <a:gd name="adj1" fmla="val -40892"/>
              <a:gd name="adj2" fmla="val -80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visibility: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3833E6C-982D-4DFC-BD4D-DD97284F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5264106"/>
            <a:ext cx="3733800" cy="1095434"/>
          </a:xfrm>
          <a:prstGeom prst="wedgeRoundRectCallout">
            <a:avLst>
              <a:gd name="adj1" fmla="val -60745"/>
              <a:gd name="adj2" fmla="val -60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 not to modify the state of blockchain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E28F174-44DE-4152-A7B0-8D09D79E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390" y="5264106"/>
            <a:ext cx="2852822" cy="1111883"/>
          </a:xfrm>
          <a:prstGeom prst="wedgeRoundRectCallout">
            <a:avLst>
              <a:gd name="adj1" fmla="val -72495"/>
              <a:gd name="adj2" fmla="val -629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explicitly the return 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DB4252-3EA9-4191-B3E3-DAC5AC7F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6546">
            <a:off x="6417073" y="142875"/>
            <a:ext cx="1734739" cy="17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CDF8-CC48-4E83-B908-F7049EBF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Data types are similar to most programming languages: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int8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uint8</a:t>
            </a:r>
            <a:r>
              <a:rPr lang="en-US" dirty="0"/>
              <a:t>,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uint256</a:t>
            </a:r>
            <a:r>
              <a:rPr lang="en-US" dirty="0"/>
              <a:t> </a:t>
            </a:r>
            <a:r>
              <a:rPr lang="en-US" noProof="1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en-US" noProof="1"/>
              <a:t>)</a:t>
            </a:r>
            <a:r>
              <a:rPr lang="en-US" dirty="0"/>
              <a:t> – integers of 8 … 256 bits</a:t>
            </a:r>
          </a:p>
          <a:p>
            <a:pPr lvl="2"/>
            <a:r>
              <a:rPr lang="en-US" dirty="0"/>
              <a:t>No floating-points numbers (still)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– UTF8-encoded text, e.g. "</a:t>
            </a:r>
            <a:r>
              <a:rPr lang="en-US" i="1" dirty="0"/>
              <a:t>Hello, Solidity!</a:t>
            </a:r>
            <a:r>
              <a:rPr lang="en-US" dirty="0"/>
              <a:t>" or ""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address</a:t>
            </a:r>
            <a:r>
              <a:rPr lang="en-US" dirty="0"/>
              <a:t> – Ethereum address (EIP 55 encoded)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/>
              <a:t>e.g. 0xdCad3a6d3569DF655070DEd06cb7A1b2Ccd1D3AF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dirty="0"/>
              <a:t> – enumerated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35AC9-76C9-4FEB-828E-541DDCF9B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5639959"/>
            <a:ext cx="53340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YesNo {Yes, No}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YesNo answer = YesNo.Yes;</a:t>
            </a:r>
          </a:p>
        </p:txBody>
      </p:sp>
    </p:spTree>
    <p:extLst>
      <p:ext uri="{BB962C8B-B14F-4D97-AF65-F5344CB8AC3E}">
        <p14:creationId xmlns:p14="http://schemas.microsoft.com/office/powerpoint/2010/main" val="42129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1A7E69-15C8-4A71-B7AD-CB825EC9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75D3-FE9A-42DB-9E0D-B0F356F7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Solidity contract</a:t>
            </a:r>
          </a:p>
          <a:p>
            <a:pPr lvl="1"/>
            <a:r>
              <a:rPr lang="en-US" dirty="0"/>
              <a:t>Keep the address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previous invoker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getLastInvoker()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(bool,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address)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r>
              <a:rPr lang="en-US" dirty="0">
                <a:sym typeface="Wingdings" panose="05000000000000000000" pitchFamily="2" charset="2"/>
              </a:rPr>
              <a:t> – if a previous invoker exists or not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address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that has invoked the contract before you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091CD-3149-4E57-A50A-C310DFC0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Last Invoker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CE47E-3098-4119-AACC-30AAA7CC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99" y="4823745"/>
            <a:ext cx="10960513" cy="13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5206E-63E1-4DE2-A5A8-B74A97906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98CB94-92D9-4FF9-A641-28BFB2FF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Last Invoker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C1301-6EA7-4A62-A49C-9FB44FF3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67" y="1143000"/>
            <a:ext cx="10945091" cy="5189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pragma solidity ^0.4.18;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LastInvoker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address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private lastInvoker;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getLastInvoker() public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returns (bool, address)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address result = lastInvoker;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lastInvoker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msg.sender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(result != 0x0, result);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1BAD9E0-3EB7-4ECB-A126-BF22EB84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495800"/>
            <a:ext cx="3605325" cy="1457325"/>
          </a:xfrm>
          <a:prstGeom prst="wedgeRoundRectCallout">
            <a:avLst>
              <a:gd name="adj1" fmla="val -69426"/>
              <a:gd name="adj2" fmla="val -345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address of the contract's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sent as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msg.sender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5FDF7C4-2291-4B07-AAD6-27D6D783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336234"/>
            <a:ext cx="3986325" cy="1603845"/>
          </a:xfrm>
          <a:prstGeom prst="wedgeRoundRectCallout">
            <a:avLst>
              <a:gd name="adj1" fmla="val -67275"/>
              <a:gd name="adj2" fmla="val 33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last invoking address in the contract's persistent storage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FC04D-D680-4A47-A4EF-0F608E666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4" y="1085850"/>
            <a:ext cx="6462598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Array of fixed size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uint8[3]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 = [10, 20, 30];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nums[0] = 32;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22B0A-DB58-4B05-8C8C-751BF5A7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4" y="2952750"/>
            <a:ext cx="1094399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Dynamic array (variable size)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uint24[]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score;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addScore(uint24 s) public returns (uint)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if (score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score.length-1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 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score.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push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score.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7E834B-A46B-430D-8D3D-0437CB0518E7}"/>
              </a:ext>
            </a:extLst>
          </p:cNvPr>
          <p:cNvGrpSpPr/>
          <p:nvPr/>
        </p:nvGrpSpPr>
        <p:grpSpPr>
          <a:xfrm>
            <a:off x="7562277" y="1164173"/>
            <a:ext cx="2209800" cy="1402190"/>
            <a:chOff x="7618412" y="1258139"/>
            <a:chExt cx="2209800" cy="1269648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1886C6DA-69AA-44EC-BE7E-7A159CFC1EDF}"/>
                </a:ext>
              </a:extLst>
            </p:cNvPr>
            <p:cNvSpPr/>
            <p:nvPr/>
          </p:nvSpPr>
          <p:spPr>
            <a:xfrm>
              <a:off x="7618412" y="1258139"/>
              <a:ext cx="2209800" cy="1269648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26AC5AC7-51A9-4765-B182-E3358C037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2447" y="1322076"/>
              <a:ext cx="1564851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0  1  2</a:t>
              </a:r>
            </a:p>
          </p:txBody>
        </p:sp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6B8D0BFB-0A91-4289-BCDA-83CE1B4BCCA9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839293" y="1857062"/>
            <a:ext cx="1764792" cy="469181"/>
          </p:xfrm>
          <a:graphic>
            <a:graphicData uri="http://schemas.openxmlformats.org/drawingml/2006/table">
              <a:tbl>
                <a:tblPr/>
                <a:tblGrid>
                  <a:gridCol w="5882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C6091-6678-4719-A345-2D34780DD2CA}"/>
              </a:ext>
            </a:extLst>
          </p:cNvPr>
          <p:cNvGrpSpPr/>
          <p:nvPr/>
        </p:nvGrpSpPr>
        <p:grpSpPr>
          <a:xfrm>
            <a:off x="8268662" y="4743451"/>
            <a:ext cx="3033600" cy="1446900"/>
            <a:chOff x="7637462" y="1133476"/>
            <a:chExt cx="3033600" cy="1446900"/>
          </a:xfrm>
        </p:grpSpPr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BD271265-B895-4DB5-B0BA-D463C9FE45EE}"/>
                </a:ext>
              </a:extLst>
            </p:cNvPr>
            <p:cNvSpPr/>
            <p:nvPr/>
          </p:nvSpPr>
          <p:spPr>
            <a:xfrm>
              <a:off x="7637462" y="1133476"/>
              <a:ext cx="3033600" cy="14469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A928D21F-A9CE-42DC-A8B8-C948B548C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2341" y="1303026"/>
              <a:ext cx="223811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0  1 </a:t>
              </a:r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bg-BG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…</a:t>
              </a:r>
              <a:endPara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>
              <a:extLst>
                <a:ext uri="{FF2B5EF4-FFF2-40B4-BE49-F238E27FC236}">
                  <a16:creationId xmlns:a16="http://schemas.microsoft.com/office/drawing/2014/main" id="{B0E78303-2AE8-44CE-BCBC-7A678B4F84F6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905967" y="1838012"/>
            <a:ext cx="2507920" cy="518160"/>
          </p:xfrm>
          <a:graphic>
            <a:graphicData uri="http://schemas.openxmlformats.org/drawingml/2006/table">
              <a:tbl>
                <a:tblPr/>
                <a:tblGrid>
                  <a:gridCol w="6269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69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69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26980">
                    <a:extLst>
                      <a:ext uri="{9D8B030D-6E8A-4147-A177-3AD203B41FA5}">
                        <a16:colId xmlns:a16="http://schemas.microsoft.com/office/drawing/2014/main" val="309891772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213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994256-D3D2-418A-BFDA-EC1E830A6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5C08-92C2-4FF1-83AE-F51B7197B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Solidity contract</a:t>
            </a:r>
          </a:p>
          <a:p>
            <a:pPr lvl="1"/>
            <a:r>
              <a:rPr lang="en-US" dirty="0"/>
              <a:t>Contract owner (creator) can</a:t>
            </a: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facts</a:t>
            </a:r>
            <a:r>
              <a:rPr lang="en-US" dirty="0"/>
              <a:t> (string values)</a:t>
            </a:r>
          </a:p>
          <a:p>
            <a:pPr lvl="1"/>
            <a:r>
              <a:rPr lang="en-US" dirty="0"/>
              <a:t>Anyone can read the facts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 – returns the count of facts</a:t>
            </a: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getFact(index)</a:t>
            </a:r>
            <a:r>
              <a:rPr lang="en-US" dirty="0"/>
              <a:t> – returns specified fact by index [0…count-1]</a:t>
            </a:r>
          </a:p>
          <a:p>
            <a:pPr lvl="2"/>
            <a:r>
              <a:rPr lang="en-US" dirty="0"/>
              <a:t>Solidity cannot return all facts (array of strings)</a:t>
            </a:r>
          </a:p>
          <a:p>
            <a:pPr lvl="1"/>
            <a:r>
              <a:rPr lang="en-US" dirty="0"/>
              <a:t>Nobody can delete facts or destroy the contract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2FA885-42AA-4A4B-BB98-CB6F172A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of Facts</a:t>
            </a:r>
          </a:p>
        </p:txBody>
      </p:sp>
      <p:pic>
        <p:nvPicPr>
          <p:cNvPr id="2052" name="Picture 4" descr="Резултат с изображение за documents">
            <a:extLst>
              <a:ext uri="{FF2B5EF4-FFF2-40B4-BE49-F238E27FC236}">
                <a16:creationId xmlns:a16="http://schemas.microsoft.com/office/drawing/2014/main" id="{24CD94B9-E310-410B-86D7-22EEAF578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56" y="1295400"/>
            <a:ext cx="2841756" cy="2865372"/>
          </a:xfrm>
          <a:prstGeom prst="roundRect">
            <a:avLst>
              <a:gd name="adj" fmla="val 7526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iReDeSiRe\Desktop\Blockchain Camp SoftUni\Day 8\1_ijr2FQCzuOe_KEVPx5E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1" y="1179802"/>
            <a:ext cx="6248402" cy="35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982446-4A63-487E-B76D-A7BC2DEF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4989666"/>
            <a:ext cx="11430000" cy="820600"/>
          </a:xfrm>
        </p:spPr>
        <p:txBody>
          <a:bodyPr/>
          <a:lstStyle/>
          <a:p>
            <a:r>
              <a:rPr lang="en-US" dirty="0"/>
              <a:t>Ethereum Virtual Machine and Solidity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D73D-2BE8-4BA6-B6C7-70830547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12" y="5834166"/>
            <a:ext cx="11430000" cy="719034"/>
          </a:xfrm>
        </p:spPr>
        <p:txBody>
          <a:bodyPr/>
          <a:lstStyle/>
          <a:p>
            <a:r>
              <a:rPr lang="en-US" dirty="0"/>
              <a:t>Architectural Concepts</a:t>
            </a:r>
          </a:p>
        </p:txBody>
      </p:sp>
    </p:spTree>
    <p:extLst>
      <p:ext uri="{BB962C8B-B14F-4D97-AF65-F5344CB8AC3E}">
        <p14:creationId xmlns:p14="http://schemas.microsoft.com/office/powerpoint/2010/main" val="2226657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A9E3-45F0-45F1-9596-5C3B7704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00EF0E-F897-4491-89F2-439FD9B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of Facts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BEC33-7842-4076-9F14-AAA95DDD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4" y="1028700"/>
            <a:ext cx="108203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Facts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facts;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private contractOwner = msg.sender;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add(string newFact) public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 (msg.sender == contractOwner);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facts.push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(newFact);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count() view public returns (uint)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facts.length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getFact(uint index) view public returns (string)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facts[index]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BF7AAEA-4138-4B28-97B0-ACE2B4AE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2" y="543946"/>
            <a:ext cx="4000500" cy="1075304"/>
          </a:xfrm>
          <a:prstGeom prst="wedgeRoundRectCallout">
            <a:avLst>
              <a:gd name="adj1" fmla="val -67206"/>
              <a:gd name="adj2" fmla="val 47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 all the facts 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stored on the blockchain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D830609-2616-4F3E-A7D9-255C9F8D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3133359"/>
            <a:ext cx="5257800" cy="562341"/>
          </a:xfrm>
          <a:prstGeom prst="wedgeRoundRectCallout">
            <a:avLst>
              <a:gd name="adj1" fmla="val -61072"/>
              <a:gd name="adj2" fmla="val -37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 an element into the array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65F1EF3-AC34-4C8E-8CD8-A6C830FA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5591175"/>
            <a:ext cx="5638800" cy="975300"/>
          </a:xfrm>
          <a:prstGeom prst="wedgeRoundRectCallout">
            <a:avLst>
              <a:gd name="adj1" fmla="val -61813"/>
              <a:gd name="adj2" fmla="val -48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Solidity functions cannot return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we use a workaround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8A2D996-A754-42E3-82F1-0BD470FE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2" y="1852155"/>
            <a:ext cx="1905000" cy="1048299"/>
          </a:xfrm>
          <a:prstGeom prst="wedgeRoundRectCallout">
            <a:avLst>
              <a:gd name="adj1" fmla="val -80867"/>
              <a:gd name="adj2" fmla="val 397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for ownership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A4D85-326A-4CFF-8453-F835144B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67" y="1143000"/>
            <a:ext cx="10945091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Account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addr;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 amount;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 acc = Account({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addr: 0xdCad3a6d3569DF655070DEd06cb7A1b2Ccd1D3AF,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amount: 50});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 peterAcc = Account(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0xca35b7d915458ef540ade6068dfe2f44e8fa733c, 180);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acc.amount += 20;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2AD1D7DC-9BB4-4FF2-A9BD-20EA9D53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2268992"/>
            <a:ext cx="3046412" cy="1083808"/>
          </a:xfrm>
          <a:prstGeom prst="wedgeRoundRectCallout">
            <a:avLst>
              <a:gd name="adj1" fmla="val -72780"/>
              <a:gd name="adj2" fmla="val 47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given structure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96FCFB8-EB4D-429B-B7A0-6BA16C9B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556" y="5820728"/>
            <a:ext cx="5562600" cy="687759"/>
          </a:xfrm>
          <a:prstGeom prst="wedgeRoundRectCallout">
            <a:avLst>
              <a:gd name="adj1" fmla="val -60319"/>
              <a:gd name="adj2" fmla="val -32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structure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65144A6-4E36-4C9F-B758-4953D743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618" y="4239640"/>
            <a:ext cx="3967050" cy="638176"/>
          </a:xfrm>
          <a:prstGeom prst="wedgeRoundRectCallout">
            <a:avLst>
              <a:gd name="adj1" fmla="val -63190"/>
              <a:gd name="adj2" fmla="val 45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another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C615EB7-5E30-4F6C-8497-6FAF4BC7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312" y="381000"/>
            <a:ext cx="3733800" cy="1125992"/>
          </a:xfrm>
          <a:prstGeom prst="wedgeRoundRectCallout">
            <a:avLst>
              <a:gd name="adj1" fmla="val -69719"/>
              <a:gd name="adj2" fmla="val 438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holding two data fields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C0F98-78DE-4521-9693-1DB68914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066800"/>
            <a:ext cx="11125200" cy="1603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(string =&gt; address) private accounts;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"Peter"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0xdCad3a6d3569DF655070DEd06cb7A1b2Ccd1D3AF;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F0837-2482-43E0-90FF-2FFE9BC8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2895600"/>
            <a:ext cx="11125200" cy="35671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Account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string personName;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 amount;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(address =&gt; Account) accByAddr;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accByAddr[0xdCad3a6d3569DF655070DEd06cb7A1b2Ccd1D3AF]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Account("Peter", 120);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F871D3A-9D10-4742-A60B-AC6FF86D9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49" y="3124200"/>
            <a:ext cx="4435363" cy="1484825"/>
          </a:xfrm>
          <a:prstGeom prst="wedgeRoundRectCallout">
            <a:avLst>
              <a:gd name="adj1" fmla="val -65649"/>
              <a:gd name="adj2" fmla="val 64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Mappings can be used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contracts only. No instantiation is needed.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F95F3-C96F-428A-AECB-F42A2FCCC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2885-6957-408B-A99E-0EF07469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 issues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certificates</a:t>
            </a:r>
            <a:r>
              <a:rPr lang="en-US" dirty="0"/>
              <a:t> for completed trainings</a:t>
            </a:r>
          </a:p>
          <a:p>
            <a:pPr lvl="1"/>
            <a:r>
              <a:rPr lang="en-US" dirty="0"/>
              <a:t>Each certificate has its data and content calculated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  <a:p>
            <a:pPr lvl="1"/>
            <a:r>
              <a:rPr lang="en-US" dirty="0"/>
              <a:t>The registry of all valid certificate hashes stored on the blockchain</a:t>
            </a:r>
          </a:p>
          <a:p>
            <a:pPr lvl="1"/>
            <a:r>
              <a:rPr lang="en-US" dirty="0"/>
              <a:t>Owner can add certificate hashes: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add(hash)</a:t>
            </a:r>
          </a:p>
          <a:p>
            <a:pPr lvl="1"/>
            <a:r>
              <a:rPr lang="en-US" dirty="0"/>
              <a:t>Anyone can verify </a:t>
            </a:r>
            <a:r>
              <a:rPr lang="bg-BG" dirty="0"/>
              <a:t>а </a:t>
            </a:r>
            <a:r>
              <a:rPr lang="en-US" dirty="0"/>
              <a:t>certificate by its hash: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verify(hash)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8D586-E0BF-4A18-BC5F-C1E10563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Registry of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E5745-4FBA-4132-8FE5-8C4A7231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57725"/>
            <a:ext cx="2066925" cy="1460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F152118-B5CB-459C-9A46-613CBC332889}"/>
              </a:ext>
            </a:extLst>
          </p:cNvPr>
          <p:cNvGrpSpPr/>
          <p:nvPr/>
        </p:nvGrpSpPr>
        <p:grpSpPr>
          <a:xfrm>
            <a:off x="3028220" y="4834235"/>
            <a:ext cx="1152880" cy="674490"/>
            <a:chOff x="2970212" y="4986635"/>
            <a:chExt cx="1152880" cy="674490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414152D-9760-4B52-9BE0-67AB21A09888}"/>
                </a:ext>
              </a:extLst>
            </p:cNvPr>
            <p:cNvSpPr/>
            <p:nvPr/>
          </p:nvSpPr>
          <p:spPr>
            <a:xfrm>
              <a:off x="3057842" y="5410200"/>
              <a:ext cx="1005840" cy="2509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ED333A-5453-43EF-A63B-EA7773FDA767}"/>
                </a:ext>
              </a:extLst>
            </p:cNvPr>
            <p:cNvSpPr txBox="1"/>
            <p:nvPr/>
          </p:nvSpPr>
          <p:spPr>
            <a:xfrm>
              <a:off x="2970212" y="4986635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hashing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27B0E2-82D9-47F0-8550-3497793333A7}"/>
              </a:ext>
            </a:extLst>
          </p:cNvPr>
          <p:cNvSpPr txBox="1"/>
          <p:nvPr/>
        </p:nvSpPr>
        <p:spPr>
          <a:xfrm>
            <a:off x="4217089" y="511704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0x6a7e9e1…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2DEB82-9FBF-4FAE-9ADB-09520D928D21}"/>
              </a:ext>
            </a:extLst>
          </p:cNvPr>
          <p:cNvGrpSpPr/>
          <p:nvPr/>
        </p:nvGrpSpPr>
        <p:grpSpPr>
          <a:xfrm>
            <a:off x="6246812" y="4843760"/>
            <a:ext cx="1204176" cy="664965"/>
            <a:chOff x="2995011" y="4996160"/>
            <a:chExt cx="1204176" cy="66496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C7246FD-2548-4ECB-BCB6-3D5088094D51}"/>
                </a:ext>
              </a:extLst>
            </p:cNvPr>
            <p:cNvSpPr/>
            <p:nvPr/>
          </p:nvSpPr>
          <p:spPr>
            <a:xfrm>
              <a:off x="3076892" y="5410200"/>
              <a:ext cx="1005840" cy="2509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2591D7-F72A-46CA-9D7E-2C7593D48994}"/>
                </a:ext>
              </a:extLst>
            </p:cNvPr>
            <p:cNvSpPr txBox="1"/>
            <p:nvPr/>
          </p:nvSpPr>
          <p:spPr>
            <a:xfrm>
              <a:off x="2995011" y="4996160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add</a:t>
              </a:r>
              <a:r>
                <a:rPr lang="bg-BG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…</a:t>
              </a:r>
              <a:r>
                <a:rPr lang="bg-BG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74C79C-B4A3-4BDA-BB81-700213736826}"/>
              </a:ext>
            </a:extLst>
          </p:cNvPr>
          <p:cNvSpPr txBox="1"/>
          <p:nvPr/>
        </p:nvSpPr>
        <p:spPr>
          <a:xfrm>
            <a:off x="9424806" y="4931787"/>
            <a:ext cx="2090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Hashes stored in the blockchain</a:t>
            </a:r>
          </a:p>
        </p:txBody>
      </p:sp>
      <p:pic>
        <p:nvPicPr>
          <p:cNvPr id="1026" name="Picture 2" descr="Резултат с изображение за blockchain icon">
            <a:extLst>
              <a:ext uri="{FF2B5EF4-FFF2-40B4-BE49-F238E27FC236}">
                <a16:creationId xmlns:a16="http://schemas.microsoft.com/office/drawing/2014/main" id="{5A6F000C-9B0C-4423-9FCB-6D29A509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640" y="4686299"/>
            <a:ext cx="1875972" cy="18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10C206-A74D-467C-B17C-9DE2280C0C94}"/>
              </a:ext>
            </a:extLst>
          </p:cNvPr>
          <p:cNvGrpSpPr/>
          <p:nvPr/>
        </p:nvGrpSpPr>
        <p:grpSpPr>
          <a:xfrm rot="21240762">
            <a:off x="5970644" y="5565112"/>
            <a:ext cx="1713931" cy="664967"/>
            <a:chOff x="2272793" y="4769865"/>
            <a:chExt cx="1713931" cy="664967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3A4F898-6119-4F15-8D41-1F0EBC18A514}"/>
                </a:ext>
              </a:extLst>
            </p:cNvPr>
            <p:cNvSpPr/>
            <p:nvPr/>
          </p:nvSpPr>
          <p:spPr>
            <a:xfrm flipH="1">
              <a:off x="2418310" y="5183906"/>
              <a:ext cx="1379254" cy="250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7053E0-5A49-4038-8FDC-EE7F94FF8D25}"/>
                </a:ext>
              </a:extLst>
            </p:cNvPr>
            <p:cNvSpPr txBox="1"/>
            <p:nvPr/>
          </p:nvSpPr>
          <p:spPr>
            <a:xfrm>
              <a:off x="2272793" y="4769865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verify</a:t>
              </a:r>
              <a:r>
                <a:rPr lang="bg-BG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…</a:t>
              </a:r>
              <a:r>
                <a:rPr lang="bg-BG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F11B35-D95E-40F5-B9D7-5A3A2030BEA4}"/>
              </a:ext>
            </a:extLst>
          </p:cNvPr>
          <p:cNvSpPr txBox="1"/>
          <p:nvPr/>
        </p:nvSpPr>
        <p:spPr>
          <a:xfrm>
            <a:off x="3813204" y="590550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310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C5A66-174D-422E-8505-8F1006FD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76A504-A24A-4CE8-9DE2-818BD9C4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Registry of Certificates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6D73-DFAD-4D17-B657-DD4CE383A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9" y="1066800"/>
            <a:ext cx="11071226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Certificates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mapping (string =&gt; bool)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certificateHashes;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contractOwner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msg.sender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add(string hash)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 (msg.sender == contractOwner);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certificateHashes[hash]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verify(string hash)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 public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returns (bool)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certificateHashes[hash];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77A1754-BDA8-406C-A16B-D87F1C77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199" y="2247494"/>
            <a:ext cx="3616438" cy="641820"/>
          </a:xfrm>
          <a:prstGeom prst="wedgeRoundRectCallout">
            <a:avLst>
              <a:gd name="adj1" fmla="val -61391"/>
              <a:gd name="adj2" fmla="val 56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owner only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3A531E8-1325-4C3B-9A1B-FBC7BD9A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7" y="3375019"/>
            <a:ext cx="3733800" cy="957681"/>
          </a:xfrm>
          <a:prstGeom prst="wedgeRoundRectCallout">
            <a:avLst>
              <a:gd name="adj1" fmla="val -64453"/>
              <a:gd name="adj2" fmla="val -256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the certificate hash on the blockchain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33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350F5-838C-4A7A-AFEA-27597E2D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E7E4-3B3B-41A8-85EE-D5BD9759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Objects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  <a:r>
              <a:rPr lang="en-US" dirty="0"/>
              <a:t> location are persisted in the blockchain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Objects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/>
              <a:t> location are temporary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07A78-2D2E-485C-931A-60E391AA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D71B3-E294-4AAA-8A21-24D45FF1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66900"/>
            <a:ext cx="11125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PersistentStorage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uint[] data;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Persistent data kept in the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4CCA8-B2D0-4F60-A3D4-7D5E6A37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4210050"/>
            <a:ext cx="11125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calcSize(uint8 t) public pure returns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(uint8)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Explicitly specified data location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memory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uint8[3]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memory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sizes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size[t];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CA65F66-94C6-49A5-B6CB-7425A51C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524" y="2857500"/>
            <a:ext cx="7057288" cy="641820"/>
          </a:xfrm>
          <a:prstGeom prst="wedgeRoundRectCallout">
            <a:avLst>
              <a:gd name="adj1" fmla="val -54398"/>
              <a:gd name="adj2" fmla="val -529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location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storage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assumed implicitly 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680D2-E9DB-4C75-948B-E1CDFEE0F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78BB3-D4DB-4EE7-9C66-B93F5600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Modifiers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A213B-C1AB-46A9-ACC4-27D0E2E8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37" y="1295400"/>
            <a:ext cx="112823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ChangeableOwner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public owner = msg.sender;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modifier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onlyBy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(address account)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require(msg.sender == account);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forget to invoke the original function's body!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changeOwner(address newOwner) public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onlyBy(owner)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owner = newOwner;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F5BF77E-F714-46D3-B901-36742095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2" y="4995467"/>
            <a:ext cx="4724400" cy="1141174"/>
          </a:xfrm>
          <a:prstGeom prst="wedgeRoundRectCallout">
            <a:avLst>
              <a:gd name="adj1" fmla="val 59539"/>
              <a:gd name="adj2" fmla="val -583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functionality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&amp; after a function call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486E04-EA20-46D9-BDAE-F640CD9C5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2" y="1527353"/>
            <a:ext cx="3124200" cy="1498936"/>
          </a:xfrm>
          <a:prstGeom prst="wedgeRoundRectCallout">
            <a:avLst>
              <a:gd name="adj1" fmla="val -76000"/>
              <a:gd name="adj2" fmla="val 26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attacheable to any other function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7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D088A-9948-4090-BC31-FC7D2DE7C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48CA70-5C96-407D-9784-37217B42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FB287-54D9-4910-ADF9-9FC737CF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02353"/>
            <a:ext cx="10944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pragma solidity ^0.4.18;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Owned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Owned() public { owner = msg.sender;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internal owner;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Terminatable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Owned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terminate() public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 (msg.sender == 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selfdestruct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D96138C-33B6-4662-9ED1-7CAC633B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1018720"/>
            <a:ext cx="2514600" cy="1141174"/>
          </a:xfrm>
          <a:prstGeom prst="wedgeRoundRectCallout">
            <a:avLst>
              <a:gd name="adj1" fmla="val -97928"/>
              <a:gd name="adj2" fmla="val 393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contract (parent class)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F4DCCF2-3933-41CF-8847-AF386B84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2" y="2877922"/>
            <a:ext cx="2895600" cy="1102155"/>
          </a:xfrm>
          <a:prstGeom prst="wedgeRoundRectCallout">
            <a:avLst>
              <a:gd name="adj1" fmla="val -75115"/>
              <a:gd name="adj2" fmla="val 4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contract (child class)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9DCD01E-2BDB-4E47-A668-DE305318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5105400"/>
            <a:ext cx="4191000" cy="1482010"/>
          </a:xfrm>
          <a:prstGeom prst="wedgeRoundRectCallout">
            <a:avLst>
              <a:gd name="adj1" fmla="val -69141"/>
              <a:gd name="adj2" fmla="val -352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contract, its stored data and removes it from the blockchain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F565264-18B0-4A6D-B2D4-5D04CDC37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900" y="4223659"/>
            <a:ext cx="2895600" cy="653141"/>
          </a:xfrm>
          <a:prstGeom prst="wedgeRoundRectCallout">
            <a:avLst>
              <a:gd name="adj1" fmla="val -69469"/>
              <a:gd name="adj2" fmla="val 40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derived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B4350-52EF-4483-8F05-AFCF89A2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EBF3-151B-4FA3-B88E-50AD937D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token </a:t>
            </a:r>
            <a:r>
              <a:rPr lang="en-US" dirty="0"/>
              <a:t>contract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 supply </a:t>
            </a:r>
            <a:r>
              <a:rPr lang="en-US" dirty="0"/>
              <a:t>is specified at contract's creation</a:t>
            </a:r>
          </a:p>
          <a:p>
            <a:pPr lvl="1"/>
            <a:r>
              <a:rPr lang="en-US" dirty="0"/>
              <a:t>The entire initial supply is held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contract's creator</a:t>
            </a:r>
          </a:p>
          <a:p>
            <a:pPr lvl="1"/>
            <a:r>
              <a:rPr lang="en-US" dirty="0"/>
              <a:t>Token owners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 tokens </a:t>
            </a:r>
            <a:r>
              <a:rPr lang="en-US" dirty="0"/>
              <a:t>to other addresses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65A55-89EB-4B1D-93B0-03BA8944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Create a Simple Token</a:t>
            </a:r>
          </a:p>
        </p:txBody>
      </p:sp>
      <p:pic>
        <p:nvPicPr>
          <p:cNvPr id="3074" name="Picture 2" descr="Резултат с изображение за token cryptocurrency">
            <a:extLst>
              <a:ext uri="{FF2B5EF4-FFF2-40B4-BE49-F238E27FC236}">
                <a16:creationId xmlns:a16="http://schemas.microsoft.com/office/drawing/2014/main" id="{FAC6FFE1-233A-4921-8276-F93797B3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23" y="3886200"/>
            <a:ext cx="2199589" cy="1190921"/>
          </a:xfrm>
          <a:prstGeom prst="rect">
            <a:avLst/>
          </a:prstGeom>
          <a:noFill/>
          <a:ln>
            <a:solidFill>
              <a:srgbClr val="F9DAAB">
                <a:alpha val="50196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58B5F5B-B7E4-4E2E-B225-64B6FD153923}"/>
              </a:ext>
            </a:extLst>
          </p:cNvPr>
          <p:cNvGrpSpPr/>
          <p:nvPr/>
        </p:nvGrpSpPr>
        <p:grpSpPr>
          <a:xfrm>
            <a:off x="5775869" y="4426744"/>
            <a:ext cx="3037359" cy="806025"/>
            <a:chOff x="6450689" y="4464844"/>
            <a:chExt cx="3037359" cy="806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6A2827-9F8E-4E4F-A126-2A5F8FEEE3E8}"/>
                </a:ext>
              </a:extLst>
            </p:cNvPr>
            <p:cNvGrpSpPr/>
            <p:nvPr/>
          </p:nvGrpSpPr>
          <p:grpSpPr>
            <a:xfrm>
              <a:off x="6450689" y="4464844"/>
              <a:ext cx="1163267" cy="674490"/>
              <a:chOff x="2960687" y="4986635"/>
              <a:chExt cx="1163267" cy="674490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94FDD792-1E15-48C3-847F-44757EABC1E0}"/>
                  </a:ext>
                </a:extLst>
              </p:cNvPr>
              <p:cNvSpPr/>
              <p:nvPr/>
            </p:nvSpPr>
            <p:spPr>
              <a:xfrm>
                <a:off x="3057842" y="5410200"/>
                <a:ext cx="1005840" cy="250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3B3419-99DC-49CC-A7CB-1B0B846E3DDC}"/>
                  </a:ext>
                </a:extLst>
              </p:cNvPr>
              <p:cNvSpPr txBox="1"/>
              <p:nvPr/>
            </p:nvSpPr>
            <p:spPr>
              <a:xfrm>
                <a:off x="2960687" y="4986635"/>
                <a:ext cx="1163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DE19B3-6FBF-41E4-B001-CCD880B5C780}"/>
                </a:ext>
              </a:extLst>
            </p:cNvPr>
            <p:cNvSpPr txBox="1"/>
            <p:nvPr/>
          </p:nvSpPr>
          <p:spPr>
            <a:xfrm>
              <a:off x="7649083" y="4747649"/>
              <a:ext cx="1838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0x6a51…7F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414555-45BA-4F74-AF38-4FB214C26EE5}"/>
              </a:ext>
            </a:extLst>
          </p:cNvPr>
          <p:cNvSpPr/>
          <p:nvPr/>
        </p:nvSpPr>
        <p:spPr>
          <a:xfrm>
            <a:off x="4341812" y="4735092"/>
            <a:ext cx="1296199" cy="112932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A34EC5-6D36-4BCB-A9C5-BEC091DC2CA8}"/>
              </a:ext>
            </a:extLst>
          </p:cNvPr>
          <p:cNvGrpSpPr/>
          <p:nvPr/>
        </p:nvGrpSpPr>
        <p:grpSpPr>
          <a:xfrm>
            <a:off x="5775869" y="5219104"/>
            <a:ext cx="3056595" cy="806025"/>
            <a:chOff x="6450689" y="5181004"/>
            <a:chExt cx="3056595" cy="8060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1F6A7A-741E-4CC9-9EFD-A998166381C0}"/>
                </a:ext>
              </a:extLst>
            </p:cNvPr>
            <p:cNvGrpSpPr/>
            <p:nvPr/>
          </p:nvGrpSpPr>
          <p:grpSpPr>
            <a:xfrm>
              <a:off x="6450689" y="5181004"/>
              <a:ext cx="1163267" cy="674490"/>
              <a:chOff x="2960687" y="4986635"/>
              <a:chExt cx="1163267" cy="674490"/>
            </a:xfrm>
          </p:grpSpPr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B9F089E6-609D-4F86-8C72-D3F62DAD172A}"/>
                  </a:ext>
                </a:extLst>
              </p:cNvPr>
              <p:cNvSpPr/>
              <p:nvPr/>
            </p:nvSpPr>
            <p:spPr>
              <a:xfrm>
                <a:off x="3057842" y="5410200"/>
                <a:ext cx="1005840" cy="250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DF71FB-72CA-4A82-8156-837C2A5F9148}"/>
                  </a:ext>
                </a:extLst>
              </p:cNvPr>
              <p:cNvSpPr txBox="1"/>
              <p:nvPr/>
            </p:nvSpPr>
            <p:spPr>
              <a:xfrm>
                <a:off x="2960687" y="4986635"/>
                <a:ext cx="1163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F830A6-64FD-49A7-A5A6-88F94029739D}"/>
                </a:ext>
              </a:extLst>
            </p:cNvPr>
            <p:cNvSpPr txBox="1"/>
            <p:nvPr/>
          </p:nvSpPr>
          <p:spPr>
            <a:xfrm>
              <a:off x="7649083" y="5463809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0x38ad…e3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C60915-CBB7-4420-B532-87B5A1CE0B1D}"/>
              </a:ext>
            </a:extLst>
          </p:cNvPr>
          <p:cNvGrpSpPr/>
          <p:nvPr/>
        </p:nvGrpSpPr>
        <p:grpSpPr>
          <a:xfrm rot="20650082">
            <a:off x="8687312" y="3816528"/>
            <a:ext cx="2589737" cy="785770"/>
            <a:chOff x="7415296" y="3760184"/>
            <a:chExt cx="2589737" cy="78577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4FC97F-AE9E-4AC3-A58D-21784AD197CF}"/>
                </a:ext>
              </a:extLst>
            </p:cNvPr>
            <p:cNvGrpSpPr/>
            <p:nvPr/>
          </p:nvGrpSpPr>
          <p:grpSpPr>
            <a:xfrm>
              <a:off x="7415296" y="3760184"/>
              <a:ext cx="1163267" cy="674490"/>
              <a:chOff x="2960687" y="4986635"/>
              <a:chExt cx="1163267" cy="674490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0B0A5A76-6DA6-4C39-89E3-F1A226549064}"/>
                  </a:ext>
                </a:extLst>
              </p:cNvPr>
              <p:cNvSpPr/>
              <p:nvPr/>
            </p:nvSpPr>
            <p:spPr>
              <a:xfrm>
                <a:off x="3057842" y="5410200"/>
                <a:ext cx="1005840" cy="250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07BC1B-B2E1-42E3-99AD-DE0A9A9393B9}"/>
                  </a:ext>
                </a:extLst>
              </p:cNvPr>
              <p:cNvSpPr txBox="1"/>
              <p:nvPr/>
            </p:nvSpPr>
            <p:spPr>
              <a:xfrm>
                <a:off x="2960687" y="4986635"/>
                <a:ext cx="1163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9F7288-EA3B-4D5F-8D57-A6B88B1DDF30}"/>
                </a:ext>
              </a:extLst>
            </p:cNvPr>
            <p:cNvSpPr txBox="1"/>
            <p:nvPr/>
          </p:nvSpPr>
          <p:spPr>
            <a:xfrm>
              <a:off x="8499493" y="4022734"/>
              <a:ext cx="1505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0x2C…e9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9B6673-534B-46BB-B921-A2E3D2A9FB84}"/>
              </a:ext>
            </a:extLst>
          </p:cNvPr>
          <p:cNvGrpSpPr/>
          <p:nvPr/>
        </p:nvGrpSpPr>
        <p:grpSpPr>
          <a:xfrm rot="915735">
            <a:off x="8788246" y="5019075"/>
            <a:ext cx="2427816" cy="819454"/>
            <a:chOff x="7415296" y="3760184"/>
            <a:chExt cx="2427816" cy="8194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0A44D6-9C5C-4C61-A19B-E36F859D6FA3}"/>
                </a:ext>
              </a:extLst>
            </p:cNvPr>
            <p:cNvGrpSpPr/>
            <p:nvPr/>
          </p:nvGrpSpPr>
          <p:grpSpPr>
            <a:xfrm>
              <a:off x="7415296" y="3760184"/>
              <a:ext cx="1163267" cy="674490"/>
              <a:chOff x="2960687" y="4986635"/>
              <a:chExt cx="1163267" cy="674490"/>
            </a:xfrm>
          </p:grpSpPr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502B15D2-D2BA-4628-A0B6-94A458E1BE82}"/>
                  </a:ext>
                </a:extLst>
              </p:cNvPr>
              <p:cNvSpPr/>
              <p:nvPr/>
            </p:nvSpPr>
            <p:spPr>
              <a:xfrm>
                <a:off x="3057842" y="5410200"/>
                <a:ext cx="1005840" cy="250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16AFE6-03BE-4FF1-AF74-830139AEB34B}"/>
                  </a:ext>
                </a:extLst>
              </p:cNvPr>
              <p:cNvSpPr txBox="1"/>
              <p:nvPr/>
            </p:nvSpPr>
            <p:spPr>
              <a:xfrm>
                <a:off x="2960687" y="4986635"/>
                <a:ext cx="1163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D107E3-0341-4671-A136-0AABC8E3D369}"/>
                </a:ext>
              </a:extLst>
            </p:cNvPr>
            <p:cNvSpPr txBox="1"/>
            <p:nvPr/>
          </p:nvSpPr>
          <p:spPr>
            <a:xfrm>
              <a:off x="8517108" y="4056418"/>
              <a:ext cx="1326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0x7…5b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4D7E78A-4F26-4218-A2DE-CFF67A12CC91}"/>
              </a:ext>
            </a:extLst>
          </p:cNvPr>
          <p:cNvSpPr txBox="1"/>
          <p:nvPr/>
        </p:nvSpPr>
        <p:spPr>
          <a:xfrm>
            <a:off x="647676" y="5070322"/>
            <a:ext cx="969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8A61F5D5-5D5B-4409-B21C-0142E0FE4536}"/>
              </a:ext>
            </a:extLst>
          </p:cNvPr>
          <p:cNvSpPr/>
          <p:nvPr/>
        </p:nvSpPr>
        <p:spPr>
          <a:xfrm>
            <a:off x="559764" y="4495800"/>
            <a:ext cx="444277" cy="16478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6BE73F-17C9-4C0E-8EF2-7602A4C0A94D}"/>
              </a:ext>
            </a:extLst>
          </p:cNvPr>
          <p:cNvSpPr/>
          <p:nvPr/>
        </p:nvSpPr>
        <p:spPr>
          <a:xfrm>
            <a:off x="1227823" y="5551442"/>
            <a:ext cx="2199589" cy="1003369"/>
          </a:xfrm>
          <a:prstGeom prst="roundRect">
            <a:avLst>
              <a:gd name="adj" fmla="val 12048"/>
            </a:avLst>
          </a:prstGeom>
          <a:solidFill>
            <a:schemeClr val="accent1"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(initial supply)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1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17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A9E3-45F0-45F1-9596-5C3B7704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00EF0E-F897-4491-89F2-439FD9B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Simple Token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BEC33-7842-4076-9F14-AAA95DDD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4" y="1214021"/>
            <a:ext cx="11429998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SimpleToken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mapping (address =&gt; uint256)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balanceOf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SimpleToken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(uint256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initialSupply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public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balanceOf[msg.sender] = initialSupply;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transfer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(address to, uint256 value) public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require(balanceOf[msg.sender] &gt;= value);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Check the sender balance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require(balanceOf[to] + value &gt;= balanceOf[to]);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Overflow check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balanceOf[msg.sender] -= value;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Subtract the value from the sender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balanceOf[to] += value;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Add the same value to the recipient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1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Solidity</a:t>
            </a:r>
            <a:r>
              <a:rPr lang="en-US" dirty="0"/>
              <a:t> is a contract-oriented, high-level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language</a:t>
            </a:r>
          </a:p>
          <a:p>
            <a:pPr lvl="1"/>
            <a:r>
              <a:rPr lang="en-US" dirty="0"/>
              <a:t>Syntax similar to JavaScript and C#</a:t>
            </a:r>
          </a:p>
          <a:p>
            <a:pPr lvl="1"/>
            <a:r>
              <a:rPr lang="en-US" dirty="0"/>
              <a:t>Runs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Virtual Machine </a:t>
            </a:r>
            <a:r>
              <a:rPr lang="en-US" dirty="0"/>
              <a:t>(EVM)</a:t>
            </a:r>
          </a:p>
          <a:p>
            <a:pPr lvl="1"/>
            <a:r>
              <a:rPr lang="en-US" dirty="0"/>
              <a:t>Statically typed language (like C# and Java)</a:t>
            </a:r>
          </a:p>
          <a:p>
            <a:pPr lvl="1"/>
            <a:r>
              <a:rPr lang="en-US" dirty="0"/>
              <a:t>Complex user-defined types (structs)</a:t>
            </a:r>
          </a:p>
          <a:p>
            <a:pPr lvl="1"/>
            <a:r>
              <a:rPr lang="en-US" dirty="0"/>
              <a:t>Contracts and inheritance (like in OOP)</a:t>
            </a:r>
          </a:p>
          <a:p>
            <a:pPr lvl="1"/>
            <a:r>
              <a:rPr lang="en-US" dirty="0"/>
              <a:t>Libraries (like in any other dev platform)</a:t>
            </a:r>
            <a:endParaRPr lang="bg-BG" dirty="0"/>
          </a:p>
          <a:p>
            <a:r>
              <a:rPr lang="en-US" dirty="0"/>
              <a:t>Official documentation: </a:t>
            </a:r>
            <a:r>
              <a:rPr lang="en-US" dirty="0">
                <a:hlinkClick r:id="rId2"/>
              </a:rPr>
              <a:t>https://solidity.readthedocs.io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Solidity?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57F47-F99B-4C78-B7A9-2FC1418F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2261901"/>
            <a:ext cx="2238375" cy="3213756"/>
          </a:xfrm>
          <a:prstGeom prst="roundRect">
            <a:avLst>
              <a:gd name="adj" fmla="val 1812"/>
            </a:avLst>
          </a:prstGeom>
        </p:spPr>
      </p:pic>
    </p:spTree>
    <p:extLst>
      <p:ext uri="{BB962C8B-B14F-4D97-AF65-F5344CB8AC3E}">
        <p14:creationId xmlns:p14="http://schemas.microsoft.com/office/powerpoint/2010/main" val="40047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58277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Solidity</a:t>
            </a:r>
            <a:r>
              <a:rPr lang="en-US" sz="3200" dirty="0"/>
              <a:t> is a high-level programming language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Designed to write smart contracts in the Ethereum VM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Remix </a:t>
            </a:r>
            <a:r>
              <a:rPr lang="en-US" sz="3200" dirty="0"/>
              <a:t>is a powerful online Solidity IDE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Solidity programming</a:t>
            </a:r>
            <a:r>
              <a:rPr lang="en-US" sz="3200" dirty="0"/>
              <a:t>: contracts, functions, data types, arrays, maps, structs, modifiers, inheritance, …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560FF-B409-451E-A618-4B8D836FB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2" y="1333967"/>
            <a:ext cx="5257800" cy="2649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SomeContract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someData;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someFunc(uint p)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2" y="3486150"/>
            <a:ext cx="3791855" cy="281304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66838-C0F0-4F80-8876-FAEC9F0C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362" y="5162550"/>
            <a:ext cx="829688" cy="1005315"/>
          </a:xfrm>
          <a:prstGeom prst="roundRect">
            <a:avLst>
              <a:gd name="adj" fmla="val 4675"/>
            </a:avLst>
          </a:prstGeom>
        </p:spPr>
      </p:pic>
    </p:spTree>
    <p:extLst>
      <p:ext uri="{BB962C8B-B14F-4D97-AF65-F5344CB8AC3E}">
        <p14:creationId xmlns:p14="http://schemas.microsoft.com/office/powerpoint/2010/main" val="37178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Contracts and Solidity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GB" dirty="0">
                <a:hlinkClick r:id="rId3"/>
              </a:rPr>
              <a:t>http://kingsland.academy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FC557-05F0-4916-9D83-190433CE4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86433">
            <a:off x="3669514" y="1435384"/>
            <a:ext cx="1318489" cy="1747408"/>
          </a:xfrm>
          <a:prstGeom prst="roundRect">
            <a:avLst>
              <a:gd name="adj" fmla="val 1812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20109-45DA-4FB7-A3A2-AD4E8AE90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21285">
            <a:off x="4951979" y="4557082"/>
            <a:ext cx="1358541" cy="1524470"/>
          </a:xfrm>
          <a:prstGeom prst="roundRect">
            <a:avLst>
              <a:gd name="adj" fmla="val 1401"/>
            </a:avLst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BF8C76-EA03-4D4F-83DC-E3400F0EA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312" y="2091394"/>
            <a:ext cx="5067300" cy="319498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9" name="Picture 2" descr="Резултат с изображение за token cryptocurrency">
            <a:extLst>
              <a:ext uri="{FF2B5EF4-FFF2-40B4-BE49-F238E27FC236}">
                <a16:creationId xmlns:a16="http://schemas.microsoft.com/office/drawing/2014/main" id="{115BEB5A-5AAD-4DDD-A365-050D6B8A7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4670">
            <a:off x="2298906" y="5154483"/>
            <a:ext cx="2199589" cy="1190921"/>
          </a:xfrm>
          <a:prstGeom prst="rect">
            <a:avLst/>
          </a:prstGeom>
          <a:noFill/>
          <a:ln>
            <a:solidFill>
              <a:srgbClr val="F9DAAB">
                <a:alpha val="50196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23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27F7C-63CF-4730-A18D-F8DCB5F3F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C521-7832-4C13-9EAF-5226F78A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Remix –  </a:t>
            </a:r>
            <a:r>
              <a:rPr lang="en-US" dirty="0">
                <a:hlinkClick r:id="rId2"/>
              </a:rPr>
              <a:t>https://remix.ethereum.org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Solidity official documentation – </a:t>
            </a:r>
            <a:r>
              <a:rPr lang="en-US" dirty="0">
                <a:hlinkClick r:id="rId3"/>
              </a:rPr>
              <a:t>https://solidity.readthedocs.io/en/develop/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Solidity tutorials – </a:t>
            </a:r>
            <a:r>
              <a:rPr lang="en-US" dirty="0">
                <a:hlinkClick r:id="rId4"/>
              </a:rPr>
              <a:t>https://ethereumbuilders.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gitbooks.io/guide/content/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/solidity_tutorials.html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Learn Solidity in Y Minutes – </a:t>
            </a:r>
            <a:r>
              <a:rPr lang="en-US" dirty="0">
                <a:hlinkClick r:id="rId5"/>
              </a:rPr>
              <a:t>https://learnxinyminutes.com/docs/solidity/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Solidity Code Style Guide – </a:t>
            </a:r>
            <a:r>
              <a:rPr lang="en-US" dirty="0">
                <a:hlinkClick r:id="rId6"/>
              </a:rPr>
              <a:t>http://solidity.readthedocs.io/en/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develop/style-guide.html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22290A-97A2-4440-BA09-D3983853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18911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hlinkClick r:id="rId2"/>
              </a:rPr>
              <a:t>https://ethereum.stackexchange.com</a:t>
            </a:r>
            <a:endParaRPr lang="en-US" sz="3200" u="sng" dirty="0"/>
          </a:p>
          <a:p>
            <a:r>
              <a:rPr lang="en-US" sz="3200" u="sng" dirty="0">
                <a:hlinkClick r:id="rId3"/>
              </a:rPr>
              <a:t>https://github.com/OpenZeppelin/zeppelin-solidity/commit/370e6a882aef6b9600949594d3a3e4854260d51e</a:t>
            </a:r>
            <a:endParaRPr lang="en-US" sz="3200" u="sng" dirty="0"/>
          </a:p>
          <a:p>
            <a:r>
              <a:rPr lang="en-US" sz="3200" u="sng" dirty="0">
                <a:hlinkClick r:id="rId4"/>
              </a:rPr>
              <a:t>https://medium.com/@jeff.ethereum/optimising-the-ethereum-virtual-machine-58457e61ca15</a:t>
            </a:r>
            <a:endParaRPr lang="en-US" sz="3200" u="sng" dirty="0"/>
          </a:p>
          <a:p>
            <a:r>
              <a:rPr lang="en-US" sz="3200" u="sng" dirty="0">
                <a:hlinkClick r:id="rId5"/>
              </a:rPr>
              <a:t>http://www.blockchainexpert.uk/blog/what-is-solidity</a:t>
            </a:r>
            <a:endParaRPr lang="en-US" sz="3200" u="sng" dirty="0"/>
          </a:p>
          <a:p>
            <a:r>
              <a:rPr lang="en-US" sz="3200" u="sng" dirty="0">
                <a:hlinkClick r:id="rId6"/>
              </a:rPr>
              <a:t>https://github.com/OpenZeppelin/zeppelin-solidity</a:t>
            </a:r>
            <a:endParaRPr lang="en-US" sz="3200" u="sng" dirty="0"/>
          </a:p>
          <a:p>
            <a:endParaRPr lang="en-US" sz="3200" u="sng" dirty="0"/>
          </a:p>
          <a:p>
            <a:endParaRPr lang="en-US" sz="3200" u="sng" dirty="0"/>
          </a:p>
          <a:p>
            <a:endParaRPr lang="en-US" sz="3200" u="sng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9CE20-1245-4CEF-8288-CFF7CE456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1AE2-BB52-4BAC-ACF5-FE627E7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3553696"/>
            <a:ext cx="11844422" cy="3130836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Virtual Machine </a:t>
            </a:r>
            <a:r>
              <a:rPr lang="en-US" dirty="0"/>
              <a:t>(EVM) is the environment where the contracts are executed</a:t>
            </a:r>
          </a:p>
          <a:p>
            <a:pPr lvl="1"/>
            <a:r>
              <a:rPr lang="en-US" dirty="0"/>
              <a:t>Code execution costs money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dirty="0"/>
              <a:t>)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Binary Interface </a:t>
            </a:r>
            <a:r>
              <a:rPr lang="en-US" dirty="0"/>
              <a:t>(ABI) – describes the contract’s interface</a:t>
            </a:r>
          </a:p>
          <a:p>
            <a:pPr lvl="1" fontAlgn="base"/>
            <a:r>
              <a:rPr lang="en-US" dirty="0"/>
              <a:t>Public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arguments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values </a:t>
            </a:r>
            <a:r>
              <a:rPr lang="en-US" dirty="0"/>
              <a:t>+ contract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4125E2-B9CE-40AA-BC1C-07CA6EC8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Solidity Code Compilation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166796" y="1738348"/>
            <a:ext cx="2286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Solc</a:t>
            </a:r>
            <a:r>
              <a:rPr lang="en-US" sz="2800" dirty="0">
                <a:solidFill>
                  <a:schemeClr val="bg1"/>
                </a:solidFill>
              </a:rPr>
              <a:t> compiler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86197" y="1738348"/>
            <a:ext cx="1752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Solidity Code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046412" y="1833450"/>
            <a:ext cx="862746" cy="838200"/>
          </a:xfrm>
          <a:prstGeom prst="rightArrow">
            <a:avLst>
              <a:gd name="adj1" fmla="val 449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ight Arrow 28"/>
          <p:cNvSpPr/>
          <p:nvPr/>
        </p:nvSpPr>
        <p:spPr>
          <a:xfrm rot="20808118">
            <a:off x="6705085" y="1328879"/>
            <a:ext cx="1182196" cy="838200"/>
          </a:xfrm>
          <a:prstGeom prst="rightArrow">
            <a:avLst>
              <a:gd name="adj1" fmla="val 4291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ight Arrow 29"/>
          <p:cNvSpPr/>
          <p:nvPr/>
        </p:nvSpPr>
        <p:spPr>
          <a:xfrm rot="499415">
            <a:off x="6736281" y="2380648"/>
            <a:ext cx="1182196" cy="838200"/>
          </a:xfrm>
          <a:prstGeom prst="rightArrow">
            <a:avLst>
              <a:gd name="adj1" fmla="val 468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Rounded Rectangle 30"/>
          <p:cNvSpPr/>
          <p:nvPr/>
        </p:nvSpPr>
        <p:spPr>
          <a:xfrm>
            <a:off x="8143551" y="1066800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Bytecode (EVM instructions)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143551" y="2354149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ABI definition</a:t>
            </a:r>
          </a:p>
        </p:txBody>
      </p:sp>
    </p:spTree>
    <p:extLst>
      <p:ext uri="{BB962C8B-B14F-4D97-AF65-F5344CB8AC3E}">
        <p14:creationId xmlns:p14="http://schemas.microsoft.com/office/powerpoint/2010/main" val="29561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9CE20-1245-4CEF-8288-CFF7CE456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1AE2-BB52-4BAC-ACF5-FE627E7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4053102"/>
            <a:ext cx="10363200" cy="263143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To publish the contract,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bytecode </a:t>
            </a:r>
            <a:r>
              <a:rPr lang="en-US" dirty="0"/>
              <a:t>is uploaded to the blockchain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n-US" dirty="0"/>
              <a:t> it, you need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ABI definition </a:t>
            </a:r>
            <a:r>
              <a:rPr lang="en-US" dirty="0"/>
              <a:t>to know what inputs and outputs the contract operates with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4125E2-B9CE-40AA-BC1C-07CA6EC8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Solidity Code Compilation (2)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419284" y="1409700"/>
            <a:ext cx="238410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ounded Rectangle 16"/>
          <p:cNvSpPr/>
          <p:nvPr/>
        </p:nvSpPr>
        <p:spPr>
          <a:xfrm>
            <a:off x="7237412" y="1295400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Ethereum Blockchain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235824" y="2666059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Accessing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 contract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50163" y="1344788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Bytecode (EVM instructions)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50162" y="2698945"/>
            <a:ext cx="267526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ABI definition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419284" y="2813245"/>
            <a:ext cx="238410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46338-905E-4EBE-85B0-59B8B7E9DE9F}"/>
              </a:ext>
            </a:extLst>
          </p:cNvPr>
          <p:cNvSpPr txBox="1"/>
          <p:nvPr/>
        </p:nvSpPr>
        <p:spPr>
          <a:xfrm>
            <a:off x="4799012" y="1076980"/>
            <a:ext cx="117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95BA0-FA27-4CD1-8B72-F081B2B1AA1E}"/>
              </a:ext>
            </a:extLst>
          </p:cNvPr>
          <p:cNvSpPr txBox="1"/>
          <p:nvPr/>
        </p:nvSpPr>
        <p:spPr>
          <a:xfrm>
            <a:off x="4875212" y="2482248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invoke</a:t>
            </a:r>
          </a:p>
        </p:txBody>
      </p:sp>
    </p:spTree>
    <p:extLst>
      <p:ext uri="{BB962C8B-B14F-4D97-AF65-F5344CB8AC3E}">
        <p14:creationId xmlns:p14="http://schemas.microsoft.com/office/powerpoint/2010/main" val="39450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 animBg="1"/>
      <p:bldP spid="22" grpId="0" animBg="1"/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>
            <a:normAutofit/>
          </a:bodyPr>
          <a:lstStyle/>
          <a:p>
            <a:r>
              <a:rPr lang="en-US" dirty="0"/>
              <a:t>Simple but powerful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Turing-complete</a:t>
            </a:r>
            <a:r>
              <a:rPr lang="en-US" dirty="0"/>
              <a:t> 256-bit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Virtual Machine </a:t>
            </a:r>
          </a:p>
          <a:p>
            <a:r>
              <a:rPr lang="en-US" dirty="0"/>
              <a:t>Accessible from any Ethereum Node in the network</a:t>
            </a:r>
          </a:p>
          <a:p>
            <a:r>
              <a:rPr lang="en-US" dirty="0"/>
              <a:t>Crucial role in the consensus engine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Guarantees</a:t>
            </a:r>
            <a:r>
              <a:rPr lang="en-US" dirty="0"/>
              <a:t> and fully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determines </a:t>
            </a:r>
            <a:r>
              <a:rPr lang="en-US" dirty="0"/>
              <a:t>an outcome of an executed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Ethereum VM?</a:t>
            </a:r>
          </a:p>
        </p:txBody>
      </p:sp>
      <p:pic>
        <p:nvPicPr>
          <p:cNvPr id="2052" name="Picture 4" descr="C:\Users\FiReDeSiRe\Desktop\Blockchain Camp SoftUni\Day 11\E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37" y="1641764"/>
            <a:ext cx="4158496" cy="4225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771399" cy="5570355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en-US" sz="3800" dirty="0"/>
              <a:t> uses validators to ensure transactions are OK</a:t>
            </a:r>
            <a:endParaRPr lang="en-US" sz="3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Validators</a:t>
            </a:r>
            <a:r>
              <a:rPr lang="en-US" sz="3600" dirty="0"/>
              <a:t> take a transaction and apply it executing the associated code, make sure that:</a:t>
            </a:r>
          </a:p>
          <a:p>
            <a:pPr lvl="1"/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sz="3600" dirty="0"/>
              <a:t> is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sz="3600" dirty="0"/>
              <a:t> (e.g. encoding, sender signature, constraints, etc.)</a:t>
            </a:r>
          </a:p>
          <a:p>
            <a:pPr lvl="1"/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sender</a:t>
            </a:r>
            <a:r>
              <a:rPr lang="en-US" sz="3600" dirty="0"/>
              <a:t> has enough funds to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pay</a:t>
            </a:r>
            <a:r>
              <a:rPr lang="en-US" sz="3600" dirty="0"/>
              <a:t> for the execution</a:t>
            </a:r>
          </a:p>
          <a:p>
            <a:pPr lvl="1"/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en-US" sz="3600" dirty="0"/>
              <a:t> did not throw any exceptions during the execution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Validation in EVM</a:t>
            </a:r>
          </a:p>
        </p:txBody>
      </p:sp>
    </p:spTree>
    <p:extLst>
      <p:ext uri="{BB962C8B-B14F-4D97-AF65-F5344CB8AC3E}">
        <p14:creationId xmlns:p14="http://schemas.microsoft.com/office/powerpoint/2010/main" val="6343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14352-7C2B-4203-A8EF-50758CD50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9A7-0BCA-479B-ABE7-90BF0D9E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065799" cy="5570355"/>
          </a:xfrm>
        </p:spPr>
        <p:txBody>
          <a:bodyPr/>
          <a:lstStyle/>
          <a:p>
            <a:r>
              <a:rPr lang="en-US" dirty="0"/>
              <a:t>EVM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stack-based VM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bytecode</a:t>
            </a:r>
            <a:r>
              <a:rPr lang="en-US" dirty="0"/>
              <a:t> to encode the instructions</a:t>
            </a:r>
          </a:p>
          <a:p>
            <a:r>
              <a:rPr lang="en-US" dirty="0"/>
              <a:t>Developers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Solidity</a:t>
            </a:r>
          </a:p>
          <a:p>
            <a:pPr lvl="1"/>
            <a:r>
              <a:rPr lang="en-US" dirty="0"/>
              <a:t>Compiled to bytecode</a:t>
            </a:r>
          </a:p>
          <a:p>
            <a:r>
              <a:rPr lang="en-US" dirty="0"/>
              <a:t>EVM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assembly code</a:t>
            </a:r>
            <a:r>
              <a:rPr lang="en-US" dirty="0"/>
              <a:t> can also be used</a:t>
            </a:r>
          </a:p>
          <a:p>
            <a:pPr lvl="1"/>
            <a:r>
              <a:rPr lang="en-US" dirty="0"/>
              <a:t>For advanced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8B8768-141B-42D3-858D-18CC344E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EVM </a:t>
            </a:r>
          </a:p>
        </p:txBody>
      </p:sp>
      <p:pic>
        <p:nvPicPr>
          <p:cNvPr id="1026" name="Picture 2" descr="Резултат с изображение за ethereum evm assembly opcode">
            <a:extLst>
              <a:ext uri="{FF2B5EF4-FFF2-40B4-BE49-F238E27FC236}">
                <a16:creationId xmlns:a16="http://schemas.microsoft.com/office/drawing/2014/main" id="{393263A0-E5B1-4EA7-B9A9-10B7498E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1039536"/>
            <a:ext cx="6076602" cy="528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9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18674</TotalTime>
  <Words>2547</Words>
  <Application>Microsoft Office PowerPoint</Application>
  <PresentationFormat>Custom</PresentationFormat>
  <Paragraphs>482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Smart Contracts and Solidity Basics</vt:lpstr>
      <vt:lpstr>Table of Contents</vt:lpstr>
      <vt:lpstr>Ethereum Virtual Machine and Solidity</vt:lpstr>
      <vt:lpstr>What is Solidity?</vt:lpstr>
      <vt:lpstr>Solidity Code Compilation</vt:lpstr>
      <vt:lpstr>Solidity Code Compilation (2)</vt:lpstr>
      <vt:lpstr>What is Ethereum VM?</vt:lpstr>
      <vt:lpstr>Transaction Validation in EVM</vt:lpstr>
      <vt:lpstr>EVM </vt:lpstr>
      <vt:lpstr>Ethereum Gas Measurement</vt:lpstr>
      <vt:lpstr>Gas Payments</vt:lpstr>
      <vt:lpstr>Gas Limit</vt:lpstr>
      <vt:lpstr>Operations and Gas</vt:lpstr>
      <vt:lpstr>Solidity in Practice</vt:lpstr>
      <vt:lpstr>Installing Solidity Dev Environment</vt:lpstr>
      <vt:lpstr>Playing with Ethereum Remix</vt:lpstr>
      <vt:lpstr>Contracts Programming Basics</vt:lpstr>
      <vt:lpstr>Example: Simple Storage Contract</vt:lpstr>
      <vt:lpstr>Compiling the Contract in Remix</vt:lpstr>
      <vt:lpstr>Deploying the Contract in a Testing EVM</vt:lpstr>
      <vt:lpstr>Invoking Functions on the Deployed Contract</vt:lpstr>
      <vt:lpstr>Problem: Incrementor Contract</vt:lpstr>
      <vt:lpstr>Solution: Incrementor Contract</vt:lpstr>
      <vt:lpstr>Functions in Solidity</vt:lpstr>
      <vt:lpstr>Data Types in Solidity</vt:lpstr>
      <vt:lpstr>Problem: Last Invoker</vt:lpstr>
      <vt:lpstr>Solution: Last Invoker</vt:lpstr>
      <vt:lpstr>Arrays</vt:lpstr>
      <vt:lpstr>Problem: Array of Facts</vt:lpstr>
      <vt:lpstr>Solution: Array of Facts</vt:lpstr>
      <vt:lpstr>Structs</vt:lpstr>
      <vt:lpstr>Maps</vt:lpstr>
      <vt:lpstr>Problem: Registry of Certificates</vt:lpstr>
      <vt:lpstr>Solution: Registry of Certificates</vt:lpstr>
      <vt:lpstr>Data Locations</vt:lpstr>
      <vt:lpstr>Function Modifiers</vt:lpstr>
      <vt:lpstr>Inheritance</vt:lpstr>
      <vt:lpstr>Problem: Create a Simple Token</vt:lpstr>
      <vt:lpstr>Solution: Simple Token</vt:lpstr>
      <vt:lpstr>Summary</vt:lpstr>
      <vt:lpstr>Smart Contracts and Solidity Basics</vt:lpstr>
      <vt:lpstr>Resources</vt:lpstr>
      <vt:lpstr>Resources (2)</vt:lpstr>
    </vt:vector>
  </TitlesOfParts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and Solidity Basics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693</cp:revision>
  <dcterms:created xsi:type="dcterms:W3CDTF">2014-01-02T17:00:34Z</dcterms:created>
  <dcterms:modified xsi:type="dcterms:W3CDTF">2018-02-14T17:36:44Z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